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6"/>
  </p:notesMasterIdLst>
  <p:handoutMasterIdLst>
    <p:handoutMasterId r:id="rId47"/>
  </p:handoutMasterIdLst>
  <p:sldIdLst>
    <p:sldId id="264" r:id="rId2"/>
    <p:sldId id="291" r:id="rId3"/>
    <p:sldId id="288" r:id="rId4"/>
    <p:sldId id="299" r:id="rId5"/>
    <p:sldId id="298" r:id="rId6"/>
    <p:sldId id="301" r:id="rId7"/>
    <p:sldId id="300" r:id="rId8"/>
    <p:sldId id="309" r:id="rId9"/>
    <p:sldId id="266" r:id="rId10"/>
    <p:sldId id="265" r:id="rId11"/>
    <p:sldId id="271" r:id="rId12"/>
    <p:sldId id="304" r:id="rId13"/>
    <p:sldId id="295" r:id="rId14"/>
    <p:sldId id="296" r:id="rId15"/>
    <p:sldId id="274" r:id="rId16"/>
    <p:sldId id="257" r:id="rId17"/>
    <p:sldId id="268" r:id="rId18"/>
    <p:sldId id="305" r:id="rId19"/>
    <p:sldId id="293" r:id="rId20"/>
    <p:sldId id="294" r:id="rId21"/>
    <p:sldId id="273" r:id="rId22"/>
    <p:sldId id="297" r:id="rId23"/>
    <p:sldId id="303" r:id="rId24"/>
    <p:sldId id="267" r:id="rId25"/>
    <p:sldId id="306" r:id="rId26"/>
    <p:sldId id="308" r:id="rId27"/>
    <p:sldId id="290" r:id="rId28"/>
    <p:sldId id="262" r:id="rId29"/>
    <p:sldId id="272" r:id="rId30"/>
    <p:sldId id="302" r:id="rId31"/>
    <p:sldId id="310" r:id="rId32"/>
    <p:sldId id="311" r:id="rId33"/>
    <p:sldId id="312" r:id="rId34"/>
    <p:sldId id="313" r:id="rId35"/>
    <p:sldId id="314" r:id="rId36"/>
    <p:sldId id="315" r:id="rId37"/>
    <p:sldId id="316" r:id="rId38"/>
    <p:sldId id="317" r:id="rId39"/>
    <p:sldId id="318" r:id="rId40"/>
    <p:sldId id="319" r:id="rId41"/>
    <p:sldId id="320" r:id="rId42"/>
    <p:sldId id="322" r:id="rId43"/>
    <p:sldId id="323" r:id="rId44"/>
    <p:sldId id="287" r:id="rId4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modifyVerifier cryptProviderType="rsaAES" cryptAlgorithmClass="hash" cryptAlgorithmType="typeAny" cryptAlgorithmSid="14" spinCount="100000" saltData="2EDjiGTcfIlgD/js0fVtYw==" hashData="yJfMHUwSMTvRwUfPEhDa0UXtY9bgZvdS5MgLfBV8WIm4Vhp5o9DfOjcoAG0jr8ntbgp2UxJ8n4VbvIZ4GQYDV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2EAE"/>
    <a:srgbClr val="528A55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13" autoAdjust="0"/>
    <p:restoredTop sz="94660"/>
  </p:normalViewPr>
  <p:slideViewPr>
    <p:cSldViewPr>
      <p:cViewPr varScale="1">
        <p:scale>
          <a:sx n="46" d="100"/>
          <a:sy n="46" d="100"/>
        </p:scale>
        <p:origin x="1433" y="2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492D8A88-F70E-4CBD-8AE1-5D4978BA7A8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7D24EFDA-8FD3-49E1-BF64-488A8E59908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4">
            <a:extLst>
              <a:ext uri="{FF2B5EF4-FFF2-40B4-BE49-F238E27FC236}">
                <a16:creationId xmlns:a16="http://schemas.microsoft.com/office/drawing/2014/main" id="{00E21053-4191-4934-AD27-717563352A9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5" name="Rectangle 5">
            <a:extLst>
              <a:ext uri="{FF2B5EF4-FFF2-40B4-BE49-F238E27FC236}">
                <a16:creationId xmlns:a16="http://schemas.microsoft.com/office/drawing/2014/main" id="{0BFC476B-F885-49BE-8298-C75CB468D3E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EC8F5C7-36D0-44BA-BFA5-F6D263A3432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744891BD-792C-4034-8C84-BE4CE8DCC7D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E9F1170B-E083-46EA-9391-718ACB2AB50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2" name="Rectangle 4">
            <a:extLst>
              <a:ext uri="{FF2B5EF4-FFF2-40B4-BE49-F238E27FC236}">
                <a16:creationId xmlns:a16="http://schemas.microsoft.com/office/drawing/2014/main" id="{8DD89B62-11A0-40D2-9FB5-5A80A64C9E9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1" name="Rectangle 5">
            <a:extLst>
              <a:ext uri="{FF2B5EF4-FFF2-40B4-BE49-F238E27FC236}">
                <a16:creationId xmlns:a16="http://schemas.microsoft.com/office/drawing/2014/main" id="{81953F8F-5B24-42BD-AB4F-9E5B5A6B8C3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0422" name="Rectangle 6">
            <a:extLst>
              <a:ext uri="{FF2B5EF4-FFF2-40B4-BE49-F238E27FC236}">
                <a16:creationId xmlns:a16="http://schemas.microsoft.com/office/drawing/2014/main" id="{134AA4E6-2272-4026-B369-0C50733F645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3" name="Rectangle 7">
            <a:extLst>
              <a:ext uri="{FF2B5EF4-FFF2-40B4-BE49-F238E27FC236}">
                <a16:creationId xmlns:a16="http://schemas.microsoft.com/office/drawing/2014/main" id="{EFC1B24E-067D-40E2-A6D4-1855EB4AE0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666BC20-11AA-4A58-83FD-048608467CA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835232C5-24D9-43F0-A75D-0823C31B14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D7B5F1B-50CE-4CE1-99BE-7FB229518011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49379F55-519E-4A2B-8B73-7B3E34A5E1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719138"/>
            <a:ext cx="4510088" cy="3382962"/>
          </a:xfrm>
          <a:ln w="12700" cap="flat">
            <a:solidFill>
              <a:schemeClr val="tx1"/>
            </a:solidFill>
          </a:ln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EAF330DC-6B14-47DF-93BE-CB7E59C3B0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0225"/>
            <a:ext cx="5029200" cy="4089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F643C9DF-BEC9-4B92-9063-EC7A31D4F4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B2BCA91-AC71-4596-A49C-5C15580E6A2E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9CEC47E6-F2A2-4D8A-8577-EF47592B13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719138"/>
            <a:ext cx="4510088" cy="3382962"/>
          </a:xfrm>
          <a:ln w="12700" cap="flat">
            <a:solidFill>
              <a:schemeClr val="tx1"/>
            </a:solidFill>
          </a:ln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08B5ED07-CAD1-484B-9ABC-3C90045B9B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0225"/>
            <a:ext cx="5029200" cy="4089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D0ECBAB5-4516-4AE3-9510-72769B04CB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BC21FB-62EF-4F75-9A6F-EA1DE64DD22A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EC1161CE-51A8-42BB-86C0-2FF0964D2A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719138"/>
            <a:ext cx="4510088" cy="3382962"/>
          </a:xfrm>
          <a:ln w="12700" cap="flat">
            <a:solidFill>
              <a:schemeClr val="tx1"/>
            </a:solidFill>
          </a:ln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5EA57DF6-37AB-4C9B-9FD5-684B7D5FED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0225"/>
            <a:ext cx="5029200" cy="4089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35EBD266-C8CB-4D92-AF7A-7E6097440E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DB39D16-DF96-4C6F-B87D-3930264D2FEE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9BA4B068-D452-4375-BF5E-001ED216D9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719138"/>
            <a:ext cx="4510088" cy="3382962"/>
          </a:xfrm>
          <a:ln w="12700" cap="flat">
            <a:solidFill>
              <a:schemeClr val="tx1"/>
            </a:solidFill>
          </a:ln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36CE278D-84F1-47A6-BD9A-E4E663DB92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0225"/>
            <a:ext cx="5029200" cy="4089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4B02A46A-9E0F-4A5E-81C8-23E988CFC6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053B847-205F-489C-ADF5-8247B785FC99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8B74CAA9-7E92-40FD-93B9-09865701D7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719138"/>
            <a:ext cx="4510088" cy="3382962"/>
          </a:xfrm>
          <a:ln w="12700" cap="flat">
            <a:solidFill>
              <a:schemeClr val="tx1"/>
            </a:solidFill>
          </a:ln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E42F7140-40A6-4744-961C-909662EDF0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0225"/>
            <a:ext cx="5029200" cy="4089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56E4B7A5-80F8-4DD2-BBD1-A28B7D577C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A69E9E5-5E96-443B-808E-E51501AD1444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21F86537-FB12-48CF-B945-374F315A41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719138"/>
            <a:ext cx="4510088" cy="3382962"/>
          </a:xfrm>
          <a:ln w="12700" cap="flat">
            <a:solidFill>
              <a:schemeClr val="tx1"/>
            </a:solidFill>
          </a:ln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30DB2A7C-E319-437D-8FA3-3657EF9788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0225"/>
            <a:ext cx="5029200" cy="4089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8FCAFCFC-60F0-4594-B33F-39995F711F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D077-F7F2-4927-B131-7EBB8A746317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02B95831-2C84-4EF0-B7B6-AC4067B365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719138"/>
            <a:ext cx="4510088" cy="3382962"/>
          </a:xfrm>
          <a:ln w="12700" cap="flat">
            <a:solidFill>
              <a:schemeClr val="tx1"/>
            </a:solidFill>
          </a:ln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7F8E3B2C-987D-42A5-91EE-B394B6F6FA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0225"/>
            <a:ext cx="5029200" cy="4089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9377EBDF-F9C3-4881-BDB0-509B35A1AF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BCE0760-2CCA-49DC-98E2-F468B28F596F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8FC1AA09-A955-43F6-B111-00FA2CE671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719138"/>
            <a:ext cx="4510088" cy="3382962"/>
          </a:xfrm>
          <a:ln w="12700" cap="flat">
            <a:solidFill>
              <a:schemeClr val="tx1"/>
            </a:solidFill>
          </a:ln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0C71C717-DBD3-4869-BEBF-E3916512C0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0225"/>
            <a:ext cx="5029200" cy="4089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EC46475-2D96-4DE2-BEEB-0ADA8B85DDBC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E0163879-D215-4F0F-BF5B-B2188ABB4E89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-215207">
              <a:off x="3691" y="234"/>
              <a:ext cx="1857" cy="3625"/>
              <a:chOff x="3010" y="778"/>
              <a:chExt cx="1857" cy="3625"/>
            </a:xfrm>
          </p:grpSpPr>
          <p:sp>
            <p:nvSpPr>
              <p:cNvPr id="39" name="Freeform 4">
                <a:extLst>
                  <a:ext uri="{FF2B5EF4-FFF2-40B4-BE49-F238E27FC236}">
                    <a16:creationId xmlns:a16="http://schemas.microsoft.com/office/drawing/2014/main" id="{C22F2F27-8AFE-4B4D-831B-C6060C03F2C2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3533" y="777"/>
                <a:ext cx="1333" cy="1485"/>
              </a:xfrm>
              <a:custGeom>
                <a:avLst/>
                <a:gdLst/>
                <a:ahLst/>
                <a:cxnLst>
                  <a:cxn ang="0">
                    <a:pos x="16" y="370"/>
                  </a:cxn>
                  <a:cxn ang="0">
                    <a:pos x="6" y="341"/>
                  </a:cxn>
                  <a:cxn ang="0">
                    <a:pos x="0" y="289"/>
                  </a:cxn>
                  <a:cxn ang="0">
                    <a:pos x="4" y="222"/>
                  </a:cxn>
                  <a:cxn ang="0">
                    <a:pos x="25" y="151"/>
                  </a:cxn>
                  <a:cxn ang="0">
                    <a:pos x="69" y="84"/>
                  </a:cxn>
                  <a:cxn ang="0">
                    <a:pos x="142" y="31"/>
                  </a:cxn>
                  <a:cxn ang="0">
                    <a:pos x="247" y="2"/>
                  </a:cxn>
                  <a:cxn ang="0">
                    <a:pos x="380" y="9"/>
                  </a:cxn>
                  <a:cxn ang="0">
                    <a:pos x="484" y="68"/>
                  </a:cxn>
                  <a:cxn ang="0">
                    <a:pos x="554" y="165"/>
                  </a:cxn>
                  <a:cxn ang="0">
                    <a:pos x="591" y="284"/>
                  </a:cxn>
                  <a:cxn ang="0">
                    <a:pos x="595" y="409"/>
                  </a:cxn>
                  <a:cxn ang="0">
                    <a:pos x="566" y="525"/>
                  </a:cxn>
                  <a:cxn ang="0">
                    <a:pos x="507" y="615"/>
                  </a:cxn>
                  <a:cxn ang="0">
                    <a:pos x="417" y="663"/>
                  </a:cxn>
                  <a:cxn ang="0">
                    <a:pos x="389" y="659"/>
                  </a:cxn>
                  <a:cxn ang="0">
                    <a:pos x="441" y="617"/>
                  </a:cxn>
                  <a:cxn ang="0">
                    <a:pos x="482" y="544"/>
                  </a:cxn>
                  <a:cxn ang="0">
                    <a:pos x="509" y="454"/>
                  </a:cxn>
                  <a:cxn ang="0">
                    <a:pos x="520" y="355"/>
                  </a:cxn>
                  <a:cxn ang="0">
                    <a:pos x="514" y="258"/>
                  </a:cxn>
                  <a:cxn ang="0">
                    <a:pos x="485" y="174"/>
                  </a:cxn>
                  <a:cxn ang="0">
                    <a:pos x="433" y="112"/>
                  </a:cxn>
                  <a:cxn ang="0">
                    <a:pos x="341" y="75"/>
                  </a:cxn>
                  <a:cxn ang="0">
                    <a:pos x="246" y="61"/>
                  </a:cxn>
                  <a:cxn ang="0">
                    <a:pos x="174" y="71"/>
                  </a:cxn>
                  <a:cxn ang="0">
                    <a:pos x="121" y="101"/>
                  </a:cxn>
                  <a:cxn ang="0">
                    <a:pos x="84" y="149"/>
                  </a:cxn>
                  <a:cxn ang="0">
                    <a:pos x="57" y="206"/>
                  </a:cxn>
                  <a:cxn ang="0">
                    <a:pos x="40" y="272"/>
                  </a:cxn>
                  <a:cxn ang="0">
                    <a:pos x="28" y="339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0" name="Freeform 5">
                <a:extLst>
                  <a:ext uri="{FF2B5EF4-FFF2-40B4-BE49-F238E27FC236}">
                    <a16:creationId xmlns:a16="http://schemas.microsoft.com/office/drawing/2014/main" id="{7A26DF53-FBEB-426A-BC17-C142D3CE543D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4028" y="1801"/>
                <a:ext cx="571" cy="5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5"/>
                  </a:cxn>
                  <a:cxn ang="0">
                    <a:pos x="3" y="50"/>
                  </a:cxn>
                  <a:cxn ang="0">
                    <a:pos x="6" y="75"/>
                  </a:cxn>
                  <a:cxn ang="0">
                    <a:pos x="11" y="98"/>
                  </a:cxn>
                  <a:cxn ang="0">
                    <a:pos x="18" y="119"/>
                  </a:cxn>
                  <a:cxn ang="0">
                    <a:pos x="27" y="141"/>
                  </a:cxn>
                  <a:cxn ang="0">
                    <a:pos x="38" y="161"/>
                  </a:cxn>
                  <a:cxn ang="0">
                    <a:pos x="51" y="178"/>
                  </a:cxn>
                  <a:cxn ang="0">
                    <a:pos x="67" y="194"/>
                  </a:cxn>
                  <a:cxn ang="0">
                    <a:pos x="86" y="208"/>
                  </a:cxn>
                  <a:cxn ang="0">
                    <a:pos x="106" y="219"/>
                  </a:cxn>
                  <a:cxn ang="0">
                    <a:pos x="131" y="228"/>
                  </a:cxn>
                  <a:cxn ang="0">
                    <a:pos x="158" y="234"/>
                  </a:cxn>
                  <a:cxn ang="0">
                    <a:pos x="188" y="237"/>
                  </a:cxn>
                  <a:cxn ang="0">
                    <a:pos x="220" y="236"/>
                  </a:cxn>
                  <a:cxn ang="0">
                    <a:pos x="257" y="232"/>
                  </a:cxn>
                  <a:cxn ang="0">
                    <a:pos x="224" y="227"/>
                  </a:cxn>
                  <a:cxn ang="0">
                    <a:pos x="195" y="220"/>
                  </a:cxn>
                  <a:cxn ang="0">
                    <a:pos x="170" y="212"/>
                  </a:cxn>
                  <a:cxn ang="0">
                    <a:pos x="148" y="204"/>
                  </a:cxn>
                  <a:cxn ang="0">
                    <a:pos x="128" y="193"/>
                  </a:cxn>
                  <a:cxn ang="0">
                    <a:pos x="112" y="182"/>
                  </a:cxn>
                  <a:cxn ang="0">
                    <a:pos x="97" y="169"/>
                  </a:cxn>
                  <a:cxn ang="0">
                    <a:pos x="84" y="155"/>
                  </a:cxn>
                  <a:cxn ang="0">
                    <a:pos x="72" y="141"/>
                  </a:cxn>
                  <a:cxn ang="0">
                    <a:pos x="61" y="125"/>
                  </a:cxn>
                  <a:cxn ang="0">
                    <a:pos x="52" y="107"/>
                  </a:cxn>
                  <a:cxn ang="0">
                    <a:pos x="43" y="88"/>
                  </a:cxn>
                  <a:cxn ang="0">
                    <a:pos x="33" y="69"/>
                  </a:cxn>
                  <a:cxn ang="0">
                    <a:pos x="23" y="47"/>
                  </a:cxn>
                  <a:cxn ang="0">
                    <a:pos x="12" y="24"/>
                  </a:cxn>
                  <a:cxn ang="0">
                    <a:pos x="0" y="0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1" name="Freeform 6">
                <a:extLst>
                  <a:ext uri="{FF2B5EF4-FFF2-40B4-BE49-F238E27FC236}">
                    <a16:creationId xmlns:a16="http://schemas.microsoft.com/office/drawing/2014/main" id="{4D375A07-9215-4A83-B1EC-D27A5B066DB2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3638" y="2166"/>
                <a:ext cx="277" cy="249"/>
              </a:xfrm>
              <a:custGeom>
                <a:avLst/>
                <a:gdLst/>
                <a:ahLst/>
                <a:cxnLst>
                  <a:cxn ang="0">
                    <a:pos x="77" y="0"/>
                  </a:cxn>
                  <a:cxn ang="0">
                    <a:pos x="124" y="108"/>
                  </a:cxn>
                  <a:cxn ang="0">
                    <a:pos x="120" y="107"/>
                  </a:cxn>
                  <a:cxn ang="0">
                    <a:pos x="107" y="105"/>
                  </a:cxn>
                  <a:cxn ang="0">
                    <a:pos x="89" y="101"/>
                  </a:cxn>
                  <a:cxn ang="0">
                    <a:pos x="68" y="99"/>
                  </a:cxn>
                  <a:cxn ang="0">
                    <a:pos x="45" y="97"/>
                  </a:cxn>
                  <a:cxn ang="0">
                    <a:pos x="25" y="98"/>
                  </a:cxn>
                  <a:cxn ang="0">
                    <a:pos x="9" y="102"/>
                  </a:cxn>
                  <a:cxn ang="0">
                    <a:pos x="0" y="110"/>
                  </a:cxn>
                  <a:cxn ang="0">
                    <a:pos x="4" y="98"/>
                  </a:cxn>
                  <a:cxn ang="0">
                    <a:pos x="8" y="89"/>
                  </a:cxn>
                  <a:cxn ang="0">
                    <a:pos x="16" y="82"/>
                  </a:cxn>
                  <a:cxn ang="0">
                    <a:pos x="25" y="76"/>
                  </a:cxn>
                  <a:cxn ang="0">
                    <a:pos x="36" y="72"/>
                  </a:cxn>
                  <a:cxn ang="0">
                    <a:pos x="47" y="71"/>
                  </a:cxn>
                  <a:cxn ang="0">
                    <a:pos x="59" y="71"/>
                  </a:cxn>
                  <a:cxn ang="0">
                    <a:pos x="72" y="74"/>
                  </a:cxn>
                  <a:cxn ang="0">
                    <a:pos x="73" y="71"/>
                  </a:cxn>
                  <a:cxn ang="0">
                    <a:pos x="70" y="56"/>
                  </a:cxn>
                  <a:cxn ang="0">
                    <a:pos x="67" y="38"/>
                  </a:cxn>
                  <a:cxn ang="0">
                    <a:pos x="65" y="30"/>
                  </a:cxn>
                  <a:cxn ang="0">
                    <a:pos x="63" y="30"/>
                  </a:cxn>
                  <a:cxn ang="0">
                    <a:pos x="61" y="29"/>
                  </a:cxn>
                  <a:cxn ang="0">
                    <a:pos x="59" y="26"/>
                  </a:cxn>
                  <a:cxn ang="0">
                    <a:pos x="57" y="23"/>
                  </a:cxn>
                  <a:cxn ang="0">
                    <a:pos x="57" y="19"/>
                  </a:cxn>
                  <a:cxn ang="0">
                    <a:pos x="59" y="14"/>
                  </a:cxn>
                  <a:cxn ang="0">
                    <a:pos x="66" y="8"/>
                  </a:cxn>
                  <a:cxn ang="0">
                    <a:pos x="77" y="0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2" name="Freeform 7">
                <a:extLst>
                  <a:ext uri="{FF2B5EF4-FFF2-40B4-BE49-F238E27FC236}">
                    <a16:creationId xmlns:a16="http://schemas.microsoft.com/office/drawing/2014/main" id="{401D9E60-969E-4732-8EB3-4863BFBAE443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3978" y="976"/>
                <a:ext cx="245" cy="3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1"/>
                  </a:cxn>
                  <a:cxn ang="0">
                    <a:pos x="18" y="5"/>
                  </a:cxn>
                  <a:cxn ang="0">
                    <a:pos x="37" y="12"/>
                  </a:cxn>
                  <a:cxn ang="0">
                    <a:pos x="58" y="24"/>
                  </a:cxn>
                  <a:cxn ang="0">
                    <a:pos x="78" y="44"/>
                  </a:cxn>
                  <a:cxn ang="0">
                    <a:pos x="96" y="71"/>
                  </a:cxn>
                  <a:cxn ang="0">
                    <a:pos x="107" y="108"/>
                  </a:cxn>
                  <a:cxn ang="0">
                    <a:pos x="109" y="156"/>
                  </a:cxn>
                  <a:cxn ang="0">
                    <a:pos x="105" y="156"/>
                  </a:cxn>
                  <a:cxn ang="0">
                    <a:pos x="99" y="156"/>
                  </a:cxn>
                  <a:cxn ang="0">
                    <a:pos x="93" y="156"/>
                  </a:cxn>
                  <a:cxn ang="0">
                    <a:pos x="87" y="154"/>
                  </a:cxn>
                  <a:cxn ang="0">
                    <a:pos x="81" y="153"/>
                  </a:cxn>
                  <a:cxn ang="0">
                    <a:pos x="74" y="150"/>
                  </a:cxn>
                  <a:cxn ang="0">
                    <a:pos x="66" y="145"/>
                  </a:cxn>
                  <a:cxn ang="0">
                    <a:pos x="58" y="139"/>
                  </a:cxn>
                  <a:cxn ang="0">
                    <a:pos x="53" y="126"/>
                  </a:cxn>
                  <a:cxn ang="0">
                    <a:pos x="53" y="111"/>
                  </a:cxn>
                  <a:cxn ang="0">
                    <a:pos x="56" y="96"/>
                  </a:cxn>
                  <a:cxn ang="0">
                    <a:pos x="59" y="80"/>
                  </a:cxn>
                  <a:cxn ang="0">
                    <a:pos x="56" y="62"/>
                  </a:cxn>
                  <a:cxn ang="0">
                    <a:pos x="48" y="43"/>
                  </a:cxn>
                  <a:cxn ang="0">
                    <a:pos x="31" y="23"/>
                  </a:cxn>
                  <a:cxn ang="0">
                    <a:pos x="0" y="0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3" name="Freeform 8">
                <a:extLst>
                  <a:ext uri="{FF2B5EF4-FFF2-40B4-BE49-F238E27FC236}">
                    <a16:creationId xmlns:a16="http://schemas.microsoft.com/office/drawing/2014/main" id="{EEF4C060-3A4F-4D2C-BF6C-D967F04C1117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3844" y="2207"/>
                <a:ext cx="103" cy="209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20" y="38"/>
                  </a:cxn>
                  <a:cxn ang="0">
                    <a:pos x="15" y="62"/>
                  </a:cxn>
                  <a:cxn ang="0">
                    <a:pos x="11" y="79"/>
                  </a:cxn>
                  <a:cxn ang="0">
                    <a:pos x="0" y="94"/>
                  </a:cxn>
                  <a:cxn ang="0">
                    <a:pos x="12" y="88"/>
                  </a:cxn>
                  <a:cxn ang="0">
                    <a:pos x="23" y="80"/>
                  </a:cxn>
                  <a:cxn ang="0">
                    <a:pos x="32" y="69"/>
                  </a:cxn>
                  <a:cxn ang="0">
                    <a:pos x="40" y="57"/>
                  </a:cxn>
                  <a:cxn ang="0">
                    <a:pos x="45" y="44"/>
                  </a:cxn>
                  <a:cxn ang="0">
                    <a:pos x="46" y="30"/>
                  </a:cxn>
                  <a:cxn ang="0">
                    <a:pos x="42" y="15"/>
                  </a:cxn>
                  <a:cxn ang="0">
                    <a:pos x="31" y="0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4" name="Freeform 9">
                <a:extLst>
                  <a:ext uri="{FF2B5EF4-FFF2-40B4-BE49-F238E27FC236}">
                    <a16:creationId xmlns:a16="http://schemas.microsoft.com/office/drawing/2014/main" id="{2BFB36F9-DFEC-4109-8690-AF89FF93892D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3894" y="1325"/>
                <a:ext cx="120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6" y="3"/>
                  </a:cxn>
                  <a:cxn ang="0">
                    <a:pos x="13" y="8"/>
                  </a:cxn>
                  <a:cxn ang="0">
                    <a:pos x="21" y="12"/>
                  </a:cxn>
                  <a:cxn ang="0">
                    <a:pos x="29" y="15"/>
                  </a:cxn>
                  <a:cxn ang="0">
                    <a:pos x="38" y="17"/>
                  </a:cxn>
                  <a:cxn ang="0">
                    <a:pos x="46" y="18"/>
                  </a:cxn>
                  <a:cxn ang="0">
                    <a:pos x="54" y="16"/>
                  </a:cxn>
                  <a:cxn ang="0">
                    <a:pos x="53" y="25"/>
                  </a:cxn>
                  <a:cxn ang="0">
                    <a:pos x="50" y="33"/>
                  </a:cxn>
                  <a:cxn ang="0">
                    <a:pos x="44" y="38"/>
                  </a:cxn>
                  <a:cxn ang="0">
                    <a:pos x="37" y="40"/>
                  </a:cxn>
                  <a:cxn ang="0">
                    <a:pos x="28" y="39"/>
                  </a:cxn>
                  <a:cxn ang="0">
                    <a:pos x="19" y="32"/>
                  </a:cxn>
                  <a:cxn ang="0">
                    <a:pos x="10" y="20"/>
                  </a:cxn>
                  <a:cxn ang="0">
                    <a:pos x="0" y="0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5" name="Freeform 10">
                <a:extLst>
                  <a:ext uri="{FF2B5EF4-FFF2-40B4-BE49-F238E27FC236}">
                    <a16:creationId xmlns:a16="http://schemas.microsoft.com/office/drawing/2014/main" id="{88DCF8F4-3E23-49FE-9AD8-85F6513C698F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6"/>
                  </a:cxn>
                  <a:cxn ang="0">
                    <a:pos x="16" y="14"/>
                  </a:cxn>
                  <a:cxn ang="0">
                    <a:pos x="28" y="24"/>
                  </a:cxn>
                  <a:cxn ang="0">
                    <a:pos x="41" y="37"/>
                  </a:cxn>
                  <a:cxn ang="0">
                    <a:pos x="58" y="53"/>
                  </a:cxn>
                  <a:cxn ang="0">
                    <a:pos x="73" y="70"/>
                  </a:cxn>
                  <a:cxn ang="0">
                    <a:pos x="88" y="90"/>
                  </a:cxn>
                  <a:cxn ang="0">
                    <a:pos x="100" y="113"/>
                  </a:cxn>
                  <a:cxn ang="0">
                    <a:pos x="112" y="137"/>
                  </a:cxn>
                  <a:cxn ang="0">
                    <a:pos x="120" y="165"/>
                  </a:cxn>
                  <a:cxn ang="0">
                    <a:pos x="124" y="196"/>
                  </a:cxn>
                  <a:cxn ang="0">
                    <a:pos x="126" y="228"/>
                  </a:cxn>
                  <a:cxn ang="0">
                    <a:pos x="120" y="264"/>
                  </a:cxn>
                  <a:cxn ang="0">
                    <a:pos x="109" y="302"/>
                  </a:cxn>
                  <a:cxn ang="0">
                    <a:pos x="92" y="342"/>
                  </a:cxn>
                  <a:cxn ang="0">
                    <a:pos x="67" y="386"/>
                  </a:cxn>
                  <a:cxn ang="0">
                    <a:pos x="39" y="436"/>
                  </a:cxn>
                  <a:cxn ang="0">
                    <a:pos x="21" y="482"/>
                  </a:cxn>
                  <a:cxn ang="0">
                    <a:pos x="10" y="525"/>
                  </a:cxn>
                  <a:cxn ang="0">
                    <a:pos x="6" y="566"/>
                  </a:cxn>
                  <a:cxn ang="0">
                    <a:pos x="6" y="605"/>
                  </a:cxn>
                  <a:cxn ang="0">
                    <a:pos x="8" y="641"/>
                  </a:cxn>
                  <a:cxn ang="0">
                    <a:pos x="12" y="673"/>
                  </a:cxn>
                  <a:cxn ang="0">
                    <a:pos x="14" y="704"/>
                  </a:cxn>
                  <a:cxn ang="0">
                    <a:pos x="41" y="688"/>
                  </a:cxn>
                  <a:cxn ang="0">
                    <a:pos x="39" y="680"/>
                  </a:cxn>
                  <a:cxn ang="0">
                    <a:pos x="36" y="657"/>
                  </a:cxn>
                  <a:cxn ang="0">
                    <a:pos x="33" y="622"/>
                  </a:cxn>
                  <a:cxn ang="0">
                    <a:pos x="35" y="575"/>
                  </a:cxn>
                  <a:cxn ang="0">
                    <a:pos x="41" y="519"/>
                  </a:cxn>
                  <a:cxn ang="0">
                    <a:pos x="58" y="455"/>
                  </a:cxn>
                  <a:cxn ang="0">
                    <a:pos x="86" y="386"/>
                  </a:cxn>
                  <a:cxn ang="0">
                    <a:pos x="129" y="313"/>
                  </a:cxn>
                  <a:cxn ang="0">
                    <a:pos x="143" y="279"/>
                  </a:cxn>
                  <a:cxn ang="0">
                    <a:pos x="149" y="235"/>
                  </a:cxn>
                  <a:cxn ang="0">
                    <a:pos x="144" y="184"/>
                  </a:cxn>
                  <a:cxn ang="0">
                    <a:pos x="131" y="134"/>
                  </a:cxn>
                  <a:cxn ang="0">
                    <a:pos x="109" y="85"/>
                  </a:cxn>
                  <a:cxn ang="0">
                    <a:pos x="81" y="44"/>
                  </a:cxn>
                  <a:cxn ang="0">
                    <a:pos x="44" y="14"/>
                  </a:cxn>
                  <a:cxn ang="0">
                    <a:pos x="0" y="0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6" name="Freeform 11">
              <a:extLst>
                <a:ext uri="{FF2B5EF4-FFF2-40B4-BE49-F238E27FC236}">
                  <a16:creationId xmlns:a16="http://schemas.microsoft.com/office/drawing/2014/main" id="{11167F8E-640E-470A-BAA9-6F6E11B133AD}"/>
                </a:ext>
              </a:extLst>
            </p:cNvPr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105" y="9"/>
                </a:cxn>
                <a:cxn ang="0">
                  <a:pos x="115" y="27"/>
                </a:cxn>
                <a:cxn ang="0">
                  <a:pos x="123" y="50"/>
                </a:cxn>
                <a:cxn ang="0">
                  <a:pos x="128" y="78"/>
                </a:cxn>
                <a:cxn ang="0">
                  <a:pos x="127" y="111"/>
                </a:cxn>
                <a:cxn ang="0">
                  <a:pos x="116" y="145"/>
                </a:cxn>
                <a:cxn ang="0">
                  <a:pos x="94" y="181"/>
                </a:cxn>
                <a:cxn ang="0">
                  <a:pos x="60" y="217"/>
                </a:cxn>
                <a:cxn ang="0">
                  <a:pos x="49" y="213"/>
                </a:cxn>
                <a:cxn ang="0">
                  <a:pos x="38" y="210"/>
                </a:cxn>
                <a:cxn ang="0">
                  <a:pos x="26" y="205"/>
                </a:cxn>
                <a:cxn ang="0">
                  <a:pos x="16" y="201"/>
                </a:cxn>
                <a:cxn ang="0">
                  <a:pos x="8" y="196"/>
                </a:cxn>
                <a:cxn ang="0">
                  <a:pos x="2" y="190"/>
                </a:cxn>
                <a:cxn ang="0">
                  <a:pos x="0" y="183"/>
                </a:cxn>
                <a:cxn ang="0">
                  <a:pos x="1" y="178"/>
                </a:cxn>
                <a:cxn ang="0">
                  <a:pos x="13" y="171"/>
                </a:cxn>
                <a:cxn ang="0">
                  <a:pos x="29" y="161"/>
                </a:cxn>
                <a:cxn ang="0">
                  <a:pos x="46" y="150"/>
                </a:cxn>
                <a:cxn ang="0">
                  <a:pos x="63" y="134"/>
                </a:cxn>
                <a:cxn ang="0">
                  <a:pos x="79" y="112"/>
                </a:cxn>
                <a:cxn ang="0">
                  <a:pos x="91" y="83"/>
                </a:cxn>
                <a:cxn ang="0">
                  <a:pos x="97" y="46"/>
                </a:cxn>
                <a:cxn ang="0">
                  <a:pos x="94" y="0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" name="Freeform 12">
              <a:extLst>
                <a:ext uri="{FF2B5EF4-FFF2-40B4-BE49-F238E27FC236}">
                  <a16:creationId xmlns:a16="http://schemas.microsoft.com/office/drawing/2014/main" id="{3D45F494-5E01-4F42-8B14-9C51A3F43006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/>
              <a:ahLst/>
              <a:cxnLst>
                <a:cxn ang="0">
                  <a:pos x="891" y="1532"/>
                </a:cxn>
                <a:cxn ang="0">
                  <a:pos x="954" y="1452"/>
                </a:cxn>
                <a:cxn ang="0">
                  <a:pos x="1032" y="1338"/>
                </a:cxn>
                <a:cxn ang="0">
                  <a:pos x="1115" y="1188"/>
                </a:cxn>
                <a:cxn ang="0">
                  <a:pos x="1194" y="1023"/>
                </a:cxn>
                <a:cxn ang="0">
                  <a:pos x="1244" y="841"/>
                </a:cxn>
                <a:cxn ang="0">
                  <a:pos x="1259" y="647"/>
                </a:cxn>
                <a:cxn ang="0">
                  <a:pos x="1230" y="463"/>
                </a:cxn>
                <a:cxn ang="0">
                  <a:pos x="1140" y="294"/>
                </a:cxn>
                <a:cxn ang="0">
                  <a:pos x="1043" y="190"/>
                </a:cxn>
                <a:cxn ang="0">
                  <a:pos x="961" y="109"/>
                </a:cxn>
                <a:cxn ang="0">
                  <a:pos x="894" y="65"/>
                </a:cxn>
                <a:cxn ang="0">
                  <a:pos x="786" y="18"/>
                </a:cxn>
                <a:cxn ang="0">
                  <a:pos x="642" y="0"/>
                </a:cxn>
                <a:cxn ang="0">
                  <a:pos x="440" y="23"/>
                </a:cxn>
                <a:cxn ang="0">
                  <a:pos x="366" y="44"/>
                </a:cxn>
                <a:cxn ang="0">
                  <a:pos x="292" y="58"/>
                </a:cxn>
                <a:cxn ang="0">
                  <a:pos x="229" y="79"/>
                </a:cxn>
                <a:cxn ang="0">
                  <a:pos x="178" y="103"/>
                </a:cxn>
                <a:cxn ang="0">
                  <a:pos x="127" y="127"/>
                </a:cxn>
                <a:cxn ang="0">
                  <a:pos x="82" y="158"/>
                </a:cxn>
                <a:cxn ang="0">
                  <a:pos x="41" y="197"/>
                </a:cxn>
                <a:cxn ang="0">
                  <a:pos x="0" y="243"/>
                </a:cxn>
                <a:cxn ang="0">
                  <a:pos x="76" y="215"/>
                </a:cxn>
                <a:cxn ang="0">
                  <a:pos x="144" y="194"/>
                </a:cxn>
                <a:cxn ang="0">
                  <a:pos x="212" y="179"/>
                </a:cxn>
                <a:cxn ang="0">
                  <a:pos x="280" y="164"/>
                </a:cxn>
                <a:cxn ang="0">
                  <a:pos x="336" y="149"/>
                </a:cxn>
                <a:cxn ang="0">
                  <a:pos x="397" y="149"/>
                </a:cxn>
                <a:cxn ang="0">
                  <a:pos x="458" y="141"/>
                </a:cxn>
                <a:cxn ang="0">
                  <a:pos x="511" y="146"/>
                </a:cxn>
                <a:cxn ang="0">
                  <a:pos x="565" y="152"/>
                </a:cxn>
                <a:cxn ang="0">
                  <a:pos x="618" y="166"/>
                </a:cxn>
                <a:cxn ang="0">
                  <a:pos x="669" y="186"/>
                </a:cxn>
                <a:cxn ang="0">
                  <a:pos x="715" y="205"/>
                </a:cxn>
                <a:cxn ang="0">
                  <a:pos x="760" y="239"/>
                </a:cxn>
                <a:cxn ang="0">
                  <a:pos x="811" y="267"/>
                </a:cxn>
                <a:cxn ang="0">
                  <a:pos x="855" y="307"/>
                </a:cxn>
                <a:cxn ang="0">
                  <a:pos x="899" y="348"/>
                </a:cxn>
                <a:cxn ang="0">
                  <a:pos x="971" y="464"/>
                </a:cxn>
                <a:cxn ang="0">
                  <a:pos x="1016" y="606"/>
                </a:cxn>
                <a:cxn ang="0">
                  <a:pos x="1027" y="774"/>
                </a:cxn>
                <a:cxn ang="0">
                  <a:pos x="1022" y="939"/>
                </a:cxn>
                <a:cxn ang="0">
                  <a:pos x="1002" y="1117"/>
                </a:cxn>
                <a:cxn ang="0">
                  <a:pos x="966" y="1279"/>
                </a:cxn>
                <a:cxn ang="0">
                  <a:pos x="933" y="1421"/>
                </a:cxn>
                <a:cxn ang="0">
                  <a:pos x="891" y="1532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" name="Freeform 13">
              <a:extLst>
                <a:ext uri="{FF2B5EF4-FFF2-40B4-BE49-F238E27FC236}">
                  <a16:creationId xmlns:a16="http://schemas.microsoft.com/office/drawing/2014/main" id="{224CBE33-255F-432D-BFC4-A1DDEC521F0F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" y="69"/>
                </a:cxn>
                <a:cxn ang="0">
                  <a:pos x="68" y="132"/>
                </a:cxn>
                <a:cxn ang="0">
                  <a:pos x="110" y="188"/>
                </a:cxn>
                <a:cxn ang="0">
                  <a:pos x="149" y="229"/>
                </a:cxn>
                <a:cxn ang="0">
                  <a:pos x="192" y="278"/>
                </a:cxn>
                <a:cxn ang="0">
                  <a:pos x="250" y="314"/>
                </a:cxn>
                <a:cxn ang="0">
                  <a:pos x="308" y="336"/>
                </a:cxn>
                <a:cxn ang="0">
                  <a:pos x="365" y="365"/>
                </a:cxn>
                <a:cxn ang="0">
                  <a:pos x="430" y="381"/>
                </a:cxn>
                <a:cxn ang="0">
                  <a:pos x="501" y="390"/>
                </a:cxn>
                <a:cxn ang="0">
                  <a:pos x="573" y="392"/>
                </a:cxn>
                <a:cxn ang="0">
                  <a:pos x="646" y="381"/>
                </a:cxn>
                <a:cxn ang="0">
                  <a:pos x="726" y="362"/>
                </a:cxn>
                <a:cxn ang="0">
                  <a:pos x="801" y="335"/>
                </a:cxn>
                <a:cxn ang="0">
                  <a:pos x="731" y="377"/>
                </a:cxn>
                <a:cxn ang="0">
                  <a:pos x="662" y="404"/>
                </a:cxn>
                <a:cxn ang="0">
                  <a:pos x="594" y="432"/>
                </a:cxn>
                <a:cxn ang="0">
                  <a:pos x="532" y="445"/>
                </a:cxn>
                <a:cxn ang="0">
                  <a:pos x="471" y="459"/>
                </a:cxn>
                <a:cxn ang="0">
                  <a:pos x="411" y="458"/>
                </a:cxn>
                <a:cxn ang="0">
                  <a:pos x="350" y="458"/>
                </a:cxn>
                <a:cxn ang="0">
                  <a:pos x="291" y="450"/>
                </a:cxn>
                <a:cxn ang="0">
                  <a:pos x="244" y="436"/>
                </a:cxn>
                <a:cxn ang="0">
                  <a:pos x="192" y="415"/>
                </a:cxn>
                <a:cxn ang="0">
                  <a:pos x="145" y="394"/>
                </a:cxn>
                <a:cxn ang="0">
                  <a:pos x="100" y="373"/>
                </a:cxn>
                <a:cxn ang="0">
                  <a:pos x="60" y="347"/>
                </a:cxn>
                <a:cxn ang="0">
                  <a:pos x="0" y="294"/>
                </a:cxn>
                <a:cxn ang="0">
                  <a:pos x="0" y="0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Freeform 14">
              <a:extLst>
                <a:ext uri="{FF2B5EF4-FFF2-40B4-BE49-F238E27FC236}">
                  <a16:creationId xmlns:a16="http://schemas.microsoft.com/office/drawing/2014/main" id="{4FDDB61C-BAA0-4F02-AA53-1A5538188173}"/>
                </a:ext>
              </a:extLst>
            </p:cNvPr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0" y="25"/>
                </a:cxn>
                <a:cxn ang="0">
                  <a:pos x="3" y="26"/>
                </a:cxn>
                <a:cxn ang="0">
                  <a:pos x="14" y="29"/>
                </a:cxn>
                <a:cxn ang="0">
                  <a:pos x="29" y="36"/>
                </a:cxn>
                <a:cxn ang="0">
                  <a:pos x="46" y="47"/>
                </a:cxn>
                <a:cxn ang="0">
                  <a:pos x="66" y="62"/>
                </a:cxn>
                <a:cxn ang="0">
                  <a:pos x="84" y="80"/>
                </a:cxn>
                <a:cxn ang="0">
                  <a:pos x="102" y="103"/>
                </a:cxn>
                <a:cxn ang="0">
                  <a:pos x="116" y="132"/>
                </a:cxn>
                <a:cxn ang="0">
                  <a:pos x="117" y="120"/>
                </a:cxn>
                <a:cxn ang="0">
                  <a:pos x="115" y="107"/>
                </a:cxn>
                <a:cxn ang="0">
                  <a:pos x="108" y="90"/>
                </a:cxn>
                <a:cxn ang="0">
                  <a:pos x="99" y="74"/>
                </a:cxn>
                <a:cxn ang="0">
                  <a:pos x="89" y="58"/>
                </a:cxn>
                <a:cxn ang="0">
                  <a:pos x="78" y="45"/>
                </a:cxn>
                <a:cxn ang="0">
                  <a:pos x="67" y="36"/>
                </a:cxn>
                <a:cxn ang="0">
                  <a:pos x="58" y="32"/>
                </a:cxn>
                <a:cxn ang="0">
                  <a:pos x="69" y="29"/>
                </a:cxn>
                <a:cxn ang="0">
                  <a:pos x="79" y="28"/>
                </a:cxn>
                <a:cxn ang="0">
                  <a:pos x="89" y="26"/>
                </a:cxn>
                <a:cxn ang="0">
                  <a:pos x="98" y="25"/>
                </a:cxn>
                <a:cxn ang="0">
                  <a:pos x="105" y="24"/>
                </a:cxn>
                <a:cxn ang="0">
                  <a:pos x="109" y="22"/>
                </a:cxn>
                <a:cxn ang="0">
                  <a:pos x="113" y="21"/>
                </a:cxn>
                <a:cxn ang="0">
                  <a:pos x="114" y="21"/>
                </a:cxn>
                <a:cxn ang="0">
                  <a:pos x="75" y="0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id="{D76F3E52-4912-4B17-81ED-A542197DA8D2}"/>
                </a:ext>
              </a:extLst>
            </p:cNvPr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3" y="0"/>
                </a:cxn>
                <a:cxn ang="0">
                  <a:pos x="16" y="4"/>
                </a:cxn>
                <a:cxn ang="0">
                  <a:pos x="9" y="9"/>
                </a:cxn>
                <a:cxn ang="0">
                  <a:pos x="4" y="19"/>
                </a:cxn>
                <a:cxn ang="0">
                  <a:pos x="1" y="30"/>
                </a:cxn>
                <a:cxn ang="0">
                  <a:pos x="0" y="44"/>
                </a:cxn>
                <a:cxn ang="0">
                  <a:pos x="3" y="60"/>
                </a:cxn>
                <a:cxn ang="0">
                  <a:pos x="11" y="77"/>
                </a:cxn>
                <a:cxn ang="0">
                  <a:pos x="15" y="53"/>
                </a:cxn>
                <a:cxn ang="0">
                  <a:pos x="19" y="37"/>
                </a:cxn>
                <a:cxn ang="0">
                  <a:pos x="23" y="22"/>
                </a:cxn>
                <a:cxn ang="0">
                  <a:pos x="29" y="0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Freeform 16">
              <a:extLst>
                <a:ext uri="{FF2B5EF4-FFF2-40B4-BE49-F238E27FC236}">
                  <a16:creationId xmlns:a16="http://schemas.microsoft.com/office/drawing/2014/main" id="{0473E896-EF4E-45F7-9D8D-03406CF42F9B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/>
              <a:ahLst/>
              <a:cxnLst>
                <a:cxn ang="0">
                  <a:pos x="784" y="1047"/>
                </a:cxn>
                <a:cxn ang="0">
                  <a:pos x="692" y="1011"/>
                </a:cxn>
                <a:cxn ang="0">
                  <a:pos x="607" y="945"/>
                </a:cxn>
                <a:cxn ang="0">
                  <a:pos x="517" y="861"/>
                </a:cxn>
                <a:cxn ang="0">
                  <a:pos x="432" y="776"/>
                </a:cxn>
                <a:cxn ang="0">
                  <a:pos x="350" y="677"/>
                </a:cxn>
                <a:cxn ang="0">
                  <a:pos x="266" y="563"/>
                </a:cxn>
                <a:cxn ang="0">
                  <a:pos x="188" y="447"/>
                </a:cxn>
                <a:cxn ang="0">
                  <a:pos x="122" y="325"/>
                </a:cxn>
                <a:cxn ang="0">
                  <a:pos x="65" y="211"/>
                </a:cxn>
                <a:cxn ang="0">
                  <a:pos x="21" y="101"/>
                </a:cxn>
                <a:cxn ang="0">
                  <a:pos x="0" y="0"/>
                </a:cxn>
                <a:cxn ang="0">
                  <a:pos x="109" y="217"/>
                </a:cxn>
                <a:cxn ang="0">
                  <a:pos x="209" y="378"/>
                </a:cxn>
                <a:cxn ang="0">
                  <a:pos x="294" y="500"/>
                </a:cxn>
                <a:cxn ang="0">
                  <a:pos x="373" y="590"/>
                </a:cxn>
                <a:cxn ang="0">
                  <a:pos x="441" y="661"/>
                </a:cxn>
                <a:cxn ang="0">
                  <a:pos x="506" y="713"/>
                </a:cxn>
                <a:cxn ang="0">
                  <a:pos x="564" y="754"/>
                </a:cxn>
                <a:cxn ang="0">
                  <a:pos x="620" y="801"/>
                </a:cxn>
                <a:cxn ang="0">
                  <a:pos x="754" y="899"/>
                </a:cxn>
                <a:cxn ang="0">
                  <a:pos x="925" y="977"/>
                </a:cxn>
                <a:cxn ang="0">
                  <a:pos x="1108" y="1047"/>
                </a:cxn>
                <a:cxn ang="0">
                  <a:pos x="784" y="10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2" name="Group 17">
              <a:extLst>
                <a:ext uri="{FF2B5EF4-FFF2-40B4-BE49-F238E27FC236}">
                  <a16:creationId xmlns:a16="http://schemas.microsoft.com/office/drawing/2014/main" id="{3BE0B11F-6204-4F7F-B078-AB28D6AEE8E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3220060">
              <a:off x="2636" y="751"/>
              <a:ext cx="569" cy="636"/>
              <a:chOff x="1727" y="866"/>
              <a:chExt cx="129" cy="157"/>
            </a:xfrm>
          </p:grpSpPr>
          <p:sp>
            <p:nvSpPr>
              <p:cNvPr id="36" name="Freeform 18">
                <a:extLst>
                  <a:ext uri="{FF2B5EF4-FFF2-40B4-BE49-F238E27FC236}">
                    <a16:creationId xmlns:a16="http://schemas.microsoft.com/office/drawing/2014/main" id="{B6B6CA6F-4FC2-4F56-A6DE-98CBD5EBD04A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7" name="Freeform 19">
                <a:extLst>
                  <a:ext uri="{FF2B5EF4-FFF2-40B4-BE49-F238E27FC236}">
                    <a16:creationId xmlns:a16="http://schemas.microsoft.com/office/drawing/2014/main" id="{7FF7ED41-81DE-4597-BB8D-C47C2C665774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8" name="Freeform 20">
                <a:extLst>
                  <a:ext uri="{FF2B5EF4-FFF2-40B4-BE49-F238E27FC236}">
                    <a16:creationId xmlns:a16="http://schemas.microsoft.com/office/drawing/2014/main" id="{5A32D731-A32B-4B13-A16F-79B90FA1F493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3" name="Group 21">
              <a:extLst>
                <a:ext uri="{FF2B5EF4-FFF2-40B4-BE49-F238E27FC236}">
                  <a16:creationId xmlns:a16="http://schemas.microsoft.com/office/drawing/2014/main" id="{005AADA5-150A-46DB-A1C6-3B889C8C7FCB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-6691250">
              <a:off x="3643" y="129"/>
              <a:ext cx="356" cy="608"/>
              <a:chOff x="1727" y="866"/>
              <a:chExt cx="129" cy="157"/>
            </a:xfrm>
          </p:grpSpPr>
          <p:sp>
            <p:nvSpPr>
              <p:cNvPr id="33" name="Freeform 22">
                <a:extLst>
                  <a:ext uri="{FF2B5EF4-FFF2-40B4-BE49-F238E27FC236}">
                    <a16:creationId xmlns:a16="http://schemas.microsoft.com/office/drawing/2014/main" id="{EFC38E97-D62F-4D7C-B975-9477D6FF06C6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8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4" name="Freeform 23">
                <a:extLst>
                  <a:ext uri="{FF2B5EF4-FFF2-40B4-BE49-F238E27FC236}">
                    <a16:creationId xmlns:a16="http://schemas.microsoft.com/office/drawing/2014/main" id="{ADE8FC69-DF7F-4020-9595-1EA6F2AA8225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7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5" name="Freeform 24">
                <a:extLst>
                  <a:ext uri="{FF2B5EF4-FFF2-40B4-BE49-F238E27FC236}">
                    <a16:creationId xmlns:a16="http://schemas.microsoft.com/office/drawing/2014/main" id="{277C7236-BAD9-4452-9C38-C8E0B5165020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4" name="Group 25">
              <a:extLst>
                <a:ext uri="{FF2B5EF4-FFF2-40B4-BE49-F238E27FC236}">
                  <a16:creationId xmlns:a16="http://schemas.microsoft.com/office/drawing/2014/main" id="{46B98EF0-E80E-4C7D-8A2F-8E84263906B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8524840">
              <a:off x="673" y="3302"/>
              <a:ext cx="500" cy="504"/>
              <a:chOff x="1727" y="866"/>
              <a:chExt cx="129" cy="157"/>
            </a:xfrm>
          </p:grpSpPr>
          <p:sp>
            <p:nvSpPr>
              <p:cNvPr id="30" name="Freeform 26">
                <a:extLst>
                  <a:ext uri="{FF2B5EF4-FFF2-40B4-BE49-F238E27FC236}">
                    <a16:creationId xmlns:a16="http://schemas.microsoft.com/office/drawing/2014/main" id="{791A145E-1521-4D03-9BAD-47F924556DAC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7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" name="Freeform 27">
                <a:extLst>
                  <a:ext uri="{FF2B5EF4-FFF2-40B4-BE49-F238E27FC236}">
                    <a16:creationId xmlns:a16="http://schemas.microsoft.com/office/drawing/2014/main" id="{F61A0F96-3751-4772-9B6C-749FFAE63DAA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5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2" name="Freeform 28">
                <a:extLst>
                  <a:ext uri="{FF2B5EF4-FFF2-40B4-BE49-F238E27FC236}">
                    <a16:creationId xmlns:a16="http://schemas.microsoft.com/office/drawing/2014/main" id="{B42F6618-EA2A-4A62-92E7-B092A44F1188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5" name="Group 29">
              <a:extLst>
                <a:ext uri="{FF2B5EF4-FFF2-40B4-BE49-F238E27FC236}">
                  <a16:creationId xmlns:a16="http://schemas.microsoft.com/office/drawing/2014/main" id="{D9BFA0CB-C2B4-480E-9930-64DD73BBA65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4106450" flipH="1">
              <a:off x="404" y="272"/>
              <a:ext cx="708" cy="891"/>
              <a:chOff x="1727" y="866"/>
              <a:chExt cx="129" cy="157"/>
            </a:xfrm>
          </p:grpSpPr>
          <p:sp>
            <p:nvSpPr>
              <p:cNvPr id="27" name="Freeform 30">
                <a:extLst>
                  <a:ext uri="{FF2B5EF4-FFF2-40B4-BE49-F238E27FC236}">
                    <a16:creationId xmlns:a16="http://schemas.microsoft.com/office/drawing/2014/main" id="{59387608-C4FE-40C6-BB36-1995AF97E1A5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8" name="Freeform 31">
                <a:extLst>
                  <a:ext uri="{FF2B5EF4-FFF2-40B4-BE49-F238E27FC236}">
                    <a16:creationId xmlns:a16="http://schemas.microsoft.com/office/drawing/2014/main" id="{640B9210-D5F0-4415-B52F-214FD5FB4377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9" name="Freeform 32">
                <a:extLst>
                  <a:ext uri="{FF2B5EF4-FFF2-40B4-BE49-F238E27FC236}">
                    <a16:creationId xmlns:a16="http://schemas.microsoft.com/office/drawing/2014/main" id="{A08F111E-AB52-4AF2-B170-C36CDE4100DF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6" name="Group 33">
              <a:extLst>
                <a:ext uri="{FF2B5EF4-FFF2-40B4-BE49-F238E27FC236}">
                  <a16:creationId xmlns:a16="http://schemas.microsoft.com/office/drawing/2014/main" id="{2B2F873E-1534-4C9D-B045-83E341BC481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10015322" flipH="1">
              <a:off x="4614" y="2392"/>
              <a:ext cx="708" cy="891"/>
              <a:chOff x="1727" y="866"/>
              <a:chExt cx="129" cy="157"/>
            </a:xfrm>
          </p:grpSpPr>
          <p:sp>
            <p:nvSpPr>
              <p:cNvPr id="24" name="Freeform 34">
                <a:extLst>
                  <a:ext uri="{FF2B5EF4-FFF2-40B4-BE49-F238E27FC236}">
                    <a16:creationId xmlns:a16="http://schemas.microsoft.com/office/drawing/2014/main" id="{7D5EDADA-2C56-4F96-9CDB-C63FB6B8D4B8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5" name="Freeform 35">
                <a:extLst>
                  <a:ext uri="{FF2B5EF4-FFF2-40B4-BE49-F238E27FC236}">
                    <a16:creationId xmlns:a16="http://schemas.microsoft.com/office/drawing/2014/main" id="{B02E0FDE-60C9-4792-AC2A-8BBD309ACD10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6" name="Freeform 36">
                <a:extLst>
                  <a:ext uri="{FF2B5EF4-FFF2-40B4-BE49-F238E27FC236}">
                    <a16:creationId xmlns:a16="http://schemas.microsoft.com/office/drawing/2014/main" id="{8F857533-79CB-490F-A0C8-CBEB260D855E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7" name="Freeform 37">
              <a:extLst>
                <a:ext uri="{FF2B5EF4-FFF2-40B4-BE49-F238E27FC236}">
                  <a16:creationId xmlns:a16="http://schemas.microsoft.com/office/drawing/2014/main" id="{ED2C5AE8-6093-4CF9-B423-49F86E683355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07"/>
                </a:cxn>
                <a:cxn ang="0">
                  <a:pos x="37" y="262"/>
                </a:cxn>
                <a:cxn ang="0">
                  <a:pos x="83" y="410"/>
                </a:cxn>
                <a:cxn ang="0">
                  <a:pos x="149" y="546"/>
                </a:cxn>
                <a:cxn ang="0">
                  <a:pos x="237" y="666"/>
                </a:cxn>
                <a:cxn ang="0">
                  <a:pos x="338" y="764"/>
                </a:cxn>
                <a:cxn ang="0">
                  <a:pos x="450" y="838"/>
                </a:cxn>
                <a:cxn ang="0">
                  <a:pos x="579" y="879"/>
                </a:cxn>
                <a:cxn ang="0">
                  <a:pos x="714" y="886"/>
                </a:cxn>
                <a:cxn ang="0">
                  <a:pos x="862" y="851"/>
                </a:cxn>
                <a:cxn ang="0">
                  <a:pos x="784" y="856"/>
                </a:cxn>
                <a:cxn ang="0">
                  <a:pos x="700" y="835"/>
                </a:cxn>
                <a:cxn ang="0">
                  <a:pos x="621" y="794"/>
                </a:cxn>
                <a:cxn ang="0">
                  <a:pos x="542" y="728"/>
                </a:cxn>
                <a:cxn ang="0">
                  <a:pos x="466" y="649"/>
                </a:cxn>
                <a:cxn ang="0">
                  <a:pos x="397" y="557"/>
                </a:cxn>
                <a:cxn ang="0">
                  <a:pos x="334" y="454"/>
                </a:cxn>
                <a:cxn ang="0">
                  <a:pos x="279" y="339"/>
                </a:cxn>
                <a:cxn ang="0">
                  <a:pos x="238" y="225"/>
                </a:cxn>
                <a:cxn ang="0">
                  <a:pos x="205" y="105"/>
                </a:cxn>
                <a:cxn ang="0">
                  <a:pos x="184" y="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8" name="Freeform 38">
              <a:extLst>
                <a:ext uri="{FF2B5EF4-FFF2-40B4-BE49-F238E27FC236}">
                  <a16:creationId xmlns:a16="http://schemas.microsoft.com/office/drawing/2014/main" id="{A1C5F41E-7260-42AB-A2A3-8E31A77F14D8}"/>
                </a:ext>
              </a:extLst>
            </p:cNvPr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" name="Freeform 39">
              <a:extLst>
                <a:ext uri="{FF2B5EF4-FFF2-40B4-BE49-F238E27FC236}">
                  <a16:creationId xmlns:a16="http://schemas.microsoft.com/office/drawing/2014/main" id="{C8D21699-6C6E-4B99-A0F5-A47865D0FAD7}"/>
                </a:ext>
              </a:extLst>
            </p:cNvPr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" name="Freeform 40">
              <a:extLst>
                <a:ext uri="{FF2B5EF4-FFF2-40B4-BE49-F238E27FC236}">
                  <a16:creationId xmlns:a16="http://schemas.microsoft.com/office/drawing/2014/main" id="{4B5C78D2-7CFB-45C0-84DE-6350403FFA66}"/>
                </a:ext>
              </a:extLst>
            </p:cNvPr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" name="Freeform 41">
              <a:extLst>
                <a:ext uri="{FF2B5EF4-FFF2-40B4-BE49-F238E27FC236}">
                  <a16:creationId xmlns:a16="http://schemas.microsoft.com/office/drawing/2014/main" id="{EE9437AA-27B7-46B7-9C5A-1C7CDDEC3D37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113" y="9"/>
                </a:cxn>
                <a:cxn ang="0">
                  <a:pos x="99" y="25"/>
                </a:cxn>
                <a:cxn ang="0">
                  <a:pos x="81" y="41"/>
                </a:cxn>
                <a:cxn ang="0">
                  <a:pos x="63" y="54"/>
                </a:cxn>
                <a:cxn ang="0">
                  <a:pos x="41" y="66"/>
                </a:cxn>
                <a:cxn ang="0">
                  <a:pos x="22" y="74"/>
                </a:cxn>
                <a:cxn ang="0">
                  <a:pos x="0" y="75"/>
                </a:cxn>
                <a:cxn ang="0">
                  <a:pos x="10" y="96"/>
                </a:cxn>
                <a:cxn ang="0">
                  <a:pos x="23" y="113"/>
                </a:cxn>
                <a:cxn ang="0">
                  <a:pos x="41" y="121"/>
                </a:cxn>
                <a:cxn ang="0">
                  <a:pos x="60" y="121"/>
                </a:cxn>
                <a:cxn ang="0">
                  <a:pos x="83" y="111"/>
                </a:cxn>
                <a:cxn ang="0">
                  <a:pos x="101" y="88"/>
                </a:cxn>
                <a:cxn ang="0">
                  <a:pos x="116" y="53"/>
                </a:cxn>
                <a:cxn ang="0">
                  <a:pos x="124" y="0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2" name="Freeform 42">
              <a:extLst>
                <a:ext uri="{FF2B5EF4-FFF2-40B4-BE49-F238E27FC236}">
                  <a16:creationId xmlns:a16="http://schemas.microsoft.com/office/drawing/2014/main" id="{02240122-9534-4F41-9249-A6B1C9528107}"/>
                </a:ext>
              </a:extLst>
            </p:cNvPr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6"/>
                </a:cxn>
                <a:cxn ang="0">
                  <a:pos x="16" y="14"/>
                </a:cxn>
                <a:cxn ang="0">
                  <a:pos x="28" y="24"/>
                </a:cxn>
                <a:cxn ang="0">
                  <a:pos x="41" y="37"/>
                </a:cxn>
                <a:cxn ang="0">
                  <a:pos x="58" y="53"/>
                </a:cxn>
                <a:cxn ang="0">
                  <a:pos x="73" y="70"/>
                </a:cxn>
                <a:cxn ang="0">
                  <a:pos x="88" y="90"/>
                </a:cxn>
                <a:cxn ang="0">
                  <a:pos x="100" y="113"/>
                </a:cxn>
                <a:cxn ang="0">
                  <a:pos x="112" y="137"/>
                </a:cxn>
                <a:cxn ang="0">
                  <a:pos x="120" y="165"/>
                </a:cxn>
                <a:cxn ang="0">
                  <a:pos x="124" y="196"/>
                </a:cxn>
                <a:cxn ang="0">
                  <a:pos x="126" y="228"/>
                </a:cxn>
                <a:cxn ang="0">
                  <a:pos x="120" y="264"/>
                </a:cxn>
                <a:cxn ang="0">
                  <a:pos x="109" y="302"/>
                </a:cxn>
                <a:cxn ang="0">
                  <a:pos x="92" y="342"/>
                </a:cxn>
                <a:cxn ang="0">
                  <a:pos x="67" y="386"/>
                </a:cxn>
                <a:cxn ang="0">
                  <a:pos x="39" y="436"/>
                </a:cxn>
                <a:cxn ang="0">
                  <a:pos x="21" y="482"/>
                </a:cxn>
                <a:cxn ang="0">
                  <a:pos x="10" y="525"/>
                </a:cxn>
                <a:cxn ang="0">
                  <a:pos x="6" y="566"/>
                </a:cxn>
                <a:cxn ang="0">
                  <a:pos x="6" y="605"/>
                </a:cxn>
                <a:cxn ang="0">
                  <a:pos x="8" y="641"/>
                </a:cxn>
                <a:cxn ang="0">
                  <a:pos x="12" y="673"/>
                </a:cxn>
                <a:cxn ang="0">
                  <a:pos x="14" y="704"/>
                </a:cxn>
                <a:cxn ang="0">
                  <a:pos x="41" y="688"/>
                </a:cxn>
                <a:cxn ang="0">
                  <a:pos x="39" y="680"/>
                </a:cxn>
                <a:cxn ang="0">
                  <a:pos x="36" y="657"/>
                </a:cxn>
                <a:cxn ang="0">
                  <a:pos x="33" y="622"/>
                </a:cxn>
                <a:cxn ang="0">
                  <a:pos x="35" y="575"/>
                </a:cxn>
                <a:cxn ang="0">
                  <a:pos x="41" y="519"/>
                </a:cxn>
                <a:cxn ang="0">
                  <a:pos x="58" y="455"/>
                </a:cxn>
                <a:cxn ang="0">
                  <a:pos x="86" y="386"/>
                </a:cxn>
                <a:cxn ang="0">
                  <a:pos x="129" y="313"/>
                </a:cxn>
                <a:cxn ang="0">
                  <a:pos x="143" y="279"/>
                </a:cxn>
                <a:cxn ang="0">
                  <a:pos x="149" y="235"/>
                </a:cxn>
                <a:cxn ang="0">
                  <a:pos x="144" y="184"/>
                </a:cxn>
                <a:cxn ang="0">
                  <a:pos x="131" y="134"/>
                </a:cxn>
                <a:cxn ang="0">
                  <a:pos x="109" y="85"/>
                </a:cxn>
                <a:cxn ang="0">
                  <a:pos x="81" y="44"/>
                </a:cxn>
                <a:cxn ang="0">
                  <a:pos x="44" y="14"/>
                </a:cxn>
                <a:cxn ang="0">
                  <a:pos x="0" y="0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3" name="Freeform 43">
              <a:extLst>
                <a:ext uri="{FF2B5EF4-FFF2-40B4-BE49-F238E27FC236}">
                  <a16:creationId xmlns:a16="http://schemas.microsoft.com/office/drawing/2014/main" id="{F08A6E68-0D2B-4AE4-9E2B-03970291C2A3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" y="12"/>
                </a:cxn>
                <a:cxn ang="0">
                  <a:pos x="0" y="132"/>
                </a:cxn>
                <a:cxn ang="0">
                  <a:pos x="0" y="0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90159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0160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6" name="Rectangle 44">
            <a:extLst>
              <a:ext uri="{FF2B5EF4-FFF2-40B4-BE49-F238E27FC236}">
                <a16:creationId xmlns:a16="http://schemas.microsoft.com/office/drawing/2014/main" id="{4EEBFB36-9AA4-4EAA-B7DE-671295B81F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" name="Rectangle 45">
            <a:extLst>
              <a:ext uri="{FF2B5EF4-FFF2-40B4-BE49-F238E27FC236}">
                <a16:creationId xmlns:a16="http://schemas.microsoft.com/office/drawing/2014/main" id="{44899A09-0319-4B02-B4CF-3D2E5A4BED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" name="Rectangle 46">
            <a:extLst>
              <a:ext uri="{FF2B5EF4-FFF2-40B4-BE49-F238E27FC236}">
                <a16:creationId xmlns:a16="http://schemas.microsoft.com/office/drawing/2014/main" id="{F04EF2B1-E0DC-4206-9BF8-991CB67070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99F731-F1A2-4BD8-9DDC-C65135A5D9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4629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>
            <a:extLst>
              <a:ext uri="{FF2B5EF4-FFF2-40B4-BE49-F238E27FC236}">
                <a16:creationId xmlns:a16="http://schemas.microsoft.com/office/drawing/2014/main" id="{F2F26F79-9181-4873-A9CB-3945773C4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BE6BEA1F-617C-4318-9CE5-AA3B2A3B75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>
            <a:extLst>
              <a:ext uri="{FF2B5EF4-FFF2-40B4-BE49-F238E27FC236}">
                <a16:creationId xmlns:a16="http://schemas.microsoft.com/office/drawing/2014/main" id="{8AA169A4-8390-4A21-96CD-C27F77DA94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D47DC3-E180-4694-840F-47CB5E1DC8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23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>
            <a:extLst>
              <a:ext uri="{FF2B5EF4-FFF2-40B4-BE49-F238E27FC236}">
                <a16:creationId xmlns:a16="http://schemas.microsoft.com/office/drawing/2014/main" id="{FC3A5BB7-9A96-42DA-9C81-20C28E8BDE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85BA2C77-7B1F-4F93-ACA2-F991A9B794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>
            <a:extLst>
              <a:ext uri="{FF2B5EF4-FFF2-40B4-BE49-F238E27FC236}">
                <a16:creationId xmlns:a16="http://schemas.microsoft.com/office/drawing/2014/main" id="{6807C89F-6BFA-417B-8258-E165DCA144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359F8B-145B-460F-90A1-A983907A9B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2049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>
            <a:extLst>
              <a:ext uri="{FF2B5EF4-FFF2-40B4-BE49-F238E27FC236}">
                <a16:creationId xmlns:a16="http://schemas.microsoft.com/office/drawing/2014/main" id="{9E61AC54-F6C1-47E8-AC8F-F8A22022B5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63FDB3D7-7498-4A4A-B2FF-1ECF73B417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>
            <a:extLst>
              <a:ext uri="{FF2B5EF4-FFF2-40B4-BE49-F238E27FC236}">
                <a16:creationId xmlns:a16="http://schemas.microsoft.com/office/drawing/2014/main" id="{A9D63888-096D-4099-BCA3-BDBD909447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1F380F-F223-4E1B-AF0E-2498D54D58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0556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7">
            <a:extLst>
              <a:ext uri="{FF2B5EF4-FFF2-40B4-BE49-F238E27FC236}">
                <a16:creationId xmlns:a16="http://schemas.microsoft.com/office/drawing/2014/main" id="{038DAA0D-3E86-4B56-959B-5D0BB8E686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CFF9EA2A-024E-48B2-A0A7-11280872D9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>
            <a:extLst>
              <a:ext uri="{FF2B5EF4-FFF2-40B4-BE49-F238E27FC236}">
                <a16:creationId xmlns:a16="http://schemas.microsoft.com/office/drawing/2014/main" id="{76659AC1-B557-4371-8AB8-46197FCE1E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EAAA63-A42F-42DA-AE14-29D3C7E5EE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4622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7">
            <a:extLst>
              <a:ext uri="{FF2B5EF4-FFF2-40B4-BE49-F238E27FC236}">
                <a16:creationId xmlns:a16="http://schemas.microsoft.com/office/drawing/2014/main" id="{02A689E9-EC96-406B-91DF-ED1F05A40C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>
            <a:extLst>
              <a:ext uri="{FF2B5EF4-FFF2-40B4-BE49-F238E27FC236}">
                <a16:creationId xmlns:a16="http://schemas.microsoft.com/office/drawing/2014/main" id="{77E3922F-0D09-4E4C-A804-B67E6D6424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>
            <a:extLst>
              <a:ext uri="{FF2B5EF4-FFF2-40B4-BE49-F238E27FC236}">
                <a16:creationId xmlns:a16="http://schemas.microsoft.com/office/drawing/2014/main" id="{B3EDC308-9D8E-428D-A43F-F39156F67F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BD2F77-BD7F-4969-9BC9-1E9F0122F8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8237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7">
            <a:extLst>
              <a:ext uri="{FF2B5EF4-FFF2-40B4-BE49-F238E27FC236}">
                <a16:creationId xmlns:a16="http://schemas.microsoft.com/office/drawing/2014/main" id="{343F56CC-7A42-4A5F-A4C6-484D821039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8">
            <a:extLst>
              <a:ext uri="{FF2B5EF4-FFF2-40B4-BE49-F238E27FC236}">
                <a16:creationId xmlns:a16="http://schemas.microsoft.com/office/drawing/2014/main" id="{146908E0-2149-4A17-B8BD-BCE8DFDA4D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9">
            <a:extLst>
              <a:ext uri="{FF2B5EF4-FFF2-40B4-BE49-F238E27FC236}">
                <a16:creationId xmlns:a16="http://schemas.microsoft.com/office/drawing/2014/main" id="{6EDD2310-0EB6-4093-9FCF-8F5244D385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0B5C57-0A4C-441F-9329-961AA8270C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3361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7">
            <a:extLst>
              <a:ext uri="{FF2B5EF4-FFF2-40B4-BE49-F238E27FC236}">
                <a16:creationId xmlns:a16="http://schemas.microsoft.com/office/drawing/2014/main" id="{1BEB2092-451D-4E53-9737-8520008BC0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8">
            <a:extLst>
              <a:ext uri="{FF2B5EF4-FFF2-40B4-BE49-F238E27FC236}">
                <a16:creationId xmlns:a16="http://schemas.microsoft.com/office/drawing/2014/main" id="{1B8ED503-288E-4AD4-838F-165143FE14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9">
            <a:extLst>
              <a:ext uri="{FF2B5EF4-FFF2-40B4-BE49-F238E27FC236}">
                <a16:creationId xmlns:a16="http://schemas.microsoft.com/office/drawing/2014/main" id="{3488D984-8A4F-465C-BE6A-ECDF7A5AE0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2E63D0-404F-4B01-8D48-7AF1ED8706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2531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>
            <a:extLst>
              <a:ext uri="{FF2B5EF4-FFF2-40B4-BE49-F238E27FC236}">
                <a16:creationId xmlns:a16="http://schemas.microsoft.com/office/drawing/2014/main" id="{4EC3E5C9-F962-4CAA-8679-80C0B580A8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8">
            <a:extLst>
              <a:ext uri="{FF2B5EF4-FFF2-40B4-BE49-F238E27FC236}">
                <a16:creationId xmlns:a16="http://schemas.microsoft.com/office/drawing/2014/main" id="{E917EFFA-DCDF-499B-A1D7-DAE6EC9E86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9">
            <a:extLst>
              <a:ext uri="{FF2B5EF4-FFF2-40B4-BE49-F238E27FC236}">
                <a16:creationId xmlns:a16="http://schemas.microsoft.com/office/drawing/2014/main" id="{C898B186-1BE3-4132-A1EE-17A4C0E1C7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CCF175-D6EC-4EFA-88F3-F21005F70C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8615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7">
            <a:extLst>
              <a:ext uri="{FF2B5EF4-FFF2-40B4-BE49-F238E27FC236}">
                <a16:creationId xmlns:a16="http://schemas.microsoft.com/office/drawing/2014/main" id="{25F10A4F-6FAE-4D67-BB27-A515197CEE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>
            <a:extLst>
              <a:ext uri="{FF2B5EF4-FFF2-40B4-BE49-F238E27FC236}">
                <a16:creationId xmlns:a16="http://schemas.microsoft.com/office/drawing/2014/main" id="{40B1E49B-0854-4B06-8754-9F274FC52C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>
            <a:extLst>
              <a:ext uri="{FF2B5EF4-FFF2-40B4-BE49-F238E27FC236}">
                <a16:creationId xmlns:a16="http://schemas.microsoft.com/office/drawing/2014/main" id="{C2222C13-6DF0-4096-83BE-2F55AE773C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EA51C4-72E2-45AE-B4DA-B664DB22E8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1477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7">
            <a:extLst>
              <a:ext uri="{FF2B5EF4-FFF2-40B4-BE49-F238E27FC236}">
                <a16:creationId xmlns:a16="http://schemas.microsoft.com/office/drawing/2014/main" id="{41F98E8B-7B99-4B17-82A1-AE7182445D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>
            <a:extLst>
              <a:ext uri="{FF2B5EF4-FFF2-40B4-BE49-F238E27FC236}">
                <a16:creationId xmlns:a16="http://schemas.microsoft.com/office/drawing/2014/main" id="{61F29F13-F48C-4ADC-9A3C-8146754639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>
            <a:extLst>
              <a:ext uri="{FF2B5EF4-FFF2-40B4-BE49-F238E27FC236}">
                <a16:creationId xmlns:a16="http://schemas.microsoft.com/office/drawing/2014/main" id="{5A58A3B8-88EE-4E57-8793-4F90E67055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A72E7A-B7F6-4F44-8A6E-8EC8979561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6308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47E56CA3-7C67-4392-B1DC-CB5624148163}"/>
              </a:ext>
            </a:extLst>
          </p:cNvPr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89091" name="Freeform 3">
              <a:extLst>
                <a:ext uri="{FF2B5EF4-FFF2-40B4-BE49-F238E27FC236}">
                  <a16:creationId xmlns:a16="http://schemas.microsoft.com/office/drawing/2014/main" id="{3B81ECA4-C1DF-4855-B6BE-124359E32919}"/>
                </a:ext>
              </a:extLst>
            </p:cNvPr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/>
              <a:ahLst/>
              <a:cxnLst>
                <a:cxn ang="0">
                  <a:pos x="5" y="32"/>
                </a:cxn>
                <a:cxn ang="0">
                  <a:pos x="189" y="26"/>
                </a:cxn>
                <a:cxn ang="0">
                  <a:pos x="309" y="66"/>
                </a:cxn>
                <a:cxn ang="0">
                  <a:pos x="357" y="98"/>
                </a:cxn>
                <a:cxn ang="0">
                  <a:pos x="413" y="162"/>
                </a:cxn>
                <a:cxn ang="0">
                  <a:pos x="437" y="250"/>
                </a:cxn>
                <a:cxn ang="0">
                  <a:pos x="397" y="530"/>
                </a:cxn>
                <a:cxn ang="0">
                  <a:pos x="341" y="634"/>
                </a:cxn>
                <a:cxn ang="0">
                  <a:pos x="173" y="714"/>
                </a:cxn>
                <a:cxn ang="0">
                  <a:pos x="77" y="730"/>
                </a:cxn>
                <a:cxn ang="0">
                  <a:pos x="69" y="802"/>
                </a:cxn>
                <a:cxn ang="0">
                  <a:pos x="7" y="788"/>
                </a:cxn>
                <a:cxn ang="0">
                  <a:pos x="5" y="751"/>
                </a:cxn>
                <a:cxn ang="0">
                  <a:pos x="37" y="722"/>
                </a:cxn>
                <a:cxn ang="0">
                  <a:pos x="5" y="670"/>
                </a:cxn>
                <a:cxn ang="0">
                  <a:pos x="5" y="32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33" name="Group 4">
              <a:extLst>
                <a:ext uri="{FF2B5EF4-FFF2-40B4-BE49-F238E27FC236}">
                  <a16:creationId xmlns:a16="http://schemas.microsoft.com/office/drawing/2014/main" id="{F7CEEB86-8FC1-44D9-8C6C-7DE8EA5CB65E}"/>
                </a:ext>
              </a:extLst>
            </p:cNvPr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89093" name="Freeform 5">
                <a:extLst>
                  <a:ext uri="{FF2B5EF4-FFF2-40B4-BE49-F238E27FC236}">
                    <a16:creationId xmlns:a16="http://schemas.microsoft.com/office/drawing/2014/main" id="{AD395A3D-DFE2-420C-9D60-D3F2097507B5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9094" name="Freeform 6">
                <a:extLst>
                  <a:ext uri="{FF2B5EF4-FFF2-40B4-BE49-F238E27FC236}">
                    <a16:creationId xmlns:a16="http://schemas.microsoft.com/office/drawing/2014/main" id="{796C9DB0-4362-433F-992F-5D47480777BB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9095" name="Freeform 7">
                <a:extLst>
                  <a:ext uri="{FF2B5EF4-FFF2-40B4-BE49-F238E27FC236}">
                    <a16:creationId xmlns:a16="http://schemas.microsoft.com/office/drawing/2014/main" id="{0DF8446F-BBA5-41B7-868E-CD1CC21D937E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89096" name="Freeform 8">
              <a:extLst>
                <a:ext uri="{FF2B5EF4-FFF2-40B4-BE49-F238E27FC236}">
                  <a16:creationId xmlns:a16="http://schemas.microsoft.com/office/drawing/2014/main" id="{1D45C0E7-8744-492F-8B72-3EC7312B44F7}"/>
                </a:ext>
              </a:extLst>
            </p:cNvPr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/>
              <a:ahLst/>
              <a:cxnLst>
                <a:cxn ang="0">
                  <a:pos x="14" y="416"/>
                </a:cxn>
                <a:cxn ang="0">
                  <a:pos x="14" y="272"/>
                </a:cxn>
                <a:cxn ang="0">
                  <a:pos x="102" y="144"/>
                </a:cxn>
                <a:cxn ang="0">
                  <a:pos x="150" y="96"/>
                </a:cxn>
                <a:cxn ang="0">
                  <a:pos x="198" y="64"/>
                </a:cxn>
                <a:cxn ang="0">
                  <a:pos x="350" y="0"/>
                </a:cxn>
                <a:cxn ang="0">
                  <a:pos x="534" y="8"/>
                </a:cxn>
                <a:cxn ang="0">
                  <a:pos x="662" y="96"/>
                </a:cxn>
                <a:cxn ang="0">
                  <a:pos x="710" y="200"/>
                </a:cxn>
                <a:cxn ang="0">
                  <a:pos x="702" y="400"/>
                </a:cxn>
                <a:cxn ang="0">
                  <a:pos x="678" y="448"/>
                </a:cxn>
                <a:cxn ang="0">
                  <a:pos x="550" y="632"/>
                </a:cxn>
                <a:cxn ang="0">
                  <a:pos x="518" y="656"/>
                </a:cxn>
                <a:cxn ang="0">
                  <a:pos x="470" y="664"/>
                </a:cxn>
                <a:cxn ang="0">
                  <a:pos x="518" y="680"/>
                </a:cxn>
                <a:cxn ang="0">
                  <a:pos x="566" y="696"/>
                </a:cxn>
                <a:cxn ang="0">
                  <a:pos x="574" y="720"/>
                </a:cxn>
                <a:cxn ang="0">
                  <a:pos x="526" y="736"/>
                </a:cxn>
                <a:cxn ang="0">
                  <a:pos x="502" y="752"/>
                </a:cxn>
                <a:cxn ang="0">
                  <a:pos x="454" y="768"/>
                </a:cxn>
                <a:cxn ang="0">
                  <a:pos x="438" y="712"/>
                </a:cxn>
                <a:cxn ang="0">
                  <a:pos x="246" y="688"/>
                </a:cxn>
                <a:cxn ang="0">
                  <a:pos x="134" y="648"/>
                </a:cxn>
                <a:cxn ang="0">
                  <a:pos x="110" y="624"/>
                </a:cxn>
                <a:cxn ang="0">
                  <a:pos x="78" y="576"/>
                </a:cxn>
                <a:cxn ang="0">
                  <a:pos x="54" y="464"/>
                </a:cxn>
                <a:cxn ang="0">
                  <a:pos x="30" y="408"/>
                </a:cxn>
                <a:cxn ang="0">
                  <a:pos x="22" y="384"/>
                </a:cxn>
                <a:cxn ang="0">
                  <a:pos x="14" y="416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35" name="Group 9">
              <a:extLst>
                <a:ext uri="{FF2B5EF4-FFF2-40B4-BE49-F238E27FC236}">
                  <a16:creationId xmlns:a16="http://schemas.microsoft.com/office/drawing/2014/main" id="{6D8CC71D-55D3-4E78-8955-0969536603A1}"/>
                </a:ext>
              </a:extLst>
            </p:cNvPr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89098" name="Freeform 10">
                <a:extLst>
                  <a:ext uri="{FF2B5EF4-FFF2-40B4-BE49-F238E27FC236}">
                    <a16:creationId xmlns:a16="http://schemas.microsoft.com/office/drawing/2014/main" id="{EEBE8182-D8F3-491E-8D0C-E0A75FAF7B78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/>
                <a:ahLst/>
                <a:cxnLst>
                  <a:cxn ang="0">
                    <a:pos x="46" y="210"/>
                  </a:cxn>
                  <a:cxn ang="0">
                    <a:pos x="37" y="198"/>
                  </a:cxn>
                  <a:cxn ang="0">
                    <a:pos x="26" y="181"/>
                  </a:cxn>
                  <a:cxn ang="0">
                    <a:pos x="15" y="159"/>
                  </a:cxn>
                  <a:cxn ang="0">
                    <a:pos x="5" y="135"/>
                  </a:cxn>
                  <a:cxn ang="0">
                    <a:pos x="0" y="109"/>
                  </a:cxn>
                  <a:cxn ang="0">
                    <a:pos x="1" y="82"/>
                  </a:cxn>
                  <a:cxn ang="0">
                    <a:pos x="9" y="57"/>
                  </a:cxn>
                  <a:cxn ang="0">
                    <a:pos x="27" y="35"/>
                  </a:cxn>
                  <a:cxn ang="0">
                    <a:pos x="45" y="22"/>
                  </a:cxn>
                  <a:cxn ang="0">
                    <a:pos x="60" y="12"/>
                  </a:cxn>
                  <a:cxn ang="0">
                    <a:pos x="72" y="7"/>
                  </a:cxn>
                  <a:cxn ang="0">
                    <a:pos x="81" y="5"/>
                  </a:cxn>
                  <a:cxn ang="0">
                    <a:pos x="88" y="5"/>
                  </a:cxn>
                  <a:cxn ang="0">
                    <a:pos x="104" y="0"/>
                  </a:cxn>
                  <a:cxn ang="0">
                    <a:pos x="148" y="8"/>
                  </a:cxn>
                  <a:cxn ang="0">
                    <a:pos x="160" y="12"/>
                  </a:cxn>
                  <a:cxn ang="0">
                    <a:pos x="172" y="15"/>
                  </a:cxn>
                  <a:cxn ang="0">
                    <a:pos x="182" y="19"/>
                  </a:cxn>
                  <a:cxn ang="0">
                    <a:pos x="190" y="23"/>
                  </a:cxn>
                  <a:cxn ang="0">
                    <a:pos x="198" y="27"/>
                  </a:cxn>
                  <a:cxn ang="0">
                    <a:pos x="205" y="32"/>
                  </a:cxn>
                  <a:cxn ang="0">
                    <a:pos x="211" y="38"/>
                  </a:cxn>
                  <a:cxn ang="0">
                    <a:pos x="217" y="45"/>
                  </a:cxn>
                  <a:cxn ang="0">
                    <a:pos x="205" y="40"/>
                  </a:cxn>
                  <a:cxn ang="0">
                    <a:pos x="194" y="36"/>
                  </a:cxn>
                  <a:cxn ang="0">
                    <a:pos x="183" y="33"/>
                  </a:cxn>
                  <a:cxn ang="0">
                    <a:pos x="172" y="30"/>
                  </a:cxn>
                  <a:cxn ang="0">
                    <a:pos x="163" y="27"/>
                  </a:cxn>
                  <a:cxn ang="0">
                    <a:pos x="153" y="26"/>
                  </a:cxn>
                  <a:cxn ang="0">
                    <a:pos x="143" y="24"/>
                  </a:cxn>
                  <a:cxn ang="0">
                    <a:pos x="134" y="24"/>
                  </a:cxn>
                  <a:cxn ang="0">
                    <a:pos x="125" y="24"/>
                  </a:cxn>
                  <a:cxn ang="0">
                    <a:pos x="116" y="25"/>
                  </a:cxn>
                  <a:cxn ang="0">
                    <a:pos x="107" y="27"/>
                  </a:cxn>
                  <a:cxn ang="0">
                    <a:pos x="99" y="29"/>
                  </a:cxn>
                  <a:cxn ang="0">
                    <a:pos x="91" y="33"/>
                  </a:cxn>
                  <a:cxn ang="0">
                    <a:pos x="82" y="36"/>
                  </a:cxn>
                  <a:cxn ang="0">
                    <a:pos x="74" y="41"/>
                  </a:cxn>
                  <a:cxn ang="0">
                    <a:pos x="66" y="46"/>
                  </a:cxn>
                  <a:cxn ang="0">
                    <a:pos x="52" y="61"/>
                  </a:cxn>
                  <a:cxn ang="0">
                    <a:pos x="42" y="80"/>
                  </a:cxn>
                  <a:cxn ang="0">
                    <a:pos x="37" y="103"/>
                  </a:cxn>
                  <a:cxn ang="0">
                    <a:pos x="35" y="126"/>
                  </a:cxn>
                  <a:cxn ang="0">
                    <a:pos x="35" y="151"/>
                  </a:cxn>
                  <a:cxn ang="0">
                    <a:pos x="38" y="174"/>
                  </a:cxn>
                  <a:cxn ang="0">
                    <a:pos x="41" y="194"/>
                  </a:cxn>
                  <a:cxn ang="0">
                    <a:pos x="46" y="210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9099" name="Freeform 11">
                <a:extLst>
                  <a:ext uri="{FF2B5EF4-FFF2-40B4-BE49-F238E27FC236}">
                    <a16:creationId xmlns:a16="http://schemas.microsoft.com/office/drawing/2014/main" id="{36B5D71D-E069-4ACB-A8A8-B1B525905728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/>
                <a:ahLst/>
                <a:cxnLst>
                  <a:cxn ang="0">
                    <a:pos x="109" y="0"/>
                  </a:cxn>
                  <a:cxn ang="0">
                    <a:pos x="112" y="2"/>
                  </a:cxn>
                  <a:cxn ang="0">
                    <a:pos x="118" y="8"/>
                  </a:cxn>
                  <a:cxn ang="0">
                    <a:pos x="127" y="18"/>
                  </a:cxn>
                  <a:cxn ang="0">
                    <a:pos x="137" y="33"/>
                  </a:cxn>
                  <a:cxn ang="0">
                    <a:pos x="145" y="52"/>
                  </a:cxn>
                  <a:cxn ang="0">
                    <a:pos x="150" y="76"/>
                  </a:cxn>
                  <a:cxn ang="0">
                    <a:pos x="150" y="105"/>
                  </a:cxn>
                  <a:cxn ang="0">
                    <a:pos x="144" y="139"/>
                  </a:cxn>
                  <a:cxn ang="0">
                    <a:pos x="140" y="149"/>
                  </a:cxn>
                  <a:cxn ang="0">
                    <a:pos x="136" y="157"/>
                  </a:cxn>
                  <a:cxn ang="0">
                    <a:pos x="131" y="165"/>
                  </a:cxn>
                  <a:cxn ang="0">
                    <a:pos x="125" y="173"/>
                  </a:cxn>
                  <a:cxn ang="0">
                    <a:pos x="117" y="180"/>
                  </a:cxn>
                  <a:cxn ang="0">
                    <a:pos x="110" y="185"/>
                  </a:cxn>
                  <a:cxn ang="0">
                    <a:pos x="102" y="191"/>
                  </a:cxn>
                  <a:cxn ang="0">
                    <a:pos x="92" y="195"/>
                  </a:cxn>
                  <a:cxn ang="0">
                    <a:pos x="82" y="197"/>
                  </a:cxn>
                  <a:cxn ang="0">
                    <a:pos x="72" y="200"/>
                  </a:cxn>
                  <a:cxn ang="0">
                    <a:pos x="61" y="201"/>
                  </a:cxn>
                  <a:cxn ang="0">
                    <a:pos x="49" y="201"/>
                  </a:cxn>
                  <a:cxn ang="0">
                    <a:pos x="37" y="200"/>
                  </a:cxn>
                  <a:cxn ang="0">
                    <a:pos x="25" y="197"/>
                  </a:cxn>
                  <a:cxn ang="0">
                    <a:pos x="12" y="193"/>
                  </a:cxn>
                  <a:cxn ang="0">
                    <a:pos x="0" y="188"/>
                  </a:cxn>
                  <a:cxn ang="0">
                    <a:pos x="11" y="195"/>
                  </a:cxn>
                  <a:cxn ang="0">
                    <a:pos x="22" y="200"/>
                  </a:cxn>
                  <a:cxn ang="0">
                    <a:pos x="33" y="205"/>
                  </a:cxn>
                  <a:cxn ang="0">
                    <a:pos x="43" y="208"/>
                  </a:cxn>
                  <a:cxn ang="0">
                    <a:pos x="53" y="211"/>
                  </a:cxn>
                  <a:cxn ang="0">
                    <a:pos x="63" y="212"/>
                  </a:cxn>
                  <a:cxn ang="0">
                    <a:pos x="73" y="213"/>
                  </a:cxn>
                  <a:cxn ang="0">
                    <a:pos x="83" y="213"/>
                  </a:cxn>
                  <a:cxn ang="0">
                    <a:pos x="91" y="212"/>
                  </a:cxn>
                  <a:cxn ang="0">
                    <a:pos x="100" y="210"/>
                  </a:cxn>
                  <a:cxn ang="0">
                    <a:pos x="108" y="208"/>
                  </a:cxn>
                  <a:cxn ang="0">
                    <a:pos x="116" y="206"/>
                  </a:cxn>
                  <a:cxn ang="0">
                    <a:pos x="123" y="203"/>
                  </a:cxn>
                  <a:cxn ang="0">
                    <a:pos x="130" y="199"/>
                  </a:cxn>
                  <a:cxn ang="0">
                    <a:pos x="136" y="195"/>
                  </a:cxn>
                  <a:cxn ang="0">
                    <a:pos x="142" y="191"/>
                  </a:cxn>
                  <a:cxn ang="0">
                    <a:pos x="158" y="176"/>
                  </a:cxn>
                  <a:cxn ang="0">
                    <a:pos x="169" y="161"/>
                  </a:cxn>
                  <a:cxn ang="0">
                    <a:pos x="176" y="144"/>
                  </a:cxn>
                  <a:cxn ang="0">
                    <a:pos x="179" y="128"/>
                  </a:cxn>
                  <a:cxn ang="0">
                    <a:pos x="181" y="111"/>
                  </a:cxn>
                  <a:cxn ang="0">
                    <a:pos x="181" y="95"/>
                  </a:cxn>
                  <a:cxn ang="0">
                    <a:pos x="182" y="79"/>
                  </a:cxn>
                  <a:cxn ang="0">
                    <a:pos x="173" y="46"/>
                  </a:cxn>
                  <a:cxn ang="0">
                    <a:pos x="156" y="21"/>
                  </a:cxn>
                  <a:cxn ang="0">
                    <a:pos x="151" y="18"/>
                  </a:cxn>
                  <a:cxn ang="0">
                    <a:pos x="147" y="15"/>
                  </a:cxn>
                  <a:cxn ang="0">
                    <a:pos x="142" y="13"/>
                  </a:cxn>
                  <a:cxn ang="0">
                    <a:pos x="138" y="11"/>
                  </a:cxn>
                  <a:cxn ang="0">
                    <a:pos x="132" y="9"/>
                  </a:cxn>
                  <a:cxn ang="0">
                    <a:pos x="126" y="6"/>
                  </a:cxn>
                  <a:cxn ang="0">
                    <a:pos x="119" y="3"/>
                  </a:cxn>
                  <a:cxn ang="0">
                    <a:pos x="109" y="0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9100" name="Freeform 12">
                <a:extLst>
                  <a:ext uri="{FF2B5EF4-FFF2-40B4-BE49-F238E27FC236}">
                    <a16:creationId xmlns:a16="http://schemas.microsoft.com/office/drawing/2014/main" id="{047683AE-78E7-4348-8820-E355956F72F5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105" y="9"/>
                  </a:cxn>
                  <a:cxn ang="0">
                    <a:pos x="115" y="27"/>
                  </a:cxn>
                  <a:cxn ang="0">
                    <a:pos x="123" y="50"/>
                  </a:cxn>
                  <a:cxn ang="0">
                    <a:pos x="128" y="78"/>
                  </a:cxn>
                  <a:cxn ang="0">
                    <a:pos x="127" y="111"/>
                  </a:cxn>
                  <a:cxn ang="0">
                    <a:pos x="116" y="145"/>
                  </a:cxn>
                  <a:cxn ang="0">
                    <a:pos x="94" y="181"/>
                  </a:cxn>
                  <a:cxn ang="0">
                    <a:pos x="60" y="217"/>
                  </a:cxn>
                  <a:cxn ang="0">
                    <a:pos x="49" y="213"/>
                  </a:cxn>
                  <a:cxn ang="0">
                    <a:pos x="38" y="210"/>
                  </a:cxn>
                  <a:cxn ang="0">
                    <a:pos x="26" y="205"/>
                  </a:cxn>
                  <a:cxn ang="0">
                    <a:pos x="16" y="201"/>
                  </a:cxn>
                  <a:cxn ang="0">
                    <a:pos x="8" y="196"/>
                  </a:cxn>
                  <a:cxn ang="0">
                    <a:pos x="2" y="190"/>
                  </a:cxn>
                  <a:cxn ang="0">
                    <a:pos x="0" y="183"/>
                  </a:cxn>
                  <a:cxn ang="0">
                    <a:pos x="1" y="178"/>
                  </a:cxn>
                  <a:cxn ang="0">
                    <a:pos x="13" y="171"/>
                  </a:cxn>
                  <a:cxn ang="0">
                    <a:pos x="29" y="161"/>
                  </a:cxn>
                  <a:cxn ang="0">
                    <a:pos x="46" y="150"/>
                  </a:cxn>
                  <a:cxn ang="0">
                    <a:pos x="63" y="134"/>
                  </a:cxn>
                  <a:cxn ang="0">
                    <a:pos x="79" y="112"/>
                  </a:cxn>
                  <a:cxn ang="0">
                    <a:pos x="91" y="83"/>
                  </a:cxn>
                  <a:cxn ang="0">
                    <a:pos x="97" y="46"/>
                  </a:cxn>
                  <a:cxn ang="0">
                    <a:pos x="94" y="0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9101" name="Freeform 13">
                <a:extLst>
                  <a:ext uri="{FF2B5EF4-FFF2-40B4-BE49-F238E27FC236}">
                    <a16:creationId xmlns:a16="http://schemas.microsoft.com/office/drawing/2014/main" id="{E5D3AB2B-2898-4B53-890B-2185003B8422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0" y="25"/>
                  </a:cxn>
                  <a:cxn ang="0">
                    <a:pos x="3" y="26"/>
                  </a:cxn>
                  <a:cxn ang="0">
                    <a:pos x="14" y="29"/>
                  </a:cxn>
                  <a:cxn ang="0">
                    <a:pos x="29" y="36"/>
                  </a:cxn>
                  <a:cxn ang="0">
                    <a:pos x="46" y="47"/>
                  </a:cxn>
                  <a:cxn ang="0">
                    <a:pos x="66" y="62"/>
                  </a:cxn>
                  <a:cxn ang="0">
                    <a:pos x="84" y="80"/>
                  </a:cxn>
                  <a:cxn ang="0">
                    <a:pos x="102" y="103"/>
                  </a:cxn>
                  <a:cxn ang="0">
                    <a:pos x="116" y="132"/>
                  </a:cxn>
                  <a:cxn ang="0">
                    <a:pos x="117" y="120"/>
                  </a:cxn>
                  <a:cxn ang="0">
                    <a:pos x="115" y="107"/>
                  </a:cxn>
                  <a:cxn ang="0">
                    <a:pos x="108" y="90"/>
                  </a:cxn>
                  <a:cxn ang="0">
                    <a:pos x="99" y="74"/>
                  </a:cxn>
                  <a:cxn ang="0">
                    <a:pos x="89" y="58"/>
                  </a:cxn>
                  <a:cxn ang="0">
                    <a:pos x="78" y="45"/>
                  </a:cxn>
                  <a:cxn ang="0">
                    <a:pos x="67" y="36"/>
                  </a:cxn>
                  <a:cxn ang="0">
                    <a:pos x="58" y="32"/>
                  </a:cxn>
                  <a:cxn ang="0">
                    <a:pos x="69" y="29"/>
                  </a:cxn>
                  <a:cxn ang="0">
                    <a:pos x="79" y="28"/>
                  </a:cxn>
                  <a:cxn ang="0">
                    <a:pos x="89" y="26"/>
                  </a:cxn>
                  <a:cxn ang="0">
                    <a:pos x="98" y="25"/>
                  </a:cxn>
                  <a:cxn ang="0">
                    <a:pos x="105" y="24"/>
                  </a:cxn>
                  <a:cxn ang="0">
                    <a:pos x="109" y="22"/>
                  </a:cxn>
                  <a:cxn ang="0">
                    <a:pos x="113" y="21"/>
                  </a:cxn>
                  <a:cxn ang="0">
                    <a:pos x="114" y="21"/>
                  </a:cxn>
                  <a:cxn ang="0">
                    <a:pos x="75" y="0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9102" name="Freeform 14">
                <a:extLst>
                  <a:ext uri="{FF2B5EF4-FFF2-40B4-BE49-F238E27FC236}">
                    <a16:creationId xmlns:a16="http://schemas.microsoft.com/office/drawing/2014/main" id="{FEEEC50E-6D7C-41D6-B601-72DC8FEE2D8B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373331" flipH="1">
                <a:off x="289" y="3134"/>
                <a:ext cx="21" cy="5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3" y="0"/>
                  </a:cxn>
                  <a:cxn ang="0">
                    <a:pos x="16" y="4"/>
                  </a:cxn>
                  <a:cxn ang="0">
                    <a:pos x="9" y="9"/>
                  </a:cxn>
                  <a:cxn ang="0">
                    <a:pos x="4" y="19"/>
                  </a:cxn>
                  <a:cxn ang="0">
                    <a:pos x="1" y="30"/>
                  </a:cxn>
                  <a:cxn ang="0">
                    <a:pos x="0" y="44"/>
                  </a:cxn>
                  <a:cxn ang="0">
                    <a:pos x="3" y="60"/>
                  </a:cxn>
                  <a:cxn ang="0">
                    <a:pos x="11" y="77"/>
                  </a:cxn>
                  <a:cxn ang="0">
                    <a:pos x="15" y="53"/>
                  </a:cxn>
                  <a:cxn ang="0">
                    <a:pos x="19" y="37"/>
                  </a:cxn>
                  <a:cxn ang="0">
                    <a:pos x="23" y="22"/>
                  </a:cxn>
                  <a:cxn ang="0">
                    <a:pos x="29" y="0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1067" name="Group 15">
                <a:extLst>
                  <a:ext uri="{FF2B5EF4-FFF2-40B4-BE49-F238E27FC236}">
                    <a16:creationId xmlns:a16="http://schemas.microsoft.com/office/drawing/2014/main" id="{3CE498A5-5D89-40EF-AF4E-F91FFA98068A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89104" name="Freeform 16">
                  <a:extLst>
                    <a:ext uri="{FF2B5EF4-FFF2-40B4-BE49-F238E27FC236}">
                      <a16:creationId xmlns:a16="http://schemas.microsoft.com/office/drawing/2014/main" id="{999789F6-3AC8-4E9A-9A9E-5DB5D6CF7BD1}"/>
                    </a:ext>
                  </a:extLst>
                </p:cNvPr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/>
                  <a:ahLst/>
                  <a:cxnLst>
                    <a:cxn ang="0">
                      <a:pos x="12" y="44"/>
                    </a:cxn>
                    <a:cxn ang="0">
                      <a:pos x="6" y="72"/>
                    </a:cxn>
                    <a:cxn ang="0">
                      <a:pos x="3" y="99"/>
                    </a:cxn>
                    <a:cxn ang="0">
                      <a:pos x="0" y="125"/>
                    </a:cxn>
                    <a:cxn ang="0">
                      <a:pos x="0" y="151"/>
                    </a:cxn>
                    <a:cxn ang="0">
                      <a:pos x="3" y="180"/>
                    </a:cxn>
                    <a:cxn ang="0">
                      <a:pos x="7" y="211"/>
                    </a:cxn>
                    <a:cxn ang="0">
                      <a:pos x="16" y="247"/>
                    </a:cxn>
                    <a:cxn ang="0">
                      <a:pos x="29" y="287"/>
                    </a:cxn>
                    <a:cxn ang="0">
                      <a:pos x="43" y="325"/>
                    </a:cxn>
                    <a:cxn ang="0">
                      <a:pos x="61" y="364"/>
                    </a:cxn>
                    <a:cxn ang="0">
                      <a:pos x="83" y="406"/>
                    </a:cxn>
                    <a:cxn ang="0">
                      <a:pos x="106" y="446"/>
                    </a:cxn>
                    <a:cxn ang="0">
                      <a:pos x="132" y="483"/>
                    </a:cxn>
                    <a:cxn ang="0">
                      <a:pos x="157" y="516"/>
                    </a:cxn>
                    <a:cxn ang="0">
                      <a:pos x="182" y="544"/>
                    </a:cxn>
                    <a:cxn ang="0">
                      <a:pos x="207" y="564"/>
                    </a:cxn>
                    <a:cxn ang="0">
                      <a:pos x="160" y="501"/>
                    </a:cxn>
                    <a:cxn ang="0">
                      <a:pos x="127" y="448"/>
                    </a:cxn>
                    <a:cxn ang="0">
                      <a:pos x="103" y="405"/>
                    </a:cxn>
                    <a:cxn ang="0">
                      <a:pos x="87" y="368"/>
                    </a:cxn>
                    <a:cxn ang="0">
                      <a:pos x="75" y="337"/>
                    </a:cxn>
                    <a:cxn ang="0">
                      <a:pos x="68" y="309"/>
                    </a:cxn>
                    <a:cxn ang="0">
                      <a:pos x="63" y="285"/>
                    </a:cxn>
                    <a:cxn ang="0">
                      <a:pos x="56" y="261"/>
                    </a:cxn>
                    <a:cxn ang="0">
                      <a:pos x="44" y="205"/>
                    </a:cxn>
                    <a:cxn ang="0">
                      <a:pos x="41" y="140"/>
                    </a:cxn>
                    <a:cxn ang="0">
                      <a:pos x="43" y="68"/>
                    </a:cxn>
                    <a:cxn ang="0">
                      <a:pos x="50" y="0"/>
                    </a:cxn>
                    <a:cxn ang="0">
                      <a:pos x="12" y="44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89105" name="Freeform 17">
                  <a:extLst>
                    <a:ext uri="{FF2B5EF4-FFF2-40B4-BE49-F238E27FC236}">
                      <a16:creationId xmlns:a16="http://schemas.microsoft.com/office/drawing/2014/main" id="{B30EBC1A-5524-4DA3-9370-4B56E17D060D}"/>
                    </a:ext>
                  </a:extLst>
                </p:cNvPr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14" y="55"/>
                    </a:cxn>
                    <a:cxn ang="0">
                      <a:pos x="22" y="101"/>
                    </a:cxn>
                    <a:cxn ang="0">
                      <a:pos x="24" y="159"/>
                    </a:cxn>
                    <a:cxn ang="0">
                      <a:pos x="19" y="232"/>
                    </a:cxn>
                    <a:cxn ang="0">
                      <a:pos x="45" y="217"/>
                    </a:cxn>
                    <a:cxn ang="0">
                      <a:pos x="47" y="178"/>
                    </a:cxn>
                    <a:cxn ang="0">
                      <a:pos x="47" y="140"/>
                    </a:cxn>
                    <a:cxn ang="0">
                      <a:pos x="45" y="103"/>
                    </a:cxn>
                    <a:cxn ang="0">
                      <a:pos x="41" y="71"/>
                    </a:cxn>
                    <a:cxn ang="0">
                      <a:pos x="36" y="52"/>
                    </a:cxn>
                    <a:cxn ang="0">
                      <a:pos x="29" y="34"/>
                    </a:cxn>
                    <a:cxn ang="0">
                      <a:pos x="22" y="17"/>
                    </a:cxn>
                    <a:cxn ang="0">
                      <a:pos x="13" y="0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89106" name="Freeform 18">
                  <a:extLst>
                    <a:ext uri="{FF2B5EF4-FFF2-40B4-BE49-F238E27FC236}">
                      <a16:creationId xmlns:a16="http://schemas.microsoft.com/office/drawing/2014/main" id="{842F7C07-29C9-4E6B-9674-E23164408CBC}"/>
                    </a:ext>
                  </a:extLst>
                </p:cNvPr>
                <p:cNvSpPr>
                  <a:spLocks/>
                </p:cNvSpPr>
                <p:nvPr userDrawn="1"/>
              </p:nvSpPr>
              <p:spPr bwMode="ltGray">
                <a:xfrm rot="4200091">
                  <a:off x="197" y="1721"/>
                  <a:ext cx="60" cy="27"/>
                </a:xfrm>
                <a:custGeom>
                  <a:avLst/>
                  <a:gdLst/>
                  <a:ahLst/>
                  <a:cxnLst>
                    <a:cxn ang="0">
                      <a:pos x="87" y="22"/>
                    </a:cxn>
                    <a:cxn ang="0">
                      <a:pos x="77" y="17"/>
                    </a:cxn>
                    <a:cxn ang="0">
                      <a:pos x="68" y="12"/>
                    </a:cxn>
                    <a:cxn ang="0">
                      <a:pos x="58" y="7"/>
                    </a:cxn>
                    <a:cxn ang="0">
                      <a:pos x="47" y="5"/>
                    </a:cxn>
                    <a:cxn ang="0">
                      <a:pos x="37" y="3"/>
                    </a:cxn>
                    <a:cxn ang="0">
                      <a:pos x="26" y="2"/>
                    </a:cxn>
                    <a:cxn ang="0">
                      <a:pos x="13" y="0"/>
                    </a:cxn>
                    <a:cxn ang="0">
                      <a:pos x="0" y="2"/>
                    </a:cxn>
                    <a:cxn ang="0">
                      <a:pos x="6" y="6"/>
                    </a:cxn>
                    <a:cxn ang="0">
                      <a:pos x="14" y="10"/>
                    </a:cxn>
                    <a:cxn ang="0">
                      <a:pos x="22" y="14"/>
                    </a:cxn>
                    <a:cxn ang="0">
                      <a:pos x="33" y="18"/>
                    </a:cxn>
                    <a:cxn ang="0">
                      <a:pos x="42" y="22"/>
                    </a:cxn>
                    <a:cxn ang="0">
                      <a:pos x="52" y="27"/>
                    </a:cxn>
                    <a:cxn ang="0">
                      <a:pos x="64" y="33"/>
                    </a:cxn>
                    <a:cxn ang="0">
                      <a:pos x="74" y="40"/>
                    </a:cxn>
                    <a:cxn ang="0">
                      <a:pos x="87" y="22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1036" name="Group 19">
              <a:extLst>
                <a:ext uri="{FF2B5EF4-FFF2-40B4-BE49-F238E27FC236}">
                  <a16:creationId xmlns:a16="http://schemas.microsoft.com/office/drawing/2014/main" id="{F44A01B0-A27D-42FC-B911-8E588603A6D5}"/>
                </a:ext>
              </a:extLst>
            </p:cNvPr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89108" name="Freeform 20">
                <a:extLst>
                  <a:ext uri="{FF2B5EF4-FFF2-40B4-BE49-F238E27FC236}">
                    <a16:creationId xmlns:a16="http://schemas.microsoft.com/office/drawing/2014/main" id="{C8EF37AA-052A-4123-931C-D664C29C967E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7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9109" name="Freeform 21">
                <a:extLst>
                  <a:ext uri="{FF2B5EF4-FFF2-40B4-BE49-F238E27FC236}">
                    <a16:creationId xmlns:a16="http://schemas.microsoft.com/office/drawing/2014/main" id="{A6762C39-69A6-4E62-AAB1-FEF073845329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5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9110" name="Freeform 22">
                <a:extLst>
                  <a:ext uri="{FF2B5EF4-FFF2-40B4-BE49-F238E27FC236}">
                    <a16:creationId xmlns:a16="http://schemas.microsoft.com/office/drawing/2014/main" id="{0ED1CEA9-E8AF-4A7F-8645-F141878FC10D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037" name="Group 23">
              <a:extLst>
                <a:ext uri="{FF2B5EF4-FFF2-40B4-BE49-F238E27FC236}">
                  <a16:creationId xmlns:a16="http://schemas.microsoft.com/office/drawing/2014/main" id="{72CA5B41-94B4-46F0-AA5C-F7F358DF607E}"/>
                </a:ext>
              </a:extLst>
            </p:cNvPr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89112" name="Freeform 24">
                <a:extLst>
                  <a:ext uri="{FF2B5EF4-FFF2-40B4-BE49-F238E27FC236}">
                    <a16:creationId xmlns:a16="http://schemas.microsoft.com/office/drawing/2014/main" id="{9565F6BE-880A-4886-8B2B-E4AF65C6F2D5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9113" name="Freeform 25">
                <a:extLst>
                  <a:ext uri="{FF2B5EF4-FFF2-40B4-BE49-F238E27FC236}">
                    <a16:creationId xmlns:a16="http://schemas.microsoft.com/office/drawing/2014/main" id="{A3CFB5BD-FC9B-430C-8974-736352713C94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9114" name="Freeform 26">
                <a:extLst>
                  <a:ext uri="{FF2B5EF4-FFF2-40B4-BE49-F238E27FC236}">
                    <a16:creationId xmlns:a16="http://schemas.microsoft.com/office/drawing/2014/main" id="{5D291580-AD7E-44D2-BBE6-FF2F9B54AF5F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038" name="Group 27">
              <a:extLst>
                <a:ext uri="{FF2B5EF4-FFF2-40B4-BE49-F238E27FC236}">
                  <a16:creationId xmlns:a16="http://schemas.microsoft.com/office/drawing/2014/main" id="{45A1F2C5-B22F-4EF8-A52B-ECE62C4D76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89116" name="Freeform 28">
                <a:extLst>
                  <a:ext uri="{FF2B5EF4-FFF2-40B4-BE49-F238E27FC236}">
                    <a16:creationId xmlns:a16="http://schemas.microsoft.com/office/drawing/2014/main" id="{9F5ACE65-F938-48A4-BE9A-B5A578FFB050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9117" name="Freeform 29">
                <a:extLst>
                  <a:ext uri="{FF2B5EF4-FFF2-40B4-BE49-F238E27FC236}">
                    <a16:creationId xmlns:a16="http://schemas.microsoft.com/office/drawing/2014/main" id="{3D69C1C9-5F68-4305-A535-F1930D6E283A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9118" name="Freeform 30">
                <a:extLst>
                  <a:ext uri="{FF2B5EF4-FFF2-40B4-BE49-F238E27FC236}">
                    <a16:creationId xmlns:a16="http://schemas.microsoft.com/office/drawing/2014/main" id="{4562D015-EC66-4BF9-AF3F-FCE6D93C9DA0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89119" name="Freeform 31">
              <a:extLst>
                <a:ext uri="{FF2B5EF4-FFF2-40B4-BE49-F238E27FC236}">
                  <a16:creationId xmlns:a16="http://schemas.microsoft.com/office/drawing/2014/main" id="{F1A4900D-6674-404B-8B07-8DF60B068019}"/>
                </a:ext>
              </a:extLst>
            </p:cNvPr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/>
              <a:ahLst/>
              <a:cxnLst>
                <a:cxn ang="0">
                  <a:pos x="1" y="392"/>
                </a:cxn>
                <a:cxn ang="0">
                  <a:pos x="3" y="252"/>
                </a:cxn>
                <a:cxn ang="0">
                  <a:pos x="21" y="210"/>
                </a:cxn>
                <a:cxn ang="0">
                  <a:pos x="29" y="182"/>
                </a:cxn>
                <a:cxn ang="0">
                  <a:pos x="39" y="154"/>
                </a:cxn>
                <a:cxn ang="0">
                  <a:pos x="51" y="138"/>
                </a:cxn>
                <a:cxn ang="0">
                  <a:pos x="111" y="74"/>
                </a:cxn>
                <a:cxn ang="0">
                  <a:pos x="169" y="30"/>
                </a:cxn>
                <a:cxn ang="0">
                  <a:pos x="225" y="10"/>
                </a:cxn>
                <a:cxn ang="0">
                  <a:pos x="249" y="4"/>
                </a:cxn>
                <a:cxn ang="0">
                  <a:pos x="265" y="0"/>
                </a:cxn>
                <a:cxn ang="0">
                  <a:pos x="357" y="2"/>
                </a:cxn>
                <a:cxn ang="0">
                  <a:pos x="385" y="6"/>
                </a:cxn>
                <a:cxn ang="0">
                  <a:pos x="489" y="40"/>
                </a:cxn>
                <a:cxn ang="0">
                  <a:pos x="619" y="128"/>
                </a:cxn>
                <a:cxn ang="0">
                  <a:pos x="653" y="178"/>
                </a:cxn>
                <a:cxn ang="0">
                  <a:pos x="693" y="322"/>
                </a:cxn>
                <a:cxn ang="0">
                  <a:pos x="687" y="434"/>
                </a:cxn>
                <a:cxn ang="0">
                  <a:pos x="665" y="538"/>
                </a:cxn>
                <a:cxn ang="0">
                  <a:pos x="639" y="564"/>
                </a:cxn>
                <a:cxn ang="0">
                  <a:pos x="631" y="580"/>
                </a:cxn>
                <a:cxn ang="0">
                  <a:pos x="607" y="588"/>
                </a:cxn>
                <a:cxn ang="0">
                  <a:pos x="473" y="664"/>
                </a:cxn>
                <a:cxn ang="0">
                  <a:pos x="449" y="678"/>
                </a:cxn>
                <a:cxn ang="0">
                  <a:pos x="405" y="684"/>
                </a:cxn>
                <a:cxn ang="0">
                  <a:pos x="375" y="690"/>
                </a:cxn>
                <a:cxn ang="0">
                  <a:pos x="267" y="684"/>
                </a:cxn>
                <a:cxn ang="0">
                  <a:pos x="259" y="722"/>
                </a:cxn>
                <a:cxn ang="0">
                  <a:pos x="241" y="756"/>
                </a:cxn>
                <a:cxn ang="0">
                  <a:pos x="185" y="728"/>
                </a:cxn>
                <a:cxn ang="0">
                  <a:pos x="163" y="720"/>
                </a:cxn>
                <a:cxn ang="0">
                  <a:pos x="151" y="716"/>
                </a:cxn>
                <a:cxn ang="0">
                  <a:pos x="195" y="674"/>
                </a:cxn>
                <a:cxn ang="0">
                  <a:pos x="211" y="644"/>
                </a:cxn>
                <a:cxn ang="0">
                  <a:pos x="209" y="626"/>
                </a:cxn>
                <a:cxn ang="0">
                  <a:pos x="195" y="620"/>
                </a:cxn>
                <a:cxn ang="0">
                  <a:pos x="165" y="596"/>
                </a:cxn>
                <a:cxn ang="0">
                  <a:pos x="99" y="534"/>
                </a:cxn>
                <a:cxn ang="0">
                  <a:pos x="61" y="506"/>
                </a:cxn>
                <a:cxn ang="0">
                  <a:pos x="23" y="470"/>
                </a:cxn>
                <a:cxn ang="0">
                  <a:pos x="7" y="434"/>
                </a:cxn>
                <a:cxn ang="0">
                  <a:pos x="5" y="396"/>
                </a:cxn>
                <a:cxn ang="0">
                  <a:pos x="1" y="392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9120" name="Freeform 32">
              <a:extLst>
                <a:ext uri="{FF2B5EF4-FFF2-40B4-BE49-F238E27FC236}">
                  <a16:creationId xmlns:a16="http://schemas.microsoft.com/office/drawing/2014/main" id="{E4DFE2A1-04F5-4053-A321-594236FC8F28}"/>
                </a:ext>
              </a:extLst>
            </p:cNvPr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9121" name="Freeform 33">
              <a:extLst>
                <a:ext uri="{FF2B5EF4-FFF2-40B4-BE49-F238E27FC236}">
                  <a16:creationId xmlns:a16="http://schemas.microsoft.com/office/drawing/2014/main" id="{909EB9AF-6F61-4526-BFCD-BC5FCEEBAD27}"/>
                </a:ext>
              </a:extLst>
            </p:cNvPr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9122" name="Freeform 34">
              <a:extLst>
                <a:ext uri="{FF2B5EF4-FFF2-40B4-BE49-F238E27FC236}">
                  <a16:creationId xmlns:a16="http://schemas.microsoft.com/office/drawing/2014/main" id="{A5ED13B2-23BC-4706-B9B8-DA176FEC8D84}"/>
                </a:ext>
              </a:extLst>
            </p:cNvPr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8"/>
                </a:cxn>
                <a:cxn ang="0">
                  <a:pos x="15" y="19"/>
                </a:cxn>
                <a:cxn ang="0">
                  <a:pos x="26" y="33"/>
                </a:cxn>
                <a:cxn ang="0">
                  <a:pos x="38" y="51"/>
                </a:cxn>
                <a:cxn ang="0">
                  <a:pos x="54" y="72"/>
                </a:cxn>
                <a:cxn ang="0">
                  <a:pos x="67" y="94"/>
                </a:cxn>
                <a:cxn ang="0">
                  <a:pos x="79" y="119"/>
                </a:cxn>
                <a:cxn ang="0">
                  <a:pos x="87" y="146"/>
                </a:cxn>
                <a:cxn ang="0">
                  <a:pos x="94" y="175"/>
                </a:cxn>
                <a:cxn ang="0">
                  <a:pos x="91" y="209"/>
                </a:cxn>
                <a:cxn ang="0">
                  <a:pos x="118" y="209"/>
                </a:cxn>
                <a:cxn ang="0">
                  <a:pos x="117" y="177"/>
                </a:cxn>
                <a:cxn ang="0">
                  <a:pos x="104" y="119"/>
                </a:cxn>
                <a:cxn ang="0">
                  <a:pos x="82" y="69"/>
                </a:cxn>
                <a:cxn ang="0">
                  <a:pos x="47" y="27"/>
                </a:cxn>
                <a:cxn ang="0">
                  <a:pos x="0" y="0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9123" name="Freeform 35">
              <a:extLst>
                <a:ext uri="{FF2B5EF4-FFF2-40B4-BE49-F238E27FC236}">
                  <a16:creationId xmlns:a16="http://schemas.microsoft.com/office/drawing/2014/main" id="{A84303C3-9F4F-4B02-BF62-7CD61F8A2F82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/>
              <a:ahLst/>
              <a:cxnLst>
                <a:cxn ang="0">
                  <a:pos x="103" y="0"/>
                </a:cxn>
                <a:cxn ang="0">
                  <a:pos x="130" y="128"/>
                </a:cxn>
                <a:cxn ang="0">
                  <a:pos x="125" y="126"/>
                </a:cxn>
                <a:cxn ang="0">
                  <a:pos x="111" y="121"/>
                </a:cxn>
                <a:cxn ang="0">
                  <a:pos x="92" y="111"/>
                </a:cxn>
                <a:cxn ang="0">
                  <a:pos x="68" y="103"/>
                </a:cxn>
                <a:cxn ang="0">
                  <a:pos x="41" y="94"/>
                </a:cxn>
                <a:cxn ang="0">
                  <a:pos x="19" y="90"/>
                </a:cxn>
                <a:cxn ang="0">
                  <a:pos x="0" y="93"/>
                </a:cxn>
                <a:cxn ang="0">
                  <a:pos x="0" y="72"/>
                </a:cxn>
                <a:cxn ang="0">
                  <a:pos x="12" y="70"/>
                </a:cxn>
                <a:cxn ang="0">
                  <a:pos x="24" y="66"/>
                </a:cxn>
                <a:cxn ang="0">
                  <a:pos x="38" y="66"/>
                </a:cxn>
                <a:cxn ang="0">
                  <a:pos x="51" y="67"/>
                </a:cxn>
                <a:cxn ang="0">
                  <a:pos x="65" y="70"/>
                </a:cxn>
                <a:cxn ang="0">
                  <a:pos x="78" y="78"/>
                </a:cxn>
                <a:cxn ang="0">
                  <a:pos x="81" y="74"/>
                </a:cxn>
                <a:cxn ang="0">
                  <a:pos x="81" y="58"/>
                </a:cxn>
                <a:cxn ang="0">
                  <a:pos x="82" y="37"/>
                </a:cxn>
                <a:cxn ang="0">
                  <a:pos x="82" y="29"/>
                </a:cxn>
                <a:cxn ang="0">
                  <a:pos x="80" y="29"/>
                </a:cxn>
                <a:cxn ang="0">
                  <a:pos x="77" y="27"/>
                </a:cxn>
                <a:cxn ang="0">
                  <a:pos x="76" y="22"/>
                </a:cxn>
                <a:cxn ang="0">
                  <a:pos x="75" y="19"/>
                </a:cxn>
                <a:cxn ang="0">
                  <a:pos x="76" y="15"/>
                </a:cxn>
                <a:cxn ang="0">
                  <a:pos x="79" y="10"/>
                </a:cxn>
                <a:cxn ang="0">
                  <a:pos x="89" y="6"/>
                </a:cxn>
                <a:cxn ang="0">
                  <a:pos x="103" y="0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9124" name="Freeform 36">
              <a:extLst>
                <a:ext uri="{FF2B5EF4-FFF2-40B4-BE49-F238E27FC236}">
                  <a16:creationId xmlns:a16="http://schemas.microsoft.com/office/drawing/2014/main" id="{DAC475A2-9398-4F9B-AD8B-5A13585C02D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5" y="37"/>
                </a:cxn>
                <a:cxn ang="0">
                  <a:pos x="0" y="59"/>
                </a:cxn>
                <a:cxn ang="0">
                  <a:pos x="0" y="86"/>
                </a:cxn>
                <a:cxn ang="0">
                  <a:pos x="8" y="82"/>
                </a:cxn>
                <a:cxn ang="0">
                  <a:pos x="20" y="73"/>
                </a:cxn>
                <a:cxn ang="0">
                  <a:pos x="33" y="63"/>
                </a:cxn>
                <a:cxn ang="0">
                  <a:pos x="42" y="51"/>
                </a:cxn>
                <a:cxn ang="0">
                  <a:pos x="47" y="36"/>
                </a:cxn>
                <a:cxn ang="0">
                  <a:pos x="46" y="19"/>
                </a:cxn>
                <a:cxn ang="0">
                  <a:pos x="37" y="0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9125" name="Freeform 37">
              <a:extLst>
                <a:ext uri="{FF2B5EF4-FFF2-40B4-BE49-F238E27FC236}">
                  <a16:creationId xmlns:a16="http://schemas.microsoft.com/office/drawing/2014/main" id="{489DBC24-DFD5-4D08-BA47-9A77503BCFC7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1" y="4"/>
                </a:cxn>
                <a:cxn ang="0">
                  <a:pos x="101" y="0"/>
                </a:cxn>
                <a:cxn ang="0">
                  <a:pos x="170" y="4"/>
                </a:cxn>
                <a:cxn ang="0">
                  <a:pos x="248" y="21"/>
                </a:cxn>
                <a:cxn ang="0">
                  <a:pos x="323" y="50"/>
                </a:cxn>
                <a:cxn ang="0">
                  <a:pos x="382" y="90"/>
                </a:cxn>
                <a:cxn ang="0">
                  <a:pos x="428" y="141"/>
                </a:cxn>
                <a:cxn ang="0">
                  <a:pos x="463" y="199"/>
                </a:cxn>
                <a:cxn ang="0">
                  <a:pos x="485" y="262"/>
                </a:cxn>
                <a:cxn ang="0">
                  <a:pos x="496" y="327"/>
                </a:cxn>
                <a:cxn ang="0">
                  <a:pos x="497" y="396"/>
                </a:cxn>
                <a:cxn ang="0">
                  <a:pos x="487" y="462"/>
                </a:cxn>
                <a:cxn ang="0">
                  <a:pos x="470" y="527"/>
                </a:cxn>
                <a:cxn ang="0">
                  <a:pos x="443" y="586"/>
                </a:cxn>
                <a:cxn ang="0">
                  <a:pos x="406" y="639"/>
                </a:cxn>
                <a:cxn ang="0">
                  <a:pos x="364" y="683"/>
                </a:cxn>
                <a:cxn ang="0">
                  <a:pos x="315" y="715"/>
                </a:cxn>
                <a:cxn ang="0">
                  <a:pos x="259" y="736"/>
                </a:cxn>
                <a:cxn ang="0">
                  <a:pos x="198" y="740"/>
                </a:cxn>
                <a:cxn ang="0">
                  <a:pos x="131" y="727"/>
                </a:cxn>
                <a:cxn ang="0">
                  <a:pos x="167" y="728"/>
                </a:cxn>
                <a:cxn ang="0">
                  <a:pos x="204" y="718"/>
                </a:cxn>
                <a:cxn ang="0">
                  <a:pos x="238" y="700"/>
                </a:cxn>
                <a:cxn ang="0">
                  <a:pos x="272" y="670"/>
                </a:cxn>
                <a:cxn ang="0">
                  <a:pos x="304" y="635"/>
                </a:cxn>
                <a:cxn ang="0">
                  <a:pos x="333" y="594"/>
                </a:cxn>
                <a:cxn ang="0">
                  <a:pos x="358" y="549"/>
                </a:cxn>
                <a:cxn ang="0">
                  <a:pos x="381" y="500"/>
                </a:cxn>
                <a:cxn ang="0">
                  <a:pos x="396" y="449"/>
                </a:cxn>
                <a:cxn ang="0">
                  <a:pos x="408" y="397"/>
                </a:cxn>
                <a:cxn ang="0">
                  <a:pos x="414" y="346"/>
                </a:cxn>
                <a:cxn ang="0">
                  <a:pos x="412" y="296"/>
                </a:cxn>
                <a:cxn ang="0">
                  <a:pos x="402" y="251"/>
                </a:cxn>
                <a:cxn ang="0">
                  <a:pos x="384" y="208"/>
                </a:cxn>
                <a:cxn ang="0">
                  <a:pos x="357" y="172"/>
                </a:cxn>
                <a:cxn ang="0">
                  <a:pos x="320" y="142"/>
                </a:cxn>
                <a:cxn ang="0">
                  <a:pos x="260" y="107"/>
                </a:cxn>
                <a:cxn ang="0">
                  <a:pos x="203" y="82"/>
                </a:cxn>
                <a:cxn ang="0">
                  <a:pos x="154" y="65"/>
                </a:cxn>
                <a:cxn ang="0">
                  <a:pos x="108" y="56"/>
                </a:cxn>
                <a:cxn ang="0">
                  <a:pos x="68" y="55"/>
                </a:cxn>
                <a:cxn ang="0">
                  <a:pos x="32" y="61"/>
                </a:cxn>
                <a:cxn ang="0">
                  <a:pos x="0" y="70"/>
                </a:cxn>
                <a:cxn ang="0">
                  <a:pos x="0" y="13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9126" name="Freeform 38">
              <a:extLst>
                <a:ext uri="{FF2B5EF4-FFF2-40B4-BE49-F238E27FC236}">
                  <a16:creationId xmlns:a16="http://schemas.microsoft.com/office/drawing/2014/main" id="{AD1B2F68-CB37-4CD3-A476-5DB9CE2E0244}"/>
                </a:ext>
              </a:extLst>
            </p:cNvPr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9127" name="Freeform 39">
              <a:extLst>
                <a:ext uri="{FF2B5EF4-FFF2-40B4-BE49-F238E27FC236}">
                  <a16:creationId xmlns:a16="http://schemas.microsoft.com/office/drawing/2014/main" id="{D6A3AFA7-57E2-4905-B804-2DA7AED21CE3}"/>
                </a:ext>
              </a:extLst>
            </p:cNvPr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9128" name="Freeform 40">
              <a:extLst>
                <a:ext uri="{FF2B5EF4-FFF2-40B4-BE49-F238E27FC236}">
                  <a16:creationId xmlns:a16="http://schemas.microsoft.com/office/drawing/2014/main" id="{B05B0967-C81B-48CE-BDA5-F6AF180C8FBF}"/>
                </a:ext>
              </a:extLst>
            </p:cNvPr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9129" name="Freeform 41">
              <a:extLst>
                <a:ext uri="{FF2B5EF4-FFF2-40B4-BE49-F238E27FC236}">
                  <a16:creationId xmlns:a16="http://schemas.microsoft.com/office/drawing/2014/main" id="{2EE82D0D-A6B6-4C8E-A56C-70AA99D47C2F}"/>
                </a:ext>
              </a:extLst>
            </p:cNvPr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9130" name="Freeform 42">
              <a:extLst>
                <a:ext uri="{FF2B5EF4-FFF2-40B4-BE49-F238E27FC236}">
                  <a16:creationId xmlns:a16="http://schemas.microsoft.com/office/drawing/2014/main" id="{EE284643-74C4-4AFF-8D4B-8A6BA17E15AF}"/>
                </a:ext>
              </a:extLst>
            </p:cNvPr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9131" name="Freeform 43">
              <a:extLst>
                <a:ext uri="{FF2B5EF4-FFF2-40B4-BE49-F238E27FC236}">
                  <a16:creationId xmlns:a16="http://schemas.microsoft.com/office/drawing/2014/main" id="{601F8983-03BF-4CEB-9E95-D008EF68F98A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69" y="9"/>
                </a:cxn>
                <a:cxn ang="0">
                  <a:pos x="277" y="22"/>
                </a:cxn>
                <a:cxn ang="0">
                  <a:pos x="286" y="39"/>
                </a:cxn>
                <a:cxn ang="0">
                  <a:pos x="297" y="58"/>
                </a:cxn>
                <a:cxn ang="0">
                  <a:pos x="309" y="83"/>
                </a:cxn>
                <a:cxn ang="0">
                  <a:pos x="319" y="108"/>
                </a:cxn>
                <a:cxn ang="0">
                  <a:pos x="329" y="136"/>
                </a:cxn>
                <a:cxn ang="0">
                  <a:pos x="333" y="163"/>
                </a:cxn>
                <a:cxn ang="0">
                  <a:pos x="336" y="193"/>
                </a:cxn>
                <a:cxn ang="0">
                  <a:pos x="332" y="223"/>
                </a:cxn>
                <a:cxn ang="0">
                  <a:pos x="323" y="255"/>
                </a:cxn>
                <a:cxn ang="0">
                  <a:pos x="310" y="285"/>
                </a:cxn>
                <a:cxn ang="0">
                  <a:pos x="287" y="315"/>
                </a:cxn>
                <a:cxn ang="0">
                  <a:pos x="257" y="343"/>
                </a:cxn>
                <a:cxn ang="0">
                  <a:pos x="218" y="370"/>
                </a:cxn>
                <a:cxn ang="0">
                  <a:pos x="167" y="396"/>
                </a:cxn>
                <a:cxn ang="0">
                  <a:pos x="111" y="425"/>
                </a:cxn>
                <a:cxn ang="0">
                  <a:pos x="69" y="457"/>
                </a:cxn>
                <a:cxn ang="0">
                  <a:pos x="35" y="490"/>
                </a:cxn>
                <a:cxn ang="0">
                  <a:pos x="12" y="526"/>
                </a:cxn>
                <a:cxn ang="0">
                  <a:pos x="0" y="553"/>
                </a:cxn>
                <a:cxn ang="0">
                  <a:pos x="0" y="650"/>
                </a:cxn>
                <a:cxn ang="0">
                  <a:pos x="6" y="628"/>
                </a:cxn>
                <a:cxn ang="0">
                  <a:pos x="19" y="594"/>
                </a:cxn>
                <a:cxn ang="0">
                  <a:pos x="43" y="551"/>
                </a:cxn>
                <a:cxn ang="0">
                  <a:pos x="76" y="503"/>
                </a:cxn>
                <a:cxn ang="0">
                  <a:pos x="125" y="454"/>
                </a:cxn>
                <a:cxn ang="0">
                  <a:pos x="190" y="408"/>
                </a:cxn>
                <a:cxn ang="0">
                  <a:pos x="275" y="365"/>
                </a:cxn>
                <a:cxn ang="0">
                  <a:pos x="308" y="342"/>
                </a:cxn>
                <a:cxn ang="0">
                  <a:pos x="335" y="305"/>
                </a:cxn>
                <a:cxn ang="0">
                  <a:pos x="352" y="255"/>
                </a:cxn>
                <a:cxn ang="0">
                  <a:pos x="360" y="201"/>
                </a:cxn>
                <a:cxn ang="0">
                  <a:pos x="356" y="144"/>
                </a:cxn>
                <a:cxn ang="0">
                  <a:pos x="341" y="88"/>
                </a:cxn>
                <a:cxn ang="0">
                  <a:pos x="311" y="39"/>
                </a:cxn>
                <a:cxn ang="0">
                  <a:pos x="264" y="0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9132" name="Freeform 44">
              <a:extLst>
                <a:ext uri="{FF2B5EF4-FFF2-40B4-BE49-F238E27FC236}">
                  <a16:creationId xmlns:a16="http://schemas.microsoft.com/office/drawing/2014/main" id="{742034A9-9562-4B90-B8D2-1F7D21F9E438}"/>
                </a:ext>
              </a:extLst>
            </p:cNvPr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/>
              <a:ahLst/>
              <a:cxnLst>
                <a:cxn ang="0">
                  <a:pos x="16" y="370"/>
                </a:cxn>
                <a:cxn ang="0">
                  <a:pos x="6" y="341"/>
                </a:cxn>
                <a:cxn ang="0">
                  <a:pos x="0" y="289"/>
                </a:cxn>
                <a:cxn ang="0">
                  <a:pos x="4" y="222"/>
                </a:cxn>
                <a:cxn ang="0">
                  <a:pos x="25" y="151"/>
                </a:cxn>
                <a:cxn ang="0">
                  <a:pos x="69" y="84"/>
                </a:cxn>
                <a:cxn ang="0">
                  <a:pos x="142" y="31"/>
                </a:cxn>
                <a:cxn ang="0">
                  <a:pos x="247" y="2"/>
                </a:cxn>
                <a:cxn ang="0">
                  <a:pos x="380" y="9"/>
                </a:cxn>
                <a:cxn ang="0">
                  <a:pos x="484" y="68"/>
                </a:cxn>
                <a:cxn ang="0">
                  <a:pos x="554" y="165"/>
                </a:cxn>
                <a:cxn ang="0">
                  <a:pos x="591" y="284"/>
                </a:cxn>
                <a:cxn ang="0">
                  <a:pos x="595" y="409"/>
                </a:cxn>
                <a:cxn ang="0">
                  <a:pos x="566" y="525"/>
                </a:cxn>
                <a:cxn ang="0">
                  <a:pos x="507" y="615"/>
                </a:cxn>
                <a:cxn ang="0">
                  <a:pos x="417" y="663"/>
                </a:cxn>
                <a:cxn ang="0">
                  <a:pos x="389" y="659"/>
                </a:cxn>
                <a:cxn ang="0">
                  <a:pos x="441" y="617"/>
                </a:cxn>
                <a:cxn ang="0">
                  <a:pos x="482" y="544"/>
                </a:cxn>
                <a:cxn ang="0">
                  <a:pos x="509" y="454"/>
                </a:cxn>
                <a:cxn ang="0">
                  <a:pos x="520" y="355"/>
                </a:cxn>
                <a:cxn ang="0">
                  <a:pos x="514" y="258"/>
                </a:cxn>
                <a:cxn ang="0">
                  <a:pos x="485" y="174"/>
                </a:cxn>
                <a:cxn ang="0">
                  <a:pos x="433" y="112"/>
                </a:cxn>
                <a:cxn ang="0">
                  <a:pos x="341" y="75"/>
                </a:cxn>
                <a:cxn ang="0">
                  <a:pos x="246" y="61"/>
                </a:cxn>
                <a:cxn ang="0">
                  <a:pos x="174" y="71"/>
                </a:cxn>
                <a:cxn ang="0">
                  <a:pos x="121" y="101"/>
                </a:cxn>
                <a:cxn ang="0">
                  <a:pos x="84" y="149"/>
                </a:cxn>
                <a:cxn ang="0">
                  <a:pos x="57" y="206"/>
                </a:cxn>
                <a:cxn ang="0">
                  <a:pos x="40" y="272"/>
                </a:cxn>
                <a:cxn ang="0">
                  <a:pos x="28" y="339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89133" name="Rectangle 45">
            <a:extLst>
              <a:ext uri="{FF2B5EF4-FFF2-40B4-BE49-F238E27FC236}">
                <a16:creationId xmlns:a16="http://schemas.microsoft.com/office/drawing/2014/main" id="{67EF58EA-2E3B-499D-80A3-136AE39549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46">
            <a:extLst>
              <a:ext uri="{FF2B5EF4-FFF2-40B4-BE49-F238E27FC236}">
                <a16:creationId xmlns:a16="http://schemas.microsoft.com/office/drawing/2014/main" id="{CD5A5D40-AC61-40B1-9946-3D743633B6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89135" name="Rectangle 47">
            <a:extLst>
              <a:ext uri="{FF2B5EF4-FFF2-40B4-BE49-F238E27FC236}">
                <a16:creationId xmlns:a16="http://schemas.microsoft.com/office/drawing/2014/main" id="{F93C044A-1194-4E9A-AF9A-9967F2793A7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9136" name="Rectangle 48">
            <a:extLst>
              <a:ext uri="{FF2B5EF4-FFF2-40B4-BE49-F238E27FC236}">
                <a16:creationId xmlns:a16="http://schemas.microsoft.com/office/drawing/2014/main" id="{3CBB3E9B-21B4-4E8A-816F-B99036D0F6A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9137" name="Rectangle 49">
            <a:extLst>
              <a:ext uri="{FF2B5EF4-FFF2-40B4-BE49-F238E27FC236}">
                <a16:creationId xmlns:a16="http://schemas.microsoft.com/office/drawing/2014/main" id="{01C0F423-76FB-45BD-8476-40E0A989C07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Verdana" panose="020B0604030504040204" pitchFamily="34" charset="0"/>
              </a:defRPr>
            </a:lvl1pPr>
          </a:lstStyle>
          <a:p>
            <a:fld id="{3DE420CF-9389-4CDF-BCAC-719531EE675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887CF09B-EF5E-4C4E-B861-C46C0DDA24B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1000" y="1463675"/>
            <a:ext cx="7224712" cy="792076"/>
          </a:xfrm>
        </p:spPr>
        <p:txBody>
          <a:bodyPr anchor="t">
            <a:spAutoFit/>
          </a:bodyPr>
          <a:lstStyle/>
          <a:p>
            <a:pPr eaLnBrk="1" hangingPunct="1">
              <a:lnSpc>
                <a:spcPct val="75000"/>
              </a:lnSpc>
              <a:defRPr/>
            </a:pPr>
            <a:r>
              <a:rPr lang="en-US" sz="6000" b="1" dirty="0">
                <a:latin typeface="Times New Roman" pitchFamily="18" charset="0"/>
                <a:cs typeface="Times New Roman" pitchFamily="18" charset="0"/>
              </a:rPr>
              <a:t>Quality Management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78" name="Text Box 38">
            <a:extLst>
              <a:ext uri="{FF2B5EF4-FFF2-40B4-BE49-F238E27FC236}">
                <a16:creationId xmlns:a16="http://schemas.microsoft.com/office/drawing/2014/main" id="{920D831D-E8B4-4322-9EF8-C0DEA4C53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61722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32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Professor Ran B. Singh</a:t>
            </a:r>
            <a:endParaRPr lang="en-US" altLang="en-US" sz="4400" b="1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EEC10F-7765-443B-8448-367031479514}"/>
              </a:ext>
            </a:extLst>
          </p:cNvPr>
          <p:cNvSpPr txBox="1"/>
          <p:nvPr/>
        </p:nvSpPr>
        <p:spPr>
          <a:xfrm>
            <a:off x="914400" y="2133600"/>
            <a:ext cx="6386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Forensic Science Laboratory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1000"/>
                                        <p:tgtEl>
                                          <p:spTgt spid="10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2" grpId="1"/>
      <p:bldP spid="10278" grpId="0"/>
      <p:bldP spid="10278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883DFD7D-F6DD-4956-88FE-A10EE166D1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166813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33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E0976987-388E-41D8-8706-2917D9B8D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98613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22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Justice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67DF2550-D980-453D-9E1A-06B4170F9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9900" y="194945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22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Law and Order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9" name="Text Box 5">
            <a:extLst>
              <a:ext uri="{FF2B5EF4-FFF2-40B4-BE49-F238E27FC236}">
                <a16:creationId xmlns:a16="http://schemas.microsoft.com/office/drawing/2014/main" id="{ED76BA07-15D3-417E-99BF-89F7AF7AB6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6750" y="23622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33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endParaRPr lang="en-US" altLang="en-US" sz="2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70" name="Text Box 6">
            <a:extLst>
              <a:ext uri="{FF2B5EF4-FFF2-40B4-BE49-F238E27FC236}">
                <a16:creationId xmlns:a16="http://schemas.microsoft.com/office/drawing/2014/main" id="{F1D9866E-F2AA-4E0D-B70D-6D17E7E469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291465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2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Scientific Aids To Crime Investigation</a:t>
            </a:r>
            <a:endParaRPr lang="en-US" altLang="en-US" sz="2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71" name="Text Box 7">
            <a:extLst>
              <a:ext uri="{FF2B5EF4-FFF2-40B4-BE49-F238E27FC236}">
                <a16:creationId xmlns:a16="http://schemas.microsoft.com/office/drawing/2014/main" id="{D5C1373D-E5A9-47A6-9E4A-4EF519B1D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4563" y="3287713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22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Expert Opinion on Exhibits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72" name="Text Box 8">
            <a:extLst>
              <a:ext uri="{FF2B5EF4-FFF2-40B4-BE49-F238E27FC236}">
                <a16:creationId xmlns:a16="http://schemas.microsoft.com/office/drawing/2014/main" id="{AA1AA76A-1DD9-49C2-B169-5B06BC1048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329565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21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(Physical Clue Materials</a:t>
            </a:r>
            <a:r>
              <a:rPr lang="en-US" altLang="en-US" sz="21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3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73" name="Text Box 9">
            <a:extLst>
              <a:ext uri="{FF2B5EF4-FFF2-40B4-BE49-F238E27FC236}">
                <a16:creationId xmlns:a16="http://schemas.microsoft.com/office/drawing/2014/main" id="{495876C7-9B4A-4E05-9242-8055D1B792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6788" y="369252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22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and Development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74" name="Text Box 10">
            <a:extLst>
              <a:ext uri="{FF2B5EF4-FFF2-40B4-BE49-F238E27FC236}">
                <a16:creationId xmlns:a16="http://schemas.microsoft.com/office/drawing/2014/main" id="{F018A365-797F-4FEE-AFE2-3A9F797B1A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412115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22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Interaction with Police and Judiciary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75" name="Text Box 11">
            <a:extLst>
              <a:ext uri="{FF2B5EF4-FFF2-40B4-BE49-F238E27FC236}">
                <a16:creationId xmlns:a16="http://schemas.microsoft.com/office/drawing/2014/main" id="{DCB5E716-5B88-40B3-9D58-6F6AEF65C9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8938" y="44958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33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endParaRPr lang="en-US" altLang="en-US" sz="2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76" name="Text Box 12">
            <a:extLst>
              <a:ext uri="{FF2B5EF4-FFF2-40B4-BE49-F238E27FC236}">
                <a16:creationId xmlns:a16="http://schemas.microsoft.com/office/drawing/2014/main" id="{5351073A-AE0A-41C2-B492-E7097B7AE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4960938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2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Leader</a:t>
            </a:r>
            <a:endParaRPr lang="en-US" altLang="en-US" sz="2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77" name="Text Box 13">
            <a:extLst>
              <a:ext uri="{FF2B5EF4-FFF2-40B4-BE49-F238E27FC236}">
                <a16:creationId xmlns:a16="http://schemas.microsoft.com/office/drawing/2014/main" id="{E5841C0F-D28C-482E-B1D6-68F7B7D0D8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2578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2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</a:t>
            </a:r>
            <a:endParaRPr lang="en-US" altLang="en-US" sz="2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78" name="Text Box 14">
            <a:extLst>
              <a:ext uri="{FF2B5EF4-FFF2-40B4-BE49-F238E27FC236}">
                <a16:creationId xmlns:a16="http://schemas.microsoft.com/office/drawing/2014/main" id="{33E602AE-85BE-4C83-9AAC-E6DF43A08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4113" y="56388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2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Scientists</a:t>
            </a:r>
            <a:endParaRPr lang="en-US" altLang="en-US" sz="2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79" name="Text Box 15">
            <a:extLst>
              <a:ext uri="{FF2B5EF4-FFF2-40B4-BE49-F238E27FC236}">
                <a16:creationId xmlns:a16="http://schemas.microsoft.com/office/drawing/2014/main" id="{B5AA3612-F324-4679-A489-F692951E01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9436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2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Supporting Staff</a:t>
            </a:r>
            <a:endParaRPr lang="en-US" altLang="en-US" sz="2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04" name="Text Box 16">
            <a:extLst>
              <a:ext uri="{FF2B5EF4-FFF2-40B4-BE49-F238E27FC236}">
                <a16:creationId xmlns:a16="http://schemas.microsoft.com/office/drawing/2014/main" id="{4A3AFF7E-4B13-4FFB-96A6-A5241567BD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182563"/>
            <a:ext cx="6159500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7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endParaRPr lang="en-US" altLang="en-US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81" name="Text Box 17">
            <a:extLst>
              <a:ext uri="{FF2B5EF4-FFF2-40B4-BE49-F238E27FC236}">
                <a16:creationId xmlns:a16="http://schemas.microsoft.com/office/drawing/2014/main" id="{6DC574D3-C3D0-4781-8949-A98CF2F874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7825" y="762000"/>
            <a:ext cx="4232249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5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(Forensic Science Laboratory)</a:t>
            </a:r>
          </a:p>
        </p:txBody>
      </p:sp>
      <p:sp>
        <p:nvSpPr>
          <p:cNvPr id="12306" name="Text Box 18">
            <a:extLst>
              <a:ext uri="{FF2B5EF4-FFF2-40B4-BE49-F238E27FC236}">
                <a16:creationId xmlns:a16="http://schemas.microsoft.com/office/drawing/2014/main" id="{B21A29BA-8E3E-4050-A1B2-6BD74DBCA7B4}"/>
              </a:ext>
            </a:extLst>
          </p:cNvPr>
          <p:cNvSpPr txBox="1">
            <a:spLocks noChangeArrowheads="1"/>
          </p:cNvSpPr>
          <p:nvPr/>
        </p:nvSpPr>
        <p:spPr bwMode="auto">
          <a:xfrm rot="-70126">
            <a:off x="7920015" y="6107383"/>
            <a:ext cx="11208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ranbsingh</a:t>
            </a:r>
            <a:endParaRPr lang="en-US" altLang="en-US" sz="24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1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1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/>
      <p:bldP spid="11268" grpId="0"/>
      <p:bldP spid="11269" grpId="0"/>
      <p:bldP spid="11270" grpId="0"/>
      <p:bldP spid="11271" grpId="0"/>
      <p:bldP spid="11272" grpId="0"/>
      <p:bldP spid="11273" grpId="0"/>
      <p:bldP spid="11274" grpId="0"/>
      <p:bldP spid="11276" grpId="0"/>
      <p:bldP spid="11277" grpId="0"/>
      <p:bldP spid="11278" grpId="0"/>
      <p:bldP spid="1127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DCCFC1D2-7789-4DCF-B446-1891FDA1D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0638" y="381000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6819" dir="2700000" algn="ctr" rotWithShape="0">
              <a:schemeClr val="tx2"/>
            </a:outerShdw>
          </a:effectLst>
        </p:spPr>
        <p:txBody>
          <a:bodyPr wrap="none"/>
          <a:lstStyle/>
          <a:p>
            <a:pPr algn="r">
              <a:defRPr/>
            </a:pPr>
            <a:r>
              <a:rPr lang="en-US" sz="3300" b="1">
                <a:solidFill>
                  <a:schemeClr val="tx2"/>
                </a:solidFill>
                <a:cs typeface="+mn-cs"/>
              </a:rPr>
              <a:t>The Leader</a:t>
            </a:r>
            <a:endParaRPr lang="en-US" sz="2400" b="1">
              <a:solidFill>
                <a:schemeClr val="tx2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80FCDB66-2F91-4061-9057-739CEDEDC5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82867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2200" b="1">
                <a:solidFill>
                  <a:schemeClr val="tx2"/>
                </a:solidFill>
              </a:rPr>
              <a:t>provides the vision and direction for change</a:t>
            </a:r>
            <a:r>
              <a:rPr lang="en-US" altLang="en-US" sz="2200" b="1" i="1">
                <a:solidFill>
                  <a:schemeClr val="tx2"/>
                </a:solidFill>
              </a:rPr>
              <a:t>;</a:t>
            </a:r>
            <a:endParaRPr lang="en-US" altLang="en-US" sz="2400" b="1" i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2" name="Text Box 4">
            <a:extLst>
              <a:ext uri="{FF2B5EF4-FFF2-40B4-BE49-F238E27FC236}">
                <a16:creationId xmlns:a16="http://schemas.microsoft.com/office/drawing/2014/main" id="{84E34FFB-D9E1-4807-A68B-E239CFE7E5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800" y="1255713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2200" b="1">
                <a:solidFill>
                  <a:schemeClr val="tx2"/>
                </a:solidFill>
              </a:rPr>
              <a:t>lives out the vision by example;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3" name="Text Box 5">
            <a:extLst>
              <a:ext uri="{FF2B5EF4-FFF2-40B4-BE49-F238E27FC236}">
                <a16:creationId xmlns:a16="http://schemas.microsoft.com/office/drawing/2014/main" id="{AE05894B-2D12-4DC6-BFC5-8A92AD4DB0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1624013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2200" b="1">
                <a:solidFill>
                  <a:schemeClr val="tx2"/>
                </a:solidFill>
              </a:rPr>
              <a:t>articulates the vision and inspires other to adopt it;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4" name="Text Box 6">
            <a:extLst>
              <a:ext uri="{FF2B5EF4-FFF2-40B4-BE49-F238E27FC236}">
                <a16:creationId xmlns:a16="http://schemas.microsoft.com/office/drawing/2014/main" id="{FA37D8D1-1F80-40E2-A66D-53748ECC4D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2325" y="2024063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2200" b="1">
                <a:solidFill>
                  <a:schemeClr val="tx2"/>
                </a:solidFill>
              </a:rPr>
              <a:t>encourages, motivates and develops teamwork;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5" name="Text Box 7">
            <a:extLst>
              <a:ext uri="{FF2B5EF4-FFF2-40B4-BE49-F238E27FC236}">
                <a16:creationId xmlns:a16="http://schemas.microsoft.com/office/drawing/2014/main" id="{2F02D193-846C-4896-81D8-E9EF9260A8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239712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2200" b="1">
                <a:solidFill>
                  <a:schemeClr val="tx2"/>
                </a:solidFill>
              </a:rPr>
              <a:t>personally contributes to the vision by his own output;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6" name="Text Box 8">
            <a:extLst>
              <a:ext uri="{FF2B5EF4-FFF2-40B4-BE49-F238E27FC236}">
                <a16:creationId xmlns:a16="http://schemas.microsoft.com/office/drawing/2014/main" id="{32568569-4778-4D4C-9534-FC547087FC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04225" y="285115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2500" b="1" i="1">
                <a:solidFill>
                  <a:schemeClr val="tx2"/>
                </a:solidFill>
              </a:rPr>
              <a:t>Leadership is the inspirational part of management.</a:t>
            </a:r>
            <a:endParaRPr lang="en-US" altLang="en-US" sz="2400" b="1" i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7" name="Text Box 9">
            <a:extLst>
              <a:ext uri="{FF2B5EF4-FFF2-40B4-BE49-F238E27FC236}">
                <a16:creationId xmlns:a16="http://schemas.microsoft.com/office/drawing/2014/main" id="{A6BEDC09-D7B3-4295-B4CE-11A0C21EA4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6075" y="3487738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6819" dir="2700000" algn="ctr" rotWithShape="0">
              <a:schemeClr val="tx2"/>
            </a:outerShdw>
          </a:effectLst>
        </p:spPr>
        <p:txBody>
          <a:bodyPr wrap="none"/>
          <a:lstStyle/>
          <a:p>
            <a:pPr algn="r">
              <a:defRPr/>
            </a:pPr>
            <a:r>
              <a:rPr lang="en-US" sz="3300" b="1">
                <a:solidFill>
                  <a:schemeClr val="tx2"/>
                </a:solidFill>
                <a:cs typeface="+mn-cs"/>
              </a:rPr>
              <a:t>The Manager</a:t>
            </a:r>
            <a:endParaRPr lang="en-US" sz="2400" b="1">
              <a:solidFill>
                <a:schemeClr val="tx2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7418" name="Text Box 10">
            <a:extLst>
              <a:ext uri="{FF2B5EF4-FFF2-40B4-BE49-F238E27FC236}">
                <a16:creationId xmlns:a16="http://schemas.microsoft.com/office/drawing/2014/main" id="{7674EADC-F8EE-4C85-A2B8-047D08A985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4065588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2200" b="1">
                <a:solidFill>
                  <a:schemeClr val="tx2"/>
                </a:solidFill>
              </a:rPr>
              <a:t>keeps the organization running on a day to day basis;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9" name="Text Box 11">
            <a:extLst>
              <a:ext uri="{FF2B5EF4-FFF2-40B4-BE49-F238E27FC236}">
                <a16:creationId xmlns:a16="http://schemas.microsoft.com/office/drawing/2014/main" id="{CE69A9B9-60D6-4C63-86E2-757E8628E9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9638" y="451485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2200" b="1">
                <a:solidFill>
                  <a:schemeClr val="tx2"/>
                </a:solidFill>
              </a:rPr>
              <a:t>exercises control over work processes;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20" name="Text Box 12">
            <a:extLst>
              <a:ext uri="{FF2B5EF4-FFF2-40B4-BE49-F238E27FC236}">
                <a16:creationId xmlns:a16="http://schemas.microsoft.com/office/drawing/2014/main" id="{F89FACBB-7F40-487A-9CD9-10ACE11FBE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8675" y="497522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2200" b="1">
                <a:solidFill>
                  <a:schemeClr val="tx2"/>
                </a:solidFill>
              </a:rPr>
              <a:t>administers the work routine;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21" name="Text Box 13">
            <a:extLst>
              <a:ext uri="{FF2B5EF4-FFF2-40B4-BE49-F238E27FC236}">
                <a16:creationId xmlns:a16="http://schemas.microsoft.com/office/drawing/2014/main" id="{9D42DB7E-D433-4704-A916-4C311547C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6400" y="540385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2200" b="1">
                <a:solidFill>
                  <a:schemeClr val="tx2"/>
                </a:solidFill>
              </a:rPr>
              <a:t>is concerned with system.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22" name="Text Box 14">
            <a:extLst>
              <a:ext uri="{FF2B5EF4-FFF2-40B4-BE49-F238E27FC236}">
                <a16:creationId xmlns:a16="http://schemas.microsoft.com/office/drawing/2014/main" id="{9E7B5944-8D6E-43D7-89D7-DF3D84DA9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0" y="58801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2500" b="1" i="1">
                <a:solidFill>
                  <a:schemeClr val="tx2"/>
                </a:solidFill>
              </a:rPr>
              <a:t>Management is the administrative part of leadership.</a:t>
            </a:r>
            <a:endParaRPr lang="en-US" altLang="en-US" sz="2400" b="1" i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27" name="Text Box 15">
            <a:extLst>
              <a:ext uri="{FF2B5EF4-FFF2-40B4-BE49-F238E27FC236}">
                <a16:creationId xmlns:a16="http://schemas.microsoft.com/office/drawing/2014/main" id="{684842A4-E29B-49A7-AE50-E03D6BDC2567}"/>
              </a:ext>
            </a:extLst>
          </p:cNvPr>
          <p:cNvSpPr txBox="1">
            <a:spLocks noChangeArrowheads="1"/>
          </p:cNvSpPr>
          <p:nvPr/>
        </p:nvSpPr>
        <p:spPr bwMode="auto">
          <a:xfrm rot="-70126">
            <a:off x="7924800" y="6400800"/>
            <a:ext cx="1111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>
                <a:solidFill>
                  <a:srgbClr val="0000FF"/>
                </a:solidFill>
                <a:latin typeface="Times New Roman" panose="02020603050405020304" pitchFamily="18" charset="0"/>
              </a:rPr>
              <a:t>ranbsingh</a:t>
            </a:r>
            <a:endParaRPr lang="en-US" altLang="en-US" sz="24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10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5" grpId="0"/>
      <p:bldP spid="17416" grpId="0"/>
      <p:bldP spid="17417" grpId="0"/>
      <p:bldP spid="17418" grpId="0"/>
      <p:bldP spid="17419" grpId="0"/>
      <p:bldP spid="17420" grpId="0"/>
      <p:bldP spid="17421" grpId="0"/>
      <p:bldP spid="174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E345DD51-3372-4DC2-A2E0-79D706DAF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1525" y="547688"/>
            <a:ext cx="561975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4800" b="1" i="1">
                <a:latin typeface="Times New Roman" panose="02020603050405020304" pitchFamily="18" charset="0"/>
              </a:rPr>
              <a:t>Management abilities</a:t>
            </a:r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C954F5D3-9CEE-430F-AA5E-F328AA437D2C}"/>
              </a:ext>
            </a:extLst>
          </p:cNvPr>
          <p:cNvGrpSpPr>
            <a:grpSpLocks/>
          </p:cNvGrpSpPr>
          <p:nvPr/>
        </p:nvGrpSpPr>
        <p:grpSpPr bwMode="auto">
          <a:xfrm>
            <a:off x="2041525" y="1522413"/>
            <a:ext cx="6313488" cy="3994150"/>
            <a:chOff x="1286" y="959"/>
            <a:chExt cx="3977" cy="2516"/>
          </a:xfrm>
        </p:grpSpPr>
        <p:sp>
          <p:nvSpPr>
            <p:cNvPr id="14340" name="Rectangle 4">
              <a:extLst>
                <a:ext uri="{FF2B5EF4-FFF2-40B4-BE49-F238E27FC236}">
                  <a16:creationId xmlns:a16="http://schemas.microsoft.com/office/drawing/2014/main" id="{18C81DA2-B132-433F-80F3-1873FD5AB4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6" y="959"/>
              <a:ext cx="289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buFontTx/>
                <a:buChar char="•"/>
              </a:pPr>
              <a:r>
                <a:rPr lang="en-US" altLang="en-US" sz="3600" b="1" i="1">
                  <a:latin typeface="Times New Roman" panose="02020603050405020304" pitchFamily="18" charset="0"/>
                </a:rPr>
                <a:t> Communication skills</a:t>
              </a:r>
            </a:p>
          </p:txBody>
        </p:sp>
        <p:sp>
          <p:nvSpPr>
            <p:cNvPr id="14341" name="Rectangle 5">
              <a:extLst>
                <a:ext uri="{FF2B5EF4-FFF2-40B4-BE49-F238E27FC236}">
                  <a16:creationId xmlns:a16="http://schemas.microsoft.com/office/drawing/2014/main" id="{C580795A-FA12-4BA0-9395-A69854C6A3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6" y="1487"/>
              <a:ext cx="3977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buFontTx/>
                <a:buChar char="•"/>
              </a:pPr>
              <a:r>
                <a:rPr lang="en-US" altLang="en-US" sz="3600" b="1" i="1">
                  <a:latin typeface="Times New Roman" panose="02020603050405020304" pitchFamily="18" charset="0"/>
                </a:rPr>
                <a:t> Ability to assume responsibility</a:t>
              </a:r>
            </a:p>
          </p:txBody>
        </p:sp>
        <p:sp>
          <p:nvSpPr>
            <p:cNvPr id="14342" name="Rectangle 6">
              <a:extLst>
                <a:ext uri="{FF2B5EF4-FFF2-40B4-BE49-F238E27FC236}">
                  <a16:creationId xmlns:a16="http://schemas.microsoft.com/office/drawing/2014/main" id="{CA9C41C0-D154-4F12-968A-B60B2AA8E9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6" y="2015"/>
              <a:ext cx="2297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buFontTx/>
                <a:buChar char="•"/>
              </a:pPr>
              <a:r>
                <a:rPr lang="en-US" altLang="en-US" sz="3600" b="1" i="1">
                  <a:latin typeface="Times New Roman" panose="02020603050405020304" pitchFamily="18" charset="0"/>
                </a:rPr>
                <a:t> Leadership skills</a:t>
              </a:r>
            </a:p>
          </p:txBody>
        </p:sp>
        <p:sp>
          <p:nvSpPr>
            <p:cNvPr id="14343" name="Rectangle 7">
              <a:extLst>
                <a:ext uri="{FF2B5EF4-FFF2-40B4-BE49-F238E27FC236}">
                  <a16:creationId xmlns:a16="http://schemas.microsoft.com/office/drawing/2014/main" id="{037E2922-A2FF-4ECF-9700-7861209144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6" y="2543"/>
              <a:ext cx="2489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buFontTx/>
                <a:buChar char="•"/>
              </a:pPr>
              <a:r>
                <a:rPr lang="en-US" altLang="en-US" sz="3600" b="1" i="1">
                  <a:latin typeface="Times New Roman" panose="02020603050405020304" pitchFamily="18" charset="0"/>
                </a:rPr>
                <a:t> Motivational skills</a:t>
              </a:r>
            </a:p>
          </p:txBody>
        </p:sp>
        <p:sp>
          <p:nvSpPr>
            <p:cNvPr id="14344" name="Rectangle 8">
              <a:extLst>
                <a:ext uri="{FF2B5EF4-FFF2-40B4-BE49-F238E27FC236}">
                  <a16:creationId xmlns:a16="http://schemas.microsoft.com/office/drawing/2014/main" id="{098C9129-8D4D-4934-BAEE-B3D928DDAD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6" y="3071"/>
              <a:ext cx="258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buFontTx/>
                <a:buChar char="•"/>
              </a:pPr>
              <a:r>
                <a:rPr lang="en-US" altLang="en-US" sz="3600" b="1" i="1">
                  <a:latin typeface="Times New Roman" panose="02020603050405020304" pitchFamily="18" charset="0"/>
                </a:rPr>
                <a:t> Interpersonal skills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>
            <a:extLst>
              <a:ext uri="{FF2B5EF4-FFF2-40B4-BE49-F238E27FC236}">
                <a16:creationId xmlns:a16="http://schemas.microsoft.com/office/drawing/2014/main" id="{3B522F33-39F7-4730-BE89-3DCF3B065D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2038" y="33655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2400" b="1" i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B79A13E3-343E-41C0-97EE-617A2E02A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6858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tx2"/>
              </a:buClr>
              <a:buSzPct val="75000"/>
              <a:buFont typeface="Monotype Sorts" pitchFamily="2" charset="2"/>
              <a:buChar char="l"/>
            </a:pPr>
            <a:endParaRPr lang="en-US" altLang="en-US" sz="2400" b="1" i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id="{1C7522B3-518D-466A-8964-9276E9CB0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960438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2400" b="1" i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5" name="Text Box 5">
            <a:extLst>
              <a:ext uri="{FF2B5EF4-FFF2-40B4-BE49-F238E27FC236}">
                <a16:creationId xmlns:a16="http://schemas.microsoft.com/office/drawing/2014/main" id="{26174E65-1D27-4F5D-BB41-468BEBA7BA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6363" y="13716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tx2"/>
              </a:buClr>
              <a:buSzPct val="75000"/>
              <a:buFont typeface="Monotype Sorts" pitchFamily="2" charset="2"/>
              <a:buChar char="l"/>
            </a:pPr>
            <a:endParaRPr lang="en-US" altLang="en-US" sz="2400" b="1" i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6" name="Text Box 6">
            <a:extLst>
              <a:ext uri="{FF2B5EF4-FFF2-40B4-BE49-F238E27FC236}">
                <a16:creationId xmlns:a16="http://schemas.microsoft.com/office/drawing/2014/main" id="{5DBBC4B6-AD4B-48B7-8DEC-6ACEDD0C2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1225" y="13716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2400" b="1" i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7" name="Text Box 7">
            <a:extLst>
              <a:ext uri="{FF2B5EF4-FFF2-40B4-BE49-F238E27FC236}">
                <a16:creationId xmlns:a16="http://schemas.microsoft.com/office/drawing/2014/main" id="{94DDDCBE-5D91-405C-AE28-71D3EFCF39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4163" y="1782763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tx2"/>
              </a:buClr>
              <a:buSzPct val="75000"/>
              <a:buFont typeface="Monotype Sorts" pitchFamily="2" charset="2"/>
              <a:buChar char="l"/>
            </a:pPr>
            <a:endParaRPr lang="en-US" altLang="en-US" sz="2400" b="1" i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8" name="Text Box 8">
            <a:extLst>
              <a:ext uri="{FF2B5EF4-FFF2-40B4-BE49-F238E27FC236}">
                <a16:creationId xmlns:a16="http://schemas.microsoft.com/office/drawing/2014/main" id="{66317803-8E15-432C-BE15-36DBAEDF5E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7988" y="20574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2400" b="1" i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9" name="Text Box 9">
            <a:extLst>
              <a:ext uri="{FF2B5EF4-FFF2-40B4-BE49-F238E27FC236}">
                <a16:creationId xmlns:a16="http://schemas.microsoft.com/office/drawing/2014/main" id="{7CA4B077-6435-4740-8608-3F0931ADEB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5908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70" name="Text Box 10">
            <a:extLst>
              <a:ext uri="{FF2B5EF4-FFF2-40B4-BE49-F238E27FC236}">
                <a16:creationId xmlns:a16="http://schemas.microsoft.com/office/drawing/2014/main" id="{36C68B41-ED92-4AED-B932-E653AA409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017838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altLang="en-US" sz="2200" b="1">
                <a:solidFill>
                  <a:schemeClr val="tx2"/>
                </a:solidFill>
              </a:rPr>
              <a:t>   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71" name="Text Box 11">
            <a:extLst>
              <a:ext uri="{FF2B5EF4-FFF2-40B4-BE49-F238E27FC236}">
                <a16:creationId xmlns:a16="http://schemas.microsoft.com/office/drawing/2014/main" id="{AF1A9BEA-B9F3-4602-8A08-3C3760280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3017838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72" name="Text Box 12">
            <a:extLst>
              <a:ext uri="{FF2B5EF4-FFF2-40B4-BE49-F238E27FC236}">
                <a16:creationId xmlns:a16="http://schemas.microsoft.com/office/drawing/2014/main" id="{A4ECB46F-4F55-4B77-AC78-827E2CE827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8075" y="356552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altLang="en-US" sz="2200" b="1">
                <a:solidFill>
                  <a:schemeClr val="tx2"/>
                </a:solidFill>
              </a:rPr>
              <a:t>  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73" name="Text Box 13">
            <a:extLst>
              <a:ext uri="{FF2B5EF4-FFF2-40B4-BE49-F238E27FC236}">
                <a16:creationId xmlns:a16="http://schemas.microsoft.com/office/drawing/2014/main" id="{03C8F30F-7913-44D9-8A93-5BB6C7E888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56552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74" name="Text Box 14">
            <a:extLst>
              <a:ext uri="{FF2B5EF4-FFF2-40B4-BE49-F238E27FC236}">
                <a16:creationId xmlns:a16="http://schemas.microsoft.com/office/drawing/2014/main" id="{FBF095C2-4F99-463E-8EE6-2E242D29F2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1148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altLang="en-US" sz="2200" b="1">
                <a:solidFill>
                  <a:schemeClr val="tx2"/>
                </a:solidFill>
              </a:rPr>
              <a:t>  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75" name="Text Box 15">
            <a:extLst>
              <a:ext uri="{FF2B5EF4-FFF2-40B4-BE49-F238E27FC236}">
                <a16:creationId xmlns:a16="http://schemas.microsoft.com/office/drawing/2014/main" id="{22DE11BC-C3C2-4B23-A3DB-2A6283A70D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41148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76" name="Text Box 16">
            <a:extLst>
              <a:ext uri="{FF2B5EF4-FFF2-40B4-BE49-F238E27FC236}">
                <a16:creationId xmlns:a16="http://schemas.microsoft.com/office/drawing/2014/main" id="{DFCC7A7B-DCFF-4955-A2C8-AE754E94E6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8075" y="47244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altLang="en-US" sz="2200" b="1">
                <a:solidFill>
                  <a:schemeClr val="tx2"/>
                </a:solidFill>
              </a:rPr>
              <a:t>  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77" name="Text Box 17">
            <a:extLst>
              <a:ext uri="{FF2B5EF4-FFF2-40B4-BE49-F238E27FC236}">
                <a16:creationId xmlns:a16="http://schemas.microsoft.com/office/drawing/2014/main" id="{177FEEC2-6BA4-400D-B3C1-539BE16205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47244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78" name="Text Box 18">
            <a:extLst>
              <a:ext uri="{FF2B5EF4-FFF2-40B4-BE49-F238E27FC236}">
                <a16:creationId xmlns:a16="http://schemas.microsoft.com/office/drawing/2014/main" id="{6D9F452F-B87B-4445-A91B-EA3F7FAEF7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52578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tx2"/>
              </a:buClr>
              <a:buSzPct val="75000"/>
              <a:buFont typeface="Monotype Sorts" pitchFamily="2" charset="2"/>
              <a:buNone/>
            </a:pPr>
            <a:endParaRPr lang="en-US" altLang="en-US" sz="36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79" name="Text Box 19">
            <a:extLst>
              <a:ext uri="{FF2B5EF4-FFF2-40B4-BE49-F238E27FC236}">
                <a16:creationId xmlns:a16="http://schemas.microsoft.com/office/drawing/2014/main" id="{0FCF4CAA-1760-44FB-B2CE-3A83DFA091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275" y="57912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28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80" name="Text Box 20">
            <a:extLst>
              <a:ext uri="{FF2B5EF4-FFF2-40B4-BE49-F238E27FC236}">
                <a16:creationId xmlns:a16="http://schemas.microsoft.com/office/drawing/2014/main" id="{3C84DE30-2B66-4EED-A453-27292CEEA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2338" y="57912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28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81" name="Text Box 21">
            <a:extLst>
              <a:ext uri="{FF2B5EF4-FFF2-40B4-BE49-F238E27FC236}">
                <a16:creationId xmlns:a16="http://schemas.microsoft.com/office/drawing/2014/main" id="{7BDA7AB3-E0FF-4345-853E-86B22C4C54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62484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28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82" name="Text Box 22">
            <a:extLst>
              <a:ext uri="{FF2B5EF4-FFF2-40B4-BE49-F238E27FC236}">
                <a16:creationId xmlns:a16="http://schemas.microsoft.com/office/drawing/2014/main" id="{9BC8F599-83BD-4DE0-9BAC-0AA1C1F36251}"/>
              </a:ext>
            </a:extLst>
          </p:cNvPr>
          <p:cNvSpPr txBox="1">
            <a:spLocks noChangeArrowheads="1"/>
          </p:cNvSpPr>
          <p:nvPr/>
        </p:nvSpPr>
        <p:spPr bwMode="auto">
          <a:xfrm rot="-70126">
            <a:off x="8108950" y="6491288"/>
            <a:ext cx="1111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ranbsingh</a:t>
            </a:r>
            <a:endParaRPr lang="en-US" altLang="en-US" sz="240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56343" name="Rectangle 23">
            <a:extLst>
              <a:ext uri="{FF2B5EF4-FFF2-40B4-BE49-F238E27FC236}">
                <a16:creationId xmlns:a16="http://schemas.microsoft.com/office/drawing/2014/main" id="{76D4B5DE-3393-427F-8DF4-AFBA2C86D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914400"/>
            <a:ext cx="7924800" cy="472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4000" b="1" i="1">
                <a:solidFill>
                  <a:srgbClr val="342EAE"/>
                </a:solidFill>
              </a:rPr>
              <a:t>Communication</a:t>
            </a:r>
          </a:p>
          <a:p>
            <a:pPr>
              <a:buClr>
                <a:srgbClr val="006600"/>
              </a:buClr>
            </a:pPr>
            <a:endParaRPr lang="en-US" altLang="en-US" sz="4000" b="1" i="1">
              <a:solidFill>
                <a:srgbClr val="342EAE"/>
              </a:solidFill>
            </a:endParaRPr>
          </a:p>
          <a:p>
            <a:pPr>
              <a:buClr>
                <a:srgbClr val="006600"/>
              </a:buClr>
              <a:buFont typeface="Monotype Sorts" pitchFamily="2" charset="2"/>
              <a:buChar char="l"/>
            </a:pPr>
            <a:r>
              <a:rPr lang="en-US" altLang="en-US" sz="2800" b="1" i="1">
                <a:solidFill>
                  <a:srgbClr val="006600"/>
                </a:solidFill>
              </a:rPr>
              <a:t> Communication is the keystone in maintaining and Improving quality</a:t>
            </a:r>
          </a:p>
          <a:p>
            <a:pPr>
              <a:buClr>
                <a:srgbClr val="006600"/>
              </a:buClr>
              <a:buFont typeface="Monotype Sorts" pitchFamily="2" charset="2"/>
              <a:buChar char="l"/>
            </a:pPr>
            <a:endParaRPr lang="en-US" altLang="en-US" sz="2800" b="1" i="1">
              <a:solidFill>
                <a:srgbClr val="006600"/>
              </a:solidFill>
            </a:endParaRPr>
          </a:p>
          <a:p>
            <a:pPr>
              <a:buClr>
                <a:srgbClr val="990099"/>
              </a:buClr>
              <a:buFont typeface="Monotype Sorts" pitchFamily="2" charset="2"/>
              <a:buChar char="l"/>
            </a:pPr>
            <a:r>
              <a:rPr lang="en-US" altLang="en-US" sz="2800" b="1" i="1">
                <a:solidFill>
                  <a:srgbClr val="006600"/>
                </a:solidFill>
              </a:rPr>
              <a:t> </a:t>
            </a:r>
            <a:r>
              <a:rPr lang="en-US" altLang="en-US" sz="2800" b="1" i="1">
                <a:solidFill>
                  <a:srgbClr val="990099"/>
                </a:solidFill>
              </a:rPr>
              <a:t>Listening is the most valuable part of communication activity</a:t>
            </a:r>
          </a:p>
          <a:p>
            <a:pPr>
              <a:buClr>
                <a:srgbClr val="006600"/>
              </a:buClr>
              <a:buFont typeface="Monotype Sorts" pitchFamily="2" charset="2"/>
              <a:buChar char="l"/>
            </a:pPr>
            <a:endParaRPr lang="en-US" altLang="en-US" sz="2800" b="1" i="1">
              <a:solidFill>
                <a:srgbClr val="990099"/>
              </a:solidFill>
            </a:endParaRPr>
          </a:p>
          <a:p>
            <a:pPr>
              <a:buClr>
                <a:srgbClr val="006600"/>
              </a:buClr>
              <a:buFont typeface="Monotype Sorts" pitchFamily="2" charset="2"/>
              <a:buChar char="l"/>
            </a:pPr>
            <a:r>
              <a:rPr lang="en-US" altLang="en-US" sz="2800" b="1" i="1">
                <a:solidFill>
                  <a:srgbClr val="006600"/>
                </a:solidFill>
              </a:rPr>
              <a:t> Poor listening not only creates a poor impression, it can also cause mistake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63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63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63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55A54415-E240-49D6-A867-7CD0F16E85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2038" y="33655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2400" b="1" i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16217DC4-3BFF-45E7-B251-33510DBF87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6858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tx2"/>
              </a:buClr>
              <a:buSzPct val="75000"/>
              <a:buFont typeface="Monotype Sorts" pitchFamily="2" charset="2"/>
              <a:buChar char="l"/>
            </a:pPr>
            <a:endParaRPr lang="en-US" altLang="en-US" sz="2400" b="1" i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9E9A2D0E-C1B5-4B3F-89ED-3F309C314B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960438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2400" b="1" i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9" name="Text Box 5">
            <a:extLst>
              <a:ext uri="{FF2B5EF4-FFF2-40B4-BE49-F238E27FC236}">
                <a16:creationId xmlns:a16="http://schemas.microsoft.com/office/drawing/2014/main" id="{70146387-2746-46E1-868B-43856D34CB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6363" y="13716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tx2"/>
              </a:buClr>
              <a:buSzPct val="75000"/>
              <a:buFont typeface="Monotype Sorts" pitchFamily="2" charset="2"/>
              <a:buChar char="l"/>
            </a:pPr>
            <a:endParaRPr lang="en-US" altLang="en-US" sz="2400" b="1" i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0" name="Text Box 6">
            <a:extLst>
              <a:ext uri="{FF2B5EF4-FFF2-40B4-BE49-F238E27FC236}">
                <a16:creationId xmlns:a16="http://schemas.microsoft.com/office/drawing/2014/main" id="{4EC07251-A1E5-4144-805B-B5CFD01124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1225" y="13716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2400" b="1" i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1" name="Text Box 7">
            <a:extLst>
              <a:ext uri="{FF2B5EF4-FFF2-40B4-BE49-F238E27FC236}">
                <a16:creationId xmlns:a16="http://schemas.microsoft.com/office/drawing/2014/main" id="{169FA05E-AAD7-44E2-9451-1B0B94725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4163" y="1782763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tx2"/>
              </a:buClr>
              <a:buSzPct val="75000"/>
              <a:buFont typeface="Monotype Sorts" pitchFamily="2" charset="2"/>
              <a:buChar char="l"/>
            </a:pPr>
            <a:endParaRPr lang="en-US" altLang="en-US" sz="2400" b="1" i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2" name="Text Box 8">
            <a:extLst>
              <a:ext uri="{FF2B5EF4-FFF2-40B4-BE49-F238E27FC236}">
                <a16:creationId xmlns:a16="http://schemas.microsoft.com/office/drawing/2014/main" id="{15C49DE7-A1A1-479B-9D64-090657D55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7988" y="20574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2400" b="1" i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3" name="Text Box 9">
            <a:extLst>
              <a:ext uri="{FF2B5EF4-FFF2-40B4-BE49-F238E27FC236}">
                <a16:creationId xmlns:a16="http://schemas.microsoft.com/office/drawing/2014/main" id="{1034C47C-6C6B-4B79-A421-463FFABCCF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5908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4" name="Text Box 10">
            <a:extLst>
              <a:ext uri="{FF2B5EF4-FFF2-40B4-BE49-F238E27FC236}">
                <a16:creationId xmlns:a16="http://schemas.microsoft.com/office/drawing/2014/main" id="{FD406ED1-8136-49D4-A5CE-ED190041BA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017838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altLang="en-US" sz="2200" b="1">
                <a:solidFill>
                  <a:schemeClr val="tx2"/>
                </a:solidFill>
              </a:rPr>
              <a:t>   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5" name="Text Box 11">
            <a:extLst>
              <a:ext uri="{FF2B5EF4-FFF2-40B4-BE49-F238E27FC236}">
                <a16:creationId xmlns:a16="http://schemas.microsoft.com/office/drawing/2014/main" id="{5E597A5D-25B1-4FC7-9D82-83F27D205D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3017838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6" name="Text Box 12">
            <a:extLst>
              <a:ext uri="{FF2B5EF4-FFF2-40B4-BE49-F238E27FC236}">
                <a16:creationId xmlns:a16="http://schemas.microsoft.com/office/drawing/2014/main" id="{92AAC15B-C14B-46F3-ADFA-9D036164C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8075" y="356552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altLang="en-US" sz="2200" b="1">
                <a:solidFill>
                  <a:schemeClr val="tx2"/>
                </a:solidFill>
              </a:rPr>
              <a:t>  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7" name="Text Box 13">
            <a:extLst>
              <a:ext uri="{FF2B5EF4-FFF2-40B4-BE49-F238E27FC236}">
                <a16:creationId xmlns:a16="http://schemas.microsoft.com/office/drawing/2014/main" id="{FDCA17D4-1DF1-41B1-AA70-5EDBF8A69B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56552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8" name="Text Box 14">
            <a:extLst>
              <a:ext uri="{FF2B5EF4-FFF2-40B4-BE49-F238E27FC236}">
                <a16:creationId xmlns:a16="http://schemas.microsoft.com/office/drawing/2014/main" id="{C8F97B3A-2685-4F8B-8AC5-4368BEA286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1148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altLang="en-US" sz="2200" b="1">
                <a:solidFill>
                  <a:schemeClr val="tx2"/>
                </a:solidFill>
              </a:rPr>
              <a:t>  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9" name="Text Box 15">
            <a:extLst>
              <a:ext uri="{FF2B5EF4-FFF2-40B4-BE49-F238E27FC236}">
                <a16:creationId xmlns:a16="http://schemas.microsoft.com/office/drawing/2014/main" id="{EF19FD8C-5FA6-4412-A57F-999FAEA315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41148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00" name="Text Box 16">
            <a:extLst>
              <a:ext uri="{FF2B5EF4-FFF2-40B4-BE49-F238E27FC236}">
                <a16:creationId xmlns:a16="http://schemas.microsoft.com/office/drawing/2014/main" id="{0AD7BE35-BEDC-459E-B083-40B558FB50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8075" y="47244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altLang="en-US" sz="2200" b="1">
                <a:solidFill>
                  <a:schemeClr val="tx2"/>
                </a:solidFill>
              </a:rPr>
              <a:t>  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01" name="Text Box 17">
            <a:extLst>
              <a:ext uri="{FF2B5EF4-FFF2-40B4-BE49-F238E27FC236}">
                <a16:creationId xmlns:a16="http://schemas.microsoft.com/office/drawing/2014/main" id="{867B4C6A-8885-4961-8C27-C7983A939A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47244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02" name="Text Box 18">
            <a:extLst>
              <a:ext uri="{FF2B5EF4-FFF2-40B4-BE49-F238E27FC236}">
                <a16:creationId xmlns:a16="http://schemas.microsoft.com/office/drawing/2014/main" id="{17B2BF2F-A7B1-4CDD-AB52-BAD78488E9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52578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tx2"/>
              </a:buClr>
              <a:buSzPct val="75000"/>
              <a:buFont typeface="Monotype Sorts" pitchFamily="2" charset="2"/>
              <a:buNone/>
            </a:pPr>
            <a:endParaRPr lang="en-US" altLang="en-US" sz="36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03" name="Text Box 19">
            <a:extLst>
              <a:ext uri="{FF2B5EF4-FFF2-40B4-BE49-F238E27FC236}">
                <a16:creationId xmlns:a16="http://schemas.microsoft.com/office/drawing/2014/main" id="{1E506205-5EB0-46E1-8910-61953D3E0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275" y="57912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28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04" name="Text Box 20">
            <a:extLst>
              <a:ext uri="{FF2B5EF4-FFF2-40B4-BE49-F238E27FC236}">
                <a16:creationId xmlns:a16="http://schemas.microsoft.com/office/drawing/2014/main" id="{BFF14473-F447-48B9-8532-B4360E8923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2338" y="57912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28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05" name="Text Box 21">
            <a:extLst>
              <a:ext uri="{FF2B5EF4-FFF2-40B4-BE49-F238E27FC236}">
                <a16:creationId xmlns:a16="http://schemas.microsoft.com/office/drawing/2014/main" id="{92F7285F-B34C-4F8D-BA28-4A12DD757D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62484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28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06" name="Text Box 22">
            <a:extLst>
              <a:ext uri="{FF2B5EF4-FFF2-40B4-BE49-F238E27FC236}">
                <a16:creationId xmlns:a16="http://schemas.microsoft.com/office/drawing/2014/main" id="{A971EE15-A627-4C01-B6FD-EE50B30D912F}"/>
              </a:ext>
            </a:extLst>
          </p:cNvPr>
          <p:cNvSpPr txBox="1">
            <a:spLocks noChangeArrowheads="1"/>
          </p:cNvSpPr>
          <p:nvPr/>
        </p:nvSpPr>
        <p:spPr bwMode="auto">
          <a:xfrm rot="-70126">
            <a:off x="8108950" y="6491288"/>
            <a:ext cx="1111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>
                <a:solidFill>
                  <a:srgbClr val="0000FF"/>
                </a:solidFill>
                <a:latin typeface="Times New Roman" panose="02020603050405020304" pitchFamily="18" charset="0"/>
              </a:rPr>
              <a:t>ranbsingh</a:t>
            </a:r>
            <a:endParaRPr lang="en-US" altLang="en-US" sz="24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7367" name="Rectangle 23">
            <a:extLst>
              <a:ext uri="{FF2B5EF4-FFF2-40B4-BE49-F238E27FC236}">
                <a16:creationId xmlns:a16="http://schemas.microsoft.com/office/drawing/2014/main" id="{518C772E-F408-4638-9D7C-FEC15588CC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04800"/>
            <a:ext cx="8229600" cy="581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Clr>
                <a:srgbClr val="006600"/>
              </a:buClr>
            </a:pPr>
            <a:r>
              <a:rPr lang="en-US" altLang="en-US" sz="3200" b="1">
                <a:solidFill>
                  <a:srgbClr val="342EAE"/>
                </a:solidFill>
                <a:latin typeface="Bookman Old Style" panose="02050604050505020204" pitchFamily="18" charset="0"/>
              </a:rPr>
              <a:t>To be Better Listener</a:t>
            </a:r>
          </a:p>
          <a:p>
            <a:pPr>
              <a:buClr>
                <a:srgbClr val="006600"/>
              </a:buClr>
            </a:pPr>
            <a:endParaRPr lang="en-US" altLang="en-US" sz="3200" b="1">
              <a:solidFill>
                <a:srgbClr val="006600"/>
              </a:solidFill>
              <a:latin typeface="Bookman Old Style" panose="02050604050505020204" pitchFamily="18" charset="0"/>
            </a:endParaRPr>
          </a:p>
          <a:p>
            <a:pPr>
              <a:buClr>
                <a:srgbClr val="006600"/>
              </a:buClr>
              <a:buFont typeface="Monotype Sorts" pitchFamily="2" charset="2"/>
              <a:buChar char="n"/>
            </a:pPr>
            <a:r>
              <a:rPr lang="en-US" altLang="en-US" sz="2400" b="1">
                <a:solidFill>
                  <a:srgbClr val="006600"/>
                </a:solidFill>
              </a:rPr>
              <a:t> Prepare to listen (get focused on what other person has to say)</a:t>
            </a:r>
          </a:p>
          <a:p>
            <a:pPr>
              <a:buClr>
                <a:srgbClr val="006600"/>
              </a:buClr>
              <a:buFont typeface="Monotype Sorts" pitchFamily="2" charset="2"/>
              <a:buChar char="n"/>
            </a:pPr>
            <a:endParaRPr lang="en-US" altLang="en-US" sz="2400" b="1">
              <a:solidFill>
                <a:srgbClr val="006600"/>
              </a:solidFill>
            </a:endParaRPr>
          </a:p>
          <a:p>
            <a:pPr>
              <a:buClr>
                <a:srgbClr val="990099"/>
              </a:buClr>
              <a:buFont typeface="Monotype Sorts" pitchFamily="2" charset="2"/>
              <a:buChar char="n"/>
            </a:pPr>
            <a:r>
              <a:rPr lang="en-US" altLang="en-US" sz="2400" b="1">
                <a:solidFill>
                  <a:srgbClr val="006600"/>
                </a:solidFill>
              </a:rPr>
              <a:t> </a:t>
            </a:r>
            <a:r>
              <a:rPr lang="en-US" altLang="en-US" sz="2400" b="1">
                <a:solidFill>
                  <a:srgbClr val="990099"/>
                </a:solidFill>
              </a:rPr>
              <a:t>Adopt to other person's deliver (accent and rate)</a:t>
            </a:r>
          </a:p>
          <a:p>
            <a:pPr>
              <a:buClr>
                <a:srgbClr val="006600"/>
              </a:buClr>
              <a:buFont typeface="Monotype Sorts" pitchFamily="2" charset="2"/>
              <a:buChar char="n"/>
            </a:pPr>
            <a:endParaRPr lang="en-US" altLang="en-US" sz="2400" b="1">
              <a:solidFill>
                <a:srgbClr val="990099"/>
              </a:solidFill>
            </a:endParaRPr>
          </a:p>
          <a:p>
            <a:pPr>
              <a:buClr>
                <a:srgbClr val="006600"/>
              </a:buClr>
              <a:buFont typeface="Monotype Sorts" pitchFamily="2" charset="2"/>
              <a:buChar char="n"/>
            </a:pPr>
            <a:r>
              <a:rPr lang="en-US" altLang="en-US" sz="2400" b="1">
                <a:solidFill>
                  <a:srgbClr val="006600"/>
                </a:solidFill>
              </a:rPr>
              <a:t> Overcome distractions (pay attention to the speaker)</a:t>
            </a:r>
          </a:p>
          <a:p>
            <a:pPr>
              <a:buClr>
                <a:srgbClr val="006600"/>
              </a:buClr>
              <a:buFont typeface="Monotype Sorts" pitchFamily="2" charset="2"/>
              <a:buChar char="n"/>
            </a:pPr>
            <a:endParaRPr lang="en-US" altLang="en-US" sz="2400" b="1">
              <a:solidFill>
                <a:srgbClr val="006600"/>
              </a:solidFill>
            </a:endParaRPr>
          </a:p>
          <a:p>
            <a:pPr>
              <a:buClr>
                <a:srgbClr val="990099"/>
              </a:buClr>
              <a:buFont typeface="Monotype Sorts" pitchFamily="2" charset="2"/>
              <a:buChar char="n"/>
            </a:pPr>
            <a:r>
              <a:rPr lang="en-US" altLang="en-US" sz="2400" b="1">
                <a:solidFill>
                  <a:srgbClr val="006600"/>
                </a:solidFill>
              </a:rPr>
              <a:t> </a:t>
            </a:r>
            <a:r>
              <a:rPr lang="en-US" altLang="en-US" sz="2400" b="1">
                <a:solidFill>
                  <a:srgbClr val="990099"/>
                </a:solidFill>
              </a:rPr>
              <a:t>Listen for essential information (which assists in taking decision)</a:t>
            </a:r>
          </a:p>
          <a:p>
            <a:pPr>
              <a:buClr>
                <a:srgbClr val="006600"/>
              </a:buClr>
              <a:buFont typeface="Monotype Sorts" pitchFamily="2" charset="2"/>
              <a:buChar char="n"/>
            </a:pPr>
            <a:endParaRPr lang="en-US" altLang="en-US" sz="2400" b="1">
              <a:solidFill>
                <a:srgbClr val="990099"/>
              </a:solidFill>
            </a:endParaRPr>
          </a:p>
          <a:p>
            <a:pPr>
              <a:buClr>
                <a:srgbClr val="006600"/>
              </a:buClr>
              <a:buFont typeface="Monotype Sorts" pitchFamily="2" charset="2"/>
              <a:buChar char="n"/>
            </a:pPr>
            <a:r>
              <a:rPr lang="en-US" altLang="en-US" sz="2400" b="1">
                <a:solidFill>
                  <a:srgbClr val="006600"/>
                </a:solidFill>
              </a:rPr>
              <a:t> Show attentiveness to the other person (verbal and non-verbal signals, which indicate to the other person that you receive and understand what he is saying)</a:t>
            </a:r>
            <a:endParaRPr lang="en-US" altLang="en-US" sz="2400" b="1" i="1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3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73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73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573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73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0">
            <a:extLst>
              <a:ext uri="{FF2B5EF4-FFF2-40B4-BE49-F238E27FC236}">
                <a16:creationId xmlns:a16="http://schemas.microsoft.com/office/drawing/2014/main" id="{B552295B-98D7-4D73-BC3E-7F2EA5C05766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152400"/>
            <a:ext cx="6262688" cy="6477000"/>
            <a:chOff x="1143" y="174"/>
            <a:chExt cx="3945" cy="4080"/>
          </a:xfrm>
        </p:grpSpPr>
        <p:sp>
          <p:nvSpPr>
            <p:cNvPr id="17412" name="Text Box 2">
              <a:extLst>
                <a:ext uri="{FF2B5EF4-FFF2-40B4-BE49-F238E27FC236}">
                  <a16:creationId xmlns:a16="http://schemas.microsoft.com/office/drawing/2014/main" id="{963851BC-A704-461F-AC97-7C80479EA2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92" y="174"/>
              <a:ext cx="0" cy="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sz="4500" b="1">
                  <a:solidFill>
                    <a:schemeClr val="tx2"/>
                  </a:solidFill>
                </a:rPr>
                <a:t>Attributes of Facilitator</a:t>
              </a:r>
              <a:endParaRPr lang="en-US" altLang="en-US" b="1">
                <a:solidFill>
                  <a:schemeClr val="tx2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17413" name="Group 3">
              <a:extLst>
                <a:ext uri="{FF2B5EF4-FFF2-40B4-BE49-F238E27FC236}">
                  <a16:creationId xmlns:a16="http://schemas.microsoft.com/office/drawing/2014/main" id="{21E3879F-CD4A-44D9-A3CB-36AECDABA66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2" y="712"/>
              <a:ext cx="147" cy="222"/>
              <a:chOff x="613" y="712"/>
              <a:chExt cx="147" cy="222"/>
            </a:xfrm>
          </p:grpSpPr>
          <p:sp>
            <p:nvSpPr>
              <p:cNvPr id="17448" name="Freeform 4">
                <a:extLst>
                  <a:ext uri="{FF2B5EF4-FFF2-40B4-BE49-F238E27FC236}">
                    <a16:creationId xmlns:a16="http://schemas.microsoft.com/office/drawing/2014/main" id="{CA36B236-38CA-4963-B691-092F875E09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3" y="712"/>
                <a:ext cx="102" cy="222"/>
              </a:xfrm>
              <a:custGeom>
                <a:avLst/>
                <a:gdLst>
                  <a:gd name="T0" fmla="*/ 15 w 102"/>
                  <a:gd name="T1" fmla="*/ 46 h 222"/>
                  <a:gd name="T2" fmla="*/ 15 w 102"/>
                  <a:gd name="T3" fmla="*/ 165 h 222"/>
                  <a:gd name="T4" fmla="*/ 101 w 102"/>
                  <a:gd name="T5" fmla="*/ 165 h 222"/>
                  <a:gd name="T6" fmla="*/ 101 w 102"/>
                  <a:gd name="T7" fmla="*/ 215 h 222"/>
                  <a:gd name="T8" fmla="*/ 86 w 102"/>
                  <a:gd name="T9" fmla="*/ 221 h 222"/>
                  <a:gd name="T10" fmla="*/ 86 w 102"/>
                  <a:gd name="T11" fmla="*/ 178 h 222"/>
                  <a:gd name="T12" fmla="*/ 0 w 102"/>
                  <a:gd name="T13" fmla="*/ 178 h 222"/>
                  <a:gd name="T14" fmla="*/ 0 w 102"/>
                  <a:gd name="T15" fmla="*/ 60 h 222"/>
                  <a:gd name="T16" fmla="*/ 15 w 102"/>
                  <a:gd name="T17" fmla="*/ 46 h 222"/>
                  <a:gd name="T18" fmla="*/ 81 w 102"/>
                  <a:gd name="T19" fmla="*/ 46 h 222"/>
                  <a:gd name="T20" fmla="*/ 96 w 102"/>
                  <a:gd name="T21" fmla="*/ 46 h 222"/>
                  <a:gd name="T22" fmla="*/ 96 w 102"/>
                  <a:gd name="T23" fmla="*/ 0 h 222"/>
                  <a:gd name="T24" fmla="*/ 81 w 102"/>
                  <a:gd name="T25" fmla="*/ 10 h 222"/>
                  <a:gd name="T26" fmla="*/ 81 w 102"/>
                  <a:gd name="T27" fmla="*/ 46 h 222"/>
                  <a:gd name="T28" fmla="*/ 15 w 102"/>
                  <a:gd name="T29" fmla="*/ 46 h 22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02"/>
                  <a:gd name="T46" fmla="*/ 0 h 222"/>
                  <a:gd name="T47" fmla="*/ 102 w 102"/>
                  <a:gd name="T48" fmla="*/ 222 h 222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02" h="222">
                    <a:moveTo>
                      <a:pt x="15" y="46"/>
                    </a:moveTo>
                    <a:lnTo>
                      <a:pt x="15" y="165"/>
                    </a:lnTo>
                    <a:lnTo>
                      <a:pt x="101" y="165"/>
                    </a:lnTo>
                    <a:lnTo>
                      <a:pt x="101" y="215"/>
                    </a:lnTo>
                    <a:lnTo>
                      <a:pt x="86" y="221"/>
                    </a:lnTo>
                    <a:lnTo>
                      <a:pt x="86" y="178"/>
                    </a:lnTo>
                    <a:lnTo>
                      <a:pt x="0" y="178"/>
                    </a:lnTo>
                    <a:lnTo>
                      <a:pt x="0" y="60"/>
                    </a:lnTo>
                    <a:lnTo>
                      <a:pt x="15" y="46"/>
                    </a:lnTo>
                    <a:lnTo>
                      <a:pt x="81" y="46"/>
                    </a:lnTo>
                    <a:lnTo>
                      <a:pt x="96" y="46"/>
                    </a:lnTo>
                    <a:lnTo>
                      <a:pt x="96" y="0"/>
                    </a:lnTo>
                    <a:lnTo>
                      <a:pt x="81" y="10"/>
                    </a:lnTo>
                    <a:lnTo>
                      <a:pt x="81" y="46"/>
                    </a:lnTo>
                    <a:lnTo>
                      <a:pt x="15" y="46"/>
                    </a:lnTo>
                  </a:path>
                </a:pathLst>
              </a:custGeom>
              <a:solidFill>
                <a:srgbClr val="005400"/>
              </a:solidFill>
              <a:ln w="9525">
                <a:solidFill>
                  <a:srgbClr val="0054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7449" name="Freeform 5">
                <a:extLst>
                  <a:ext uri="{FF2B5EF4-FFF2-40B4-BE49-F238E27FC236}">
                    <a16:creationId xmlns:a16="http://schemas.microsoft.com/office/drawing/2014/main" id="{FAF97602-E6A6-46EE-BD6E-DB42EA677A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8" y="713"/>
                <a:ext cx="132" cy="215"/>
              </a:xfrm>
              <a:custGeom>
                <a:avLst/>
                <a:gdLst>
                  <a:gd name="T0" fmla="*/ 0 w 132"/>
                  <a:gd name="T1" fmla="*/ 46 h 215"/>
                  <a:gd name="T2" fmla="*/ 80 w 132"/>
                  <a:gd name="T3" fmla="*/ 46 h 215"/>
                  <a:gd name="T4" fmla="*/ 80 w 132"/>
                  <a:gd name="T5" fmla="*/ 0 h 215"/>
                  <a:gd name="T6" fmla="*/ 131 w 132"/>
                  <a:gd name="T7" fmla="*/ 112 h 215"/>
                  <a:gd name="T8" fmla="*/ 85 w 132"/>
                  <a:gd name="T9" fmla="*/ 214 h 215"/>
                  <a:gd name="T10" fmla="*/ 85 w 132"/>
                  <a:gd name="T11" fmla="*/ 165 h 215"/>
                  <a:gd name="T12" fmla="*/ 0 w 132"/>
                  <a:gd name="T13" fmla="*/ 165 h 215"/>
                  <a:gd name="T14" fmla="*/ 0 w 132"/>
                  <a:gd name="T15" fmla="*/ 46 h 21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32"/>
                  <a:gd name="T25" fmla="*/ 0 h 215"/>
                  <a:gd name="T26" fmla="*/ 132 w 132"/>
                  <a:gd name="T27" fmla="*/ 215 h 21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32" h="215">
                    <a:moveTo>
                      <a:pt x="0" y="46"/>
                    </a:moveTo>
                    <a:lnTo>
                      <a:pt x="80" y="46"/>
                    </a:lnTo>
                    <a:lnTo>
                      <a:pt x="80" y="0"/>
                    </a:lnTo>
                    <a:lnTo>
                      <a:pt x="131" y="112"/>
                    </a:lnTo>
                    <a:lnTo>
                      <a:pt x="85" y="214"/>
                    </a:lnTo>
                    <a:lnTo>
                      <a:pt x="85" y="165"/>
                    </a:lnTo>
                    <a:lnTo>
                      <a:pt x="0" y="165"/>
                    </a:lnTo>
                    <a:lnTo>
                      <a:pt x="0" y="46"/>
                    </a:lnTo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17414" name="Text Box 6">
              <a:extLst>
                <a:ext uri="{FF2B5EF4-FFF2-40B4-BE49-F238E27FC236}">
                  <a16:creationId xmlns:a16="http://schemas.microsoft.com/office/drawing/2014/main" id="{8E7DD897-5177-4AD6-A2BD-1B9CB6DEA9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1" y="688"/>
              <a:ext cx="0" cy="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sz="2800" b="1">
                  <a:solidFill>
                    <a:schemeClr val="tx2"/>
                  </a:solidFill>
                </a:rPr>
                <a:t>Being Confident</a:t>
              </a:r>
              <a:endParaRPr lang="en-US" altLang="en-US" sz="2400" b="1">
                <a:solidFill>
                  <a:schemeClr val="tx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15" name="Text Box 7">
              <a:extLst>
                <a:ext uri="{FF2B5EF4-FFF2-40B4-BE49-F238E27FC236}">
                  <a16:creationId xmlns:a16="http://schemas.microsoft.com/office/drawing/2014/main" id="{BB809DCE-4BAA-4592-B330-25A20E1701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1068"/>
              <a:ext cx="0" cy="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sz="2800" b="1">
                  <a:solidFill>
                    <a:schemeClr val="tx2"/>
                  </a:solidFill>
                </a:rPr>
                <a:t> Being Demonstrative</a:t>
              </a:r>
              <a:endParaRPr lang="en-US" altLang="en-US" sz="2400" b="1">
                <a:solidFill>
                  <a:schemeClr val="tx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16" name="Text Box 8">
              <a:extLst>
                <a:ext uri="{FF2B5EF4-FFF2-40B4-BE49-F238E27FC236}">
                  <a16:creationId xmlns:a16="http://schemas.microsoft.com/office/drawing/2014/main" id="{53DC6E94-3CC9-45A5-A86F-ED52D5BA96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1462"/>
              <a:ext cx="0" cy="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sz="2800" b="1">
                  <a:solidFill>
                    <a:schemeClr val="tx2"/>
                  </a:solidFill>
                </a:rPr>
                <a:t>Being Enthusiastic</a:t>
              </a:r>
              <a:endParaRPr lang="en-US" altLang="en-US" sz="2400" b="1">
                <a:solidFill>
                  <a:schemeClr val="tx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17" name="Text Box 9">
              <a:extLst>
                <a:ext uri="{FF2B5EF4-FFF2-40B4-BE49-F238E27FC236}">
                  <a16:creationId xmlns:a16="http://schemas.microsoft.com/office/drawing/2014/main" id="{1D3B948A-1A81-4A60-9076-D47C299DB4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72" y="1844"/>
              <a:ext cx="0" cy="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sz="2800" b="1">
                  <a:solidFill>
                    <a:schemeClr val="tx2"/>
                  </a:solidFill>
                </a:rPr>
                <a:t>Being Helpful</a:t>
              </a:r>
              <a:endParaRPr lang="en-US" altLang="en-US" sz="2400" b="1">
                <a:solidFill>
                  <a:schemeClr val="tx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18" name="Text Box 10">
              <a:extLst>
                <a:ext uri="{FF2B5EF4-FFF2-40B4-BE49-F238E27FC236}">
                  <a16:creationId xmlns:a16="http://schemas.microsoft.com/office/drawing/2014/main" id="{85EB68C8-01D5-40A7-9D29-0D9DD97EC8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56" y="1902"/>
              <a:ext cx="0" cy="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sz="1900" b="1" i="1">
                  <a:solidFill>
                    <a:schemeClr val="tx2"/>
                  </a:solidFill>
                </a:rPr>
                <a:t>(Outside the lab as well)</a:t>
              </a:r>
              <a:endParaRPr lang="en-US" altLang="en-US" sz="2800" b="1" i="1">
                <a:solidFill>
                  <a:schemeClr val="tx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19" name="Text Box 11">
              <a:extLst>
                <a:ext uri="{FF2B5EF4-FFF2-40B4-BE49-F238E27FC236}">
                  <a16:creationId xmlns:a16="http://schemas.microsoft.com/office/drawing/2014/main" id="{0C5B0EBB-A380-42D8-97D0-1DE8BD4446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2259"/>
              <a:ext cx="0" cy="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sz="2800" b="1">
                  <a:solidFill>
                    <a:schemeClr val="tx2"/>
                  </a:solidFill>
                </a:rPr>
                <a:t>Being Erudite</a:t>
              </a:r>
              <a:endParaRPr lang="en-US" altLang="en-US" sz="2400" b="1">
                <a:solidFill>
                  <a:schemeClr val="tx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20" name="Text Box 12">
              <a:extLst>
                <a:ext uri="{FF2B5EF4-FFF2-40B4-BE49-F238E27FC236}">
                  <a16:creationId xmlns:a16="http://schemas.microsoft.com/office/drawing/2014/main" id="{3EBBC348-5FAE-4926-9C63-71505112C3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88" y="2662"/>
              <a:ext cx="0" cy="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sz="2800" b="1">
                  <a:solidFill>
                    <a:schemeClr val="tx2"/>
                  </a:solidFill>
                </a:rPr>
                <a:t>Ability to Organize and Participate</a:t>
              </a:r>
              <a:endParaRPr lang="en-US" altLang="en-US" sz="2400" b="1">
                <a:solidFill>
                  <a:schemeClr val="tx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21" name="Text Box 13">
              <a:extLst>
                <a:ext uri="{FF2B5EF4-FFF2-40B4-BE49-F238E27FC236}">
                  <a16:creationId xmlns:a16="http://schemas.microsoft.com/office/drawing/2014/main" id="{865A0C3F-B35B-46C3-B504-9E0C2E81E6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8" y="3136"/>
              <a:ext cx="0" cy="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sz="2800" b="1">
                  <a:solidFill>
                    <a:schemeClr val="tx2"/>
                  </a:solidFill>
                </a:rPr>
                <a:t>Ability to Manage Time</a:t>
              </a:r>
              <a:endParaRPr lang="en-US" altLang="en-US" sz="2400" b="1">
                <a:solidFill>
                  <a:schemeClr val="tx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22" name="Text Box 14">
              <a:extLst>
                <a:ext uri="{FF2B5EF4-FFF2-40B4-BE49-F238E27FC236}">
                  <a16:creationId xmlns:a16="http://schemas.microsoft.com/office/drawing/2014/main" id="{557C5705-6125-47EA-B7EE-8B8682BB10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0" y="3586"/>
              <a:ext cx="0" cy="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sz="2800" b="1">
                  <a:solidFill>
                    <a:schemeClr val="tx2"/>
                  </a:solidFill>
                </a:rPr>
                <a:t>Ability to Manage Recalcitrants</a:t>
              </a:r>
              <a:endParaRPr lang="en-US" altLang="en-US" sz="2400" b="1">
                <a:solidFill>
                  <a:schemeClr val="tx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23" name="Text Box 15">
              <a:extLst>
                <a:ext uri="{FF2B5EF4-FFF2-40B4-BE49-F238E27FC236}">
                  <a16:creationId xmlns:a16="http://schemas.microsoft.com/office/drawing/2014/main" id="{9F7F736C-5120-4605-8E4D-167B307EBE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4" y="4006"/>
              <a:ext cx="0" cy="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sz="2800" b="1">
                  <a:solidFill>
                    <a:schemeClr val="tx2"/>
                  </a:solidFill>
                </a:rPr>
                <a:t>                       Enjoying Communicating     </a:t>
              </a:r>
              <a:endParaRPr lang="en-US" altLang="en-US" sz="2400" b="1">
                <a:solidFill>
                  <a:schemeClr val="tx2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17424" name="Group 16">
              <a:extLst>
                <a:ext uri="{FF2B5EF4-FFF2-40B4-BE49-F238E27FC236}">
                  <a16:creationId xmlns:a16="http://schemas.microsoft.com/office/drawing/2014/main" id="{2A577056-E4E1-46D3-893B-948E549F4DE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64" y="1085"/>
              <a:ext cx="147" cy="222"/>
              <a:chOff x="596" y="1085"/>
              <a:chExt cx="147" cy="222"/>
            </a:xfrm>
          </p:grpSpPr>
          <p:sp>
            <p:nvSpPr>
              <p:cNvPr id="17446" name="Freeform 17">
                <a:extLst>
                  <a:ext uri="{FF2B5EF4-FFF2-40B4-BE49-F238E27FC236}">
                    <a16:creationId xmlns:a16="http://schemas.microsoft.com/office/drawing/2014/main" id="{3EF8BCE1-E365-48E6-B743-0DAAA7C446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6" y="1085"/>
                <a:ext cx="102" cy="222"/>
              </a:xfrm>
              <a:custGeom>
                <a:avLst/>
                <a:gdLst>
                  <a:gd name="T0" fmla="*/ 16 w 102"/>
                  <a:gd name="T1" fmla="*/ 47 h 222"/>
                  <a:gd name="T2" fmla="*/ 16 w 102"/>
                  <a:gd name="T3" fmla="*/ 165 h 222"/>
                  <a:gd name="T4" fmla="*/ 101 w 102"/>
                  <a:gd name="T5" fmla="*/ 165 h 222"/>
                  <a:gd name="T6" fmla="*/ 101 w 102"/>
                  <a:gd name="T7" fmla="*/ 215 h 222"/>
                  <a:gd name="T8" fmla="*/ 86 w 102"/>
                  <a:gd name="T9" fmla="*/ 221 h 222"/>
                  <a:gd name="T10" fmla="*/ 86 w 102"/>
                  <a:gd name="T11" fmla="*/ 179 h 222"/>
                  <a:gd name="T12" fmla="*/ 0 w 102"/>
                  <a:gd name="T13" fmla="*/ 179 h 222"/>
                  <a:gd name="T14" fmla="*/ 0 w 102"/>
                  <a:gd name="T15" fmla="*/ 60 h 222"/>
                  <a:gd name="T16" fmla="*/ 16 w 102"/>
                  <a:gd name="T17" fmla="*/ 47 h 222"/>
                  <a:gd name="T18" fmla="*/ 81 w 102"/>
                  <a:gd name="T19" fmla="*/ 47 h 222"/>
                  <a:gd name="T20" fmla="*/ 96 w 102"/>
                  <a:gd name="T21" fmla="*/ 47 h 222"/>
                  <a:gd name="T22" fmla="*/ 96 w 102"/>
                  <a:gd name="T23" fmla="*/ 0 h 222"/>
                  <a:gd name="T24" fmla="*/ 81 w 102"/>
                  <a:gd name="T25" fmla="*/ 10 h 222"/>
                  <a:gd name="T26" fmla="*/ 81 w 102"/>
                  <a:gd name="T27" fmla="*/ 47 h 222"/>
                  <a:gd name="T28" fmla="*/ 16 w 102"/>
                  <a:gd name="T29" fmla="*/ 47 h 22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02"/>
                  <a:gd name="T46" fmla="*/ 0 h 222"/>
                  <a:gd name="T47" fmla="*/ 102 w 102"/>
                  <a:gd name="T48" fmla="*/ 222 h 222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02" h="222">
                    <a:moveTo>
                      <a:pt x="16" y="47"/>
                    </a:moveTo>
                    <a:lnTo>
                      <a:pt x="16" y="165"/>
                    </a:lnTo>
                    <a:lnTo>
                      <a:pt x="101" y="165"/>
                    </a:lnTo>
                    <a:lnTo>
                      <a:pt x="101" y="215"/>
                    </a:lnTo>
                    <a:lnTo>
                      <a:pt x="86" y="221"/>
                    </a:lnTo>
                    <a:lnTo>
                      <a:pt x="86" y="179"/>
                    </a:lnTo>
                    <a:lnTo>
                      <a:pt x="0" y="179"/>
                    </a:lnTo>
                    <a:lnTo>
                      <a:pt x="0" y="60"/>
                    </a:lnTo>
                    <a:lnTo>
                      <a:pt x="16" y="47"/>
                    </a:lnTo>
                    <a:lnTo>
                      <a:pt x="81" y="47"/>
                    </a:lnTo>
                    <a:lnTo>
                      <a:pt x="96" y="47"/>
                    </a:lnTo>
                    <a:lnTo>
                      <a:pt x="96" y="0"/>
                    </a:lnTo>
                    <a:lnTo>
                      <a:pt x="81" y="10"/>
                    </a:lnTo>
                    <a:lnTo>
                      <a:pt x="81" y="47"/>
                    </a:lnTo>
                    <a:lnTo>
                      <a:pt x="16" y="47"/>
                    </a:lnTo>
                  </a:path>
                </a:pathLst>
              </a:custGeom>
              <a:solidFill>
                <a:srgbClr val="005400"/>
              </a:solidFill>
              <a:ln w="9525">
                <a:solidFill>
                  <a:srgbClr val="0054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7447" name="Freeform 18">
                <a:extLst>
                  <a:ext uri="{FF2B5EF4-FFF2-40B4-BE49-F238E27FC236}">
                    <a16:creationId xmlns:a16="http://schemas.microsoft.com/office/drawing/2014/main" id="{8105B9FF-0533-4444-8B25-E96DA66662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1" y="1086"/>
                <a:ext cx="132" cy="215"/>
              </a:xfrm>
              <a:custGeom>
                <a:avLst/>
                <a:gdLst>
                  <a:gd name="T0" fmla="*/ 0 w 132"/>
                  <a:gd name="T1" fmla="*/ 46 h 215"/>
                  <a:gd name="T2" fmla="*/ 81 w 132"/>
                  <a:gd name="T3" fmla="*/ 46 h 215"/>
                  <a:gd name="T4" fmla="*/ 81 w 132"/>
                  <a:gd name="T5" fmla="*/ 0 h 215"/>
                  <a:gd name="T6" fmla="*/ 131 w 132"/>
                  <a:gd name="T7" fmla="*/ 112 h 215"/>
                  <a:gd name="T8" fmla="*/ 86 w 132"/>
                  <a:gd name="T9" fmla="*/ 214 h 215"/>
                  <a:gd name="T10" fmla="*/ 86 w 132"/>
                  <a:gd name="T11" fmla="*/ 166 h 215"/>
                  <a:gd name="T12" fmla="*/ 0 w 132"/>
                  <a:gd name="T13" fmla="*/ 166 h 215"/>
                  <a:gd name="T14" fmla="*/ 0 w 132"/>
                  <a:gd name="T15" fmla="*/ 46 h 21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32"/>
                  <a:gd name="T25" fmla="*/ 0 h 215"/>
                  <a:gd name="T26" fmla="*/ 132 w 132"/>
                  <a:gd name="T27" fmla="*/ 215 h 21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32" h="215">
                    <a:moveTo>
                      <a:pt x="0" y="46"/>
                    </a:moveTo>
                    <a:lnTo>
                      <a:pt x="81" y="46"/>
                    </a:lnTo>
                    <a:lnTo>
                      <a:pt x="81" y="0"/>
                    </a:lnTo>
                    <a:lnTo>
                      <a:pt x="131" y="112"/>
                    </a:lnTo>
                    <a:lnTo>
                      <a:pt x="86" y="214"/>
                    </a:lnTo>
                    <a:lnTo>
                      <a:pt x="86" y="166"/>
                    </a:lnTo>
                    <a:lnTo>
                      <a:pt x="0" y="166"/>
                    </a:lnTo>
                    <a:lnTo>
                      <a:pt x="0" y="46"/>
                    </a:lnTo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</p:grpSp>
        <p:grpSp>
          <p:nvGrpSpPr>
            <p:cNvPr id="17425" name="Group 19">
              <a:extLst>
                <a:ext uri="{FF2B5EF4-FFF2-40B4-BE49-F238E27FC236}">
                  <a16:creationId xmlns:a16="http://schemas.microsoft.com/office/drawing/2014/main" id="{35421942-192C-40B0-B1CF-EBE157838E0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7" y="1486"/>
              <a:ext cx="147" cy="223"/>
              <a:chOff x="589" y="1486"/>
              <a:chExt cx="147" cy="223"/>
            </a:xfrm>
          </p:grpSpPr>
          <p:sp>
            <p:nvSpPr>
              <p:cNvPr id="17444" name="Freeform 20">
                <a:extLst>
                  <a:ext uri="{FF2B5EF4-FFF2-40B4-BE49-F238E27FC236}">
                    <a16:creationId xmlns:a16="http://schemas.microsoft.com/office/drawing/2014/main" id="{8433C9B5-0AFC-40E3-AF2F-D9626A34E2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9" y="1486"/>
                <a:ext cx="102" cy="223"/>
              </a:xfrm>
              <a:custGeom>
                <a:avLst/>
                <a:gdLst>
                  <a:gd name="T0" fmla="*/ 15 w 102"/>
                  <a:gd name="T1" fmla="*/ 47 h 223"/>
                  <a:gd name="T2" fmla="*/ 15 w 102"/>
                  <a:gd name="T3" fmla="*/ 165 h 223"/>
                  <a:gd name="T4" fmla="*/ 101 w 102"/>
                  <a:gd name="T5" fmla="*/ 165 h 223"/>
                  <a:gd name="T6" fmla="*/ 101 w 102"/>
                  <a:gd name="T7" fmla="*/ 215 h 223"/>
                  <a:gd name="T8" fmla="*/ 86 w 102"/>
                  <a:gd name="T9" fmla="*/ 222 h 223"/>
                  <a:gd name="T10" fmla="*/ 86 w 102"/>
                  <a:gd name="T11" fmla="*/ 179 h 223"/>
                  <a:gd name="T12" fmla="*/ 0 w 102"/>
                  <a:gd name="T13" fmla="*/ 179 h 223"/>
                  <a:gd name="T14" fmla="*/ 0 w 102"/>
                  <a:gd name="T15" fmla="*/ 60 h 223"/>
                  <a:gd name="T16" fmla="*/ 15 w 102"/>
                  <a:gd name="T17" fmla="*/ 47 h 223"/>
                  <a:gd name="T18" fmla="*/ 81 w 102"/>
                  <a:gd name="T19" fmla="*/ 47 h 223"/>
                  <a:gd name="T20" fmla="*/ 96 w 102"/>
                  <a:gd name="T21" fmla="*/ 47 h 223"/>
                  <a:gd name="T22" fmla="*/ 96 w 102"/>
                  <a:gd name="T23" fmla="*/ 0 h 223"/>
                  <a:gd name="T24" fmla="*/ 81 w 102"/>
                  <a:gd name="T25" fmla="*/ 10 h 223"/>
                  <a:gd name="T26" fmla="*/ 81 w 102"/>
                  <a:gd name="T27" fmla="*/ 47 h 223"/>
                  <a:gd name="T28" fmla="*/ 15 w 102"/>
                  <a:gd name="T29" fmla="*/ 47 h 22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02"/>
                  <a:gd name="T46" fmla="*/ 0 h 223"/>
                  <a:gd name="T47" fmla="*/ 102 w 102"/>
                  <a:gd name="T48" fmla="*/ 223 h 22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02" h="223">
                    <a:moveTo>
                      <a:pt x="15" y="47"/>
                    </a:moveTo>
                    <a:lnTo>
                      <a:pt x="15" y="165"/>
                    </a:lnTo>
                    <a:lnTo>
                      <a:pt x="101" y="165"/>
                    </a:lnTo>
                    <a:lnTo>
                      <a:pt x="101" y="215"/>
                    </a:lnTo>
                    <a:lnTo>
                      <a:pt x="86" y="222"/>
                    </a:lnTo>
                    <a:lnTo>
                      <a:pt x="86" y="179"/>
                    </a:lnTo>
                    <a:lnTo>
                      <a:pt x="0" y="179"/>
                    </a:lnTo>
                    <a:lnTo>
                      <a:pt x="0" y="60"/>
                    </a:lnTo>
                    <a:lnTo>
                      <a:pt x="15" y="47"/>
                    </a:lnTo>
                    <a:lnTo>
                      <a:pt x="81" y="47"/>
                    </a:lnTo>
                    <a:lnTo>
                      <a:pt x="96" y="47"/>
                    </a:lnTo>
                    <a:lnTo>
                      <a:pt x="96" y="0"/>
                    </a:lnTo>
                    <a:lnTo>
                      <a:pt x="81" y="10"/>
                    </a:lnTo>
                    <a:lnTo>
                      <a:pt x="81" y="47"/>
                    </a:lnTo>
                    <a:lnTo>
                      <a:pt x="15" y="47"/>
                    </a:lnTo>
                  </a:path>
                </a:pathLst>
              </a:custGeom>
              <a:solidFill>
                <a:srgbClr val="005400"/>
              </a:solidFill>
              <a:ln w="9525">
                <a:solidFill>
                  <a:srgbClr val="0054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7445" name="Freeform 21">
                <a:extLst>
                  <a:ext uri="{FF2B5EF4-FFF2-40B4-BE49-F238E27FC236}">
                    <a16:creationId xmlns:a16="http://schemas.microsoft.com/office/drawing/2014/main" id="{40E6EEB6-A545-45A8-9BE9-B10EA8CAB9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4" y="1487"/>
                <a:ext cx="132" cy="215"/>
              </a:xfrm>
              <a:custGeom>
                <a:avLst/>
                <a:gdLst>
                  <a:gd name="T0" fmla="*/ 0 w 132"/>
                  <a:gd name="T1" fmla="*/ 46 h 215"/>
                  <a:gd name="T2" fmla="*/ 81 w 132"/>
                  <a:gd name="T3" fmla="*/ 46 h 215"/>
                  <a:gd name="T4" fmla="*/ 81 w 132"/>
                  <a:gd name="T5" fmla="*/ 0 h 215"/>
                  <a:gd name="T6" fmla="*/ 131 w 132"/>
                  <a:gd name="T7" fmla="*/ 112 h 215"/>
                  <a:gd name="T8" fmla="*/ 86 w 132"/>
                  <a:gd name="T9" fmla="*/ 214 h 215"/>
                  <a:gd name="T10" fmla="*/ 86 w 132"/>
                  <a:gd name="T11" fmla="*/ 165 h 215"/>
                  <a:gd name="T12" fmla="*/ 0 w 132"/>
                  <a:gd name="T13" fmla="*/ 165 h 215"/>
                  <a:gd name="T14" fmla="*/ 0 w 132"/>
                  <a:gd name="T15" fmla="*/ 46 h 21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32"/>
                  <a:gd name="T25" fmla="*/ 0 h 215"/>
                  <a:gd name="T26" fmla="*/ 132 w 132"/>
                  <a:gd name="T27" fmla="*/ 215 h 21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32" h="215">
                    <a:moveTo>
                      <a:pt x="0" y="46"/>
                    </a:moveTo>
                    <a:lnTo>
                      <a:pt x="81" y="46"/>
                    </a:lnTo>
                    <a:lnTo>
                      <a:pt x="81" y="0"/>
                    </a:lnTo>
                    <a:lnTo>
                      <a:pt x="131" y="112"/>
                    </a:lnTo>
                    <a:lnTo>
                      <a:pt x="86" y="214"/>
                    </a:lnTo>
                    <a:lnTo>
                      <a:pt x="86" y="165"/>
                    </a:lnTo>
                    <a:lnTo>
                      <a:pt x="0" y="165"/>
                    </a:lnTo>
                    <a:lnTo>
                      <a:pt x="0" y="46"/>
                    </a:lnTo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</p:grpSp>
        <p:grpSp>
          <p:nvGrpSpPr>
            <p:cNvPr id="17426" name="Group 22">
              <a:extLst>
                <a:ext uri="{FF2B5EF4-FFF2-40B4-BE49-F238E27FC236}">
                  <a16:creationId xmlns:a16="http://schemas.microsoft.com/office/drawing/2014/main" id="{FC71E23F-952D-4289-BB34-DDF9848CD57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0" y="1887"/>
              <a:ext cx="147" cy="222"/>
              <a:chOff x="582" y="1887"/>
              <a:chExt cx="147" cy="222"/>
            </a:xfrm>
          </p:grpSpPr>
          <p:sp>
            <p:nvSpPr>
              <p:cNvPr id="17442" name="Freeform 23">
                <a:extLst>
                  <a:ext uri="{FF2B5EF4-FFF2-40B4-BE49-F238E27FC236}">
                    <a16:creationId xmlns:a16="http://schemas.microsoft.com/office/drawing/2014/main" id="{35B12966-95FF-4BC6-B886-5255D5A243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2" y="1887"/>
                <a:ext cx="102" cy="222"/>
              </a:xfrm>
              <a:custGeom>
                <a:avLst/>
                <a:gdLst>
                  <a:gd name="T0" fmla="*/ 16 w 102"/>
                  <a:gd name="T1" fmla="*/ 47 h 222"/>
                  <a:gd name="T2" fmla="*/ 16 w 102"/>
                  <a:gd name="T3" fmla="*/ 165 h 222"/>
                  <a:gd name="T4" fmla="*/ 101 w 102"/>
                  <a:gd name="T5" fmla="*/ 165 h 222"/>
                  <a:gd name="T6" fmla="*/ 101 w 102"/>
                  <a:gd name="T7" fmla="*/ 215 h 222"/>
                  <a:gd name="T8" fmla="*/ 86 w 102"/>
                  <a:gd name="T9" fmla="*/ 221 h 222"/>
                  <a:gd name="T10" fmla="*/ 86 w 102"/>
                  <a:gd name="T11" fmla="*/ 179 h 222"/>
                  <a:gd name="T12" fmla="*/ 0 w 102"/>
                  <a:gd name="T13" fmla="*/ 179 h 222"/>
                  <a:gd name="T14" fmla="*/ 0 w 102"/>
                  <a:gd name="T15" fmla="*/ 60 h 222"/>
                  <a:gd name="T16" fmla="*/ 16 w 102"/>
                  <a:gd name="T17" fmla="*/ 47 h 222"/>
                  <a:gd name="T18" fmla="*/ 81 w 102"/>
                  <a:gd name="T19" fmla="*/ 47 h 222"/>
                  <a:gd name="T20" fmla="*/ 96 w 102"/>
                  <a:gd name="T21" fmla="*/ 47 h 222"/>
                  <a:gd name="T22" fmla="*/ 96 w 102"/>
                  <a:gd name="T23" fmla="*/ 0 h 222"/>
                  <a:gd name="T24" fmla="*/ 81 w 102"/>
                  <a:gd name="T25" fmla="*/ 10 h 222"/>
                  <a:gd name="T26" fmla="*/ 81 w 102"/>
                  <a:gd name="T27" fmla="*/ 47 h 222"/>
                  <a:gd name="T28" fmla="*/ 16 w 102"/>
                  <a:gd name="T29" fmla="*/ 47 h 22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02"/>
                  <a:gd name="T46" fmla="*/ 0 h 222"/>
                  <a:gd name="T47" fmla="*/ 102 w 102"/>
                  <a:gd name="T48" fmla="*/ 222 h 222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02" h="222">
                    <a:moveTo>
                      <a:pt x="16" y="47"/>
                    </a:moveTo>
                    <a:lnTo>
                      <a:pt x="16" y="165"/>
                    </a:lnTo>
                    <a:lnTo>
                      <a:pt x="101" y="165"/>
                    </a:lnTo>
                    <a:lnTo>
                      <a:pt x="101" y="215"/>
                    </a:lnTo>
                    <a:lnTo>
                      <a:pt x="86" y="221"/>
                    </a:lnTo>
                    <a:lnTo>
                      <a:pt x="86" y="179"/>
                    </a:lnTo>
                    <a:lnTo>
                      <a:pt x="0" y="179"/>
                    </a:lnTo>
                    <a:lnTo>
                      <a:pt x="0" y="60"/>
                    </a:lnTo>
                    <a:lnTo>
                      <a:pt x="16" y="47"/>
                    </a:lnTo>
                    <a:lnTo>
                      <a:pt x="81" y="47"/>
                    </a:lnTo>
                    <a:lnTo>
                      <a:pt x="96" y="47"/>
                    </a:lnTo>
                    <a:lnTo>
                      <a:pt x="96" y="0"/>
                    </a:lnTo>
                    <a:lnTo>
                      <a:pt x="81" y="10"/>
                    </a:lnTo>
                    <a:lnTo>
                      <a:pt x="81" y="47"/>
                    </a:lnTo>
                    <a:lnTo>
                      <a:pt x="16" y="47"/>
                    </a:lnTo>
                  </a:path>
                </a:pathLst>
              </a:custGeom>
              <a:solidFill>
                <a:srgbClr val="005400"/>
              </a:solidFill>
              <a:ln w="9525">
                <a:solidFill>
                  <a:srgbClr val="0054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7443" name="Freeform 24">
                <a:extLst>
                  <a:ext uri="{FF2B5EF4-FFF2-40B4-BE49-F238E27FC236}">
                    <a16:creationId xmlns:a16="http://schemas.microsoft.com/office/drawing/2014/main" id="{AEBB6F60-5D50-4863-9421-EB8DCD8749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7" y="1888"/>
                <a:ext cx="132" cy="215"/>
              </a:xfrm>
              <a:custGeom>
                <a:avLst/>
                <a:gdLst>
                  <a:gd name="T0" fmla="*/ 0 w 132"/>
                  <a:gd name="T1" fmla="*/ 46 h 215"/>
                  <a:gd name="T2" fmla="*/ 81 w 132"/>
                  <a:gd name="T3" fmla="*/ 46 h 215"/>
                  <a:gd name="T4" fmla="*/ 81 w 132"/>
                  <a:gd name="T5" fmla="*/ 0 h 215"/>
                  <a:gd name="T6" fmla="*/ 131 w 132"/>
                  <a:gd name="T7" fmla="*/ 112 h 215"/>
                  <a:gd name="T8" fmla="*/ 85 w 132"/>
                  <a:gd name="T9" fmla="*/ 214 h 215"/>
                  <a:gd name="T10" fmla="*/ 85 w 132"/>
                  <a:gd name="T11" fmla="*/ 165 h 215"/>
                  <a:gd name="T12" fmla="*/ 0 w 132"/>
                  <a:gd name="T13" fmla="*/ 166 h 215"/>
                  <a:gd name="T14" fmla="*/ 0 w 132"/>
                  <a:gd name="T15" fmla="*/ 46 h 21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32"/>
                  <a:gd name="T25" fmla="*/ 0 h 215"/>
                  <a:gd name="T26" fmla="*/ 132 w 132"/>
                  <a:gd name="T27" fmla="*/ 215 h 21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32" h="215">
                    <a:moveTo>
                      <a:pt x="0" y="46"/>
                    </a:moveTo>
                    <a:lnTo>
                      <a:pt x="81" y="46"/>
                    </a:lnTo>
                    <a:lnTo>
                      <a:pt x="81" y="0"/>
                    </a:lnTo>
                    <a:lnTo>
                      <a:pt x="131" y="112"/>
                    </a:lnTo>
                    <a:lnTo>
                      <a:pt x="85" y="214"/>
                    </a:lnTo>
                    <a:lnTo>
                      <a:pt x="85" y="165"/>
                    </a:lnTo>
                    <a:lnTo>
                      <a:pt x="0" y="166"/>
                    </a:lnTo>
                    <a:lnTo>
                      <a:pt x="0" y="46"/>
                    </a:lnTo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</p:grpSp>
        <p:grpSp>
          <p:nvGrpSpPr>
            <p:cNvPr id="17427" name="Group 25">
              <a:extLst>
                <a:ext uri="{FF2B5EF4-FFF2-40B4-BE49-F238E27FC236}">
                  <a16:creationId xmlns:a16="http://schemas.microsoft.com/office/drawing/2014/main" id="{DB82C2E8-113F-4F70-BEBA-DADDA01C64C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43" y="2288"/>
              <a:ext cx="147" cy="222"/>
              <a:chOff x="575" y="2288"/>
              <a:chExt cx="147" cy="222"/>
            </a:xfrm>
          </p:grpSpPr>
          <p:sp>
            <p:nvSpPr>
              <p:cNvPr id="17440" name="Freeform 26">
                <a:extLst>
                  <a:ext uri="{FF2B5EF4-FFF2-40B4-BE49-F238E27FC236}">
                    <a16:creationId xmlns:a16="http://schemas.microsoft.com/office/drawing/2014/main" id="{1ED32348-1884-42A5-9FF3-EC09C6C2AB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5" y="2288"/>
                <a:ext cx="102" cy="222"/>
              </a:xfrm>
              <a:custGeom>
                <a:avLst/>
                <a:gdLst>
                  <a:gd name="T0" fmla="*/ 15 w 102"/>
                  <a:gd name="T1" fmla="*/ 46 h 222"/>
                  <a:gd name="T2" fmla="*/ 15 w 102"/>
                  <a:gd name="T3" fmla="*/ 165 h 222"/>
                  <a:gd name="T4" fmla="*/ 101 w 102"/>
                  <a:gd name="T5" fmla="*/ 165 h 222"/>
                  <a:gd name="T6" fmla="*/ 101 w 102"/>
                  <a:gd name="T7" fmla="*/ 215 h 222"/>
                  <a:gd name="T8" fmla="*/ 86 w 102"/>
                  <a:gd name="T9" fmla="*/ 221 h 222"/>
                  <a:gd name="T10" fmla="*/ 86 w 102"/>
                  <a:gd name="T11" fmla="*/ 178 h 222"/>
                  <a:gd name="T12" fmla="*/ 0 w 102"/>
                  <a:gd name="T13" fmla="*/ 178 h 222"/>
                  <a:gd name="T14" fmla="*/ 0 w 102"/>
                  <a:gd name="T15" fmla="*/ 60 h 222"/>
                  <a:gd name="T16" fmla="*/ 15 w 102"/>
                  <a:gd name="T17" fmla="*/ 46 h 222"/>
                  <a:gd name="T18" fmla="*/ 81 w 102"/>
                  <a:gd name="T19" fmla="*/ 46 h 222"/>
                  <a:gd name="T20" fmla="*/ 96 w 102"/>
                  <a:gd name="T21" fmla="*/ 46 h 222"/>
                  <a:gd name="T22" fmla="*/ 96 w 102"/>
                  <a:gd name="T23" fmla="*/ 0 h 222"/>
                  <a:gd name="T24" fmla="*/ 81 w 102"/>
                  <a:gd name="T25" fmla="*/ 10 h 222"/>
                  <a:gd name="T26" fmla="*/ 81 w 102"/>
                  <a:gd name="T27" fmla="*/ 46 h 222"/>
                  <a:gd name="T28" fmla="*/ 15 w 102"/>
                  <a:gd name="T29" fmla="*/ 46 h 22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02"/>
                  <a:gd name="T46" fmla="*/ 0 h 222"/>
                  <a:gd name="T47" fmla="*/ 102 w 102"/>
                  <a:gd name="T48" fmla="*/ 222 h 222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02" h="222">
                    <a:moveTo>
                      <a:pt x="15" y="46"/>
                    </a:moveTo>
                    <a:lnTo>
                      <a:pt x="15" y="165"/>
                    </a:lnTo>
                    <a:lnTo>
                      <a:pt x="101" y="165"/>
                    </a:lnTo>
                    <a:lnTo>
                      <a:pt x="101" y="215"/>
                    </a:lnTo>
                    <a:lnTo>
                      <a:pt x="86" y="221"/>
                    </a:lnTo>
                    <a:lnTo>
                      <a:pt x="86" y="178"/>
                    </a:lnTo>
                    <a:lnTo>
                      <a:pt x="0" y="178"/>
                    </a:lnTo>
                    <a:lnTo>
                      <a:pt x="0" y="60"/>
                    </a:lnTo>
                    <a:lnTo>
                      <a:pt x="15" y="46"/>
                    </a:lnTo>
                    <a:lnTo>
                      <a:pt x="81" y="46"/>
                    </a:lnTo>
                    <a:lnTo>
                      <a:pt x="96" y="46"/>
                    </a:lnTo>
                    <a:lnTo>
                      <a:pt x="96" y="0"/>
                    </a:lnTo>
                    <a:lnTo>
                      <a:pt x="81" y="10"/>
                    </a:lnTo>
                    <a:lnTo>
                      <a:pt x="81" y="46"/>
                    </a:lnTo>
                    <a:lnTo>
                      <a:pt x="15" y="46"/>
                    </a:lnTo>
                  </a:path>
                </a:pathLst>
              </a:custGeom>
              <a:solidFill>
                <a:srgbClr val="005400"/>
              </a:solidFill>
              <a:ln w="9525">
                <a:solidFill>
                  <a:srgbClr val="0054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7441" name="Freeform 27">
                <a:extLst>
                  <a:ext uri="{FF2B5EF4-FFF2-40B4-BE49-F238E27FC236}">
                    <a16:creationId xmlns:a16="http://schemas.microsoft.com/office/drawing/2014/main" id="{1120B1DB-3F4D-456B-9C0F-EDEF46E0F5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0" y="2289"/>
                <a:ext cx="132" cy="215"/>
              </a:xfrm>
              <a:custGeom>
                <a:avLst/>
                <a:gdLst>
                  <a:gd name="T0" fmla="*/ 0 w 132"/>
                  <a:gd name="T1" fmla="*/ 46 h 215"/>
                  <a:gd name="T2" fmla="*/ 81 w 132"/>
                  <a:gd name="T3" fmla="*/ 46 h 215"/>
                  <a:gd name="T4" fmla="*/ 81 w 132"/>
                  <a:gd name="T5" fmla="*/ 0 h 215"/>
                  <a:gd name="T6" fmla="*/ 131 w 132"/>
                  <a:gd name="T7" fmla="*/ 112 h 215"/>
                  <a:gd name="T8" fmla="*/ 86 w 132"/>
                  <a:gd name="T9" fmla="*/ 214 h 215"/>
                  <a:gd name="T10" fmla="*/ 86 w 132"/>
                  <a:gd name="T11" fmla="*/ 165 h 215"/>
                  <a:gd name="T12" fmla="*/ 0 w 132"/>
                  <a:gd name="T13" fmla="*/ 165 h 215"/>
                  <a:gd name="T14" fmla="*/ 0 w 132"/>
                  <a:gd name="T15" fmla="*/ 46 h 21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32"/>
                  <a:gd name="T25" fmla="*/ 0 h 215"/>
                  <a:gd name="T26" fmla="*/ 132 w 132"/>
                  <a:gd name="T27" fmla="*/ 215 h 21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32" h="215">
                    <a:moveTo>
                      <a:pt x="0" y="46"/>
                    </a:moveTo>
                    <a:lnTo>
                      <a:pt x="81" y="46"/>
                    </a:lnTo>
                    <a:lnTo>
                      <a:pt x="81" y="0"/>
                    </a:lnTo>
                    <a:lnTo>
                      <a:pt x="131" y="112"/>
                    </a:lnTo>
                    <a:lnTo>
                      <a:pt x="86" y="214"/>
                    </a:lnTo>
                    <a:lnTo>
                      <a:pt x="86" y="165"/>
                    </a:lnTo>
                    <a:lnTo>
                      <a:pt x="0" y="165"/>
                    </a:lnTo>
                    <a:lnTo>
                      <a:pt x="0" y="46"/>
                    </a:lnTo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</p:grpSp>
        <p:grpSp>
          <p:nvGrpSpPr>
            <p:cNvPr id="17428" name="Group 28">
              <a:extLst>
                <a:ext uri="{FF2B5EF4-FFF2-40B4-BE49-F238E27FC236}">
                  <a16:creationId xmlns:a16="http://schemas.microsoft.com/office/drawing/2014/main" id="{C4DE88A5-F81F-4B9E-BC12-F0C6576D5DD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0" y="2689"/>
              <a:ext cx="147" cy="222"/>
              <a:chOff x="582" y="2689"/>
              <a:chExt cx="147" cy="222"/>
            </a:xfrm>
          </p:grpSpPr>
          <p:sp>
            <p:nvSpPr>
              <p:cNvPr id="17438" name="Freeform 29">
                <a:extLst>
                  <a:ext uri="{FF2B5EF4-FFF2-40B4-BE49-F238E27FC236}">
                    <a16:creationId xmlns:a16="http://schemas.microsoft.com/office/drawing/2014/main" id="{B9506ED9-E907-416D-9980-9B040E60B2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2" y="2689"/>
                <a:ext cx="102" cy="222"/>
              </a:xfrm>
              <a:custGeom>
                <a:avLst/>
                <a:gdLst>
                  <a:gd name="T0" fmla="*/ 16 w 102"/>
                  <a:gd name="T1" fmla="*/ 47 h 222"/>
                  <a:gd name="T2" fmla="*/ 16 w 102"/>
                  <a:gd name="T3" fmla="*/ 165 h 222"/>
                  <a:gd name="T4" fmla="*/ 101 w 102"/>
                  <a:gd name="T5" fmla="*/ 165 h 222"/>
                  <a:gd name="T6" fmla="*/ 101 w 102"/>
                  <a:gd name="T7" fmla="*/ 215 h 222"/>
                  <a:gd name="T8" fmla="*/ 86 w 102"/>
                  <a:gd name="T9" fmla="*/ 221 h 222"/>
                  <a:gd name="T10" fmla="*/ 86 w 102"/>
                  <a:gd name="T11" fmla="*/ 178 h 222"/>
                  <a:gd name="T12" fmla="*/ 0 w 102"/>
                  <a:gd name="T13" fmla="*/ 178 h 222"/>
                  <a:gd name="T14" fmla="*/ 0 w 102"/>
                  <a:gd name="T15" fmla="*/ 60 h 222"/>
                  <a:gd name="T16" fmla="*/ 16 w 102"/>
                  <a:gd name="T17" fmla="*/ 47 h 222"/>
                  <a:gd name="T18" fmla="*/ 81 w 102"/>
                  <a:gd name="T19" fmla="*/ 47 h 222"/>
                  <a:gd name="T20" fmla="*/ 96 w 102"/>
                  <a:gd name="T21" fmla="*/ 47 h 222"/>
                  <a:gd name="T22" fmla="*/ 96 w 102"/>
                  <a:gd name="T23" fmla="*/ 0 h 222"/>
                  <a:gd name="T24" fmla="*/ 81 w 102"/>
                  <a:gd name="T25" fmla="*/ 10 h 222"/>
                  <a:gd name="T26" fmla="*/ 81 w 102"/>
                  <a:gd name="T27" fmla="*/ 47 h 222"/>
                  <a:gd name="T28" fmla="*/ 16 w 102"/>
                  <a:gd name="T29" fmla="*/ 47 h 22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02"/>
                  <a:gd name="T46" fmla="*/ 0 h 222"/>
                  <a:gd name="T47" fmla="*/ 102 w 102"/>
                  <a:gd name="T48" fmla="*/ 222 h 222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02" h="222">
                    <a:moveTo>
                      <a:pt x="16" y="47"/>
                    </a:moveTo>
                    <a:lnTo>
                      <a:pt x="16" y="165"/>
                    </a:lnTo>
                    <a:lnTo>
                      <a:pt x="101" y="165"/>
                    </a:lnTo>
                    <a:lnTo>
                      <a:pt x="101" y="215"/>
                    </a:lnTo>
                    <a:lnTo>
                      <a:pt x="86" y="221"/>
                    </a:lnTo>
                    <a:lnTo>
                      <a:pt x="86" y="178"/>
                    </a:lnTo>
                    <a:lnTo>
                      <a:pt x="0" y="178"/>
                    </a:lnTo>
                    <a:lnTo>
                      <a:pt x="0" y="60"/>
                    </a:lnTo>
                    <a:lnTo>
                      <a:pt x="16" y="47"/>
                    </a:lnTo>
                    <a:lnTo>
                      <a:pt x="81" y="47"/>
                    </a:lnTo>
                    <a:lnTo>
                      <a:pt x="96" y="47"/>
                    </a:lnTo>
                    <a:lnTo>
                      <a:pt x="96" y="0"/>
                    </a:lnTo>
                    <a:lnTo>
                      <a:pt x="81" y="10"/>
                    </a:lnTo>
                    <a:lnTo>
                      <a:pt x="81" y="47"/>
                    </a:lnTo>
                    <a:lnTo>
                      <a:pt x="16" y="47"/>
                    </a:lnTo>
                  </a:path>
                </a:pathLst>
              </a:custGeom>
              <a:solidFill>
                <a:srgbClr val="005400"/>
              </a:solidFill>
              <a:ln w="9525">
                <a:solidFill>
                  <a:srgbClr val="0054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7439" name="Freeform 30">
                <a:extLst>
                  <a:ext uri="{FF2B5EF4-FFF2-40B4-BE49-F238E27FC236}">
                    <a16:creationId xmlns:a16="http://schemas.microsoft.com/office/drawing/2014/main" id="{76378A3B-82CD-4E04-AB45-D344D36AA7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7" y="2690"/>
                <a:ext cx="132" cy="215"/>
              </a:xfrm>
              <a:custGeom>
                <a:avLst/>
                <a:gdLst>
                  <a:gd name="T0" fmla="*/ 0 w 132"/>
                  <a:gd name="T1" fmla="*/ 46 h 215"/>
                  <a:gd name="T2" fmla="*/ 81 w 132"/>
                  <a:gd name="T3" fmla="*/ 46 h 215"/>
                  <a:gd name="T4" fmla="*/ 81 w 132"/>
                  <a:gd name="T5" fmla="*/ 0 h 215"/>
                  <a:gd name="T6" fmla="*/ 131 w 132"/>
                  <a:gd name="T7" fmla="*/ 112 h 215"/>
                  <a:gd name="T8" fmla="*/ 85 w 132"/>
                  <a:gd name="T9" fmla="*/ 214 h 215"/>
                  <a:gd name="T10" fmla="*/ 85 w 132"/>
                  <a:gd name="T11" fmla="*/ 165 h 215"/>
                  <a:gd name="T12" fmla="*/ 0 w 132"/>
                  <a:gd name="T13" fmla="*/ 165 h 215"/>
                  <a:gd name="T14" fmla="*/ 0 w 132"/>
                  <a:gd name="T15" fmla="*/ 46 h 21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32"/>
                  <a:gd name="T25" fmla="*/ 0 h 215"/>
                  <a:gd name="T26" fmla="*/ 132 w 132"/>
                  <a:gd name="T27" fmla="*/ 215 h 21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32" h="215">
                    <a:moveTo>
                      <a:pt x="0" y="46"/>
                    </a:moveTo>
                    <a:lnTo>
                      <a:pt x="81" y="46"/>
                    </a:lnTo>
                    <a:lnTo>
                      <a:pt x="81" y="0"/>
                    </a:lnTo>
                    <a:lnTo>
                      <a:pt x="131" y="112"/>
                    </a:lnTo>
                    <a:lnTo>
                      <a:pt x="85" y="214"/>
                    </a:lnTo>
                    <a:lnTo>
                      <a:pt x="85" y="165"/>
                    </a:lnTo>
                    <a:lnTo>
                      <a:pt x="0" y="165"/>
                    </a:lnTo>
                    <a:lnTo>
                      <a:pt x="0" y="46"/>
                    </a:lnTo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</p:grpSp>
        <p:grpSp>
          <p:nvGrpSpPr>
            <p:cNvPr id="17429" name="Group 31">
              <a:extLst>
                <a:ext uri="{FF2B5EF4-FFF2-40B4-BE49-F238E27FC236}">
                  <a16:creationId xmlns:a16="http://schemas.microsoft.com/office/drawing/2014/main" id="{6BBF5CE7-15FC-4DB6-AE58-C147EB9530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7" y="3152"/>
              <a:ext cx="147" cy="222"/>
              <a:chOff x="589" y="3152"/>
              <a:chExt cx="147" cy="222"/>
            </a:xfrm>
          </p:grpSpPr>
          <p:sp>
            <p:nvSpPr>
              <p:cNvPr id="17436" name="Freeform 32">
                <a:extLst>
                  <a:ext uri="{FF2B5EF4-FFF2-40B4-BE49-F238E27FC236}">
                    <a16:creationId xmlns:a16="http://schemas.microsoft.com/office/drawing/2014/main" id="{35BA7011-9456-4465-87C8-4E6A1B0A38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9" y="3152"/>
                <a:ext cx="102" cy="222"/>
              </a:xfrm>
              <a:custGeom>
                <a:avLst/>
                <a:gdLst>
                  <a:gd name="T0" fmla="*/ 15 w 102"/>
                  <a:gd name="T1" fmla="*/ 46 h 222"/>
                  <a:gd name="T2" fmla="*/ 15 w 102"/>
                  <a:gd name="T3" fmla="*/ 165 h 222"/>
                  <a:gd name="T4" fmla="*/ 101 w 102"/>
                  <a:gd name="T5" fmla="*/ 165 h 222"/>
                  <a:gd name="T6" fmla="*/ 101 w 102"/>
                  <a:gd name="T7" fmla="*/ 215 h 222"/>
                  <a:gd name="T8" fmla="*/ 86 w 102"/>
                  <a:gd name="T9" fmla="*/ 221 h 222"/>
                  <a:gd name="T10" fmla="*/ 86 w 102"/>
                  <a:gd name="T11" fmla="*/ 178 h 222"/>
                  <a:gd name="T12" fmla="*/ 0 w 102"/>
                  <a:gd name="T13" fmla="*/ 178 h 222"/>
                  <a:gd name="T14" fmla="*/ 0 w 102"/>
                  <a:gd name="T15" fmla="*/ 60 h 222"/>
                  <a:gd name="T16" fmla="*/ 15 w 102"/>
                  <a:gd name="T17" fmla="*/ 46 h 222"/>
                  <a:gd name="T18" fmla="*/ 81 w 102"/>
                  <a:gd name="T19" fmla="*/ 46 h 222"/>
                  <a:gd name="T20" fmla="*/ 96 w 102"/>
                  <a:gd name="T21" fmla="*/ 46 h 222"/>
                  <a:gd name="T22" fmla="*/ 96 w 102"/>
                  <a:gd name="T23" fmla="*/ 0 h 222"/>
                  <a:gd name="T24" fmla="*/ 81 w 102"/>
                  <a:gd name="T25" fmla="*/ 10 h 222"/>
                  <a:gd name="T26" fmla="*/ 81 w 102"/>
                  <a:gd name="T27" fmla="*/ 46 h 222"/>
                  <a:gd name="T28" fmla="*/ 15 w 102"/>
                  <a:gd name="T29" fmla="*/ 46 h 22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02"/>
                  <a:gd name="T46" fmla="*/ 0 h 222"/>
                  <a:gd name="T47" fmla="*/ 102 w 102"/>
                  <a:gd name="T48" fmla="*/ 222 h 222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02" h="222">
                    <a:moveTo>
                      <a:pt x="15" y="46"/>
                    </a:moveTo>
                    <a:lnTo>
                      <a:pt x="15" y="165"/>
                    </a:lnTo>
                    <a:lnTo>
                      <a:pt x="101" y="165"/>
                    </a:lnTo>
                    <a:lnTo>
                      <a:pt x="101" y="215"/>
                    </a:lnTo>
                    <a:lnTo>
                      <a:pt x="86" y="221"/>
                    </a:lnTo>
                    <a:lnTo>
                      <a:pt x="86" y="178"/>
                    </a:lnTo>
                    <a:lnTo>
                      <a:pt x="0" y="178"/>
                    </a:lnTo>
                    <a:lnTo>
                      <a:pt x="0" y="60"/>
                    </a:lnTo>
                    <a:lnTo>
                      <a:pt x="15" y="46"/>
                    </a:lnTo>
                    <a:lnTo>
                      <a:pt x="81" y="46"/>
                    </a:lnTo>
                    <a:lnTo>
                      <a:pt x="96" y="46"/>
                    </a:lnTo>
                    <a:lnTo>
                      <a:pt x="96" y="0"/>
                    </a:lnTo>
                    <a:lnTo>
                      <a:pt x="81" y="10"/>
                    </a:lnTo>
                    <a:lnTo>
                      <a:pt x="81" y="46"/>
                    </a:lnTo>
                    <a:lnTo>
                      <a:pt x="15" y="46"/>
                    </a:lnTo>
                  </a:path>
                </a:pathLst>
              </a:custGeom>
              <a:solidFill>
                <a:srgbClr val="005400"/>
              </a:solidFill>
              <a:ln w="9525">
                <a:solidFill>
                  <a:srgbClr val="0054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7437" name="Freeform 33">
                <a:extLst>
                  <a:ext uri="{FF2B5EF4-FFF2-40B4-BE49-F238E27FC236}">
                    <a16:creationId xmlns:a16="http://schemas.microsoft.com/office/drawing/2014/main" id="{D39DBA01-5FB3-4A53-B7BB-7B603770B8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4" y="3153"/>
                <a:ext cx="132" cy="215"/>
              </a:xfrm>
              <a:custGeom>
                <a:avLst/>
                <a:gdLst>
                  <a:gd name="T0" fmla="*/ 0 w 132"/>
                  <a:gd name="T1" fmla="*/ 46 h 215"/>
                  <a:gd name="T2" fmla="*/ 81 w 132"/>
                  <a:gd name="T3" fmla="*/ 46 h 215"/>
                  <a:gd name="T4" fmla="*/ 81 w 132"/>
                  <a:gd name="T5" fmla="*/ 0 h 215"/>
                  <a:gd name="T6" fmla="*/ 131 w 132"/>
                  <a:gd name="T7" fmla="*/ 112 h 215"/>
                  <a:gd name="T8" fmla="*/ 86 w 132"/>
                  <a:gd name="T9" fmla="*/ 214 h 215"/>
                  <a:gd name="T10" fmla="*/ 86 w 132"/>
                  <a:gd name="T11" fmla="*/ 165 h 215"/>
                  <a:gd name="T12" fmla="*/ 0 w 132"/>
                  <a:gd name="T13" fmla="*/ 165 h 215"/>
                  <a:gd name="T14" fmla="*/ 0 w 132"/>
                  <a:gd name="T15" fmla="*/ 46 h 21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32"/>
                  <a:gd name="T25" fmla="*/ 0 h 215"/>
                  <a:gd name="T26" fmla="*/ 132 w 132"/>
                  <a:gd name="T27" fmla="*/ 215 h 21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32" h="215">
                    <a:moveTo>
                      <a:pt x="0" y="46"/>
                    </a:moveTo>
                    <a:lnTo>
                      <a:pt x="81" y="46"/>
                    </a:lnTo>
                    <a:lnTo>
                      <a:pt x="81" y="0"/>
                    </a:lnTo>
                    <a:lnTo>
                      <a:pt x="131" y="112"/>
                    </a:lnTo>
                    <a:lnTo>
                      <a:pt x="86" y="214"/>
                    </a:lnTo>
                    <a:lnTo>
                      <a:pt x="86" y="165"/>
                    </a:lnTo>
                    <a:lnTo>
                      <a:pt x="0" y="165"/>
                    </a:lnTo>
                    <a:lnTo>
                      <a:pt x="0" y="46"/>
                    </a:lnTo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</p:grpSp>
        <p:grpSp>
          <p:nvGrpSpPr>
            <p:cNvPr id="17430" name="Group 34">
              <a:extLst>
                <a:ext uri="{FF2B5EF4-FFF2-40B4-BE49-F238E27FC236}">
                  <a16:creationId xmlns:a16="http://schemas.microsoft.com/office/drawing/2014/main" id="{F8621025-1D4D-4C23-99B8-5680C9FD67E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72" y="3601"/>
              <a:ext cx="146" cy="222"/>
              <a:chOff x="604" y="3601"/>
              <a:chExt cx="146" cy="222"/>
            </a:xfrm>
          </p:grpSpPr>
          <p:sp>
            <p:nvSpPr>
              <p:cNvPr id="17434" name="Freeform 35">
                <a:extLst>
                  <a:ext uri="{FF2B5EF4-FFF2-40B4-BE49-F238E27FC236}">
                    <a16:creationId xmlns:a16="http://schemas.microsoft.com/office/drawing/2014/main" id="{CBC7A883-C68B-4FED-86C9-3EC4EBA0DA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4" y="3601"/>
                <a:ext cx="101" cy="222"/>
              </a:xfrm>
              <a:custGeom>
                <a:avLst/>
                <a:gdLst>
                  <a:gd name="T0" fmla="*/ 15 w 101"/>
                  <a:gd name="T1" fmla="*/ 47 h 222"/>
                  <a:gd name="T2" fmla="*/ 15 w 101"/>
                  <a:gd name="T3" fmla="*/ 165 h 222"/>
                  <a:gd name="T4" fmla="*/ 100 w 101"/>
                  <a:gd name="T5" fmla="*/ 165 h 222"/>
                  <a:gd name="T6" fmla="*/ 100 w 101"/>
                  <a:gd name="T7" fmla="*/ 215 h 222"/>
                  <a:gd name="T8" fmla="*/ 85 w 101"/>
                  <a:gd name="T9" fmla="*/ 221 h 222"/>
                  <a:gd name="T10" fmla="*/ 85 w 101"/>
                  <a:gd name="T11" fmla="*/ 179 h 222"/>
                  <a:gd name="T12" fmla="*/ 0 w 101"/>
                  <a:gd name="T13" fmla="*/ 179 h 222"/>
                  <a:gd name="T14" fmla="*/ 0 w 101"/>
                  <a:gd name="T15" fmla="*/ 60 h 222"/>
                  <a:gd name="T16" fmla="*/ 15 w 101"/>
                  <a:gd name="T17" fmla="*/ 47 h 222"/>
                  <a:gd name="T18" fmla="*/ 80 w 101"/>
                  <a:gd name="T19" fmla="*/ 47 h 222"/>
                  <a:gd name="T20" fmla="*/ 95 w 101"/>
                  <a:gd name="T21" fmla="*/ 47 h 222"/>
                  <a:gd name="T22" fmla="*/ 95 w 101"/>
                  <a:gd name="T23" fmla="*/ 0 h 222"/>
                  <a:gd name="T24" fmla="*/ 80 w 101"/>
                  <a:gd name="T25" fmla="*/ 10 h 222"/>
                  <a:gd name="T26" fmla="*/ 80 w 101"/>
                  <a:gd name="T27" fmla="*/ 47 h 222"/>
                  <a:gd name="T28" fmla="*/ 15 w 101"/>
                  <a:gd name="T29" fmla="*/ 47 h 22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01"/>
                  <a:gd name="T46" fmla="*/ 0 h 222"/>
                  <a:gd name="T47" fmla="*/ 101 w 101"/>
                  <a:gd name="T48" fmla="*/ 222 h 222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01" h="222">
                    <a:moveTo>
                      <a:pt x="15" y="47"/>
                    </a:moveTo>
                    <a:lnTo>
                      <a:pt x="15" y="165"/>
                    </a:lnTo>
                    <a:lnTo>
                      <a:pt x="100" y="165"/>
                    </a:lnTo>
                    <a:lnTo>
                      <a:pt x="100" y="215"/>
                    </a:lnTo>
                    <a:lnTo>
                      <a:pt x="85" y="221"/>
                    </a:lnTo>
                    <a:lnTo>
                      <a:pt x="85" y="179"/>
                    </a:lnTo>
                    <a:lnTo>
                      <a:pt x="0" y="179"/>
                    </a:lnTo>
                    <a:lnTo>
                      <a:pt x="0" y="60"/>
                    </a:lnTo>
                    <a:lnTo>
                      <a:pt x="15" y="47"/>
                    </a:lnTo>
                    <a:lnTo>
                      <a:pt x="80" y="47"/>
                    </a:lnTo>
                    <a:lnTo>
                      <a:pt x="95" y="47"/>
                    </a:lnTo>
                    <a:lnTo>
                      <a:pt x="95" y="0"/>
                    </a:lnTo>
                    <a:lnTo>
                      <a:pt x="80" y="10"/>
                    </a:lnTo>
                    <a:lnTo>
                      <a:pt x="80" y="47"/>
                    </a:lnTo>
                    <a:lnTo>
                      <a:pt x="15" y="47"/>
                    </a:lnTo>
                  </a:path>
                </a:pathLst>
              </a:custGeom>
              <a:solidFill>
                <a:srgbClr val="005400"/>
              </a:solidFill>
              <a:ln w="9525">
                <a:solidFill>
                  <a:srgbClr val="0054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7435" name="Freeform 36">
                <a:extLst>
                  <a:ext uri="{FF2B5EF4-FFF2-40B4-BE49-F238E27FC236}">
                    <a16:creationId xmlns:a16="http://schemas.microsoft.com/office/drawing/2014/main" id="{A1DA9882-247C-4E18-B1C7-468D32393A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8" y="3602"/>
                <a:ext cx="132" cy="215"/>
              </a:xfrm>
              <a:custGeom>
                <a:avLst/>
                <a:gdLst>
                  <a:gd name="T0" fmla="*/ 0 w 132"/>
                  <a:gd name="T1" fmla="*/ 46 h 215"/>
                  <a:gd name="T2" fmla="*/ 81 w 132"/>
                  <a:gd name="T3" fmla="*/ 46 h 215"/>
                  <a:gd name="T4" fmla="*/ 81 w 132"/>
                  <a:gd name="T5" fmla="*/ 0 h 215"/>
                  <a:gd name="T6" fmla="*/ 131 w 132"/>
                  <a:gd name="T7" fmla="*/ 112 h 215"/>
                  <a:gd name="T8" fmla="*/ 86 w 132"/>
                  <a:gd name="T9" fmla="*/ 214 h 215"/>
                  <a:gd name="T10" fmla="*/ 86 w 132"/>
                  <a:gd name="T11" fmla="*/ 166 h 215"/>
                  <a:gd name="T12" fmla="*/ 0 w 132"/>
                  <a:gd name="T13" fmla="*/ 166 h 215"/>
                  <a:gd name="T14" fmla="*/ 0 w 132"/>
                  <a:gd name="T15" fmla="*/ 46 h 21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32"/>
                  <a:gd name="T25" fmla="*/ 0 h 215"/>
                  <a:gd name="T26" fmla="*/ 132 w 132"/>
                  <a:gd name="T27" fmla="*/ 215 h 21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32" h="215">
                    <a:moveTo>
                      <a:pt x="0" y="46"/>
                    </a:moveTo>
                    <a:lnTo>
                      <a:pt x="81" y="46"/>
                    </a:lnTo>
                    <a:lnTo>
                      <a:pt x="81" y="0"/>
                    </a:lnTo>
                    <a:lnTo>
                      <a:pt x="131" y="112"/>
                    </a:lnTo>
                    <a:lnTo>
                      <a:pt x="86" y="214"/>
                    </a:lnTo>
                    <a:lnTo>
                      <a:pt x="86" y="166"/>
                    </a:lnTo>
                    <a:lnTo>
                      <a:pt x="0" y="166"/>
                    </a:lnTo>
                    <a:lnTo>
                      <a:pt x="0" y="46"/>
                    </a:lnTo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</p:grpSp>
        <p:grpSp>
          <p:nvGrpSpPr>
            <p:cNvPr id="17431" name="Group 37">
              <a:extLst>
                <a:ext uri="{FF2B5EF4-FFF2-40B4-BE49-F238E27FC236}">
                  <a16:creationId xmlns:a16="http://schemas.microsoft.com/office/drawing/2014/main" id="{7457C9BF-B78F-4AF1-9BBB-4295D1633CB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86" y="4032"/>
              <a:ext cx="146" cy="222"/>
              <a:chOff x="618" y="4058"/>
              <a:chExt cx="146" cy="222"/>
            </a:xfrm>
          </p:grpSpPr>
          <p:sp>
            <p:nvSpPr>
              <p:cNvPr id="17432" name="Freeform 38">
                <a:extLst>
                  <a:ext uri="{FF2B5EF4-FFF2-40B4-BE49-F238E27FC236}">
                    <a16:creationId xmlns:a16="http://schemas.microsoft.com/office/drawing/2014/main" id="{DB8BE9AE-5601-47BA-8F0D-51E09B881A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8" y="4058"/>
                <a:ext cx="101" cy="222"/>
              </a:xfrm>
              <a:custGeom>
                <a:avLst/>
                <a:gdLst>
                  <a:gd name="T0" fmla="*/ 15 w 101"/>
                  <a:gd name="T1" fmla="*/ 46 h 222"/>
                  <a:gd name="T2" fmla="*/ 15 w 101"/>
                  <a:gd name="T3" fmla="*/ 164 h 222"/>
                  <a:gd name="T4" fmla="*/ 100 w 101"/>
                  <a:gd name="T5" fmla="*/ 164 h 222"/>
                  <a:gd name="T6" fmla="*/ 100 w 101"/>
                  <a:gd name="T7" fmla="*/ 214 h 222"/>
                  <a:gd name="T8" fmla="*/ 85 w 101"/>
                  <a:gd name="T9" fmla="*/ 221 h 222"/>
                  <a:gd name="T10" fmla="*/ 85 w 101"/>
                  <a:gd name="T11" fmla="*/ 178 h 222"/>
                  <a:gd name="T12" fmla="*/ 0 w 101"/>
                  <a:gd name="T13" fmla="*/ 178 h 222"/>
                  <a:gd name="T14" fmla="*/ 0 w 101"/>
                  <a:gd name="T15" fmla="*/ 59 h 222"/>
                  <a:gd name="T16" fmla="*/ 15 w 101"/>
                  <a:gd name="T17" fmla="*/ 46 h 222"/>
                  <a:gd name="T18" fmla="*/ 80 w 101"/>
                  <a:gd name="T19" fmla="*/ 46 h 222"/>
                  <a:gd name="T20" fmla="*/ 95 w 101"/>
                  <a:gd name="T21" fmla="*/ 46 h 222"/>
                  <a:gd name="T22" fmla="*/ 95 w 101"/>
                  <a:gd name="T23" fmla="*/ 0 h 222"/>
                  <a:gd name="T24" fmla="*/ 80 w 101"/>
                  <a:gd name="T25" fmla="*/ 10 h 222"/>
                  <a:gd name="T26" fmla="*/ 80 w 101"/>
                  <a:gd name="T27" fmla="*/ 46 h 222"/>
                  <a:gd name="T28" fmla="*/ 15 w 101"/>
                  <a:gd name="T29" fmla="*/ 46 h 22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01"/>
                  <a:gd name="T46" fmla="*/ 0 h 222"/>
                  <a:gd name="T47" fmla="*/ 101 w 101"/>
                  <a:gd name="T48" fmla="*/ 222 h 222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01" h="222">
                    <a:moveTo>
                      <a:pt x="15" y="46"/>
                    </a:moveTo>
                    <a:lnTo>
                      <a:pt x="15" y="164"/>
                    </a:lnTo>
                    <a:lnTo>
                      <a:pt x="100" y="164"/>
                    </a:lnTo>
                    <a:lnTo>
                      <a:pt x="100" y="214"/>
                    </a:lnTo>
                    <a:lnTo>
                      <a:pt x="85" y="221"/>
                    </a:lnTo>
                    <a:lnTo>
                      <a:pt x="85" y="178"/>
                    </a:lnTo>
                    <a:lnTo>
                      <a:pt x="0" y="178"/>
                    </a:lnTo>
                    <a:lnTo>
                      <a:pt x="0" y="59"/>
                    </a:lnTo>
                    <a:lnTo>
                      <a:pt x="15" y="46"/>
                    </a:lnTo>
                    <a:lnTo>
                      <a:pt x="80" y="46"/>
                    </a:lnTo>
                    <a:lnTo>
                      <a:pt x="95" y="46"/>
                    </a:lnTo>
                    <a:lnTo>
                      <a:pt x="95" y="0"/>
                    </a:lnTo>
                    <a:lnTo>
                      <a:pt x="80" y="10"/>
                    </a:lnTo>
                    <a:lnTo>
                      <a:pt x="80" y="46"/>
                    </a:lnTo>
                    <a:lnTo>
                      <a:pt x="15" y="46"/>
                    </a:lnTo>
                  </a:path>
                </a:pathLst>
              </a:custGeom>
              <a:solidFill>
                <a:srgbClr val="005400"/>
              </a:solidFill>
              <a:ln w="9525">
                <a:solidFill>
                  <a:srgbClr val="0054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7433" name="Freeform 39">
                <a:extLst>
                  <a:ext uri="{FF2B5EF4-FFF2-40B4-BE49-F238E27FC236}">
                    <a16:creationId xmlns:a16="http://schemas.microsoft.com/office/drawing/2014/main" id="{32A4F253-49E0-447E-9DA1-FED9E8BFAB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2" y="4058"/>
                <a:ext cx="132" cy="215"/>
              </a:xfrm>
              <a:custGeom>
                <a:avLst/>
                <a:gdLst>
                  <a:gd name="T0" fmla="*/ 0 w 132"/>
                  <a:gd name="T1" fmla="*/ 46 h 215"/>
                  <a:gd name="T2" fmla="*/ 81 w 132"/>
                  <a:gd name="T3" fmla="*/ 46 h 215"/>
                  <a:gd name="T4" fmla="*/ 81 w 132"/>
                  <a:gd name="T5" fmla="*/ 0 h 215"/>
                  <a:gd name="T6" fmla="*/ 131 w 132"/>
                  <a:gd name="T7" fmla="*/ 112 h 215"/>
                  <a:gd name="T8" fmla="*/ 86 w 132"/>
                  <a:gd name="T9" fmla="*/ 214 h 215"/>
                  <a:gd name="T10" fmla="*/ 86 w 132"/>
                  <a:gd name="T11" fmla="*/ 166 h 215"/>
                  <a:gd name="T12" fmla="*/ 0 w 132"/>
                  <a:gd name="T13" fmla="*/ 166 h 215"/>
                  <a:gd name="T14" fmla="*/ 0 w 132"/>
                  <a:gd name="T15" fmla="*/ 46 h 21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32"/>
                  <a:gd name="T25" fmla="*/ 0 h 215"/>
                  <a:gd name="T26" fmla="*/ 132 w 132"/>
                  <a:gd name="T27" fmla="*/ 215 h 21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32" h="215">
                    <a:moveTo>
                      <a:pt x="0" y="46"/>
                    </a:moveTo>
                    <a:lnTo>
                      <a:pt x="81" y="46"/>
                    </a:lnTo>
                    <a:lnTo>
                      <a:pt x="81" y="0"/>
                    </a:lnTo>
                    <a:lnTo>
                      <a:pt x="131" y="112"/>
                    </a:lnTo>
                    <a:lnTo>
                      <a:pt x="86" y="214"/>
                    </a:lnTo>
                    <a:lnTo>
                      <a:pt x="86" y="166"/>
                    </a:lnTo>
                    <a:lnTo>
                      <a:pt x="0" y="166"/>
                    </a:lnTo>
                    <a:lnTo>
                      <a:pt x="0" y="46"/>
                    </a:lnTo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</p:grpSp>
      </p:grpSp>
      <p:sp>
        <p:nvSpPr>
          <p:cNvPr id="17411" name="Text Box 41">
            <a:extLst>
              <a:ext uri="{FF2B5EF4-FFF2-40B4-BE49-F238E27FC236}">
                <a16:creationId xmlns:a16="http://schemas.microsoft.com/office/drawing/2014/main" id="{51EB84EE-CEC9-4A14-9867-2F296430F265}"/>
              </a:ext>
            </a:extLst>
          </p:cNvPr>
          <p:cNvSpPr txBox="1">
            <a:spLocks noChangeArrowheads="1"/>
          </p:cNvSpPr>
          <p:nvPr/>
        </p:nvSpPr>
        <p:spPr bwMode="auto">
          <a:xfrm rot="-70126">
            <a:off x="7956550" y="6400800"/>
            <a:ext cx="1111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>
                <a:solidFill>
                  <a:srgbClr val="0000FF"/>
                </a:solidFill>
                <a:latin typeface="Times New Roman" panose="02020603050405020304" pitchFamily="18" charset="0"/>
              </a:rPr>
              <a:t>ranbsingh</a:t>
            </a:r>
            <a:endParaRPr lang="en-US" altLang="en-US" sz="24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>
            <a:extLst>
              <a:ext uri="{FF2B5EF4-FFF2-40B4-BE49-F238E27FC236}">
                <a16:creationId xmlns:a16="http://schemas.microsoft.com/office/drawing/2014/main" id="{B2852B57-0541-44D5-B8C4-B304318A06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80438" y="9906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3300" b="1">
                <a:solidFill>
                  <a:schemeClr val="tx2"/>
                </a:solidFill>
                <a:latin typeface="Bookman Old Style" panose="02050604050505020204" pitchFamily="18" charset="0"/>
              </a:rPr>
              <a:t>Management should encourage staff to</a:t>
            </a:r>
            <a:endParaRPr lang="en-US" altLang="en-US" sz="2400" b="1">
              <a:solidFill>
                <a:schemeClr val="tx2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075" name="Text Box 3">
            <a:extLst>
              <a:ext uri="{FF2B5EF4-FFF2-40B4-BE49-F238E27FC236}">
                <a16:creationId xmlns:a16="http://schemas.microsoft.com/office/drawing/2014/main" id="{AF85A227-6F8A-4692-9107-09131FD9B2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19812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32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Continually think about what they are doing</a:t>
            </a:r>
            <a:endParaRPr lang="en-US" altLang="en-US" sz="2800" b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14ACC3DA-1A02-4409-A8CC-950CFB687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28956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32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Look at ways of doing things better</a:t>
            </a:r>
            <a:endParaRPr lang="en-US" altLang="en-US" sz="2800" b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7" name="Text Box 5">
            <a:extLst>
              <a:ext uri="{FF2B5EF4-FFF2-40B4-BE49-F238E27FC236}">
                <a16:creationId xmlns:a16="http://schemas.microsoft.com/office/drawing/2014/main" id="{23DA43D6-DF42-4D35-B49B-E2B4C06074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78142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32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Question system</a:t>
            </a:r>
            <a:endParaRPr lang="en-US" altLang="en-US" sz="2800" b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8" name="Text Box 6">
            <a:extLst>
              <a:ext uri="{FF2B5EF4-FFF2-40B4-BE49-F238E27FC236}">
                <a16:creationId xmlns:a16="http://schemas.microsoft.com/office/drawing/2014/main" id="{384EC4D2-EE5E-4A6E-BAC3-00EDB9FDA3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46482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32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Use judgement</a:t>
            </a:r>
            <a:endParaRPr lang="en-US" altLang="en-US" sz="2800" b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9" name="Text Box 7">
            <a:extLst>
              <a:ext uri="{FF2B5EF4-FFF2-40B4-BE49-F238E27FC236}">
                <a16:creationId xmlns:a16="http://schemas.microsoft.com/office/drawing/2014/main" id="{1E0A9C5A-B007-4668-91B3-406386E15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54102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32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Consider themselves part of a team</a:t>
            </a:r>
            <a:endParaRPr lang="en-US" altLang="en-US" sz="2800" b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40" name="Text Box 9">
            <a:extLst>
              <a:ext uri="{FF2B5EF4-FFF2-40B4-BE49-F238E27FC236}">
                <a16:creationId xmlns:a16="http://schemas.microsoft.com/office/drawing/2014/main" id="{ACA64666-0485-45BC-BD62-2B7CDA2AEBC5}"/>
              </a:ext>
            </a:extLst>
          </p:cNvPr>
          <p:cNvSpPr txBox="1">
            <a:spLocks noChangeArrowheads="1"/>
          </p:cNvSpPr>
          <p:nvPr/>
        </p:nvSpPr>
        <p:spPr bwMode="auto">
          <a:xfrm rot="-70126">
            <a:off x="7956550" y="6338888"/>
            <a:ext cx="1111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>
                <a:solidFill>
                  <a:srgbClr val="0000FF"/>
                </a:solidFill>
                <a:latin typeface="Times New Roman" panose="02020603050405020304" pitchFamily="18" charset="0"/>
              </a:rPr>
              <a:t>ranbsingh</a:t>
            </a:r>
            <a:endParaRPr lang="en-US" altLang="en-US" sz="24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>
            <a:extLst>
              <a:ext uri="{FF2B5EF4-FFF2-40B4-BE49-F238E27FC236}">
                <a16:creationId xmlns:a16="http://schemas.microsoft.com/office/drawing/2014/main" id="{5AB6B222-A07B-43E1-9EC9-2DDEF34BFD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6096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3300" b="1" i="1">
                <a:solidFill>
                  <a:schemeClr val="tx2"/>
                </a:solidFill>
              </a:rPr>
              <a:t>Managers and Supervisors must</a:t>
            </a:r>
            <a:endParaRPr lang="en-US" altLang="en-US" sz="2400" b="1" i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0858961D-FAB6-4BF4-A69A-AFC1EC51B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12954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2200" b="1" i="1">
                <a:solidFill>
                  <a:schemeClr val="tx2"/>
                </a:solidFill>
                <a:latin typeface="Bookman Old Style" panose="02050604050505020204" pitchFamily="18" charset="0"/>
              </a:rPr>
              <a:t>Constantly look to make improvements</a:t>
            </a:r>
            <a:endParaRPr lang="en-US" altLang="en-US" sz="2400" b="1" i="1">
              <a:solidFill>
                <a:schemeClr val="tx2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4340" name="Text Box 4">
            <a:extLst>
              <a:ext uri="{FF2B5EF4-FFF2-40B4-BE49-F238E27FC236}">
                <a16:creationId xmlns:a16="http://schemas.microsoft.com/office/drawing/2014/main" id="{A49AC2C8-2209-462F-A30E-AE01BFDEC5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21336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2200" b="1" i="1">
                <a:solidFill>
                  <a:schemeClr val="tx2"/>
                </a:solidFill>
                <a:latin typeface="Bookman Old Style" panose="02050604050505020204" pitchFamily="18" charset="0"/>
              </a:rPr>
              <a:t>Put quality and service at the top of any agenda</a:t>
            </a:r>
            <a:endParaRPr lang="en-US" altLang="en-US" sz="2400" b="1" i="1">
              <a:solidFill>
                <a:schemeClr val="tx2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4341" name="Text Box 5">
            <a:extLst>
              <a:ext uri="{FF2B5EF4-FFF2-40B4-BE49-F238E27FC236}">
                <a16:creationId xmlns:a16="http://schemas.microsoft.com/office/drawing/2014/main" id="{C755B5A4-9BC2-4411-99A0-F9DD3948AA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0" y="30480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2200" b="1" i="1">
                <a:solidFill>
                  <a:schemeClr val="tx2"/>
                </a:solidFill>
                <a:latin typeface="Bookman Old Style" panose="02050604050505020204" pitchFamily="18" charset="0"/>
              </a:rPr>
              <a:t>Emphasize the longer-term needs of the department</a:t>
            </a:r>
            <a:endParaRPr lang="en-US" altLang="en-US" sz="2400" b="1" i="1">
              <a:solidFill>
                <a:schemeClr val="tx2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4342" name="Text Box 6">
            <a:extLst>
              <a:ext uri="{FF2B5EF4-FFF2-40B4-BE49-F238E27FC236}">
                <a16:creationId xmlns:a16="http://schemas.microsoft.com/office/drawing/2014/main" id="{F790B1CD-1EEC-413C-BE2E-09B15F2D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1600" y="40386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2200" b="1" i="1">
                <a:solidFill>
                  <a:schemeClr val="tx2"/>
                </a:solidFill>
                <a:latin typeface="Bookman Old Style" panose="02050604050505020204" pitchFamily="18" charset="0"/>
              </a:rPr>
              <a:t>Ensure that employees know what is expected of them</a:t>
            </a:r>
            <a:endParaRPr lang="en-US" altLang="en-US" sz="2400" b="1" i="1">
              <a:solidFill>
                <a:schemeClr val="tx2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4343" name="Text Box 7">
            <a:extLst>
              <a:ext uri="{FF2B5EF4-FFF2-40B4-BE49-F238E27FC236}">
                <a16:creationId xmlns:a16="http://schemas.microsoft.com/office/drawing/2014/main" id="{90F8EF47-781B-4DAB-8489-5C84DFF289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49530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2200" b="1" i="1">
                <a:solidFill>
                  <a:schemeClr val="tx2"/>
                </a:solidFill>
                <a:latin typeface="Bookman Old Style" panose="02050604050505020204" pitchFamily="18" charset="0"/>
              </a:rPr>
              <a:t>Eliminate 'fear' of being criticized</a:t>
            </a:r>
            <a:endParaRPr lang="en-US" altLang="en-US" sz="2400" b="1" i="1">
              <a:solidFill>
                <a:schemeClr val="tx2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4344" name="Text Box 8">
            <a:extLst>
              <a:ext uri="{FF2B5EF4-FFF2-40B4-BE49-F238E27FC236}">
                <a16:creationId xmlns:a16="http://schemas.microsoft.com/office/drawing/2014/main" id="{116F094B-4FDB-45FA-8AB2-F9E3168FDB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57912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2200" b="1" i="1">
                <a:solidFill>
                  <a:schemeClr val="tx2"/>
                </a:solidFill>
                <a:latin typeface="Bookman Old Style" panose="02050604050505020204" pitchFamily="18" charset="0"/>
              </a:rPr>
              <a:t>Break down functional barriers</a:t>
            </a:r>
            <a:endParaRPr lang="en-US" altLang="en-US" sz="2400" b="1" i="1">
              <a:solidFill>
                <a:schemeClr val="tx2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465" name="Text Box 18">
            <a:extLst>
              <a:ext uri="{FF2B5EF4-FFF2-40B4-BE49-F238E27FC236}">
                <a16:creationId xmlns:a16="http://schemas.microsoft.com/office/drawing/2014/main" id="{666472E6-FF7E-48F2-B731-5AAFC26BA159}"/>
              </a:ext>
            </a:extLst>
          </p:cNvPr>
          <p:cNvSpPr txBox="1">
            <a:spLocks noChangeArrowheads="1"/>
          </p:cNvSpPr>
          <p:nvPr/>
        </p:nvSpPr>
        <p:spPr bwMode="auto">
          <a:xfrm rot="-70126">
            <a:off x="7956550" y="6415088"/>
            <a:ext cx="1111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>
                <a:solidFill>
                  <a:srgbClr val="0000FF"/>
                </a:solidFill>
                <a:latin typeface="Times New Roman" panose="02020603050405020304" pitchFamily="18" charset="0"/>
              </a:rPr>
              <a:t>ranbsingh</a:t>
            </a:r>
            <a:endParaRPr lang="en-US" altLang="en-US" sz="24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  <p:bldP spid="14340" grpId="0"/>
      <p:bldP spid="14341" grpId="0"/>
      <p:bldP spid="14341" grpId="1"/>
      <p:bldP spid="14342" grpId="0"/>
      <p:bldP spid="14343" grpId="0"/>
      <p:bldP spid="1434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>
            <a:extLst>
              <a:ext uri="{FF2B5EF4-FFF2-40B4-BE49-F238E27FC236}">
                <a16:creationId xmlns:a16="http://schemas.microsoft.com/office/drawing/2014/main" id="{945FC8D7-B4BD-4C75-A40D-026F7B2EAD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80327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3300" b="1" i="1">
                <a:solidFill>
                  <a:schemeClr val="tx2"/>
                </a:solidFill>
              </a:rPr>
              <a:t>Managers and Supervisors must –</a:t>
            </a:r>
            <a:r>
              <a:rPr lang="en-US" altLang="en-US" sz="2900" b="1" i="1">
                <a:solidFill>
                  <a:schemeClr val="tx2"/>
                </a:solidFill>
              </a:rPr>
              <a:t>contd.</a:t>
            </a:r>
            <a:endParaRPr lang="en-US" altLang="en-US" sz="2000" b="1" i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76809" name="Text Box 9">
            <a:extLst>
              <a:ext uri="{FF2B5EF4-FFF2-40B4-BE49-F238E27FC236}">
                <a16:creationId xmlns:a16="http://schemas.microsoft.com/office/drawing/2014/main" id="{702AB43F-C816-42B4-A8C9-4759C478BF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0" y="156527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30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Listen to (and act upon, if possible) suggestions from</a:t>
            </a:r>
            <a:endParaRPr lang="en-US" altLang="en-US" sz="3200" b="1" i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810" name="Text Box 10">
            <a:extLst>
              <a:ext uri="{FF2B5EF4-FFF2-40B4-BE49-F238E27FC236}">
                <a16:creationId xmlns:a16="http://schemas.microsoft.com/office/drawing/2014/main" id="{B7D00F08-BC7F-43EB-9E8B-C8725E446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8288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30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 staff</a:t>
            </a:r>
            <a:endParaRPr lang="en-US" altLang="en-US" sz="3200" b="1" i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811" name="Text Box 11">
            <a:extLst>
              <a:ext uri="{FF2B5EF4-FFF2-40B4-BE49-F238E27FC236}">
                <a16:creationId xmlns:a16="http://schemas.microsoft.com/office/drawing/2014/main" id="{5C5FE60E-F4E6-4E6C-AEC4-B118B1FAFE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5400" y="25908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30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Switch from a hierarchical approach to work to a team</a:t>
            </a:r>
            <a:endParaRPr lang="en-US" altLang="en-US" sz="3200" b="1" i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812" name="Text Box 12">
            <a:extLst>
              <a:ext uri="{FF2B5EF4-FFF2-40B4-BE49-F238E27FC236}">
                <a16:creationId xmlns:a16="http://schemas.microsoft.com/office/drawing/2014/main" id="{951042FD-3C76-4BD5-9BB5-0536A8CA5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8956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30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 approach</a:t>
            </a:r>
            <a:endParaRPr lang="en-US" altLang="en-US" sz="3200" b="1" i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813" name="Text Box 13">
            <a:extLst>
              <a:ext uri="{FF2B5EF4-FFF2-40B4-BE49-F238E27FC236}">
                <a16:creationId xmlns:a16="http://schemas.microsoft.com/office/drawing/2014/main" id="{FB20C500-BB2D-4A57-8F1B-BB33301EDD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3763963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30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only tell and instruct but help and coach</a:t>
            </a:r>
            <a:endParaRPr lang="en-US" altLang="en-US" sz="3200" b="1" i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814" name="Text Box 14">
            <a:extLst>
              <a:ext uri="{FF2B5EF4-FFF2-40B4-BE49-F238E27FC236}">
                <a16:creationId xmlns:a16="http://schemas.microsoft.com/office/drawing/2014/main" id="{CD070325-BB3D-4827-AFB7-7A1746F40B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40386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30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 subordinates</a:t>
            </a:r>
            <a:endParaRPr lang="en-US" altLang="en-US" sz="3200" b="1" i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815" name="Text Box 15">
            <a:extLst>
              <a:ext uri="{FF2B5EF4-FFF2-40B4-BE49-F238E27FC236}">
                <a16:creationId xmlns:a16="http://schemas.microsoft.com/office/drawing/2014/main" id="{92A881F2-673E-4699-9B76-98668D7EF8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48006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30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Generate adequate resources to meet demands</a:t>
            </a:r>
            <a:endParaRPr lang="en-US" altLang="en-US" sz="3200" b="1" i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816" name="Text Box 16">
            <a:extLst>
              <a:ext uri="{FF2B5EF4-FFF2-40B4-BE49-F238E27FC236}">
                <a16:creationId xmlns:a16="http://schemas.microsoft.com/office/drawing/2014/main" id="{E0E8D445-5580-4B0A-AB9A-606EFB66D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9200" y="55626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30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Understand the importance of trust and empowerment</a:t>
            </a:r>
            <a:endParaRPr lang="en-US" altLang="en-US" sz="3200" b="1" i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817" name="Text Box 17">
            <a:extLst>
              <a:ext uri="{FF2B5EF4-FFF2-40B4-BE49-F238E27FC236}">
                <a16:creationId xmlns:a16="http://schemas.microsoft.com/office/drawing/2014/main" id="{4D3A5EBA-7EF4-476F-B61C-46A61B5A4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61722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30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Look after the welfare of staff</a:t>
            </a:r>
            <a:endParaRPr lang="en-US" altLang="en-US" sz="3200" b="1" i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92" name="Text Box 18">
            <a:extLst>
              <a:ext uri="{FF2B5EF4-FFF2-40B4-BE49-F238E27FC236}">
                <a16:creationId xmlns:a16="http://schemas.microsoft.com/office/drawing/2014/main" id="{1B8723B1-5C01-4B88-B17E-0750AA8220CD}"/>
              </a:ext>
            </a:extLst>
          </p:cNvPr>
          <p:cNvSpPr txBox="1">
            <a:spLocks noChangeArrowheads="1"/>
          </p:cNvSpPr>
          <p:nvPr/>
        </p:nvSpPr>
        <p:spPr bwMode="auto">
          <a:xfrm rot="-70126">
            <a:off x="7956550" y="6415088"/>
            <a:ext cx="1111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>
                <a:solidFill>
                  <a:srgbClr val="0000FF"/>
                </a:solidFill>
                <a:latin typeface="Times New Roman" panose="02020603050405020304" pitchFamily="18" charset="0"/>
              </a:rPr>
              <a:t>ranbsingh</a:t>
            </a:r>
            <a:endParaRPr lang="en-US" altLang="en-US" sz="24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6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6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6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6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76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76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6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76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76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76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1000"/>
                                        <p:tgtEl>
                                          <p:spTgt spid="76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9" grpId="0"/>
      <p:bldP spid="76810" grpId="0"/>
      <p:bldP spid="76811" grpId="0"/>
      <p:bldP spid="76812" grpId="0"/>
      <p:bldP spid="76813" grpId="0"/>
      <p:bldP spid="76813" grpId="1"/>
      <p:bldP spid="76814" grpId="0"/>
      <p:bldP spid="76814" grpId="1"/>
      <p:bldP spid="76815" grpId="0"/>
      <p:bldP spid="76816" grpId="0"/>
      <p:bldP spid="7681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>
            <a:extLst>
              <a:ext uri="{FF2B5EF4-FFF2-40B4-BE49-F238E27FC236}">
                <a16:creationId xmlns:a16="http://schemas.microsoft.com/office/drawing/2014/main" id="{B0E88A50-588A-4F3E-9310-52F0BAF69A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9100" y="3810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96426F87-E4C2-46DD-97EC-F75F62C54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0900" y="435927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tx2"/>
              </a:buClr>
              <a:buSzPct val="75000"/>
              <a:buFont typeface="Monotype Sorts" pitchFamily="2" charset="2"/>
              <a:buChar char="l"/>
            </a:pP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08" name="Text Box 4">
            <a:extLst>
              <a:ext uri="{FF2B5EF4-FFF2-40B4-BE49-F238E27FC236}">
                <a16:creationId xmlns:a16="http://schemas.microsoft.com/office/drawing/2014/main" id="{2F8667F3-C518-4EEB-9716-B7A636263A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9100" y="4770438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tx2"/>
              </a:buClr>
              <a:buSzPct val="75000"/>
              <a:buFont typeface="System"/>
              <a:buChar char="-"/>
            </a:pP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09" name="Text Box 5">
            <a:extLst>
              <a:ext uri="{FF2B5EF4-FFF2-40B4-BE49-F238E27FC236}">
                <a16:creationId xmlns:a16="http://schemas.microsoft.com/office/drawing/2014/main" id="{50074F38-B82B-40F3-B224-FE604D66F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0300" y="504507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0" name="Text Box 6">
            <a:extLst>
              <a:ext uri="{FF2B5EF4-FFF2-40B4-BE49-F238E27FC236}">
                <a16:creationId xmlns:a16="http://schemas.microsoft.com/office/drawing/2014/main" id="{4371CF80-EE80-4F79-A220-E884C31ABB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9188" y="5456238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tx2"/>
              </a:buClr>
              <a:buSzPct val="75000"/>
              <a:buFont typeface="System"/>
              <a:buChar char="-"/>
            </a:pP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1" name="Text Box 7">
            <a:extLst>
              <a:ext uri="{FF2B5EF4-FFF2-40B4-BE49-F238E27FC236}">
                <a16:creationId xmlns:a16="http://schemas.microsoft.com/office/drawing/2014/main" id="{FC95F513-881A-4B51-9623-37B84A54F9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0088" y="573087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tx2"/>
              </a:buClr>
              <a:buSzPct val="75000"/>
              <a:buFont typeface="System"/>
              <a:buChar char="-"/>
            </a:pP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2" name="Text Box 8">
            <a:extLst>
              <a:ext uri="{FF2B5EF4-FFF2-40B4-BE49-F238E27FC236}">
                <a16:creationId xmlns:a16="http://schemas.microsoft.com/office/drawing/2014/main" id="{E4ED6B2F-F945-407D-A211-8D25662298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0300" y="6005513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3" name="Text Box 9">
            <a:extLst>
              <a:ext uri="{FF2B5EF4-FFF2-40B4-BE49-F238E27FC236}">
                <a16:creationId xmlns:a16="http://schemas.microsoft.com/office/drawing/2014/main" id="{7539D951-EECC-43F6-8543-4284D30C65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0088" y="6278563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tx2"/>
              </a:buClr>
              <a:buSzPct val="75000"/>
              <a:buFont typeface="System"/>
              <a:buChar char="-"/>
            </a:pP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4" name="Text Box 10">
            <a:extLst>
              <a:ext uri="{FF2B5EF4-FFF2-40B4-BE49-F238E27FC236}">
                <a16:creationId xmlns:a16="http://schemas.microsoft.com/office/drawing/2014/main" id="{E5C6E225-DCC4-435B-8C62-13E41D03CA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64770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5" name="Text Box 11">
            <a:extLst>
              <a:ext uri="{FF2B5EF4-FFF2-40B4-BE49-F238E27FC236}">
                <a16:creationId xmlns:a16="http://schemas.microsoft.com/office/drawing/2014/main" id="{D82E3888-01A4-4734-BAFC-FAF4892A5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67056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System"/>
              <a:buChar char="-"/>
            </a:pP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6" name="Text Box 12">
            <a:extLst>
              <a:ext uri="{FF2B5EF4-FFF2-40B4-BE49-F238E27FC236}">
                <a16:creationId xmlns:a16="http://schemas.microsoft.com/office/drawing/2014/main" id="{45E4FD27-D72D-406E-BF3C-D198B58F0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8375" y="800100"/>
            <a:ext cx="1588" cy="15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SzPct val="75000"/>
              <a:buFont typeface="Monotype Sorts" pitchFamily="2" charset="2"/>
              <a:buChar char="l"/>
            </a:pP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21517" name="Text Box 13">
            <a:extLst>
              <a:ext uri="{FF2B5EF4-FFF2-40B4-BE49-F238E27FC236}">
                <a16:creationId xmlns:a16="http://schemas.microsoft.com/office/drawing/2014/main" id="{80598C4A-6D4B-4452-B611-F4C1CE7A7A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8888" y="1189038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SzPct val="75000"/>
              <a:buFont typeface="Monotype Sorts" pitchFamily="2" charset="2"/>
              <a:buChar char="4"/>
            </a:pP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21518" name="Text Box 14">
            <a:extLst>
              <a:ext uri="{FF2B5EF4-FFF2-40B4-BE49-F238E27FC236}">
                <a16:creationId xmlns:a16="http://schemas.microsoft.com/office/drawing/2014/main" id="{CC17FF71-CEC7-45C5-AE79-06746A018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14478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SzPct val="75000"/>
              <a:buFont typeface="Monotype Sorts" pitchFamily="2" charset="2"/>
              <a:buChar char="4"/>
            </a:pP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21519" name="Text Box 15">
            <a:extLst>
              <a:ext uri="{FF2B5EF4-FFF2-40B4-BE49-F238E27FC236}">
                <a16:creationId xmlns:a16="http://schemas.microsoft.com/office/drawing/2014/main" id="{A2EFC73F-B85E-456A-BE1C-4000E07265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5463" y="1738313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SzPct val="75000"/>
              <a:buFont typeface="Monotype Sorts" pitchFamily="2" charset="2"/>
              <a:buChar char="4"/>
            </a:pP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21520" name="Text Box 16">
            <a:extLst>
              <a:ext uri="{FF2B5EF4-FFF2-40B4-BE49-F238E27FC236}">
                <a16:creationId xmlns:a16="http://schemas.microsoft.com/office/drawing/2014/main" id="{3B02892A-0226-4EBE-8CE4-1DB2814FC2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1981200"/>
            <a:ext cx="1587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21521" name="Text Box 17">
            <a:extLst>
              <a:ext uri="{FF2B5EF4-FFF2-40B4-BE49-F238E27FC236}">
                <a16:creationId xmlns:a16="http://schemas.microsoft.com/office/drawing/2014/main" id="{640464ED-68B0-42E0-95C9-C4B52F559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45550" y="22860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SzPct val="75000"/>
              <a:buFont typeface="Monotype Sorts" pitchFamily="2" charset="2"/>
              <a:buChar char="4"/>
            </a:pP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21522" name="Text Box 18">
            <a:extLst>
              <a:ext uri="{FF2B5EF4-FFF2-40B4-BE49-F238E27FC236}">
                <a16:creationId xmlns:a16="http://schemas.microsoft.com/office/drawing/2014/main" id="{687BD7C9-7CCE-4D56-B92C-8C6EAE0B07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25146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1900" b="1"/>
              <a:t>    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21523" name="Text Box 19">
            <a:extLst>
              <a:ext uri="{FF2B5EF4-FFF2-40B4-BE49-F238E27FC236}">
                <a16:creationId xmlns:a16="http://schemas.microsoft.com/office/drawing/2014/main" id="{B806ACE4-2285-45DF-8AAE-AC7512BDFE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27432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21524" name="Text Box 20">
            <a:extLst>
              <a:ext uri="{FF2B5EF4-FFF2-40B4-BE49-F238E27FC236}">
                <a16:creationId xmlns:a16="http://schemas.microsoft.com/office/drawing/2014/main" id="{B7E78B7C-C6B7-484E-8297-30DCC8C83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6063" y="30480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SzPct val="75000"/>
              <a:buFont typeface="Monotype Sorts" pitchFamily="2" charset="2"/>
              <a:buChar char="4"/>
            </a:pP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21525" name="Text Box 21">
            <a:extLst>
              <a:ext uri="{FF2B5EF4-FFF2-40B4-BE49-F238E27FC236}">
                <a16:creationId xmlns:a16="http://schemas.microsoft.com/office/drawing/2014/main" id="{C7C56844-96D9-4746-8524-8772421F5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4290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SzPct val="75000"/>
              <a:buFont typeface="Monotype Sorts" pitchFamily="2" charset="2"/>
              <a:buChar char="4"/>
            </a:pP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21526" name="Text Box 22">
            <a:extLst>
              <a:ext uri="{FF2B5EF4-FFF2-40B4-BE49-F238E27FC236}">
                <a16:creationId xmlns:a16="http://schemas.microsoft.com/office/drawing/2014/main" id="{39924F4C-029B-458A-9693-83D26F5D03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37338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SzPct val="75000"/>
              <a:buFont typeface="Monotype Sorts" pitchFamily="2" charset="2"/>
              <a:buChar char="4"/>
            </a:pP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21527" name="Text Box 23">
            <a:extLst>
              <a:ext uri="{FF2B5EF4-FFF2-40B4-BE49-F238E27FC236}">
                <a16:creationId xmlns:a16="http://schemas.microsoft.com/office/drawing/2014/main" id="{64D63E91-7EDB-4CB7-AF2C-FA8291D7C231}"/>
              </a:ext>
            </a:extLst>
          </p:cNvPr>
          <p:cNvSpPr txBox="1">
            <a:spLocks noChangeArrowheads="1"/>
          </p:cNvSpPr>
          <p:nvPr/>
        </p:nvSpPr>
        <p:spPr bwMode="auto">
          <a:xfrm rot="-70126">
            <a:off x="8108950" y="6491288"/>
            <a:ext cx="1111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>
                <a:solidFill>
                  <a:srgbClr val="3333CC"/>
                </a:solidFill>
                <a:latin typeface="Times New Roman" panose="02020603050405020304" pitchFamily="18" charset="0"/>
              </a:rPr>
              <a:t>ranbsingh</a:t>
            </a:r>
            <a:endParaRPr lang="en-US" altLang="en-US" sz="2400">
              <a:solidFill>
                <a:srgbClr val="33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96" name="Rectangle 24">
            <a:extLst>
              <a:ext uri="{FF2B5EF4-FFF2-40B4-BE49-F238E27FC236}">
                <a16:creationId xmlns:a16="http://schemas.microsoft.com/office/drawing/2014/main" id="{899E4BA8-C99B-42F0-9BA5-84728DE360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2400"/>
            <a:ext cx="8610600" cy="636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3333CC"/>
                </a:solidFill>
              </a:rPr>
              <a:t>Scientists and supporting staff</a:t>
            </a:r>
          </a:p>
          <a:p>
            <a:pPr eaLnBrk="1" hangingPunct="1"/>
            <a:endParaRPr lang="en-US" altLang="en-US" sz="2000" b="1">
              <a:solidFill>
                <a:srgbClr val="FF3300"/>
              </a:solidFill>
            </a:endParaRPr>
          </a:p>
          <a:p>
            <a:pPr>
              <a:buSzPct val="75000"/>
              <a:buFont typeface="Monotype Sorts" pitchFamily="2" charset="2"/>
              <a:buChar char="l"/>
            </a:pPr>
            <a:r>
              <a:rPr lang="en-US" altLang="en-US" sz="2800" b="1">
                <a:solidFill>
                  <a:srgbClr val="FF3300"/>
                </a:solidFill>
              </a:rPr>
              <a:t> Catalysts to quality management</a:t>
            </a:r>
          </a:p>
          <a:p>
            <a:pPr eaLnBrk="1" hangingPunct="1"/>
            <a:endParaRPr lang="en-US" altLang="en-US" sz="2000" b="1">
              <a:solidFill>
                <a:srgbClr val="006600"/>
              </a:solidFill>
            </a:endParaRPr>
          </a:p>
          <a:p>
            <a:pPr>
              <a:spcAft>
                <a:spcPct val="50000"/>
              </a:spcAft>
              <a:buSzPct val="75000"/>
              <a:buFont typeface="Monotype Sorts" pitchFamily="2" charset="2"/>
              <a:buChar char="4"/>
            </a:pPr>
            <a:r>
              <a:rPr lang="en-US" altLang="en-US" sz="2400" b="1">
                <a:solidFill>
                  <a:srgbClr val="006600"/>
                </a:solidFill>
              </a:rPr>
              <a:t> who operate with team spirit </a:t>
            </a:r>
            <a:endParaRPr lang="en-US" altLang="en-US" sz="2400" b="1">
              <a:solidFill>
                <a:srgbClr val="990099"/>
              </a:solidFill>
            </a:endParaRPr>
          </a:p>
          <a:p>
            <a:pPr>
              <a:spcAft>
                <a:spcPct val="50000"/>
              </a:spcAft>
              <a:buSzPct val="75000"/>
              <a:buFont typeface="Monotype Sorts" pitchFamily="2" charset="2"/>
              <a:buChar char="4"/>
            </a:pPr>
            <a:r>
              <a:rPr lang="en-US" altLang="en-US" sz="2400" b="1">
                <a:solidFill>
                  <a:srgbClr val="990099"/>
                </a:solidFill>
              </a:rPr>
              <a:t> who support one another</a:t>
            </a:r>
          </a:p>
          <a:p>
            <a:pPr>
              <a:spcAft>
                <a:spcPct val="50000"/>
              </a:spcAft>
              <a:buSzPct val="75000"/>
              <a:buFont typeface="Monotype Sorts" pitchFamily="2" charset="2"/>
              <a:buChar char="4"/>
            </a:pPr>
            <a:r>
              <a:rPr lang="en-US" altLang="en-US" sz="2400" b="1">
                <a:solidFill>
                  <a:srgbClr val="006600"/>
                </a:solidFill>
              </a:rPr>
              <a:t> who compete with one another in the achievement of their objectives</a:t>
            </a:r>
            <a:endParaRPr lang="en-US" altLang="en-US" sz="2400" b="1">
              <a:solidFill>
                <a:srgbClr val="990099"/>
              </a:solidFill>
            </a:endParaRPr>
          </a:p>
          <a:p>
            <a:pPr>
              <a:spcAft>
                <a:spcPct val="50000"/>
              </a:spcAft>
              <a:buSzPct val="75000"/>
              <a:buFont typeface="Monotype Sorts" pitchFamily="2" charset="2"/>
              <a:buChar char="4"/>
            </a:pPr>
            <a:r>
              <a:rPr lang="en-US" altLang="en-US" sz="2400" b="1">
                <a:solidFill>
                  <a:srgbClr val="990099"/>
                </a:solidFill>
              </a:rPr>
              <a:t> who question the way things are done and yet accept and cooperate with the higher decision even when it differs from their own personal options</a:t>
            </a:r>
          </a:p>
          <a:p>
            <a:pPr>
              <a:spcAft>
                <a:spcPct val="50000"/>
              </a:spcAft>
              <a:buSzPct val="75000"/>
              <a:buFont typeface="Monotype Sorts" pitchFamily="2" charset="2"/>
              <a:buChar char="4"/>
            </a:pPr>
            <a:r>
              <a:rPr lang="en-US" altLang="en-US" sz="2400" b="1">
                <a:solidFill>
                  <a:srgbClr val="006600"/>
                </a:solidFill>
              </a:rPr>
              <a:t> who reach out for responsibility beyond their brief</a:t>
            </a:r>
            <a:endParaRPr lang="en-US" altLang="en-US" sz="2400" b="1">
              <a:solidFill>
                <a:srgbClr val="990099"/>
              </a:solidFill>
            </a:endParaRPr>
          </a:p>
          <a:p>
            <a:pPr>
              <a:spcAft>
                <a:spcPct val="50000"/>
              </a:spcAft>
              <a:buSzPct val="75000"/>
              <a:buFont typeface="Monotype Sorts" pitchFamily="2" charset="2"/>
              <a:buChar char="4"/>
            </a:pPr>
            <a:r>
              <a:rPr lang="en-US" altLang="en-US" sz="2400" b="1">
                <a:solidFill>
                  <a:srgbClr val="990099"/>
                </a:solidFill>
              </a:rPr>
              <a:t> who continually update their scientific knowledge</a:t>
            </a:r>
          </a:p>
          <a:p>
            <a:pPr>
              <a:spcAft>
                <a:spcPct val="50000"/>
              </a:spcAft>
              <a:buSzPct val="75000"/>
              <a:buFont typeface="Monotype Sorts" pitchFamily="2" charset="2"/>
              <a:buChar char="4"/>
            </a:pPr>
            <a:r>
              <a:rPr lang="en-US" altLang="en-US" sz="2400" b="1">
                <a:solidFill>
                  <a:srgbClr val="006600"/>
                </a:solidFill>
              </a:rPr>
              <a:t> who add value to the organization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542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42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42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42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42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42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42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42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42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>
            <a:extLst>
              <a:ext uri="{FF2B5EF4-FFF2-40B4-BE49-F238E27FC236}">
                <a16:creationId xmlns:a16="http://schemas.microsoft.com/office/drawing/2014/main" id="{07B6A22B-BC3B-4215-B086-96C20FC1E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411163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2207" dir="2700000" algn="ctr" rotWithShape="0">
              <a:schemeClr val="tx2"/>
            </a:outerShdw>
          </a:effectLst>
        </p:spPr>
        <p:txBody>
          <a:bodyPr wrap="none"/>
          <a:lstStyle/>
          <a:p>
            <a:pPr algn="ctr">
              <a:defRPr/>
            </a:pPr>
            <a:endParaRPr lang="en-US" sz="2000" b="1" i="1">
              <a:solidFill>
                <a:schemeClr val="tx2"/>
              </a:solidFill>
              <a:latin typeface="Lucida Sans" pitchFamily="34" charset="0"/>
              <a:cs typeface="+mn-cs"/>
            </a:endParaRPr>
          </a:p>
        </p:txBody>
      </p:sp>
      <p:sp>
        <p:nvSpPr>
          <p:cNvPr id="4099" name="Text Box 3">
            <a:extLst>
              <a:ext uri="{FF2B5EF4-FFF2-40B4-BE49-F238E27FC236}">
                <a16:creationId xmlns:a16="http://schemas.microsoft.com/office/drawing/2014/main" id="{A912EBD9-872B-4869-B2AF-B48314CC9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975" y="1096963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2000" b="1">
              <a:solidFill>
                <a:schemeClr val="tx2"/>
              </a:solidFill>
              <a:latin typeface="Lucida Sans" panose="020B0602040502020204" pitchFamily="34" charset="0"/>
            </a:endParaRPr>
          </a:p>
        </p:txBody>
      </p:sp>
      <p:sp>
        <p:nvSpPr>
          <p:cNvPr id="4100" name="Text Box 4">
            <a:extLst>
              <a:ext uri="{FF2B5EF4-FFF2-40B4-BE49-F238E27FC236}">
                <a16:creationId xmlns:a16="http://schemas.microsoft.com/office/drawing/2014/main" id="{E108AFDD-DC34-4355-BFF6-D22618A77E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782763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2800" b="1">
              <a:solidFill>
                <a:schemeClr val="tx2"/>
              </a:solidFill>
              <a:latin typeface="Lucida Sans" panose="020B0602040502020204" pitchFamily="34" charset="0"/>
            </a:endParaRPr>
          </a:p>
        </p:txBody>
      </p:sp>
      <p:sp>
        <p:nvSpPr>
          <p:cNvPr id="4101" name="Text Box 5">
            <a:extLst>
              <a:ext uri="{FF2B5EF4-FFF2-40B4-BE49-F238E27FC236}">
                <a16:creationId xmlns:a16="http://schemas.microsoft.com/office/drawing/2014/main" id="{AB5508E5-3229-48CB-848B-D7ED6D28D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2332038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2400" b="1">
              <a:solidFill>
                <a:schemeClr val="tx2"/>
              </a:solidFill>
              <a:latin typeface="Lucida Sans" panose="020B0602040502020204" pitchFamily="34" charset="0"/>
            </a:endParaRPr>
          </a:p>
        </p:txBody>
      </p:sp>
      <p:sp>
        <p:nvSpPr>
          <p:cNvPr id="4102" name="Text Box 6">
            <a:extLst>
              <a:ext uri="{FF2B5EF4-FFF2-40B4-BE49-F238E27FC236}">
                <a16:creationId xmlns:a16="http://schemas.microsoft.com/office/drawing/2014/main" id="{61226E8C-EA52-46F7-A77A-77B79D950B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6363" y="26670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2400" b="1">
              <a:solidFill>
                <a:schemeClr val="tx2"/>
              </a:solidFill>
              <a:latin typeface="Lucida Sans" panose="020B0602040502020204" pitchFamily="34" charset="0"/>
            </a:endParaRPr>
          </a:p>
        </p:txBody>
      </p:sp>
      <p:sp>
        <p:nvSpPr>
          <p:cNvPr id="4103" name="Text Box 7">
            <a:extLst>
              <a:ext uri="{FF2B5EF4-FFF2-40B4-BE49-F238E27FC236}">
                <a16:creationId xmlns:a16="http://schemas.microsoft.com/office/drawing/2014/main" id="{889FF03C-4A50-40A9-8574-C9C3C38E89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29718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2400" b="1">
              <a:solidFill>
                <a:schemeClr val="tx2"/>
              </a:solidFill>
              <a:latin typeface="Lucida Sans" panose="020B0602040502020204" pitchFamily="34" charset="0"/>
            </a:endParaRPr>
          </a:p>
        </p:txBody>
      </p:sp>
      <p:sp>
        <p:nvSpPr>
          <p:cNvPr id="4104" name="Text Box 8">
            <a:extLst>
              <a:ext uri="{FF2B5EF4-FFF2-40B4-BE49-F238E27FC236}">
                <a16:creationId xmlns:a16="http://schemas.microsoft.com/office/drawing/2014/main" id="{3F31B848-B525-446C-B304-31D6251DB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703638"/>
            <a:ext cx="1588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3600" b="1">
              <a:solidFill>
                <a:schemeClr val="tx2"/>
              </a:solidFill>
              <a:latin typeface="Lucida Sans" panose="020B0602040502020204" pitchFamily="34" charset="0"/>
            </a:endParaRPr>
          </a:p>
        </p:txBody>
      </p:sp>
      <p:sp>
        <p:nvSpPr>
          <p:cNvPr id="4105" name="Text Box 9">
            <a:extLst>
              <a:ext uri="{FF2B5EF4-FFF2-40B4-BE49-F238E27FC236}">
                <a16:creationId xmlns:a16="http://schemas.microsoft.com/office/drawing/2014/main" id="{07A39B02-311E-459F-A31F-04F4F0583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449763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2400" b="1">
              <a:solidFill>
                <a:schemeClr val="tx2"/>
              </a:solidFill>
              <a:latin typeface="Lucida Sans" panose="020B0602040502020204" pitchFamily="34" charset="0"/>
            </a:endParaRPr>
          </a:p>
        </p:txBody>
      </p:sp>
      <p:sp>
        <p:nvSpPr>
          <p:cNvPr id="4106" name="Text Box 10">
            <a:extLst>
              <a:ext uri="{FF2B5EF4-FFF2-40B4-BE49-F238E27FC236}">
                <a16:creationId xmlns:a16="http://schemas.microsoft.com/office/drawing/2014/main" id="{CC7FAB9F-EF15-4B7D-99F9-F7624F56C2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922838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2400" b="1">
              <a:solidFill>
                <a:schemeClr val="tx2"/>
              </a:solidFill>
              <a:latin typeface="Lucida Sans" panose="020B0602040502020204" pitchFamily="34" charset="0"/>
            </a:endParaRPr>
          </a:p>
        </p:txBody>
      </p:sp>
      <p:sp>
        <p:nvSpPr>
          <p:cNvPr id="4107" name="Text Box 11">
            <a:extLst>
              <a:ext uri="{FF2B5EF4-FFF2-40B4-BE49-F238E27FC236}">
                <a16:creationId xmlns:a16="http://schemas.microsoft.com/office/drawing/2014/main" id="{5C13D616-7C34-41AB-B0FF-0E04C1AB4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54102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2400" b="1">
              <a:solidFill>
                <a:schemeClr val="tx2"/>
              </a:solidFill>
              <a:latin typeface="Lucida Sans" panose="020B0602040502020204" pitchFamily="34" charset="0"/>
            </a:endParaRPr>
          </a:p>
        </p:txBody>
      </p:sp>
      <p:sp>
        <p:nvSpPr>
          <p:cNvPr id="4108" name="Text Box 12">
            <a:extLst>
              <a:ext uri="{FF2B5EF4-FFF2-40B4-BE49-F238E27FC236}">
                <a16:creationId xmlns:a16="http://schemas.microsoft.com/office/drawing/2014/main" id="{BE682F2D-BEE2-4768-B9F7-2BDA4DFEA0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51925" y="65897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9" name="Text Box 13">
            <a:extLst>
              <a:ext uri="{FF2B5EF4-FFF2-40B4-BE49-F238E27FC236}">
                <a16:creationId xmlns:a16="http://schemas.microsoft.com/office/drawing/2014/main" id="{C83BC4DB-7ACB-408A-9FCA-B714BF175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37488" y="6465888"/>
            <a:ext cx="184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400" i="1">
              <a:latin typeface="Times New Roman" panose="02020603050405020304" pitchFamily="18" charset="0"/>
            </a:endParaRPr>
          </a:p>
        </p:txBody>
      </p:sp>
      <p:sp>
        <p:nvSpPr>
          <p:cNvPr id="4110" name="Text Box 14">
            <a:extLst>
              <a:ext uri="{FF2B5EF4-FFF2-40B4-BE49-F238E27FC236}">
                <a16:creationId xmlns:a16="http://schemas.microsoft.com/office/drawing/2014/main" id="{8C9B6A23-3F75-498A-8C97-14FD312668BD}"/>
              </a:ext>
            </a:extLst>
          </p:cNvPr>
          <p:cNvSpPr txBox="1">
            <a:spLocks noChangeArrowheads="1"/>
          </p:cNvSpPr>
          <p:nvPr/>
        </p:nvSpPr>
        <p:spPr bwMode="auto">
          <a:xfrm rot="-70126">
            <a:off x="8108950" y="6491288"/>
            <a:ext cx="1111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>
                <a:solidFill>
                  <a:srgbClr val="0000FF"/>
                </a:solidFill>
                <a:latin typeface="Times New Roman" panose="02020603050405020304" pitchFamily="18" charset="0"/>
              </a:rPr>
              <a:t>ranbsingh</a:t>
            </a:r>
            <a:endParaRPr lang="en-US" altLang="en-US" sz="24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39" name="Rectangle 15">
            <a:extLst>
              <a:ext uri="{FF2B5EF4-FFF2-40B4-BE49-F238E27FC236}">
                <a16:creationId xmlns:a16="http://schemas.microsoft.com/office/drawing/2014/main" id="{4A8BAE57-47BB-46F3-B6F5-F32F5F3D80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28600"/>
            <a:ext cx="8001000" cy="597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i="1">
                <a:solidFill>
                  <a:srgbClr val="3333CC"/>
                </a:solidFill>
              </a:rPr>
              <a:t>Quality and Quality Assurance</a:t>
            </a:r>
          </a:p>
          <a:p>
            <a:pPr eaLnBrk="1" hangingPunct="1"/>
            <a:endParaRPr lang="en-US" altLang="en-US" sz="2800" b="1">
              <a:solidFill>
                <a:srgbClr val="006600"/>
              </a:solidFill>
            </a:endParaRPr>
          </a:p>
          <a:p>
            <a:pPr eaLnBrk="1" hangingPunct="1"/>
            <a:r>
              <a:rPr lang="en-US" altLang="en-US" sz="2800" b="1">
                <a:solidFill>
                  <a:srgbClr val="006600"/>
                </a:solidFill>
              </a:rPr>
              <a:t>ISO  8402</a:t>
            </a:r>
          </a:p>
          <a:p>
            <a:endParaRPr lang="en-US" altLang="en-US" sz="2800" b="1">
              <a:solidFill>
                <a:srgbClr val="FF0000"/>
              </a:solidFill>
            </a:endParaRPr>
          </a:p>
          <a:p>
            <a:r>
              <a:rPr lang="en-US" altLang="en-US" sz="2800" b="1">
                <a:solidFill>
                  <a:srgbClr val="FF0000"/>
                </a:solidFill>
              </a:rPr>
              <a:t>Quality</a:t>
            </a:r>
          </a:p>
          <a:p>
            <a:endParaRPr lang="en-US" altLang="en-US" sz="2400" b="1">
              <a:solidFill>
                <a:schemeClr val="tx2"/>
              </a:solidFill>
            </a:endParaRPr>
          </a:p>
          <a:p>
            <a:r>
              <a:rPr lang="en-US" altLang="en-US" sz="2400" b="1">
                <a:solidFill>
                  <a:srgbClr val="990099"/>
                </a:solidFill>
              </a:rPr>
              <a:t>The totality of features and characteristics of a product or service that bear upon its ability to satisfy stated or implied needs</a:t>
            </a:r>
          </a:p>
          <a:p>
            <a:endParaRPr lang="en-US" altLang="en-US" sz="2800" b="1">
              <a:solidFill>
                <a:srgbClr val="990099"/>
              </a:solidFill>
            </a:endParaRPr>
          </a:p>
          <a:p>
            <a:r>
              <a:rPr lang="en-US" altLang="en-US" sz="2800" b="1">
                <a:solidFill>
                  <a:srgbClr val="FF0000"/>
                </a:solidFill>
              </a:rPr>
              <a:t>Quality Assurance</a:t>
            </a:r>
          </a:p>
          <a:p>
            <a:endParaRPr lang="en-US" altLang="en-US" b="1">
              <a:solidFill>
                <a:srgbClr val="FF0000"/>
              </a:solidFill>
            </a:endParaRPr>
          </a:p>
          <a:p>
            <a:r>
              <a:rPr lang="en-US" altLang="en-US" sz="2400" b="1">
                <a:solidFill>
                  <a:srgbClr val="990099"/>
                </a:solidFill>
              </a:rPr>
              <a:t>All those planned and systematic action necessary to provide adequate confidence that a product or service will satisfy given requirement for quality</a:t>
            </a:r>
            <a:endParaRPr lang="en-US" altLang="en-US" b="1">
              <a:solidFill>
                <a:srgbClr val="99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22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522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522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522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22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522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>
            <a:extLst>
              <a:ext uri="{FF2B5EF4-FFF2-40B4-BE49-F238E27FC236}">
                <a16:creationId xmlns:a16="http://schemas.microsoft.com/office/drawing/2014/main" id="{C192A132-E071-4445-9250-7F2761877B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9100" y="3810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33CB9193-8EB1-4B8F-9341-6C99193124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0900" y="435927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tx2"/>
              </a:buClr>
              <a:buSzPct val="75000"/>
              <a:buFont typeface="Monotype Sorts" pitchFamily="2" charset="2"/>
              <a:buChar char="l"/>
            </a:pP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2" name="Text Box 4">
            <a:extLst>
              <a:ext uri="{FF2B5EF4-FFF2-40B4-BE49-F238E27FC236}">
                <a16:creationId xmlns:a16="http://schemas.microsoft.com/office/drawing/2014/main" id="{DC95E31D-3F66-4B7B-8A29-37CA0F1C7C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9100" y="4770438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tx2"/>
              </a:buClr>
              <a:buSzPct val="75000"/>
              <a:buFont typeface="System"/>
              <a:buChar char="-"/>
            </a:pP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CFC7F95B-DD3D-4138-BE13-75F2116DE8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0300" y="504507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4" name="Text Box 6">
            <a:extLst>
              <a:ext uri="{FF2B5EF4-FFF2-40B4-BE49-F238E27FC236}">
                <a16:creationId xmlns:a16="http://schemas.microsoft.com/office/drawing/2014/main" id="{330EB515-91F8-4BAA-90AE-CAA788C32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9188" y="5456238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tx2"/>
              </a:buClr>
              <a:buSzPct val="75000"/>
              <a:buFont typeface="System"/>
              <a:buChar char="-"/>
            </a:pP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5" name="Text Box 7">
            <a:extLst>
              <a:ext uri="{FF2B5EF4-FFF2-40B4-BE49-F238E27FC236}">
                <a16:creationId xmlns:a16="http://schemas.microsoft.com/office/drawing/2014/main" id="{EC0CEA38-C7A0-4979-B056-99596D847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0088" y="573087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tx2"/>
              </a:buClr>
              <a:buSzPct val="75000"/>
              <a:buFont typeface="System"/>
              <a:buChar char="-"/>
            </a:pP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6" name="Text Box 8">
            <a:extLst>
              <a:ext uri="{FF2B5EF4-FFF2-40B4-BE49-F238E27FC236}">
                <a16:creationId xmlns:a16="http://schemas.microsoft.com/office/drawing/2014/main" id="{D2506C51-9141-4110-BA26-2652ACDA6B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0300" y="6005513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7" name="Text Box 9">
            <a:extLst>
              <a:ext uri="{FF2B5EF4-FFF2-40B4-BE49-F238E27FC236}">
                <a16:creationId xmlns:a16="http://schemas.microsoft.com/office/drawing/2014/main" id="{C3DB1FA7-9439-4ED5-B194-A99B806CF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0088" y="6278563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tx2"/>
              </a:buClr>
              <a:buSzPct val="75000"/>
              <a:buFont typeface="System"/>
              <a:buChar char="-"/>
            </a:pP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8" name="Text Box 10">
            <a:extLst>
              <a:ext uri="{FF2B5EF4-FFF2-40B4-BE49-F238E27FC236}">
                <a16:creationId xmlns:a16="http://schemas.microsoft.com/office/drawing/2014/main" id="{B507E586-0C9F-4D2E-A989-7C56E093C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64770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9" name="Text Box 11">
            <a:extLst>
              <a:ext uri="{FF2B5EF4-FFF2-40B4-BE49-F238E27FC236}">
                <a16:creationId xmlns:a16="http://schemas.microsoft.com/office/drawing/2014/main" id="{92D46311-BB45-4DB8-95D6-26D9F381BC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67056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System"/>
              <a:buChar char="-"/>
            </a:pP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40" name="Text Box 12">
            <a:extLst>
              <a:ext uri="{FF2B5EF4-FFF2-40B4-BE49-F238E27FC236}">
                <a16:creationId xmlns:a16="http://schemas.microsoft.com/office/drawing/2014/main" id="{711DEF3C-64DA-4139-BF5A-52A1AD2529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8375" y="800100"/>
            <a:ext cx="1588" cy="15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SzPct val="75000"/>
              <a:buFont typeface="Monotype Sorts" pitchFamily="2" charset="2"/>
              <a:buChar char="l"/>
            </a:pP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22541" name="Text Box 13">
            <a:extLst>
              <a:ext uri="{FF2B5EF4-FFF2-40B4-BE49-F238E27FC236}">
                <a16:creationId xmlns:a16="http://schemas.microsoft.com/office/drawing/2014/main" id="{67328765-49F4-44B4-AC90-8E9142FAC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8888" y="1189038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SzPct val="75000"/>
              <a:buFont typeface="Monotype Sorts" pitchFamily="2" charset="2"/>
              <a:buChar char="4"/>
            </a:pP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22542" name="Text Box 14">
            <a:extLst>
              <a:ext uri="{FF2B5EF4-FFF2-40B4-BE49-F238E27FC236}">
                <a16:creationId xmlns:a16="http://schemas.microsoft.com/office/drawing/2014/main" id="{62DAFC37-2774-4CB6-9200-172F6B427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14478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SzPct val="75000"/>
              <a:buFont typeface="Monotype Sorts" pitchFamily="2" charset="2"/>
              <a:buChar char="4"/>
            </a:pP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22543" name="Text Box 15">
            <a:extLst>
              <a:ext uri="{FF2B5EF4-FFF2-40B4-BE49-F238E27FC236}">
                <a16:creationId xmlns:a16="http://schemas.microsoft.com/office/drawing/2014/main" id="{CEA13E30-FBF1-4F09-B66F-7BA5EB110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5463" y="1738313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SzPct val="75000"/>
              <a:buFont typeface="Monotype Sorts" pitchFamily="2" charset="2"/>
              <a:buChar char="4"/>
            </a:pP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22544" name="Text Box 16">
            <a:extLst>
              <a:ext uri="{FF2B5EF4-FFF2-40B4-BE49-F238E27FC236}">
                <a16:creationId xmlns:a16="http://schemas.microsoft.com/office/drawing/2014/main" id="{E426D4B1-10D3-4908-A364-F61B8544C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1981200"/>
            <a:ext cx="1587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22545" name="Text Box 17">
            <a:extLst>
              <a:ext uri="{FF2B5EF4-FFF2-40B4-BE49-F238E27FC236}">
                <a16:creationId xmlns:a16="http://schemas.microsoft.com/office/drawing/2014/main" id="{C876E8B9-94A0-4A74-A2A9-8F32E20994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45550" y="22860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SzPct val="75000"/>
              <a:buFont typeface="Monotype Sorts" pitchFamily="2" charset="2"/>
              <a:buChar char="4"/>
            </a:pP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22546" name="Text Box 18">
            <a:extLst>
              <a:ext uri="{FF2B5EF4-FFF2-40B4-BE49-F238E27FC236}">
                <a16:creationId xmlns:a16="http://schemas.microsoft.com/office/drawing/2014/main" id="{D0A159F4-34E5-4A93-A689-EC09FEC0C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25146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1900" b="1"/>
              <a:t>    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22547" name="Text Box 19">
            <a:extLst>
              <a:ext uri="{FF2B5EF4-FFF2-40B4-BE49-F238E27FC236}">
                <a16:creationId xmlns:a16="http://schemas.microsoft.com/office/drawing/2014/main" id="{AB547EF4-5B6F-4903-8079-A4B12F8736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27432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22548" name="Text Box 20">
            <a:extLst>
              <a:ext uri="{FF2B5EF4-FFF2-40B4-BE49-F238E27FC236}">
                <a16:creationId xmlns:a16="http://schemas.microsoft.com/office/drawing/2014/main" id="{1B7DCC06-AE7D-4649-B6EE-B505941C2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6063" y="30480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SzPct val="75000"/>
              <a:buFont typeface="Monotype Sorts" pitchFamily="2" charset="2"/>
              <a:buChar char="4"/>
            </a:pP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22549" name="Text Box 21">
            <a:extLst>
              <a:ext uri="{FF2B5EF4-FFF2-40B4-BE49-F238E27FC236}">
                <a16:creationId xmlns:a16="http://schemas.microsoft.com/office/drawing/2014/main" id="{E7F07A01-CF36-4688-B283-F1A470445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4290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SzPct val="75000"/>
              <a:buFont typeface="Monotype Sorts" pitchFamily="2" charset="2"/>
              <a:buChar char="4"/>
            </a:pP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22550" name="Text Box 22">
            <a:extLst>
              <a:ext uri="{FF2B5EF4-FFF2-40B4-BE49-F238E27FC236}">
                <a16:creationId xmlns:a16="http://schemas.microsoft.com/office/drawing/2014/main" id="{DD0C8621-B7B4-4990-AAC4-CA9A0F07AD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37338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SzPct val="75000"/>
              <a:buFont typeface="Monotype Sorts" pitchFamily="2" charset="2"/>
              <a:buChar char="4"/>
            </a:pP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22551" name="Text Box 23">
            <a:extLst>
              <a:ext uri="{FF2B5EF4-FFF2-40B4-BE49-F238E27FC236}">
                <a16:creationId xmlns:a16="http://schemas.microsoft.com/office/drawing/2014/main" id="{1BEA37E7-B598-46D0-8721-352DB5A523D4}"/>
              </a:ext>
            </a:extLst>
          </p:cNvPr>
          <p:cNvSpPr txBox="1">
            <a:spLocks noChangeArrowheads="1"/>
          </p:cNvSpPr>
          <p:nvPr/>
        </p:nvSpPr>
        <p:spPr bwMode="auto">
          <a:xfrm rot="-70126">
            <a:off x="8108950" y="6491288"/>
            <a:ext cx="1111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>
                <a:solidFill>
                  <a:srgbClr val="3333CC"/>
                </a:solidFill>
                <a:latin typeface="Times New Roman" panose="02020603050405020304" pitchFamily="18" charset="0"/>
              </a:rPr>
              <a:t>ranbsingh</a:t>
            </a:r>
            <a:endParaRPr lang="en-US" altLang="en-US" sz="2400">
              <a:solidFill>
                <a:srgbClr val="33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20" name="Rectangle 24">
            <a:extLst>
              <a:ext uri="{FF2B5EF4-FFF2-40B4-BE49-F238E27FC236}">
                <a16:creationId xmlns:a16="http://schemas.microsoft.com/office/drawing/2014/main" id="{72523443-AACF-44DA-90AE-F18800D36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52400"/>
            <a:ext cx="8534400" cy="617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66FF"/>
                </a:solidFill>
              </a:rPr>
              <a:t>Scientists and supporting staff  </a:t>
            </a:r>
            <a:r>
              <a:rPr lang="en-US" altLang="en-US" sz="2400" b="1">
                <a:solidFill>
                  <a:srgbClr val="0066FF"/>
                </a:solidFill>
              </a:rPr>
              <a:t>….contd</a:t>
            </a:r>
            <a:r>
              <a:rPr lang="en-US" altLang="en-US" sz="2400" b="1">
                <a:solidFill>
                  <a:schemeClr val="accent2"/>
                </a:solidFill>
              </a:rPr>
              <a:t>.</a:t>
            </a:r>
          </a:p>
          <a:p>
            <a:pPr eaLnBrk="1" hangingPunct="1"/>
            <a:endParaRPr lang="en-US" altLang="en-US" sz="2400" b="1">
              <a:solidFill>
                <a:srgbClr val="FF3300"/>
              </a:solidFill>
            </a:endParaRPr>
          </a:p>
          <a:p>
            <a:pPr>
              <a:buSzPct val="75000"/>
              <a:buFont typeface="Monotype Sorts" pitchFamily="2" charset="2"/>
              <a:buChar char="l"/>
            </a:pPr>
            <a:r>
              <a:rPr lang="en-US" altLang="en-US" sz="3200" b="1">
                <a:solidFill>
                  <a:srgbClr val="FF3300"/>
                </a:solidFill>
              </a:rPr>
              <a:t> </a:t>
            </a:r>
            <a:r>
              <a:rPr lang="en-US" altLang="en-US" sz="2800" b="1">
                <a:solidFill>
                  <a:srgbClr val="FF3300"/>
                </a:solidFill>
              </a:rPr>
              <a:t>Inhibitors to Quality Management</a:t>
            </a:r>
          </a:p>
          <a:p>
            <a:pPr>
              <a:buSzPct val="75000"/>
              <a:buFont typeface="Monotype Sorts" pitchFamily="2" charset="2"/>
              <a:buChar char="l"/>
            </a:pPr>
            <a:endParaRPr lang="en-US" altLang="en-US" sz="2400" b="1">
              <a:solidFill>
                <a:srgbClr val="006600"/>
              </a:solidFill>
            </a:endParaRPr>
          </a:p>
          <a:p>
            <a:pPr>
              <a:buClr>
                <a:srgbClr val="006600"/>
              </a:buClr>
              <a:buSzPct val="75000"/>
              <a:buFont typeface="System"/>
              <a:buChar char="-"/>
            </a:pPr>
            <a:r>
              <a:rPr lang="en-US" altLang="en-US" sz="2400" b="1">
                <a:solidFill>
                  <a:srgbClr val="006600"/>
                </a:solidFill>
              </a:rPr>
              <a:t> who have a problem for every solution rather than  a solution for every problem</a:t>
            </a:r>
          </a:p>
          <a:p>
            <a:pPr>
              <a:buClr>
                <a:schemeClr val="tx2"/>
              </a:buClr>
              <a:buSzPct val="75000"/>
              <a:buFont typeface="System"/>
              <a:buChar char="-"/>
            </a:pPr>
            <a:endParaRPr lang="en-US" altLang="en-US" sz="2400" b="1">
              <a:solidFill>
                <a:srgbClr val="990099"/>
              </a:solidFill>
            </a:endParaRPr>
          </a:p>
          <a:p>
            <a:pPr>
              <a:buClr>
                <a:srgbClr val="990099"/>
              </a:buClr>
              <a:buSzPct val="75000"/>
              <a:buFont typeface="System"/>
              <a:buChar char="-"/>
            </a:pPr>
            <a:r>
              <a:rPr lang="en-US" altLang="en-US" sz="2400" b="1">
                <a:solidFill>
                  <a:srgbClr val="990099"/>
                </a:solidFill>
              </a:rPr>
              <a:t> who discourage others by their action or lack of action</a:t>
            </a:r>
          </a:p>
          <a:p>
            <a:pPr>
              <a:buClr>
                <a:schemeClr val="tx2"/>
              </a:buClr>
              <a:buSzPct val="75000"/>
              <a:buFont typeface="System"/>
              <a:buChar char="-"/>
            </a:pPr>
            <a:endParaRPr lang="en-US" altLang="en-US" sz="2400" b="1">
              <a:solidFill>
                <a:srgbClr val="990099"/>
              </a:solidFill>
            </a:endParaRPr>
          </a:p>
          <a:p>
            <a:pPr>
              <a:buClr>
                <a:srgbClr val="006600"/>
              </a:buClr>
              <a:buSzPct val="75000"/>
              <a:buFont typeface="System"/>
              <a:buChar char="-"/>
            </a:pPr>
            <a:r>
              <a:rPr lang="en-US" altLang="en-US" sz="2400" b="1">
                <a:solidFill>
                  <a:srgbClr val="006600"/>
                </a:solidFill>
              </a:rPr>
              <a:t> who find reasons for not doing things instead of finding reasons for doing things</a:t>
            </a:r>
          </a:p>
          <a:p>
            <a:pPr>
              <a:buClr>
                <a:schemeClr val="tx2"/>
              </a:buClr>
              <a:buSzPct val="75000"/>
              <a:buFont typeface="System"/>
              <a:buChar char="-"/>
            </a:pPr>
            <a:endParaRPr lang="en-US" altLang="en-US" sz="2400" b="1">
              <a:solidFill>
                <a:srgbClr val="990099"/>
              </a:solidFill>
            </a:endParaRPr>
          </a:p>
          <a:p>
            <a:pPr>
              <a:buClr>
                <a:srgbClr val="990099"/>
              </a:buClr>
              <a:buSzPct val="75000"/>
              <a:buFont typeface="System"/>
              <a:buChar char="-"/>
            </a:pPr>
            <a:r>
              <a:rPr lang="en-US" altLang="en-US" sz="2400" b="1">
                <a:solidFill>
                  <a:srgbClr val="990099"/>
                </a:solidFill>
              </a:rPr>
              <a:t> whose only answer when they fail to meet their objectives is to hope that everyone else fails too</a:t>
            </a:r>
          </a:p>
          <a:p>
            <a:pPr>
              <a:buClr>
                <a:schemeClr val="tx2"/>
              </a:buClr>
              <a:buSzPct val="75000"/>
              <a:buFont typeface="System"/>
              <a:buChar char="-"/>
            </a:pPr>
            <a:endParaRPr lang="en-US" altLang="en-US" sz="2400" b="1">
              <a:solidFill>
                <a:srgbClr val="990099"/>
              </a:solidFill>
            </a:endParaRPr>
          </a:p>
          <a:p>
            <a:pPr>
              <a:buClr>
                <a:srgbClr val="006600"/>
              </a:buClr>
              <a:buSzPct val="75000"/>
              <a:buFont typeface="System"/>
              <a:buChar char="-"/>
            </a:pPr>
            <a:r>
              <a:rPr lang="en-US" altLang="en-US" sz="2400" b="1">
                <a:solidFill>
                  <a:srgbClr val="006600"/>
                </a:solidFill>
              </a:rPr>
              <a:t> who seldom reads any scientific book / journal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53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53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53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53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53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5532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>
            <a:extLst>
              <a:ext uri="{FF2B5EF4-FFF2-40B4-BE49-F238E27FC236}">
                <a16:creationId xmlns:a16="http://schemas.microsoft.com/office/drawing/2014/main" id="{5968482F-D55C-4A65-96CE-06CB9312EE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1838" y="44767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4400" b="1">
                <a:solidFill>
                  <a:schemeClr val="tx2"/>
                </a:solidFill>
              </a:rPr>
              <a:t>Job Satisfaction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2D233B20-ECF6-43EC-8FD1-8C6AB1DC8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131888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3300" b="1">
                <a:solidFill>
                  <a:schemeClr val="tx2"/>
                </a:solidFill>
              </a:rPr>
              <a:t>Satisfiers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0" name="Text Box 4">
            <a:extLst>
              <a:ext uri="{FF2B5EF4-FFF2-40B4-BE49-F238E27FC236}">
                <a16:creationId xmlns:a16="http://schemas.microsoft.com/office/drawing/2014/main" id="{16AD9EE6-D994-4721-A399-ACD6FE7FA3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169545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2200" b="1">
                <a:solidFill>
                  <a:schemeClr val="tx2"/>
                </a:solidFill>
              </a:rPr>
              <a:t>Achievements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1" name="Text Box 5">
            <a:extLst>
              <a:ext uri="{FF2B5EF4-FFF2-40B4-BE49-F238E27FC236}">
                <a16:creationId xmlns:a16="http://schemas.microsoft.com/office/drawing/2014/main" id="{72787EDA-C8F1-458F-89EB-B3B8141C3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5363" y="208915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2200" b="1">
                <a:solidFill>
                  <a:schemeClr val="tx2"/>
                </a:solidFill>
              </a:rPr>
              <a:t>Recognition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2" name="Text Box 6">
            <a:extLst>
              <a:ext uri="{FF2B5EF4-FFF2-40B4-BE49-F238E27FC236}">
                <a16:creationId xmlns:a16="http://schemas.microsoft.com/office/drawing/2014/main" id="{3DBBAC0E-0BD5-4232-B9CD-87F642AE6C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49555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2200" b="1">
                <a:solidFill>
                  <a:schemeClr val="tx2"/>
                </a:solidFill>
              </a:rPr>
              <a:t>Responsibility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3" name="Text Box 7">
            <a:extLst>
              <a:ext uri="{FF2B5EF4-FFF2-40B4-BE49-F238E27FC236}">
                <a16:creationId xmlns:a16="http://schemas.microsoft.com/office/drawing/2014/main" id="{87C5210C-E264-48D2-847E-4F28B42550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9300" y="295592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2200" b="1">
                <a:solidFill>
                  <a:schemeClr val="tx2"/>
                </a:solidFill>
              </a:rPr>
              <a:t>Promotion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4" name="Text Box 8">
            <a:extLst>
              <a:ext uri="{FF2B5EF4-FFF2-40B4-BE49-F238E27FC236}">
                <a16:creationId xmlns:a16="http://schemas.microsoft.com/office/drawing/2014/main" id="{2C050711-249E-43C4-9375-FFECF16C6D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40677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2200" b="1">
                <a:solidFill>
                  <a:schemeClr val="tx2"/>
                </a:solidFill>
              </a:rPr>
              <a:t>The Nature of Work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5" name="Text Box 9">
            <a:extLst>
              <a:ext uri="{FF2B5EF4-FFF2-40B4-BE49-F238E27FC236}">
                <a16:creationId xmlns:a16="http://schemas.microsoft.com/office/drawing/2014/main" id="{A0BD83D8-47BF-4EBB-9A3A-8F5B98E75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39624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3300" b="1">
                <a:solidFill>
                  <a:schemeClr val="tx2"/>
                </a:solidFill>
              </a:rPr>
              <a:t>Dissatisfiers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6" name="Text Box 10">
            <a:extLst>
              <a:ext uri="{FF2B5EF4-FFF2-40B4-BE49-F238E27FC236}">
                <a16:creationId xmlns:a16="http://schemas.microsoft.com/office/drawing/2014/main" id="{D1C3D589-2ED6-40D8-90F5-A7D3F1415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9525" y="4557713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2200" b="1">
                <a:solidFill>
                  <a:schemeClr val="tx2"/>
                </a:solidFill>
              </a:rPr>
              <a:t>Restrictive Regulations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7" name="Text Box 11">
            <a:extLst>
              <a:ext uri="{FF2B5EF4-FFF2-40B4-BE49-F238E27FC236}">
                <a16:creationId xmlns:a16="http://schemas.microsoft.com/office/drawing/2014/main" id="{F8B5C10A-BF20-444C-88C3-0AB54C1B7A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2138" y="505142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2200" b="1">
                <a:solidFill>
                  <a:schemeClr val="tx2"/>
                </a:solidFill>
              </a:rPr>
              <a:t>Unsatisfactory Supervision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8" name="Text Box 12">
            <a:extLst>
              <a:ext uri="{FF2B5EF4-FFF2-40B4-BE49-F238E27FC236}">
                <a16:creationId xmlns:a16="http://schemas.microsoft.com/office/drawing/2014/main" id="{9DE4E812-8B86-4A0D-B768-77E849F45D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1038" y="545782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2200" b="1">
                <a:solidFill>
                  <a:schemeClr val="tx2"/>
                </a:solidFill>
              </a:rPr>
              <a:t>Poor Relation With Fellow Employees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9" name="Text Box 13">
            <a:extLst>
              <a:ext uri="{FF2B5EF4-FFF2-40B4-BE49-F238E27FC236}">
                <a16:creationId xmlns:a16="http://schemas.microsoft.com/office/drawing/2014/main" id="{8C89F32E-5EE2-4806-AE2C-B9FFB52528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0913" y="59182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2200" b="1">
                <a:solidFill>
                  <a:schemeClr val="tx2"/>
                </a:solidFill>
              </a:rPr>
              <a:t>Low Salary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70" name="Text Box 14">
            <a:extLst>
              <a:ext uri="{FF2B5EF4-FFF2-40B4-BE49-F238E27FC236}">
                <a16:creationId xmlns:a16="http://schemas.microsoft.com/office/drawing/2014/main" id="{0005E5B9-354B-465F-ADE9-1EF27878E3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2250" y="636905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2200" b="1">
                <a:solidFill>
                  <a:schemeClr val="tx2"/>
                </a:solidFill>
              </a:rPr>
              <a:t>Poor Working Condition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67" name="Text Box 15">
            <a:extLst>
              <a:ext uri="{FF2B5EF4-FFF2-40B4-BE49-F238E27FC236}">
                <a16:creationId xmlns:a16="http://schemas.microsoft.com/office/drawing/2014/main" id="{345645C6-7288-4D5D-90F5-1494C49207BE}"/>
              </a:ext>
            </a:extLst>
          </p:cNvPr>
          <p:cNvSpPr txBox="1">
            <a:spLocks noChangeArrowheads="1"/>
          </p:cNvSpPr>
          <p:nvPr/>
        </p:nvSpPr>
        <p:spPr bwMode="auto">
          <a:xfrm rot="-70126">
            <a:off x="7956550" y="6400800"/>
            <a:ext cx="1111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>
                <a:solidFill>
                  <a:srgbClr val="0000FF"/>
                </a:solidFill>
                <a:latin typeface="Times New Roman" panose="02020603050405020304" pitchFamily="18" charset="0"/>
              </a:rPr>
              <a:t>ranbsingh</a:t>
            </a:r>
            <a:endParaRPr lang="en-US" altLang="en-US" sz="24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10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9461" grpId="0"/>
      <p:bldP spid="19462" grpId="0"/>
      <p:bldP spid="19463" grpId="0"/>
      <p:bldP spid="19464" grpId="0"/>
      <p:bldP spid="19465" grpId="0"/>
      <p:bldP spid="19466" grpId="0"/>
      <p:bldP spid="19467" grpId="0"/>
      <p:bldP spid="19468" grpId="0"/>
      <p:bldP spid="19469" grpId="0"/>
      <p:bldP spid="1947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>
            <a:extLst>
              <a:ext uri="{FF2B5EF4-FFF2-40B4-BE49-F238E27FC236}">
                <a16:creationId xmlns:a16="http://schemas.microsoft.com/office/drawing/2014/main" id="{D3BC364B-ED16-4F18-93C9-A53E658E0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15388" y="62547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endParaRPr lang="en-US" altLang="en-US" sz="2400" b="1">
              <a:solidFill>
                <a:schemeClr val="tx2"/>
              </a:solidFill>
              <a:latin typeface="Lucida Sans" panose="020B0602040502020204" pitchFamily="34" charset="0"/>
            </a:endParaRPr>
          </a:p>
        </p:txBody>
      </p:sp>
      <p:sp>
        <p:nvSpPr>
          <p:cNvPr id="24579" name="Text Box 3">
            <a:extLst>
              <a:ext uri="{FF2B5EF4-FFF2-40B4-BE49-F238E27FC236}">
                <a16:creationId xmlns:a16="http://schemas.microsoft.com/office/drawing/2014/main" id="{5E524093-2438-4523-AAB0-1CA5DBDFA3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48725" y="117792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endParaRPr lang="en-US" altLang="en-US" sz="2400" b="1" i="1">
              <a:solidFill>
                <a:schemeClr val="tx2"/>
              </a:solidFill>
              <a:latin typeface="Lucida Sans" panose="020B0602040502020204" pitchFamily="34" charset="0"/>
            </a:endParaRPr>
          </a:p>
        </p:txBody>
      </p:sp>
      <p:sp>
        <p:nvSpPr>
          <p:cNvPr id="24580" name="Text Box 4">
            <a:extLst>
              <a:ext uri="{FF2B5EF4-FFF2-40B4-BE49-F238E27FC236}">
                <a16:creationId xmlns:a16="http://schemas.microsoft.com/office/drawing/2014/main" id="{24624FF6-32A9-4406-9BF5-122759ACDA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0" y="169545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altLang="en-US" sz="2200" b="1">
                <a:solidFill>
                  <a:schemeClr val="tx2"/>
                </a:solidFill>
                <a:latin typeface="Lucida Sans" panose="020B0602040502020204" pitchFamily="34" charset="0"/>
              </a:rPr>
              <a:t>  </a:t>
            </a:r>
            <a:endParaRPr lang="en-US" altLang="en-US" sz="2400" b="1">
              <a:solidFill>
                <a:schemeClr val="tx2"/>
              </a:solidFill>
              <a:latin typeface="Lucida Sans" panose="020B0602040502020204" pitchFamily="34" charset="0"/>
            </a:endParaRPr>
          </a:p>
        </p:txBody>
      </p:sp>
      <p:sp>
        <p:nvSpPr>
          <p:cNvPr id="24581" name="Text Box 5">
            <a:extLst>
              <a:ext uri="{FF2B5EF4-FFF2-40B4-BE49-F238E27FC236}">
                <a16:creationId xmlns:a16="http://schemas.microsoft.com/office/drawing/2014/main" id="{D866EE07-DC71-4785-AB61-6B7C8F3FE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5400" y="21336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altLang="en-US" sz="2200" b="1">
                <a:solidFill>
                  <a:schemeClr val="tx2"/>
                </a:solidFill>
                <a:latin typeface="Lucida Sans" panose="020B0602040502020204" pitchFamily="34" charset="0"/>
              </a:rPr>
              <a:t>  </a:t>
            </a:r>
            <a:endParaRPr lang="en-US" altLang="en-US" sz="2400" b="1">
              <a:solidFill>
                <a:schemeClr val="tx2"/>
              </a:solidFill>
              <a:latin typeface="Lucida Sans" panose="020B0602040502020204" pitchFamily="34" charset="0"/>
            </a:endParaRPr>
          </a:p>
        </p:txBody>
      </p:sp>
      <p:sp>
        <p:nvSpPr>
          <p:cNvPr id="24582" name="Text Box 6">
            <a:extLst>
              <a:ext uri="{FF2B5EF4-FFF2-40B4-BE49-F238E27FC236}">
                <a16:creationId xmlns:a16="http://schemas.microsoft.com/office/drawing/2014/main" id="{13684F2E-1D97-4DC6-8BC8-D947AE0EE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5146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endParaRPr lang="en-US" altLang="en-US" sz="2400" b="1">
              <a:solidFill>
                <a:schemeClr val="tx2"/>
              </a:solidFill>
              <a:latin typeface="Lucida Sans" panose="020B0602040502020204" pitchFamily="34" charset="0"/>
            </a:endParaRPr>
          </a:p>
        </p:txBody>
      </p:sp>
      <p:sp>
        <p:nvSpPr>
          <p:cNvPr id="24583" name="Text Box 7">
            <a:extLst>
              <a:ext uri="{FF2B5EF4-FFF2-40B4-BE49-F238E27FC236}">
                <a16:creationId xmlns:a16="http://schemas.microsoft.com/office/drawing/2014/main" id="{373D1F62-385C-43F7-9815-28AE5CF0E3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28956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altLang="en-US" sz="2200" b="1">
                <a:solidFill>
                  <a:schemeClr val="tx2"/>
                </a:solidFill>
                <a:latin typeface="Lucida Sans" panose="020B0602040502020204" pitchFamily="34" charset="0"/>
              </a:rPr>
              <a:t>  </a:t>
            </a:r>
            <a:endParaRPr lang="en-US" altLang="en-US" sz="2400" b="1">
              <a:solidFill>
                <a:schemeClr val="tx2"/>
              </a:solidFill>
              <a:latin typeface="Lucida Sans" panose="020B0602040502020204" pitchFamily="34" charset="0"/>
            </a:endParaRPr>
          </a:p>
        </p:txBody>
      </p:sp>
      <p:sp>
        <p:nvSpPr>
          <p:cNvPr id="24584" name="Text Box 8">
            <a:extLst>
              <a:ext uri="{FF2B5EF4-FFF2-40B4-BE49-F238E27FC236}">
                <a16:creationId xmlns:a16="http://schemas.microsoft.com/office/drawing/2014/main" id="{D1D88B01-3FD3-42DF-9393-9B50C01AAE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2025" y="32004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endParaRPr lang="en-US" altLang="en-US" sz="2400" b="1">
              <a:solidFill>
                <a:schemeClr val="tx2"/>
              </a:solidFill>
              <a:latin typeface="Lucida Sans" panose="020B0602040502020204" pitchFamily="34" charset="0"/>
            </a:endParaRPr>
          </a:p>
        </p:txBody>
      </p:sp>
      <p:sp>
        <p:nvSpPr>
          <p:cNvPr id="24585" name="Text Box 9">
            <a:extLst>
              <a:ext uri="{FF2B5EF4-FFF2-40B4-BE49-F238E27FC236}">
                <a16:creationId xmlns:a16="http://schemas.microsoft.com/office/drawing/2014/main" id="{4DAB3333-AEE4-4157-BBF3-F0BD21D69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77188" y="3808413"/>
            <a:ext cx="1587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altLang="en-US" sz="2200" b="1">
                <a:solidFill>
                  <a:schemeClr val="tx2"/>
                </a:solidFill>
                <a:latin typeface="Lucida Sans" panose="020B0602040502020204" pitchFamily="34" charset="0"/>
              </a:rPr>
              <a:t>  </a:t>
            </a:r>
            <a:endParaRPr lang="en-US" altLang="en-US" sz="2400" b="1">
              <a:solidFill>
                <a:schemeClr val="tx2"/>
              </a:solidFill>
              <a:latin typeface="Lucida Sans" panose="020B0602040502020204" pitchFamily="34" charset="0"/>
            </a:endParaRPr>
          </a:p>
        </p:txBody>
      </p:sp>
      <p:sp>
        <p:nvSpPr>
          <p:cNvPr id="24586" name="Text Box 10">
            <a:extLst>
              <a:ext uri="{FF2B5EF4-FFF2-40B4-BE49-F238E27FC236}">
                <a16:creationId xmlns:a16="http://schemas.microsoft.com/office/drawing/2014/main" id="{B6D5C219-FAA1-4666-ADD1-6EC7895EA2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41148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endParaRPr lang="en-US" altLang="en-US" sz="2400" b="1">
              <a:solidFill>
                <a:schemeClr val="tx2"/>
              </a:solidFill>
              <a:latin typeface="Lucida Sans" panose="020B0602040502020204" pitchFamily="34" charset="0"/>
            </a:endParaRPr>
          </a:p>
        </p:txBody>
      </p:sp>
      <p:sp>
        <p:nvSpPr>
          <p:cNvPr id="24587" name="Text Box 11">
            <a:extLst>
              <a:ext uri="{FF2B5EF4-FFF2-40B4-BE49-F238E27FC236}">
                <a16:creationId xmlns:a16="http://schemas.microsoft.com/office/drawing/2014/main" id="{2E9B2F69-8873-46E5-A127-5F294A3156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9025" y="46482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altLang="en-US" sz="2200" b="1">
                <a:solidFill>
                  <a:schemeClr val="tx2"/>
                </a:solidFill>
                <a:latin typeface="Lucida Sans" panose="020B0602040502020204" pitchFamily="34" charset="0"/>
              </a:rPr>
              <a:t>  </a:t>
            </a:r>
            <a:endParaRPr lang="en-US" altLang="en-US" sz="2400" b="1">
              <a:solidFill>
                <a:schemeClr val="tx2"/>
              </a:solidFill>
              <a:latin typeface="Lucida Sans" panose="020B0602040502020204" pitchFamily="34" charset="0"/>
            </a:endParaRPr>
          </a:p>
        </p:txBody>
      </p:sp>
      <p:sp>
        <p:nvSpPr>
          <p:cNvPr id="24588" name="Text Box 12">
            <a:extLst>
              <a:ext uri="{FF2B5EF4-FFF2-40B4-BE49-F238E27FC236}">
                <a16:creationId xmlns:a16="http://schemas.microsoft.com/office/drawing/2014/main" id="{9FF694D1-1408-4957-A53D-623FB4EC5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638800"/>
            <a:ext cx="1588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endParaRPr lang="en-US" altLang="en-US" sz="3200" b="1" i="1">
              <a:latin typeface="Lucida Sans" panose="020B0602040502020204" pitchFamily="34" charset="0"/>
            </a:endParaRPr>
          </a:p>
        </p:txBody>
      </p:sp>
      <p:sp>
        <p:nvSpPr>
          <p:cNvPr id="24589" name="Text Box 13">
            <a:extLst>
              <a:ext uri="{FF2B5EF4-FFF2-40B4-BE49-F238E27FC236}">
                <a16:creationId xmlns:a16="http://schemas.microsoft.com/office/drawing/2014/main" id="{F3CF5AA8-617C-4EE7-A3FF-79BEEE5CE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60198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endParaRPr lang="en-US" altLang="en-US" sz="3200" b="1" i="1">
              <a:solidFill>
                <a:schemeClr val="tx2"/>
              </a:solidFill>
              <a:latin typeface="Lucida Sans" panose="020B0602040502020204" pitchFamily="34" charset="0"/>
            </a:endParaRPr>
          </a:p>
        </p:txBody>
      </p:sp>
      <p:sp>
        <p:nvSpPr>
          <p:cNvPr id="24590" name="Text Box 14">
            <a:extLst>
              <a:ext uri="{FF2B5EF4-FFF2-40B4-BE49-F238E27FC236}">
                <a16:creationId xmlns:a16="http://schemas.microsoft.com/office/drawing/2014/main" id="{040D4CE1-9654-4C21-B446-18342B789A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60198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endParaRPr lang="en-US" altLang="en-US" sz="3200" b="1" i="1">
              <a:solidFill>
                <a:schemeClr val="tx2"/>
              </a:solidFill>
              <a:latin typeface="Lucida Sans" panose="020B0602040502020204" pitchFamily="34" charset="0"/>
            </a:endParaRPr>
          </a:p>
        </p:txBody>
      </p:sp>
      <p:sp>
        <p:nvSpPr>
          <p:cNvPr id="24591" name="Text Box 15">
            <a:extLst>
              <a:ext uri="{FF2B5EF4-FFF2-40B4-BE49-F238E27FC236}">
                <a16:creationId xmlns:a16="http://schemas.microsoft.com/office/drawing/2014/main" id="{9F496C6E-E024-47A4-9942-8E8549092A03}"/>
              </a:ext>
            </a:extLst>
          </p:cNvPr>
          <p:cNvSpPr txBox="1">
            <a:spLocks noChangeArrowheads="1"/>
          </p:cNvSpPr>
          <p:nvPr/>
        </p:nvSpPr>
        <p:spPr bwMode="auto">
          <a:xfrm rot="-70126">
            <a:off x="8108950" y="6491288"/>
            <a:ext cx="1111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>
                <a:solidFill>
                  <a:srgbClr val="0000FF"/>
                </a:solidFill>
                <a:latin typeface="Times New Roman" panose="02020603050405020304" pitchFamily="18" charset="0"/>
              </a:rPr>
              <a:t>ranbsingh</a:t>
            </a:r>
            <a:endParaRPr lang="en-US" altLang="en-US" sz="24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8384" name="Rectangle 16">
            <a:extLst>
              <a:ext uri="{FF2B5EF4-FFF2-40B4-BE49-F238E27FC236}">
                <a16:creationId xmlns:a16="http://schemas.microsoft.com/office/drawing/2014/main" id="{8E4D9FF7-E11B-4948-BD75-829CAAF61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88938"/>
            <a:ext cx="8534400" cy="593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528A55"/>
                </a:solidFill>
              </a:rPr>
              <a:t>Quality - Self Assessment Program</a:t>
            </a:r>
          </a:p>
          <a:p>
            <a:endParaRPr lang="en-US" altLang="en-US" sz="1200" b="1" i="1">
              <a:solidFill>
                <a:srgbClr val="528A55"/>
              </a:solidFill>
            </a:endParaRPr>
          </a:p>
          <a:p>
            <a:r>
              <a:rPr lang="en-US" altLang="en-US" sz="2800" b="1" i="1">
                <a:solidFill>
                  <a:srgbClr val="FF3300"/>
                </a:solidFill>
              </a:rPr>
              <a:t>Quality is reflected in work of persons who are</a:t>
            </a:r>
          </a:p>
          <a:p>
            <a:endParaRPr lang="en-US" altLang="en-US" sz="1200" b="1" i="1">
              <a:solidFill>
                <a:srgbClr val="FF3300"/>
              </a:solidFill>
            </a:endParaRPr>
          </a:p>
          <a:p>
            <a:pPr>
              <a:spcAft>
                <a:spcPct val="50000"/>
              </a:spcAft>
              <a:buClr>
                <a:srgbClr val="006600"/>
              </a:buClr>
              <a:buSzPct val="75000"/>
              <a:buFont typeface="Monotype Sorts" pitchFamily="2" charset="2"/>
              <a:buChar char="n"/>
            </a:pPr>
            <a:r>
              <a:rPr lang="en-US" altLang="en-US" sz="2400" b="1">
                <a:solidFill>
                  <a:srgbClr val="006600"/>
                </a:solidFill>
              </a:rPr>
              <a:t> Totally dedicated to service and comfortable in that role</a:t>
            </a:r>
          </a:p>
          <a:p>
            <a:pPr>
              <a:spcAft>
                <a:spcPct val="50000"/>
              </a:spcAft>
              <a:buClr>
                <a:srgbClr val="990099"/>
              </a:buClr>
              <a:buSzPct val="75000"/>
              <a:buFont typeface="Monotype Sorts" pitchFamily="2" charset="2"/>
              <a:buChar char="n"/>
            </a:pPr>
            <a:r>
              <a:rPr lang="en-US" altLang="en-US" sz="2400" b="1">
                <a:solidFill>
                  <a:srgbClr val="006600"/>
                </a:solidFill>
              </a:rPr>
              <a:t> </a:t>
            </a:r>
            <a:r>
              <a:rPr lang="en-US" altLang="en-US" sz="2400" b="1">
                <a:solidFill>
                  <a:srgbClr val="990099"/>
                </a:solidFill>
              </a:rPr>
              <a:t>Proud and jealous of their reputation and achievement but never satisfied</a:t>
            </a:r>
          </a:p>
          <a:p>
            <a:pPr>
              <a:spcAft>
                <a:spcPct val="50000"/>
              </a:spcAft>
              <a:buClr>
                <a:srgbClr val="006600"/>
              </a:buClr>
              <a:buSzPct val="75000"/>
              <a:buFont typeface="Monotype Sorts" pitchFamily="2" charset="2"/>
              <a:buChar char="n"/>
            </a:pPr>
            <a:r>
              <a:rPr lang="en-US" altLang="en-US" sz="2400" b="1">
                <a:solidFill>
                  <a:srgbClr val="006600"/>
                </a:solidFill>
              </a:rPr>
              <a:t> Confident and able to operate without rigid rules, but respectful of the rules that do exist</a:t>
            </a:r>
          </a:p>
          <a:p>
            <a:pPr>
              <a:spcAft>
                <a:spcPct val="50000"/>
              </a:spcAft>
              <a:buClr>
                <a:srgbClr val="990099"/>
              </a:buClr>
              <a:buSzPct val="75000"/>
              <a:buFont typeface="Monotype Sorts" pitchFamily="2" charset="2"/>
              <a:buChar char="n"/>
            </a:pPr>
            <a:r>
              <a:rPr lang="en-US" altLang="en-US" sz="2400" b="1">
                <a:solidFill>
                  <a:srgbClr val="006600"/>
                </a:solidFill>
              </a:rPr>
              <a:t> </a:t>
            </a:r>
            <a:r>
              <a:rPr lang="en-US" altLang="en-US" sz="2400" b="1">
                <a:solidFill>
                  <a:srgbClr val="990099"/>
                </a:solidFill>
              </a:rPr>
              <a:t>Sensitive in anticipating , and being responsive and                               flexible in times of crisis</a:t>
            </a:r>
          </a:p>
          <a:p>
            <a:pPr>
              <a:spcAft>
                <a:spcPct val="50000"/>
              </a:spcAft>
              <a:buClr>
                <a:srgbClr val="006600"/>
              </a:buClr>
              <a:buSzPct val="75000"/>
              <a:buFont typeface="Monotype Sorts" pitchFamily="2" charset="2"/>
              <a:buChar char="n"/>
            </a:pPr>
            <a:r>
              <a:rPr lang="en-US" altLang="en-US" sz="2400" b="1">
                <a:solidFill>
                  <a:srgbClr val="006600"/>
                </a:solidFill>
              </a:rPr>
              <a:t> Enthusiastic about technological developments</a:t>
            </a:r>
          </a:p>
          <a:p>
            <a:pPr>
              <a:spcAft>
                <a:spcPct val="50000"/>
              </a:spcAft>
              <a:buClr>
                <a:srgbClr val="990099"/>
              </a:buClr>
              <a:buSzPct val="75000"/>
              <a:buFont typeface="Monotype Sorts" pitchFamily="2" charset="2"/>
              <a:buNone/>
            </a:pPr>
            <a:r>
              <a:rPr lang="en-US" altLang="en-US" sz="2400" b="1" i="1">
                <a:solidFill>
                  <a:srgbClr val="990099"/>
                </a:solidFill>
              </a:rPr>
              <a:t>	</a:t>
            </a:r>
            <a:r>
              <a:rPr lang="en-US" altLang="en-US" sz="2400" b="1" i="1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have to make sure each person is aware of what is expected of them and they have to act as their own inspector</a:t>
            </a:r>
            <a:endParaRPr lang="en-US" altLang="en-US" b="1" i="1">
              <a:solidFill>
                <a:srgbClr val="99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3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3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83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83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583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1000"/>
                                        <p:tgtEl>
                                          <p:spTgt spid="583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2C8CB244-DDD3-4A03-8E9D-4E7CE8FFFE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-138113"/>
            <a:ext cx="4672013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4800" b="1" i="1">
                <a:latin typeface="Times New Roman" panose="02020603050405020304" pitchFamily="18" charset="0"/>
              </a:rPr>
              <a:t>Personality Traits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2C108921-AC1F-45CC-9A6C-F8D07F144E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" y="549275"/>
            <a:ext cx="1041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>
                <a:latin typeface="Times New Roman" panose="02020603050405020304" pitchFamily="18" charset="0"/>
              </a:rPr>
              <a:t>Drive</a:t>
            </a:r>
          </a:p>
        </p:txBody>
      </p:sp>
      <p:sp>
        <p:nvSpPr>
          <p:cNvPr id="70660" name="Rectangle 4">
            <a:extLst>
              <a:ext uri="{FF2B5EF4-FFF2-40B4-BE49-F238E27FC236}">
                <a16:creationId xmlns:a16="http://schemas.microsoft.com/office/drawing/2014/main" id="{A18ADC2C-9EDF-4D6E-96E3-EF986EAB43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7125" y="593725"/>
            <a:ext cx="5441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i="1">
                <a:latin typeface="Times New Roman" panose="02020603050405020304" pitchFamily="18" charset="0"/>
              </a:rPr>
              <a:t>(a desire to get things accomplished)</a:t>
            </a:r>
          </a:p>
        </p:txBody>
      </p:sp>
      <p:sp>
        <p:nvSpPr>
          <p:cNvPr id="70661" name="Rectangle 5">
            <a:extLst>
              <a:ext uri="{FF2B5EF4-FFF2-40B4-BE49-F238E27FC236}">
                <a16:creationId xmlns:a16="http://schemas.microsoft.com/office/drawing/2014/main" id="{7EC19D31-6ADE-46D8-977F-9686CF8B8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" y="1082675"/>
            <a:ext cx="18811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>
                <a:latin typeface="Times New Roman" panose="02020603050405020304" pitchFamily="18" charset="0"/>
              </a:rPr>
              <a:t>Motivation</a:t>
            </a:r>
          </a:p>
        </p:txBody>
      </p:sp>
      <p:sp>
        <p:nvSpPr>
          <p:cNvPr id="70662" name="Rectangle 6">
            <a:extLst>
              <a:ext uri="{FF2B5EF4-FFF2-40B4-BE49-F238E27FC236}">
                <a16:creationId xmlns:a16="http://schemas.microsoft.com/office/drawing/2014/main" id="{A635D802-099C-4173-983C-289F572E83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1525" y="1127125"/>
            <a:ext cx="35909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i="1">
                <a:latin typeface="Times New Roman" panose="02020603050405020304" pitchFamily="18" charset="0"/>
              </a:rPr>
              <a:t>(enthusiasm for the job)</a:t>
            </a:r>
          </a:p>
        </p:txBody>
      </p:sp>
      <p:sp>
        <p:nvSpPr>
          <p:cNvPr id="70663" name="Rectangle 7">
            <a:extLst>
              <a:ext uri="{FF2B5EF4-FFF2-40B4-BE49-F238E27FC236}">
                <a16:creationId xmlns:a16="http://schemas.microsoft.com/office/drawing/2014/main" id="{CF578022-5F23-4242-ACFF-0CA20F2F5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" y="1616075"/>
            <a:ext cx="24209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>
                <a:latin typeface="Times New Roman" panose="02020603050405020304" pitchFamily="18" charset="0"/>
              </a:rPr>
              <a:t>Determination</a:t>
            </a:r>
          </a:p>
        </p:txBody>
      </p:sp>
      <p:sp>
        <p:nvSpPr>
          <p:cNvPr id="70664" name="Rectangle 8">
            <a:extLst>
              <a:ext uri="{FF2B5EF4-FFF2-40B4-BE49-F238E27FC236}">
                <a16:creationId xmlns:a16="http://schemas.microsoft.com/office/drawing/2014/main" id="{D292DC3F-E1FD-46FD-90AD-EEA344818A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1125" y="1660525"/>
            <a:ext cx="52276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i="1">
                <a:latin typeface="Times New Roman" panose="02020603050405020304" pitchFamily="18" charset="0"/>
              </a:rPr>
              <a:t>(not backing away from a problem)</a:t>
            </a:r>
          </a:p>
        </p:txBody>
      </p:sp>
      <p:sp>
        <p:nvSpPr>
          <p:cNvPr id="70665" name="Rectangle 9">
            <a:extLst>
              <a:ext uri="{FF2B5EF4-FFF2-40B4-BE49-F238E27FC236}">
                <a16:creationId xmlns:a16="http://schemas.microsoft.com/office/drawing/2014/main" id="{2E1F0842-BBFA-43C3-9EB1-3E987B11E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" y="2225675"/>
            <a:ext cx="19224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>
                <a:latin typeface="Times New Roman" panose="02020603050405020304" pitchFamily="18" charset="0"/>
              </a:rPr>
              <a:t>Confidence</a:t>
            </a:r>
          </a:p>
        </p:txBody>
      </p:sp>
      <p:sp>
        <p:nvSpPr>
          <p:cNvPr id="70666" name="Rectangle 10">
            <a:extLst>
              <a:ext uri="{FF2B5EF4-FFF2-40B4-BE49-F238E27FC236}">
                <a16:creationId xmlns:a16="http://schemas.microsoft.com/office/drawing/2014/main" id="{8E5D77D6-0D1F-4506-8E51-CC2AD7157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7725" y="2270125"/>
            <a:ext cx="59055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i="1">
                <a:latin typeface="Times New Roman" panose="02020603050405020304" pitchFamily="18" charset="0"/>
              </a:rPr>
              <a:t>(well poised, open, friendly, and honest)</a:t>
            </a:r>
          </a:p>
        </p:txBody>
      </p:sp>
      <p:sp>
        <p:nvSpPr>
          <p:cNvPr id="70667" name="Rectangle 11">
            <a:extLst>
              <a:ext uri="{FF2B5EF4-FFF2-40B4-BE49-F238E27FC236}">
                <a16:creationId xmlns:a16="http://schemas.microsoft.com/office/drawing/2014/main" id="{4B69764E-CCFE-4CD9-B360-1CD3BCD403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" y="2835275"/>
            <a:ext cx="1781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>
                <a:latin typeface="Times New Roman" panose="02020603050405020304" pitchFamily="18" charset="0"/>
              </a:rPr>
              <a:t>Reliability</a:t>
            </a:r>
          </a:p>
        </p:txBody>
      </p:sp>
      <p:sp>
        <p:nvSpPr>
          <p:cNvPr id="70668" name="Rectangle 12">
            <a:extLst>
              <a:ext uri="{FF2B5EF4-FFF2-40B4-BE49-F238E27FC236}">
                <a16:creationId xmlns:a16="http://schemas.microsoft.com/office/drawing/2014/main" id="{D4E4EF02-E4E7-4911-B4F8-35295238E8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125" y="2879725"/>
            <a:ext cx="72453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i="1">
                <a:latin typeface="Times New Roman" panose="02020603050405020304" pitchFamily="18" charset="0"/>
              </a:rPr>
              <a:t>(dependable, ensures the tasks are accomplished)</a:t>
            </a:r>
          </a:p>
        </p:txBody>
      </p:sp>
      <p:sp>
        <p:nvSpPr>
          <p:cNvPr id="70669" name="Rectangle 13">
            <a:extLst>
              <a:ext uri="{FF2B5EF4-FFF2-40B4-BE49-F238E27FC236}">
                <a16:creationId xmlns:a16="http://schemas.microsoft.com/office/drawing/2014/main" id="{47F7260A-C688-4650-9BF1-66FC5C20F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" y="3444875"/>
            <a:ext cx="15414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>
                <a:latin typeface="Times New Roman" panose="02020603050405020304" pitchFamily="18" charset="0"/>
              </a:rPr>
              <a:t>Integrity</a:t>
            </a:r>
          </a:p>
        </p:txBody>
      </p:sp>
      <p:sp>
        <p:nvSpPr>
          <p:cNvPr id="70670" name="Rectangle 14">
            <a:extLst>
              <a:ext uri="{FF2B5EF4-FFF2-40B4-BE49-F238E27FC236}">
                <a16:creationId xmlns:a16="http://schemas.microsoft.com/office/drawing/2014/main" id="{67BEF3D0-B471-43A0-9F1F-3725D6FC6A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0525" y="3489325"/>
            <a:ext cx="56689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i="1">
                <a:latin typeface="Times New Roman" panose="02020603050405020304" pitchFamily="18" charset="0"/>
              </a:rPr>
              <a:t>(taking responsibility for one’s action)</a:t>
            </a:r>
          </a:p>
        </p:txBody>
      </p:sp>
      <p:sp>
        <p:nvSpPr>
          <p:cNvPr id="70671" name="Rectangle 15">
            <a:extLst>
              <a:ext uri="{FF2B5EF4-FFF2-40B4-BE49-F238E27FC236}">
                <a16:creationId xmlns:a16="http://schemas.microsoft.com/office/drawing/2014/main" id="{317FCFB0-5FE0-4765-8358-E8090DEB8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" y="4083050"/>
            <a:ext cx="11430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200" b="1">
                <a:latin typeface="Times New Roman" panose="02020603050405020304" pitchFamily="18" charset="0"/>
              </a:rPr>
              <a:t>Pride</a:t>
            </a:r>
          </a:p>
        </p:txBody>
      </p:sp>
      <p:sp>
        <p:nvSpPr>
          <p:cNvPr id="70672" name="Rectangle 16">
            <a:extLst>
              <a:ext uri="{FF2B5EF4-FFF2-40B4-BE49-F238E27FC236}">
                <a16:creationId xmlns:a16="http://schemas.microsoft.com/office/drawing/2014/main" id="{F7F31FBD-FF00-4A3A-AF06-5C42F0687E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3325" y="4175125"/>
            <a:ext cx="40528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i="1">
                <a:latin typeface="Times New Roman" panose="02020603050405020304" pitchFamily="18" charset="0"/>
              </a:rPr>
              <a:t>(pride in one’s  profession)</a:t>
            </a:r>
          </a:p>
        </p:txBody>
      </p:sp>
      <p:sp>
        <p:nvSpPr>
          <p:cNvPr id="70673" name="Rectangle 17">
            <a:extLst>
              <a:ext uri="{FF2B5EF4-FFF2-40B4-BE49-F238E27FC236}">
                <a16:creationId xmlns:a16="http://schemas.microsoft.com/office/drawing/2014/main" id="{7F803489-B621-4F1B-8AE3-FF576FFBD4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" y="4740275"/>
            <a:ext cx="1841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>
                <a:latin typeface="Times New Roman" panose="02020603050405020304" pitchFamily="18" charset="0"/>
              </a:rPr>
              <a:t>Dedication</a:t>
            </a:r>
          </a:p>
        </p:txBody>
      </p:sp>
      <p:sp>
        <p:nvSpPr>
          <p:cNvPr id="70674" name="Rectangle 18">
            <a:extLst>
              <a:ext uri="{FF2B5EF4-FFF2-40B4-BE49-F238E27FC236}">
                <a16:creationId xmlns:a16="http://schemas.microsoft.com/office/drawing/2014/main" id="{BD9AF11D-DCEF-49CC-807F-C98E7B876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5325" y="4913313"/>
            <a:ext cx="5340350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60000"/>
              </a:lnSpc>
            </a:pPr>
            <a:r>
              <a:rPr lang="en-US" altLang="en-US" sz="2800" i="1">
                <a:latin typeface="Times New Roman" panose="02020603050405020304" pitchFamily="18" charset="0"/>
              </a:rPr>
              <a:t>(whatever time and effort it takes to </a:t>
            </a:r>
          </a:p>
          <a:p>
            <a:pPr>
              <a:lnSpc>
                <a:spcPct val="60000"/>
              </a:lnSpc>
            </a:pPr>
            <a:r>
              <a:rPr lang="en-US" altLang="en-US" sz="2800" i="1">
                <a:latin typeface="Times New Roman" panose="02020603050405020304" pitchFamily="18" charset="0"/>
              </a:rPr>
              <a:t>accomplish one’s goals)</a:t>
            </a:r>
          </a:p>
        </p:txBody>
      </p:sp>
      <p:sp>
        <p:nvSpPr>
          <p:cNvPr id="70675" name="Rectangle 19">
            <a:extLst>
              <a:ext uri="{FF2B5EF4-FFF2-40B4-BE49-F238E27FC236}">
                <a16:creationId xmlns:a16="http://schemas.microsoft.com/office/drawing/2014/main" id="{4E1D9EBD-25DF-4E6D-B124-8F033C01A9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" y="5502275"/>
            <a:ext cx="17192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>
                <a:latin typeface="Times New Roman" panose="02020603050405020304" pitchFamily="18" charset="0"/>
              </a:rPr>
              <a:t>Efficiency</a:t>
            </a:r>
          </a:p>
        </p:txBody>
      </p:sp>
      <p:sp>
        <p:nvSpPr>
          <p:cNvPr id="70676" name="Rectangle 20">
            <a:extLst>
              <a:ext uri="{FF2B5EF4-FFF2-40B4-BE49-F238E27FC236}">
                <a16:creationId xmlns:a16="http://schemas.microsoft.com/office/drawing/2014/main" id="{F867D1A7-7130-4091-BC6E-F9020DA256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5" y="5675313"/>
            <a:ext cx="5788025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60000"/>
              </a:lnSpc>
            </a:pPr>
            <a:r>
              <a:rPr lang="en-US" altLang="en-US" sz="2800" i="1">
                <a:latin typeface="Times New Roman" panose="02020603050405020304" pitchFamily="18" charset="0"/>
              </a:rPr>
              <a:t>(performing task without wasting time, </a:t>
            </a:r>
          </a:p>
          <a:p>
            <a:pPr>
              <a:lnSpc>
                <a:spcPct val="60000"/>
              </a:lnSpc>
            </a:pPr>
            <a:r>
              <a:rPr lang="en-US" altLang="en-US" sz="2800" i="1">
                <a:latin typeface="Times New Roman" panose="02020603050405020304" pitchFamily="18" charset="0"/>
              </a:rPr>
              <a:t>energy, or resources)</a:t>
            </a:r>
          </a:p>
        </p:txBody>
      </p:sp>
      <p:sp>
        <p:nvSpPr>
          <p:cNvPr id="70677" name="Rectangle 21">
            <a:extLst>
              <a:ext uri="{FF2B5EF4-FFF2-40B4-BE49-F238E27FC236}">
                <a16:creationId xmlns:a16="http://schemas.microsoft.com/office/drawing/2014/main" id="{A7B3F43E-7F18-4FF7-99A7-880A7860DA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" y="6216650"/>
            <a:ext cx="1668463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200" b="1">
                <a:latin typeface="Times New Roman" panose="02020603050405020304" pitchFamily="18" charset="0"/>
              </a:rPr>
              <a:t>Analysis</a:t>
            </a:r>
          </a:p>
        </p:txBody>
      </p:sp>
      <p:sp>
        <p:nvSpPr>
          <p:cNvPr id="70678" name="Rectangle 22">
            <a:extLst>
              <a:ext uri="{FF2B5EF4-FFF2-40B4-BE49-F238E27FC236}">
                <a16:creationId xmlns:a16="http://schemas.microsoft.com/office/drawing/2014/main" id="{3C714F45-5B53-4775-AE07-487D0FD661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5" y="6262688"/>
            <a:ext cx="39766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i="1">
                <a:latin typeface="Times New Roman" panose="02020603050405020304" pitchFamily="18" charset="0"/>
              </a:rPr>
              <a:t>(problem solving analysis)</a:t>
            </a:r>
          </a:p>
        </p:txBody>
      </p:sp>
      <p:sp>
        <p:nvSpPr>
          <p:cNvPr id="25623" name="Text Box 23">
            <a:extLst>
              <a:ext uri="{FF2B5EF4-FFF2-40B4-BE49-F238E27FC236}">
                <a16:creationId xmlns:a16="http://schemas.microsoft.com/office/drawing/2014/main" id="{53926627-F4B2-422A-A242-F67C41166D43}"/>
              </a:ext>
            </a:extLst>
          </p:cNvPr>
          <p:cNvSpPr txBox="1">
            <a:spLocks noChangeArrowheads="1"/>
          </p:cNvSpPr>
          <p:nvPr/>
        </p:nvSpPr>
        <p:spPr bwMode="auto">
          <a:xfrm rot="-70126">
            <a:off x="8001000" y="6400800"/>
            <a:ext cx="1111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>
                <a:solidFill>
                  <a:srgbClr val="0000FF"/>
                </a:solidFill>
                <a:latin typeface="Times New Roman" panose="02020603050405020304" pitchFamily="18" charset="0"/>
              </a:rPr>
              <a:t>ranbsingh</a:t>
            </a:r>
            <a:endParaRPr lang="en-US" altLang="en-US" sz="24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70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70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70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0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70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70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70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70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70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70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70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/>
      <p:bldP spid="70660" grpId="0"/>
      <p:bldP spid="70661" grpId="0"/>
      <p:bldP spid="70662" grpId="0"/>
      <p:bldP spid="70663" grpId="0"/>
      <p:bldP spid="70664" grpId="0"/>
      <p:bldP spid="70665" grpId="0"/>
      <p:bldP spid="70666" grpId="0"/>
      <p:bldP spid="70667" grpId="0"/>
      <p:bldP spid="70668" grpId="0"/>
      <p:bldP spid="70669" grpId="0"/>
      <p:bldP spid="70670" grpId="0"/>
      <p:bldP spid="70671" grpId="0"/>
      <p:bldP spid="70672" grpId="0"/>
      <p:bldP spid="70673" grpId="0"/>
      <p:bldP spid="70674" grpId="0"/>
      <p:bldP spid="70675" grpId="0"/>
      <p:bldP spid="70676" grpId="0"/>
      <p:bldP spid="70677" grpId="0"/>
      <p:bldP spid="7067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D70B03EE-2C6E-4E49-BE5C-A28506822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0375" y="56197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3300" b="1" i="1">
                <a:solidFill>
                  <a:srgbClr val="0066FF"/>
                </a:solidFill>
              </a:rPr>
              <a:t>If a member of staff</a:t>
            </a:r>
            <a:endParaRPr lang="en-US" altLang="en-US" sz="2400" b="1" i="1">
              <a:solidFill>
                <a:srgbClr val="0066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5F0CE270-0F21-4933-8F70-592E72F092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3425" y="989013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3300" b="1" i="1">
                <a:solidFill>
                  <a:srgbClr val="0066FF"/>
                </a:solidFill>
              </a:rPr>
              <a:t>is not making a</a:t>
            </a:r>
            <a:endParaRPr lang="en-US" altLang="en-US" sz="2400" b="1" i="1">
              <a:solidFill>
                <a:srgbClr val="0066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96C95651-517E-4420-8C9B-FF763F0E69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1417638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3300" b="1" i="1">
                <a:solidFill>
                  <a:srgbClr val="0066FF"/>
                </a:solidFill>
              </a:rPr>
              <a:t>full contribution</a:t>
            </a:r>
            <a:endParaRPr lang="en-US" altLang="en-US" sz="2400" b="1" i="1">
              <a:solidFill>
                <a:srgbClr val="0066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17" name="Text Box 5">
            <a:extLst>
              <a:ext uri="{FF2B5EF4-FFF2-40B4-BE49-F238E27FC236}">
                <a16:creationId xmlns:a16="http://schemas.microsoft.com/office/drawing/2014/main" id="{D33AFD3B-D369-41C8-B0B8-45F008BDF0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9575" y="1828800"/>
            <a:ext cx="46038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3300" b="1">
                <a:solidFill>
                  <a:schemeClr val="tx2"/>
                </a:solidFill>
              </a:rPr>
              <a:t>    consider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18" name="Text Box 6">
            <a:extLst>
              <a:ext uri="{FF2B5EF4-FFF2-40B4-BE49-F238E27FC236}">
                <a16:creationId xmlns:a16="http://schemas.microsoft.com/office/drawing/2014/main" id="{A9EF0E20-A007-40E4-8410-05C9DDD3DF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2895600"/>
            <a:ext cx="1588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altLang="en-US" sz="3300" b="1">
                <a:solidFill>
                  <a:schemeClr val="tx2"/>
                </a:solidFill>
              </a:rPr>
              <a:t> reallocation of workload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19" name="Text Box 7">
            <a:extLst>
              <a:ext uri="{FF2B5EF4-FFF2-40B4-BE49-F238E27FC236}">
                <a16:creationId xmlns:a16="http://schemas.microsoft.com/office/drawing/2014/main" id="{2BFC2DD4-941B-45EC-A1DF-3DBBDB1FD2F1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5221288" y="3506788"/>
            <a:ext cx="112712" cy="7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altLang="en-US" sz="3300" b="1">
                <a:solidFill>
                  <a:schemeClr val="tx2"/>
                </a:solidFill>
              </a:rPr>
              <a:t> additional training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20" name="Text Box 8">
            <a:extLst>
              <a:ext uri="{FF2B5EF4-FFF2-40B4-BE49-F238E27FC236}">
                <a16:creationId xmlns:a16="http://schemas.microsoft.com/office/drawing/2014/main" id="{8EC23E18-E1CB-47DE-BD74-347066233E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422592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altLang="en-US" sz="3300" b="1">
                <a:solidFill>
                  <a:schemeClr val="tx2"/>
                </a:solidFill>
              </a:rPr>
              <a:t> flexibility of hours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21" name="Text Box 9">
            <a:extLst>
              <a:ext uri="{FF2B5EF4-FFF2-40B4-BE49-F238E27FC236}">
                <a16:creationId xmlns:a16="http://schemas.microsoft.com/office/drawing/2014/main" id="{01FF8154-6B5A-4190-A57D-ED04721418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6150" y="50292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altLang="en-US" sz="3300" b="1">
                <a:solidFill>
                  <a:schemeClr val="tx2"/>
                </a:solidFill>
              </a:rPr>
              <a:t> alternative post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22" name="Text Box 10">
            <a:extLst>
              <a:ext uri="{FF2B5EF4-FFF2-40B4-BE49-F238E27FC236}">
                <a16:creationId xmlns:a16="http://schemas.microsoft.com/office/drawing/2014/main" id="{D8E0FAF4-93FA-4039-98DE-2348CFBDBB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57150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altLang="en-US" sz="3300" b="1">
                <a:solidFill>
                  <a:schemeClr val="tx2"/>
                </a:solidFill>
              </a:rPr>
              <a:t> granting compassionate leave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23" name="Freeform 11">
            <a:extLst>
              <a:ext uri="{FF2B5EF4-FFF2-40B4-BE49-F238E27FC236}">
                <a16:creationId xmlns:a16="http://schemas.microsoft.com/office/drawing/2014/main" id="{FAB75054-6E50-45FA-A475-7F0EF7757360}"/>
              </a:ext>
            </a:extLst>
          </p:cNvPr>
          <p:cNvSpPr>
            <a:spLocks/>
          </p:cNvSpPr>
          <p:nvPr/>
        </p:nvSpPr>
        <p:spPr bwMode="auto">
          <a:xfrm>
            <a:off x="2987675" y="1965325"/>
            <a:ext cx="427038" cy="560388"/>
          </a:xfrm>
          <a:custGeom>
            <a:avLst/>
            <a:gdLst>
              <a:gd name="T0" fmla="*/ 268 w 269"/>
              <a:gd name="T1" fmla="*/ 257 h 353"/>
              <a:gd name="T2" fmla="*/ 244 w 269"/>
              <a:gd name="T3" fmla="*/ 257 h 353"/>
              <a:gd name="T4" fmla="*/ 244 w 269"/>
              <a:gd name="T5" fmla="*/ 250 h 353"/>
              <a:gd name="T6" fmla="*/ 244 w 269"/>
              <a:gd name="T7" fmla="*/ 240 h 353"/>
              <a:gd name="T8" fmla="*/ 243 w 269"/>
              <a:gd name="T9" fmla="*/ 224 h 353"/>
              <a:gd name="T10" fmla="*/ 240 w 269"/>
              <a:gd name="T11" fmla="*/ 203 h 353"/>
              <a:gd name="T12" fmla="*/ 238 w 269"/>
              <a:gd name="T13" fmla="*/ 188 h 353"/>
              <a:gd name="T14" fmla="*/ 234 w 269"/>
              <a:gd name="T15" fmla="*/ 169 h 353"/>
              <a:gd name="T16" fmla="*/ 230 w 269"/>
              <a:gd name="T17" fmla="*/ 152 h 353"/>
              <a:gd name="T18" fmla="*/ 224 w 269"/>
              <a:gd name="T19" fmla="*/ 133 h 353"/>
              <a:gd name="T20" fmla="*/ 219 w 269"/>
              <a:gd name="T21" fmla="*/ 120 h 353"/>
              <a:gd name="T22" fmla="*/ 212 w 269"/>
              <a:gd name="T23" fmla="*/ 105 h 353"/>
              <a:gd name="T24" fmla="*/ 208 w 269"/>
              <a:gd name="T25" fmla="*/ 95 h 353"/>
              <a:gd name="T26" fmla="*/ 200 w 269"/>
              <a:gd name="T27" fmla="*/ 79 h 353"/>
              <a:gd name="T28" fmla="*/ 190 w 269"/>
              <a:gd name="T29" fmla="*/ 62 h 353"/>
              <a:gd name="T30" fmla="*/ 180 w 269"/>
              <a:gd name="T31" fmla="*/ 48 h 353"/>
              <a:gd name="T32" fmla="*/ 170 w 269"/>
              <a:gd name="T33" fmla="*/ 34 h 353"/>
              <a:gd name="T34" fmla="*/ 158 w 269"/>
              <a:gd name="T35" fmla="*/ 21 h 353"/>
              <a:gd name="T36" fmla="*/ 144 w 269"/>
              <a:gd name="T37" fmla="*/ 13 h 353"/>
              <a:gd name="T38" fmla="*/ 131 w 269"/>
              <a:gd name="T39" fmla="*/ 7 h 353"/>
              <a:gd name="T40" fmla="*/ 112 w 269"/>
              <a:gd name="T41" fmla="*/ 0 h 353"/>
              <a:gd name="T42" fmla="*/ 95 w 269"/>
              <a:gd name="T43" fmla="*/ 3 h 353"/>
              <a:gd name="T44" fmla="*/ 81 w 269"/>
              <a:gd name="T45" fmla="*/ 7 h 353"/>
              <a:gd name="T46" fmla="*/ 68 w 269"/>
              <a:gd name="T47" fmla="*/ 13 h 353"/>
              <a:gd name="T48" fmla="*/ 56 w 269"/>
              <a:gd name="T49" fmla="*/ 20 h 353"/>
              <a:gd name="T50" fmla="*/ 47 w 269"/>
              <a:gd name="T51" fmla="*/ 30 h 353"/>
              <a:gd name="T52" fmla="*/ 35 w 269"/>
              <a:gd name="T53" fmla="*/ 42 h 353"/>
              <a:gd name="T54" fmla="*/ 24 w 269"/>
              <a:gd name="T55" fmla="*/ 61 h 353"/>
              <a:gd name="T56" fmla="*/ 16 w 269"/>
              <a:gd name="T57" fmla="*/ 79 h 353"/>
              <a:gd name="T58" fmla="*/ 8 w 269"/>
              <a:gd name="T59" fmla="*/ 98 h 353"/>
              <a:gd name="T60" fmla="*/ 0 w 269"/>
              <a:gd name="T61" fmla="*/ 118 h 353"/>
              <a:gd name="T62" fmla="*/ 14 w 269"/>
              <a:gd name="T63" fmla="*/ 98 h 353"/>
              <a:gd name="T64" fmla="*/ 25 w 269"/>
              <a:gd name="T65" fmla="*/ 88 h 353"/>
              <a:gd name="T66" fmla="*/ 34 w 269"/>
              <a:gd name="T67" fmla="*/ 81 h 353"/>
              <a:gd name="T68" fmla="*/ 43 w 269"/>
              <a:gd name="T69" fmla="*/ 78 h 353"/>
              <a:gd name="T70" fmla="*/ 60 w 269"/>
              <a:gd name="T71" fmla="*/ 74 h 353"/>
              <a:gd name="T72" fmla="*/ 74 w 269"/>
              <a:gd name="T73" fmla="*/ 74 h 353"/>
              <a:gd name="T74" fmla="*/ 86 w 269"/>
              <a:gd name="T75" fmla="*/ 78 h 353"/>
              <a:gd name="T76" fmla="*/ 100 w 269"/>
              <a:gd name="T77" fmla="*/ 85 h 353"/>
              <a:gd name="T78" fmla="*/ 110 w 269"/>
              <a:gd name="T79" fmla="*/ 95 h 353"/>
              <a:gd name="T80" fmla="*/ 119 w 269"/>
              <a:gd name="T81" fmla="*/ 101 h 353"/>
              <a:gd name="T82" fmla="*/ 123 w 269"/>
              <a:gd name="T83" fmla="*/ 108 h 353"/>
              <a:gd name="T84" fmla="*/ 127 w 269"/>
              <a:gd name="T85" fmla="*/ 115 h 353"/>
              <a:gd name="T86" fmla="*/ 132 w 269"/>
              <a:gd name="T87" fmla="*/ 123 h 353"/>
              <a:gd name="T88" fmla="*/ 136 w 269"/>
              <a:gd name="T89" fmla="*/ 132 h 353"/>
              <a:gd name="T90" fmla="*/ 140 w 269"/>
              <a:gd name="T91" fmla="*/ 139 h 353"/>
              <a:gd name="T92" fmla="*/ 147 w 269"/>
              <a:gd name="T93" fmla="*/ 159 h 353"/>
              <a:gd name="T94" fmla="*/ 151 w 269"/>
              <a:gd name="T95" fmla="*/ 174 h 353"/>
              <a:gd name="T96" fmla="*/ 155 w 269"/>
              <a:gd name="T97" fmla="*/ 190 h 353"/>
              <a:gd name="T98" fmla="*/ 158 w 269"/>
              <a:gd name="T99" fmla="*/ 203 h 353"/>
              <a:gd name="T100" fmla="*/ 160 w 269"/>
              <a:gd name="T101" fmla="*/ 224 h 353"/>
              <a:gd name="T102" fmla="*/ 163 w 269"/>
              <a:gd name="T103" fmla="*/ 237 h 353"/>
              <a:gd name="T104" fmla="*/ 163 w 269"/>
              <a:gd name="T105" fmla="*/ 254 h 353"/>
              <a:gd name="T106" fmla="*/ 141 w 269"/>
              <a:gd name="T107" fmla="*/ 254 h 353"/>
              <a:gd name="T108" fmla="*/ 202 w 269"/>
              <a:gd name="T109" fmla="*/ 352 h 353"/>
              <a:gd name="T110" fmla="*/ 268 w 269"/>
              <a:gd name="T111" fmla="*/ 257 h 353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269"/>
              <a:gd name="T169" fmla="*/ 0 h 353"/>
              <a:gd name="T170" fmla="*/ 269 w 269"/>
              <a:gd name="T171" fmla="*/ 353 h 353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269" h="353">
                <a:moveTo>
                  <a:pt x="268" y="257"/>
                </a:moveTo>
                <a:lnTo>
                  <a:pt x="244" y="257"/>
                </a:lnTo>
                <a:lnTo>
                  <a:pt x="244" y="250"/>
                </a:lnTo>
                <a:lnTo>
                  <a:pt x="244" y="240"/>
                </a:lnTo>
                <a:lnTo>
                  <a:pt x="243" y="224"/>
                </a:lnTo>
                <a:lnTo>
                  <a:pt x="240" y="203"/>
                </a:lnTo>
                <a:lnTo>
                  <a:pt x="238" y="188"/>
                </a:lnTo>
                <a:lnTo>
                  <a:pt x="234" y="169"/>
                </a:lnTo>
                <a:lnTo>
                  <a:pt x="230" y="152"/>
                </a:lnTo>
                <a:lnTo>
                  <a:pt x="224" y="133"/>
                </a:lnTo>
                <a:lnTo>
                  <a:pt x="219" y="120"/>
                </a:lnTo>
                <a:lnTo>
                  <a:pt x="212" y="105"/>
                </a:lnTo>
                <a:lnTo>
                  <a:pt x="208" y="95"/>
                </a:lnTo>
                <a:lnTo>
                  <a:pt x="200" y="79"/>
                </a:lnTo>
                <a:lnTo>
                  <a:pt x="190" y="62"/>
                </a:lnTo>
                <a:lnTo>
                  <a:pt x="180" y="48"/>
                </a:lnTo>
                <a:lnTo>
                  <a:pt x="170" y="34"/>
                </a:lnTo>
                <a:lnTo>
                  <a:pt x="158" y="21"/>
                </a:lnTo>
                <a:lnTo>
                  <a:pt x="144" y="13"/>
                </a:lnTo>
                <a:lnTo>
                  <a:pt x="131" y="7"/>
                </a:lnTo>
                <a:lnTo>
                  <a:pt x="112" y="0"/>
                </a:lnTo>
                <a:lnTo>
                  <a:pt x="95" y="3"/>
                </a:lnTo>
                <a:lnTo>
                  <a:pt x="81" y="7"/>
                </a:lnTo>
                <a:lnTo>
                  <a:pt x="68" y="13"/>
                </a:lnTo>
                <a:lnTo>
                  <a:pt x="56" y="20"/>
                </a:lnTo>
                <a:lnTo>
                  <a:pt x="47" y="30"/>
                </a:lnTo>
                <a:lnTo>
                  <a:pt x="35" y="42"/>
                </a:lnTo>
                <a:lnTo>
                  <a:pt x="24" y="61"/>
                </a:lnTo>
                <a:lnTo>
                  <a:pt x="16" y="79"/>
                </a:lnTo>
                <a:lnTo>
                  <a:pt x="8" y="98"/>
                </a:lnTo>
                <a:lnTo>
                  <a:pt x="0" y="118"/>
                </a:lnTo>
                <a:lnTo>
                  <a:pt x="14" y="98"/>
                </a:lnTo>
                <a:lnTo>
                  <a:pt x="25" y="88"/>
                </a:lnTo>
                <a:lnTo>
                  <a:pt x="34" y="81"/>
                </a:lnTo>
                <a:lnTo>
                  <a:pt x="43" y="78"/>
                </a:lnTo>
                <a:lnTo>
                  <a:pt x="60" y="74"/>
                </a:lnTo>
                <a:lnTo>
                  <a:pt x="74" y="74"/>
                </a:lnTo>
                <a:lnTo>
                  <a:pt x="86" y="78"/>
                </a:lnTo>
                <a:lnTo>
                  <a:pt x="100" y="85"/>
                </a:lnTo>
                <a:lnTo>
                  <a:pt x="110" y="95"/>
                </a:lnTo>
                <a:lnTo>
                  <a:pt x="119" y="101"/>
                </a:lnTo>
                <a:lnTo>
                  <a:pt x="123" y="108"/>
                </a:lnTo>
                <a:lnTo>
                  <a:pt x="127" y="115"/>
                </a:lnTo>
                <a:lnTo>
                  <a:pt x="132" y="123"/>
                </a:lnTo>
                <a:lnTo>
                  <a:pt x="136" y="132"/>
                </a:lnTo>
                <a:lnTo>
                  <a:pt x="140" y="139"/>
                </a:lnTo>
                <a:lnTo>
                  <a:pt x="147" y="159"/>
                </a:lnTo>
                <a:lnTo>
                  <a:pt x="151" y="174"/>
                </a:lnTo>
                <a:lnTo>
                  <a:pt x="155" y="190"/>
                </a:lnTo>
                <a:lnTo>
                  <a:pt x="158" y="203"/>
                </a:lnTo>
                <a:lnTo>
                  <a:pt x="160" y="224"/>
                </a:lnTo>
                <a:lnTo>
                  <a:pt x="163" y="237"/>
                </a:lnTo>
                <a:lnTo>
                  <a:pt x="163" y="254"/>
                </a:lnTo>
                <a:lnTo>
                  <a:pt x="141" y="254"/>
                </a:lnTo>
                <a:lnTo>
                  <a:pt x="202" y="352"/>
                </a:lnTo>
                <a:lnTo>
                  <a:pt x="268" y="257"/>
                </a:lnTo>
              </a:path>
            </a:pathLst>
          </a:custGeom>
          <a:solidFill>
            <a:schemeClr val="hlink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36" name="Text Box 12">
            <a:extLst>
              <a:ext uri="{FF2B5EF4-FFF2-40B4-BE49-F238E27FC236}">
                <a16:creationId xmlns:a16="http://schemas.microsoft.com/office/drawing/2014/main" id="{F88FF46F-F788-446D-B7F4-0B2EA6562288}"/>
              </a:ext>
            </a:extLst>
          </p:cNvPr>
          <p:cNvSpPr txBox="1">
            <a:spLocks noChangeArrowheads="1"/>
          </p:cNvSpPr>
          <p:nvPr/>
        </p:nvSpPr>
        <p:spPr bwMode="auto">
          <a:xfrm rot="-70126">
            <a:off x="8001000" y="6415088"/>
            <a:ext cx="1111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>
                <a:solidFill>
                  <a:srgbClr val="0000FF"/>
                </a:solidFill>
                <a:latin typeface="Times New Roman" panose="02020603050405020304" pitchFamily="18" charset="0"/>
              </a:rPr>
              <a:t>ranbsingh</a:t>
            </a:r>
            <a:endParaRPr lang="en-US" altLang="en-US" sz="24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1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/>
      <p:bldP spid="13316" grpId="0"/>
      <p:bldP spid="13317" grpId="0"/>
      <p:bldP spid="13318" grpId="0"/>
      <p:bldP spid="13319" grpId="0"/>
      <p:bldP spid="13320" grpId="0"/>
      <p:bldP spid="13320" grpId="1"/>
      <p:bldP spid="13321" grpId="0"/>
      <p:bldP spid="13322" grpId="0"/>
      <p:bldP spid="1332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2">
            <a:extLst>
              <a:ext uri="{FF2B5EF4-FFF2-40B4-BE49-F238E27FC236}">
                <a16:creationId xmlns:a16="http://schemas.microsoft.com/office/drawing/2014/main" id="{F5493CC5-93EB-41F5-BC02-8A9FB9068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04788"/>
            <a:ext cx="4697120" cy="865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50000"/>
              </a:lnSpc>
            </a:pP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Lost your appetite for work</a:t>
            </a:r>
          </a:p>
          <a:p>
            <a:pPr eaLnBrk="1" hangingPunct="1">
              <a:lnSpc>
                <a:spcPct val="50000"/>
              </a:lnSpc>
            </a:pPr>
            <a:endParaRPr lang="en-US" altLang="en-US" sz="32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50000"/>
              </a:lnSpc>
            </a:pP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Blame your ‘toxic boss’</a:t>
            </a:r>
          </a:p>
        </p:txBody>
      </p:sp>
      <p:sp>
        <p:nvSpPr>
          <p:cNvPr id="77827" name="Text Box 3">
            <a:extLst>
              <a:ext uri="{FF2B5EF4-FFF2-40B4-BE49-F238E27FC236}">
                <a16:creationId xmlns:a16="http://schemas.microsoft.com/office/drawing/2014/main" id="{BBC68FFD-74E5-4E81-8594-680005C9F5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0"/>
            <a:ext cx="5944256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</a:rPr>
              <a:t>Academically backward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800" dirty="0">
                <a:latin typeface="Times New Roman" panose="02020603050405020304" pitchFamily="18" charset="0"/>
              </a:rPr>
              <a:t>  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Arrogant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800" dirty="0">
                <a:latin typeface="Times New Roman" panose="02020603050405020304" pitchFamily="18" charset="0"/>
              </a:rPr>
              <a:t>  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Prone to shouting at subordinates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800" dirty="0">
                <a:latin typeface="Times New Roman" panose="02020603050405020304" pitchFamily="18" charset="0"/>
              </a:rPr>
              <a:t>  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Poor emotional control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800" dirty="0">
                <a:latin typeface="Times New Roman" panose="02020603050405020304" pitchFamily="18" charset="0"/>
              </a:rPr>
              <a:t>  </a:t>
            </a:r>
            <a:r>
              <a:rPr lang="en-US" altLang="en-US" sz="2800" dirty="0">
                <a:solidFill>
                  <a:srgbClr val="9933FF"/>
                </a:solidFill>
                <a:latin typeface="Times New Roman" panose="02020603050405020304" pitchFamily="18" charset="0"/>
              </a:rPr>
              <a:t>Easily bored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800" dirty="0">
                <a:latin typeface="Times New Roman" panose="02020603050405020304" pitchFamily="18" charset="0"/>
              </a:rPr>
              <a:t>  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</a:rPr>
              <a:t>Unable to make good long term plan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800" dirty="0">
                <a:latin typeface="Times New Roman" panose="02020603050405020304" pitchFamily="18" charset="0"/>
              </a:rPr>
              <a:t>  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Places little value on subordinates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     gaining new skills</a:t>
            </a:r>
          </a:p>
        </p:txBody>
      </p:sp>
      <p:sp>
        <p:nvSpPr>
          <p:cNvPr id="77828" name="Text Box 4">
            <a:extLst>
              <a:ext uri="{FF2B5EF4-FFF2-40B4-BE49-F238E27FC236}">
                <a16:creationId xmlns:a16="http://schemas.microsoft.com/office/drawing/2014/main" id="{BAADEBA2-525C-4045-AAD6-266E6F918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3486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i="1" dirty="0">
                <a:solidFill>
                  <a:srgbClr val="660066"/>
                </a:solidFill>
                <a:latin typeface="Times New Roman" panose="02020603050405020304" pitchFamily="18" charset="0"/>
              </a:rPr>
              <a:t>a toxic manager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77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77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7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77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1000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1000"/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>
            <a:extLst>
              <a:ext uri="{FF2B5EF4-FFF2-40B4-BE49-F238E27FC236}">
                <a16:creationId xmlns:a16="http://schemas.microsoft.com/office/drawing/2014/main" id="{B7A57B64-EEB2-41DB-A767-8B7CC0E30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725" y="3460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A464DF1E-B690-40C5-AA1C-3043BDA61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11138"/>
            <a:ext cx="381476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i="1">
                <a:solidFill>
                  <a:srgbClr val="0000FF"/>
                </a:solidFill>
                <a:latin typeface="Times New Roman" panose="02020603050405020304" pitchFamily="18" charset="0"/>
              </a:rPr>
              <a:t>a toxic manager</a:t>
            </a:r>
          </a:p>
        </p:txBody>
      </p:sp>
      <p:sp>
        <p:nvSpPr>
          <p:cNvPr id="79876" name="Text Box 4">
            <a:extLst>
              <a:ext uri="{FF2B5EF4-FFF2-40B4-BE49-F238E27FC236}">
                <a16:creationId xmlns:a16="http://schemas.microsoft.com/office/drawing/2014/main" id="{C0EB6644-463C-4588-91DA-9F2AB80A8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838200"/>
            <a:ext cx="6119813" cy="329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800" dirty="0">
                <a:latin typeface="Times New Roman" panose="02020603050405020304" pitchFamily="18" charset="0"/>
              </a:rPr>
              <a:t>  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Means misery for staff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800" dirty="0">
                <a:latin typeface="Times New Roman" panose="02020603050405020304" pitchFamily="18" charset="0"/>
              </a:rPr>
              <a:t>  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</a:rPr>
              <a:t>Makes subordinates unhappy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800" dirty="0">
                <a:latin typeface="Times New Roman" panose="02020603050405020304" pitchFamily="18" charset="0"/>
              </a:rPr>
              <a:t>  </a:t>
            </a:r>
            <a:r>
              <a:rPr lang="en-US" altLang="en-US" sz="2800" dirty="0">
                <a:solidFill>
                  <a:srgbClr val="9933FF"/>
                </a:solidFill>
                <a:latin typeface="Times New Roman" panose="02020603050405020304" pitchFamily="18" charset="0"/>
              </a:rPr>
              <a:t>Makes subordinates incompetent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800" dirty="0">
                <a:latin typeface="Times New Roman" panose="02020603050405020304" pitchFamily="18" charset="0"/>
              </a:rPr>
              <a:t>  </a:t>
            </a:r>
            <a:r>
              <a:rPr lang="en-US" altLang="en-US" sz="2800" dirty="0">
                <a:solidFill>
                  <a:srgbClr val="342EAE"/>
                </a:solidFill>
                <a:latin typeface="Times New Roman" panose="02020603050405020304" pitchFamily="18" charset="0"/>
              </a:rPr>
              <a:t>Leads to poor productivity and service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800" dirty="0">
                <a:latin typeface="Times New Roman" panose="02020603050405020304" pitchFamily="18" charset="0"/>
              </a:rPr>
              <a:t>  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</a:rPr>
              <a:t>Leads to low morale</a:t>
            </a:r>
          </a:p>
        </p:txBody>
      </p:sp>
      <p:sp>
        <p:nvSpPr>
          <p:cNvPr id="79877" name="Text Box 5">
            <a:extLst>
              <a:ext uri="{FF2B5EF4-FFF2-40B4-BE49-F238E27FC236}">
                <a16:creationId xmlns:a16="http://schemas.microsoft.com/office/drawing/2014/main" id="{41693D03-B67D-4558-A1B3-5090012006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4114800"/>
            <a:ext cx="39417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</a:rPr>
              <a:t>ACCEPT </a:t>
            </a:r>
            <a:r>
              <a:rPr lang="en-US" altLang="en-US" sz="3200">
                <a:solidFill>
                  <a:srgbClr val="FF0000"/>
                </a:solidFill>
                <a:latin typeface="Times New Roman" panose="02020603050405020304" pitchFamily="18" charset="0"/>
              </a:rPr>
              <a:t>YOURSELF</a:t>
            </a:r>
          </a:p>
        </p:txBody>
      </p:sp>
      <p:sp>
        <p:nvSpPr>
          <p:cNvPr id="79878" name="Text Box 6">
            <a:extLst>
              <a:ext uri="{FF2B5EF4-FFF2-40B4-BE49-F238E27FC236}">
                <a16:creationId xmlns:a16="http://schemas.microsoft.com/office/drawing/2014/main" id="{0D3687E8-CF40-4F02-A42C-450A0B107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7475" y="4645025"/>
            <a:ext cx="51403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Self-actualization</a:t>
            </a:r>
          </a:p>
          <a:p>
            <a:pPr algn="r" eaLnBrk="1" hangingPunct="1"/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>
                <a:solidFill>
                  <a:srgbClr val="9933FF"/>
                </a:solidFill>
                <a:latin typeface="Times New Roman" panose="02020603050405020304" pitchFamily="18" charset="0"/>
              </a:rPr>
              <a:t>‘making the self actual’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</a:p>
          <a:p>
            <a:pPr algn="r" eaLnBrk="1" hangingPunct="1"/>
            <a:r>
              <a:rPr lang="en-US" altLang="en-US" sz="2800" dirty="0">
                <a:latin typeface="Times New Roman" panose="02020603050405020304" pitchFamily="18" charset="0"/>
              </a:rPr>
              <a:t>- 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</a:rPr>
              <a:t>no difference between what </a:t>
            </a:r>
          </a:p>
          <a:p>
            <a:pPr algn="r" eaLnBrk="1" hangingPunct="1"/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    you think and what you do</a:t>
            </a:r>
          </a:p>
        </p:txBody>
      </p:sp>
      <p:sp>
        <p:nvSpPr>
          <p:cNvPr id="79879" name="Text Box 7">
            <a:extLst>
              <a:ext uri="{FF2B5EF4-FFF2-40B4-BE49-F238E27FC236}">
                <a16:creationId xmlns:a16="http://schemas.microsoft.com/office/drawing/2014/main" id="{252B9F0E-2464-4119-BA92-0EA6BA79D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800600"/>
            <a:ext cx="4114800" cy="201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90000"/>
              </a:lnSpc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By acknowledging our mistakes and sharing future aspirations, we get others’ support on our journey to self-actualization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9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98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98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798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98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98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98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9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79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79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8" grpId="0"/>
      <p:bldP spid="7987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>
            <a:extLst>
              <a:ext uri="{FF2B5EF4-FFF2-40B4-BE49-F238E27FC236}">
                <a16:creationId xmlns:a16="http://schemas.microsoft.com/office/drawing/2014/main" id="{4F84DD6F-E89E-4E5B-BE1D-53D14BF07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8382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44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 Commandments of Quality</a:t>
            </a:r>
            <a:endParaRPr lang="en-US" altLang="en-US" sz="2400" b="1" i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179" name="Text Box 3">
            <a:extLst>
              <a:ext uri="{FF2B5EF4-FFF2-40B4-BE49-F238E27FC236}">
                <a16:creationId xmlns:a16="http://schemas.microsoft.com/office/drawing/2014/main" id="{EE8E352B-EC52-42A2-A8E9-912758DEA6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1525588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l"/>
            </a:pPr>
            <a:r>
              <a:rPr lang="en-US" altLang="en-US" sz="25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There is no such thing as acceptable quality -</a:t>
            </a:r>
            <a:endParaRPr lang="en-US" altLang="en-US" sz="3200" b="1" i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180" name="Text Box 4">
            <a:extLst>
              <a:ext uri="{FF2B5EF4-FFF2-40B4-BE49-F238E27FC236}">
                <a16:creationId xmlns:a16="http://schemas.microsoft.com/office/drawing/2014/main" id="{222DE731-6FDC-4B64-B638-A9E0BD19E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8288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1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it can always get better</a:t>
            </a:r>
            <a:endParaRPr lang="en-US" altLang="en-US" sz="3200" b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181" name="Text Box 5">
            <a:extLst>
              <a:ext uri="{FF2B5EF4-FFF2-40B4-BE49-F238E27FC236}">
                <a16:creationId xmlns:a16="http://schemas.microsoft.com/office/drawing/2014/main" id="{C75307E2-73D2-4AC2-892C-C76FD3E71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5908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tx2"/>
              </a:buClr>
              <a:buSzPct val="75000"/>
              <a:buFont typeface="Monotype Sorts" pitchFamily="2" charset="2"/>
              <a:buChar char="l"/>
            </a:pPr>
            <a:r>
              <a:rPr lang="en-US" altLang="en-US" sz="25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From to bottom, Quality is everybody's business</a:t>
            </a:r>
            <a:endParaRPr lang="en-US" altLang="en-US" sz="3200" b="1" i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182" name="Text Box 6">
            <a:extLst>
              <a:ext uri="{FF2B5EF4-FFF2-40B4-BE49-F238E27FC236}">
                <a16:creationId xmlns:a16="http://schemas.microsoft.com/office/drawing/2014/main" id="{081D3F4F-D0C9-462B-80E2-F47893A2FF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2450" y="3551238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tx2"/>
              </a:buClr>
              <a:buSzPct val="75000"/>
              <a:buFont typeface="Monotype Sorts" pitchFamily="2" charset="2"/>
              <a:buChar char="l"/>
            </a:pPr>
            <a:r>
              <a:rPr lang="en-US" altLang="en-US" sz="25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Keep your ears open, some of the ideas will come from</a:t>
            </a:r>
            <a:endParaRPr lang="en-US" altLang="en-US" sz="3200" b="1" i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183" name="Text Box 7">
            <a:extLst>
              <a:ext uri="{FF2B5EF4-FFF2-40B4-BE49-F238E27FC236}">
                <a16:creationId xmlns:a16="http://schemas.microsoft.com/office/drawing/2014/main" id="{DA959540-3599-4457-A64C-94A3C5B41D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8100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5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the most unexpected sources</a:t>
            </a:r>
            <a:endParaRPr lang="en-US" altLang="en-US" sz="3200" b="1" i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184" name="Text Box 8">
            <a:extLst>
              <a:ext uri="{FF2B5EF4-FFF2-40B4-BE49-F238E27FC236}">
                <a16:creationId xmlns:a16="http://schemas.microsoft.com/office/drawing/2014/main" id="{995FA83F-80EE-4C16-B2C0-7C7872CFFA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0100" y="478472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tx2"/>
              </a:buClr>
              <a:buSzPct val="75000"/>
              <a:buFont typeface="Monotype Sorts" pitchFamily="2" charset="2"/>
              <a:buChar char="l"/>
            </a:pPr>
            <a:r>
              <a:rPr lang="en-US" altLang="en-US" sz="25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Develop a detailed implementation plan,</a:t>
            </a:r>
            <a:endParaRPr lang="en-US" altLang="en-US" sz="3200" b="1" i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185" name="Text Box 9">
            <a:extLst>
              <a:ext uri="{FF2B5EF4-FFF2-40B4-BE49-F238E27FC236}">
                <a16:creationId xmlns:a16="http://schemas.microsoft.com/office/drawing/2014/main" id="{5AE12A89-93C1-4F2F-A941-D233E273F8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5059363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5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talking about quality isn't enough</a:t>
            </a:r>
            <a:endParaRPr lang="en-US" altLang="en-US" sz="3200" b="1" i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186" name="Text Box 10">
            <a:extLst>
              <a:ext uri="{FF2B5EF4-FFF2-40B4-BE49-F238E27FC236}">
                <a16:creationId xmlns:a16="http://schemas.microsoft.com/office/drawing/2014/main" id="{3DB88090-D39E-4158-83BA-9200B45EB2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5973763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tx2"/>
              </a:buClr>
              <a:buSzPct val="75000"/>
              <a:buFont typeface="Monotype Sorts" pitchFamily="2" charset="2"/>
              <a:buChar char="l"/>
            </a:pPr>
            <a:r>
              <a:rPr lang="en-US" altLang="en-US" sz="25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Help all the departments work together, the territorial</a:t>
            </a:r>
            <a:endParaRPr lang="en-US" altLang="en-US" sz="3200" b="1" i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187" name="Text Box 11">
            <a:extLst>
              <a:ext uri="{FF2B5EF4-FFF2-40B4-BE49-F238E27FC236}">
                <a16:creationId xmlns:a16="http://schemas.microsoft.com/office/drawing/2014/main" id="{651D9277-FC57-499A-B7DF-12AA4FE4E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8175" y="62484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5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imperative is the biggest obstacle</a:t>
            </a:r>
            <a:endParaRPr lang="en-US" altLang="en-US" sz="3200" b="1" i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708" name="Text Box 20">
            <a:extLst>
              <a:ext uri="{FF2B5EF4-FFF2-40B4-BE49-F238E27FC236}">
                <a16:creationId xmlns:a16="http://schemas.microsoft.com/office/drawing/2014/main" id="{251F83EE-612F-4710-A5AA-BD5A7A941D33}"/>
              </a:ext>
            </a:extLst>
          </p:cNvPr>
          <p:cNvSpPr txBox="1">
            <a:spLocks noChangeArrowheads="1"/>
          </p:cNvSpPr>
          <p:nvPr/>
        </p:nvSpPr>
        <p:spPr bwMode="auto">
          <a:xfrm rot="-70126">
            <a:off x="7924800" y="6400800"/>
            <a:ext cx="1111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>
                <a:solidFill>
                  <a:srgbClr val="0000FF"/>
                </a:solidFill>
                <a:latin typeface="Times New Roman" panose="02020603050405020304" pitchFamily="18" charset="0"/>
              </a:rPr>
              <a:t>ranbsingh</a:t>
            </a:r>
            <a:endParaRPr lang="en-US" altLang="en-US" sz="24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0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0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/>
      <p:bldP spid="50180" grpId="0"/>
      <p:bldP spid="50181" grpId="0"/>
      <p:bldP spid="50182" grpId="0"/>
      <p:bldP spid="50183" grpId="0"/>
      <p:bldP spid="50184" grpId="0"/>
      <p:bldP spid="50185" grpId="0"/>
      <p:bldP spid="50186" grpId="0"/>
      <p:bldP spid="5018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>
            <a:extLst>
              <a:ext uri="{FF2B5EF4-FFF2-40B4-BE49-F238E27FC236}">
                <a16:creationId xmlns:a16="http://schemas.microsoft.com/office/drawing/2014/main" id="{1EF957FA-BC82-4D94-9779-733BF7901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4572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32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 Commandments of Quality (contd.)</a:t>
            </a:r>
            <a:endParaRPr lang="en-US" altLang="en-US" sz="1600" b="1" i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04" name="Text Box 12">
            <a:extLst>
              <a:ext uri="{FF2B5EF4-FFF2-40B4-BE49-F238E27FC236}">
                <a16:creationId xmlns:a16="http://schemas.microsoft.com/office/drawing/2014/main" id="{71193981-C670-4D68-916E-011BE6616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10668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tx2"/>
              </a:buClr>
              <a:buSzPct val="75000"/>
              <a:buFont typeface="Monotype Sorts" pitchFamily="2" charset="2"/>
              <a:buChar char="l"/>
            </a:pPr>
            <a:r>
              <a:rPr lang="en-US" altLang="en-US" sz="25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Analyze jobs to identify their elements and set</a:t>
            </a:r>
            <a:endParaRPr lang="en-US" altLang="en-US" sz="3200" b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05" name="Text Box 13">
            <a:extLst>
              <a:ext uri="{FF2B5EF4-FFF2-40B4-BE49-F238E27FC236}">
                <a16:creationId xmlns:a16="http://schemas.microsoft.com/office/drawing/2014/main" id="{9B3CBB2A-7495-48A6-9F93-5A832BDE1A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0863" y="1341438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5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quality standards for each step</a:t>
            </a:r>
            <a:endParaRPr lang="en-US" altLang="en-US" sz="3200" b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06" name="Text Box 14">
            <a:extLst>
              <a:ext uri="{FF2B5EF4-FFF2-40B4-BE49-F238E27FC236}">
                <a16:creationId xmlns:a16="http://schemas.microsoft.com/office/drawing/2014/main" id="{3DE68554-1F95-447F-9210-FFDBF7B23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25" y="25146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tx2"/>
              </a:buClr>
              <a:buSzPct val="75000"/>
              <a:buFont typeface="Monotype Sorts" pitchFamily="2" charset="2"/>
              <a:buChar char="l"/>
            </a:pPr>
            <a:r>
              <a:rPr lang="en-US" altLang="en-US" sz="25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Take control of your process, you must know</a:t>
            </a:r>
            <a:endParaRPr lang="en-US" altLang="en-US" sz="3200" b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07" name="Text Box 15">
            <a:extLst>
              <a:ext uri="{FF2B5EF4-FFF2-40B4-BE49-F238E27FC236}">
                <a16:creationId xmlns:a16="http://schemas.microsoft.com/office/drawing/2014/main" id="{3AEFDA07-3D9E-4661-ABC5-E69395BF4E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697163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5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why something goes wrong</a:t>
            </a:r>
            <a:endParaRPr lang="en-US" altLang="en-US" sz="3200" b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08" name="Text Box 16">
            <a:extLst>
              <a:ext uri="{FF2B5EF4-FFF2-40B4-BE49-F238E27FC236}">
                <a16:creationId xmlns:a16="http://schemas.microsoft.com/office/drawing/2014/main" id="{5FF95078-20F2-4A4D-B230-7D87E8E5C5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7338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tx2"/>
              </a:buClr>
              <a:buSzPct val="75000"/>
              <a:buFont typeface="Monotype Sorts" pitchFamily="2" charset="2"/>
              <a:buChar char="l"/>
            </a:pPr>
            <a:r>
              <a:rPr lang="en-US" altLang="en-US" sz="25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 patient, don't expect results to show up next quarter</a:t>
            </a:r>
            <a:endParaRPr lang="en-US" altLang="en-US" sz="3200" b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09" name="Text Box 17">
            <a:extLst>
              <a:ext uri="{FF2B5EF4-FFF2-40B4-BE49-F238E27FC236}">
                <a16:creationId xmlns:a16="http://schemas.microsoft.com/office/drawing/2014/main" id="{AD2ED2D4-10E2-4F8E-A366-6C4046F293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694238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tx2"/>
              </a:buClr>
              <a:buSzPct val="75000"/>
              <a:buFont typeface="Monotype Sorts" pitchFamily="2" charset="2"/>
              <a:buChar char="l"/>
            </a:pPr>
            <a:r>
              <a:rPr lang="en-US" altLang="en-US" sz="25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Make extraordinary efforts in usual situations also</a:t>
            </a:r>
            <a:endParaRPr lang="en-US" altLang="en-US" sz="3200" b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10" name="Text Box 18">
            <a:extLst>
              <a:ext uri="{FF2B5EF4-FFF2-40B4-BE49-F238E27FC236}">
                <a16:creationId xmlns:a16="http://schemas.microsoft.com/office/drawing/2014/main" id="{A47FBD46-B4AC-4324-958C-0DBD069B5F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5950" y="56388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tx2"/>
              </a:buClr>
              <a:buSzPct val="75000"/>
              <a:buFont typeface="Monotype Sorts" pitchFamily="2" charset="2"/>
              <a:buChar char="l"/>
            </a:pPr>
            <a:r>
              <a:rPr lang="en-US" altLang="en-US" sz="25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Think beyond cutting costs, the benefits of improving</a:t>
            </a:r>
            <a:endParaRPr lang="en-US" altLang="en-US" sz="3200" b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11" name="Text Box 19">
            <a:extLst>
              <a:ext uri="{FF2B5EF4-FFF2-40B4-BE49-F238E27FC236}">
                <a16:creationId xmlns:a16="http://schemas.microsoft.com/office/drawing/2014/main" id="{BA11558A-EC4A-4EBB-BA0D-3984C8B0D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5913438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5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quality should reach every part of the organization</a:t>
            </a:r>
            <a:endParaRPr lang="en-US" altLang="en-US" sz="3200" b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1" name="Text Box 20">
            <a:extLst>
              <a:ext uri="{FF2B5EF4-FFF2-40B4-BE49-F238E27FC236}">
                <a16:creationId xmlns:a16="http://schemas.microsoft.com/office/drawing/2014/main" id="{4C24B6EA-8FFC-4454-98F9-041ABF3BB8D2}"/>
              </a:ext>
            </a:extLst>
          </p:cNvPr>
          <p:cNvSpPr txBox="1">
            <a:spLocks noChangeArrowheads="1"/>
          </p:cNvSpPr>
          <p:nvPr/>
        </p:nvSpPr>
        <p:spPr bwMode="auto">
          <a:xfrm rot="-70126">
            <a:off x="7924800" y="6400800"/>
            <a:ext cx="1111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>
                <a:solidFill>
                  <a:srgbClr val="0000FF"/>
                </a:solidFill>
                <a:latin typeface="Times New Roman" panose="02020603050405020304" pitchFamily="18" charset="0"/>
              </a:rPr>
              <a:t>ranbsingh</a:t>
            </a:r>
            <a:endParaRPr lang="en-US" altLang="en-US" sz="24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4" grpId="0"/>
      <p:bldP spid="8205" grpId="0"/>
      <p:bldP spid="8206" grpId="0"/>
      <p:bldP spid="8207" grpId="0"/>
      <p:bldP spid="8208" grpId="0"/>
      <p:bldP spid="8209" grpId="0"/>
      <p:bldP spid="8210" grpId="0"/>
      <p:bldP spid="821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>
            <a:extLst>
              <a:ext uri="{FF2B5EF4-FFF2-40B4-BE49-F238E27FC236}">
                <a16:creationId xmlns:a16="http://schemas.microsoft.com/office/drawing/2014/main" id="{77AAA37B-6B53-41FD-8FDB-49C0AA3276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048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4400" b="1" i="1">
                <a:solidFill>
                  <a:schemeClr val="tx2"/>
                </a:solidFill>
              </a:rPr>
              <a:t>Laboratory Requirements</a:t>
            </a:r>
            <a:endParaRPr lang="en-US" altLang="en-US" sz="2400" b="1" i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35" name="Text Box 3">
            <a:extLst>
              <a:ext uri="{FF2B5EF4-FFF2-40B4-BE49-F238E27FC236}">
                <a16:creationId xmlns:a16="http://schemas.microsoft.com/office/drawing/2014/main" id="{A77DE8C3-D0D3-4047-918A-DFF7F57F6C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9275" y="1014413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2200" b="1">
                <a:solidFill>
                  <a:schemeClr val="tx2"/>
                </a:solidFill>
              </a:rPr>
              <a:t>Working space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FAF8C329-DC00-44D1-AD0C-1EF5FB2741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34302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2200" b="1">
                <a:solidFill>
                  <a:schemeClr val="tx2"/>
                </a:solidFill>
              </a:rPr>
              <a:t>Furniture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37" name="Text Box 5">
            <a:extLst>
              <a:ext uri="{FF2B5EF4-FFF2-40B4-BE49-F238E27FC236}">
                <a16:creationId xmlns:a16="http://schemas.microsoft.com/office/drawing/2014/main" id="{A2429856-D54F-47D1-ACD8-3DF232B6B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195897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2200" b="1">
                <a:solidFill>
                  <a:schemeClr val="tx2"/>
                </a:solidFill>
              </a:rPr>
              <a:t>Chemicals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38" name="Text Box 6">
            <a:extLst>
              <a:ext uri="{FF2B5EF4-FFF2-40B4-BE49-F238E27FC236}">
                <a16:creationId xmlns:a16="http://schemas.microsoft.com/office/drawing/2014/main" id="{F2E1A00B-E62B-4A7A-A273-23F5CE456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25425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2200" b="1">
                <a:solidFill>
                  <a:schemeClr val="tx2"/>
                </a:solidFill>
              </a:rPr>
              <a:t>Glassware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39" name="Text Box 7">
            <a:extLst>
              <a:ext uri="{FF2B5EF4-FFF2-40B4-BE49-F238E27FC236}">
                <a16:creationId xmlns:a16="http://schemas.microsoft.com/office/drawing/2014/main" id="{2C45040E-D282-4B13-8E55-E2738DFA1E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3138" y="259397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2200" b="1">
                <a:solidFill>
                  <a:schemeClr val="tx2"/>
                </a:solidFill>
              </a:rPr>
              <a:t>Basic Instruments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40" name="Text Box 8">
            <a:extLst>
              <a:ext uri="{FF2B5EF4-FFF2-40B4-BE49-F238E27FC236}">
                <a16:creationId xmlns:a16="http://schemas.microsoft.com/office/drawing/2014/main" id="{E4C846BC-3D72-4818-B9A2-0178494FC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011488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2200" b="1">
                <a:solidFill>
                  <a:schemeClr val="tx2"/>
                </a:solidFill>
              </a:rPr>
              <a:t>Sophisticated Instruments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41" name="Text Box 9">
            <a:extLst>
              <a:ext uri="{FF2B5EF4-FFF2-40B4-BE49-F238E27FC236}">
                <a16:creationId xmlns:a16="http://schemas.microsoft.com/office/drawing/2014/main" id="{2F2EDFB9-EA1E-47BE-8C27-C3D7DA27E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36232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2200" b="1">
                <a:solidFill>
                  <a:schemeClr val="tx2"/>
                </a:solidFill>
              </a:rPr>
              <a:t>Collaboration with other institutions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42" name="Text Box 10">
            <a:extLst>
              <a:ext uri="{FF2B5EF4-FFF2-40B4-BE49-F238E27FC236}">
                <a16:creationId xmlns:a16="http://schemas.microsoft.com/office/drawing/2014/main" id="{E60F3D8B-FB80-4407-83E9-0D122C2C1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16510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2200" b="1">
                <a:solidFill>
                  <a:schemeClr val="tx2"/>
                </a:solidFill>
              </a:rPr>
              <a:t>Electric &amp; water supply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43" name="Text Box 11">
            <a:extLst>
              <a:ext uri="{FF2B5EF4-FFF2-40B4-BE49-F238E27FC236}">
                <a16:creationId xmlns:a16="http://schemas.microsoft.com/office/drawing/2014/main" id="{DB44E9C2-7372-4EC4-8015-A72065469E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1225" y="39624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4400" b="1" i="1">
                <a:solidFill>
                  <a:schemeClr val="tx2"/>
                </a:solidFill>
              </a:rPr>
              <a:t>Documentation Structure</a:t>
            </a:r>
            <a:endParaRPr lang="en-US" altLang="en-US" sz="2400" b="1" i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44" name="Text Box 12">
            <a:extLst>
              <a:ext uri="{FF2B5EF4-FFF2-40B4-BE49-F238E27FC236}">
                <a16:creationId xmlns:a16="http://schemas.microsoft.com/office/drawing/2014/main" id="{1177FFCD-7120-4613-B6AB-5A50A1437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5800" y="45593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2200" b="1">
                <a:solidFill>
                  <a:schemeClr val="tx2"/>
                </a:solidFill>
              </a:rPr>
              <a:t>Manual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45" name="Text Box 13">
            <a:extLst>
              <a:ext uri="{FF2B5EF4-FFF2-40B4-BE49-F238E27FC236}">
                <a16:creationId xmlns:a16="http://schemas.microsoft.com/office/drawing/2014/main" id="{3ED84928-1B7D-4F66-A2B7-C142EECCB3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489902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2200" b="1">
                <a:solidFill>
                  <a:schemeClr val="tx2"/>
                </a:solidFill>
              </a:rPr>
              <a:t>Procedure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46" name="Text Box 14">
            <a:extLst>
              <a:ext uri="{FF2B5EF4-FFF2-40B4-BE49-F238E27FC236}">
                <a16:creationId xmlns:a16="http://schemas.microsoft.com/office/drawing/2014/main" id="{2FC7DDBA-FB39-43EC-80EE-010FAF3637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2578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lnSpc>
                <a:spcPct val="140000"/>
              </a:lnSpc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2200" b="1">
                <a:solidFill>
                  <a:schemeClr val="tx2"/>
                </a:solidFill>
              </a:rPr>
              <a:t>Work Instructions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47" name="Text Box 15">
            <a:extLst>
              <a:ext uri="{FF2B5EF4-FFF2-40B4-BE49-F238E27FC236}">
                <a16:creationId xmlns:a16="http://schemas.microsoft.com/office/drawing/2014/main" id="{0A00945D-F20F-46C7-B010-77BAB85BC8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558165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lnSpc>
                <a:spcPct val="140000"/>
              </a:lnSpc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2200" b="1">
                <a:solidFill>
                  <a:schemeClr val="tx2"/>
                </a:solidFill>
              </a:rPr>
              <a:t>Forms/Files/Records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48" name="Text Box 16">
            <a:extLst>
              <a:ext uri="{FF2B5EF4-FFF2-40B4-BE49-F238E27FC236}">
                <a16:creationId xmlns:a16="http://schemas.microsoft.com/office/drawing/2014/main" id="{85DDCA46-C9C0-4E00-8EFC-AA1AEF324C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907088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lnSpc>
                <a:spcPct val="140000"/>
              </a:lnSpc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2200" b="1">
                <a:solidFill>
                  <a:schemeClr val="tx2"/>
                </a:solidFill>
              </a:rPr>
              <a:t>Preprints/Reprints/Journals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49" name="Text Box 17">
            <a:extLst>
              <a:ext uri="{FF2B5EF4-FFF2-40B4-BE49-F238E27FC236}">
                <a16:creationId xmlns:a16="http://schemas.microsoft.com/office/drawing/2014/main" id="{40D5BE9F-73AB-4CA3-867A-99CA82D61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626745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lnSpc>
                <a:spcPct val="140000"/>
              </a:lnSpc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 altLang="en-US" sz="2200" b="1">
                <a:solidFill>
                  <a:schemeClr val="tx2"/>
                </a:solidFill>
              </a:rPr>
              <a:t>Books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762" name="Text Box 18">
            <a:extLst>
              <a:ext uri="{FF2B5EF4-FFF2-40B4-BE49-F238E27FC236}">
                <a16:creationId xmlns:a16="http://schemas.microsoft.com/office/drawing/2014/main" id="{E779D738-DFEC-4044-9077-696CDB9F3413}"/>
              </a:ext>
            </a:extLst>
          </p:cNvPr>
          <p:cNvSpPr txBox="1">
            <a:spLocks noChangeArrowheads="1"/>
          </p:cNvSpPr>
          <p:nvPr/>
        </p:nvSpPr>
        <p:spPr bwMode="auto">
          <a:xfrm rot="-70126">
            <a:off x="7924800" y="6400800"/>
            <a:ext cx="1111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>
                <a:solidFill>
                  <a:srgbClr val="0000FF"/>
                </a:solidFill>
                <a:latin typeface="Times New Roman" panose="02020603050405020304" pitchFamily="18" charset="0"/>
              </a:rPr>
              <a:t>ranbsingh</a:t>
            </a:r>
            <a:endParaRPr lang="en-US" altLang="en-US" sz="24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10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  <p:bldP spid="18436" grpId="0"/>
      <p:bldP spid="18437" grpId="0"/>
      <p:bldP spid="18438" grpId="0"/>
      <p:bldP spid="18439" grpId="0"/>
      <p:bldP spid="18440" grpId="0"/>
      <p:bldP spid="18441" grpId="0"/>
      <p:bldP spid="18442" grpId="0"/>
      <p:bldP spid="18443" grpId="0"/>
      <p:bldP spid="18444" grpId="0"/>
      <p:bldP spid="18445" grpId="0"/>
      <p:bldP spid="18446" grpId="0"/>
      <p:bldP spid="18447" grpId="0"/>
      <p:bldP spid="18448" grpId="0"/>
      <p:bldP spid="184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>
            <a:extLst>
              <a:ext uri="{FF2B5EF4-FFF2-40B4-BE49-F238E27FC236}">
                <a16:creationId xmlns:a16="http://schemas.microsoft.com/office/drawing/2014/main" id="{EFEF7B27-5824-4CB9-BB7B-27299950B7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33400"/>
            <a:ext cx="8534400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4000" i="1">
                <a:latin typeface="Verdana" panose="020B0604030504040204" pitchFamily="34" charset="0"/>
              </a:rPr>
              <a:t>                                             						</a:t>
            </a:r>
            <a:r>
              <a:rPr lang="en-US" altLang="en-US" sz="4400" i="1">
                <a:latin typeface="Verdana" panose="020B0604030504040204" pitchFamily="34" charset="0"/>
              </a:rPr>
              <a:t>Objective of</a:t>
            </a:r>
            <a:r>
              <a:rPr lang="en-US" altLang="en-US" sz="4400">
                <a:latin typeface="Verdana" panose="020B0604030504040204" pitchFamily="34" charset="0"/>
              </a:rPr>
              <a:t> </a:t>
            </a:r>
          </a:p>
          <a:p>
            <a:pPr eaLnBrk="1" hangingPunct="1">
              <a:lnSpc>
                <a:spcPct val="70000"/>
              </a:lnSpc>
              <a:spcBef>
                <a:spcPct val="20000"/>
              </a:spcBef>
            </a:pPr>
            <a:r>
              <a:rPr lang="en-US" altLang="en-US" sz="4400">
                <a:latin typeface="Verdana" panose="020B0604030504040204" pitchFamily="34" charset="0"/>
              </a:rPr>
              <a:t>   Quality Assurance Program</a:t>
            </a:r>
          </a:p>
          <a:p>
            <a:pPr eaLnBrk="1" hangingPunct="1">
              <a:lnSpc>
                <a:spcPct val="70000"/>
              </a:lnSpc>
              <a:spcBef>
                <a:spcPct val="20000"/>
              </a:spcBef>
            </a:pPr>
            <a:r>
              <a:rPr lang="en-US" altLang="en-US" sz="4000" i="1">
                <a:latin typeface="Verdana" panose="020B0604030504040204" pitchFamily="34" charset="0"/>
              </a:rPr>
              <a:t>in Forensic Science Laboratories</a:t>
            </a:r>
            <a:r>
              <a:rPr lang="en-US" altLang="en-US" sz="4000">
                <a:latin typeface="Verdana" panose="020B0604030504040204" pitchFamily="34" charset="0"/>
              </a:rPr>
              <a:t> </a:t>
            </a:r>
            <a:br>
              <a:rPr lang="en-US" altLang="en-US" sz="3600">
                <a:latin typeface="Verdana" panose="020B0604030504040204" pitchFamily="34" charset="0"/>
              </a:rPr>
            </a:br>
            <a:br>
              <a:rPr lang="en-US" altLang="en-US" sz="3600">
                <a:latin typeface="Verdana" panose="020B0604030504040204" pitchFamily="34" charset="0"/>
              </a:rPr>
            </a:br>
            <a:endParaRPr lang="en-US" altLang="en-US" sz="3600">
              <a:latin typeface="Verdana" panose="020B0604030504040204" pitchFamily="34" charset="0"/>
            </a:endParaRPr>
          </a:p>
          <a:p>
            <a:pPr eaLnBrk="1" hangingPunct="1">
              <a:lnSpc>
                <a:spcPct val="70000"/>
              </a:lnSpc>
              <a:spcBef>
                <a:spcPct val="20000"/>
              </a:spcBef>
            </a:pPr>
            <a:endParaRPr lang="en-US" altLang="en-US" sz="3600">
              <a:latin typeface="Verdana" panose="020B060403050404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>
                <a:latin typeface="Verdana" panose="020B0604030504040204" pitchFamily="34" charset="0"/>
              </a:rPr>
              <a:t>	</a:t>
            </a:r>
            <a:r>
              <a:rPr lang="en-US" altLang="en-US" sz="5400" b="1" i="1">
                <a:latin typeface="Baskerville BE Regular" pitchFamily="18" charset="0"/>
              </a:rPr>
              <a:t>Enhance  the  ability  to prevent and solve crimes</a:t>
            </a:r>
          </a:p>
        </p:txBody>
      </p:sp>
      <p:sp>
        <p:nvSpPr>
          <p:cNvPr id="5123" name="Text Box 5">
            <a:extLst>
              <a:ext uri="{FF2B5EF4-FFF2-40B4-BE49-F238E27FC236}">
                <a16:creationId xmlns:a16="http://schemas.microsoft.com/office/drawing/2014/main" id="{4DC1BD54-D8D4-4564-8DE5-E761CAF88AEF}"/>
              </a:ext>
            </a:extLst>
          </p:cNvPr>
          <p:cNvSpPr txBox="1">
            <a:spLocks noChangeArrowheads="1"/>
          </p:cNvSpPr>
          <p:nvPr/>
        </p:nvSpPr>
        <p:spPr bwMode="auto">
          <a:xfrm rot="-70126">
            <a:off x="7956550" y="6415088"/>
            <a:ext cx="1111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>
                <a:solidFill>
                  <a:srgbClr val="0000FF"/>
                </a:solidFill>
                <a:latin typeface="Times New Roman" panose="02020603050405020304" pitchFamily="18" charset="0"/>
              </a:rPr>
              <a:t>ranbsingh</a:t>
            </a:r>
            <a:endParaRPr lang="en-US" altLang="en-US" sz="24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EBEC6AE1-B3FD-4435-90B1-B66342041A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143000"/>
            <a:ext cx="7070725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6600" b="1">
                <a:latin typeface="Bookman Old Style" panose="02050604050505020204" pitchFamily="18" charset="0"/>
              </a:rPr>
              <a:t>  Empowerment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6E914D48-28B8-499D-BA56-D92F32BF5E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590800"/>
            <a:ext cx="57499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Char char="•"/>
            </a:pPr>
            <a:r>
              <a:rPr lang="en-US" altLang="en-US" sz="4400">
                <a:latin typeface="Times New Roman" panose="02020603050405020304" pitchFamily="18" charset="0"/>
              </a:rPr>
              <a:t> Being given a job to do</a:t>
            </a:r>
          </a:p>
        </p:txBody>
      </p:sp>
      <p:sp>
        <p:nvSpPr>
          <p:cNvPr id="68612" name="Rectangle 4">
            <a:extLst>
              <a:ext uri="{FF2B5EF4-FFF2-40B4-BE49-F238E27FC236}">
                <a16:creationId xmlns:a16="http://schemas.microsoft.com/office/drawing/2014/main" id="{B883F003-7433-4794-8972-F62302CC72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572000"/>
            <a:ext cx="5859463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65000"/>
              </a:lnSpc>
              <a:buFontTx/>
              <a:buChar char="•"/>
            </a:pPr>
            <a:r>
              <a:rPr lang="en-US" altLang="en-US" sz="4400">
                <a:latin typeface="Times New Roman" panose="02020603050405020304" pitchFamily="18" charset="0"/>
              </a:rPr>
              <a:t> Being given the tools to</a:t>
            </a:r>
          </a:p>
          <a:p>
            <a:pPr>
              <a:lnSpc>
                <a:spcPct val="65000"/>
              </a:lnSpc>
            </a:pPr>
            <a:r>
              <a:rPr lang="en-US" altLang="en-US" sz="4400">
                <a:latin typeface="Times New Roman" panose="02020603050405020304" pitchFamily="18" charset="0"/>
              </a:rPr>
              <a:t>   carry out the job</a:t>
            </a:r>
          </a:p>
        </p:txBody>
      </p:sp>
      <p:sp>
        <p:nvSpPr>
          <p:cNvPr id="68613" name="Rectangle 5">
            <a:extLst>
              <a:ext uri="{FF2B5EF4-FFF2-40B4-BE49-F238E27FC236}">
                <a16:creationId xmlns:a16="http://schemas.microsoft.com/office/drawing/2014/main" id="{8BF6024F-409A-4359-9536-BC9481B8F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7725" y="3627438"/>
            <a:ext cx="7937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200" i="1">
                <a:latin typeface="Times New Roman" panose="02020603050405020304" pitchFamily="18" charset="0"/>
              </a:rPr>
              <a:t>and</a:t>
            </a:r>
          </a:p>
        </p:txBody>
      </p:sp>
      <p:sp>
        <p:nvSpPr>
          <p:cNvPr id="32774" name="Text Box 7">
            <a:extLst>
              <a:ext uri="{FF2B5EF4-FFF2-40B4-BE49-F238E27FC236}">
                <a16:creationId xmlns:a16="http://schemas.microsoft.com/office/drawing/2014/main" id="{A43778C3-6473-48D7-9B85-9F553E61BC59}"/>
              </a:ext>
            </a:extLst>
          </p:cNvPr>
          <p:cNvSpPr txBox="1">
            <a:spLocks noChangeArrowheads="1"/>
          </p:cNvSpPr>
          <p:nvPr/>
        </p:nvSpPr>
        <p:spPr bwMode="auto">
          <a:xfrm rot="-70126">
            <a:off x="7956550" y="6338888"/>
            <a:ext cx="1111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>
                <a:solidFill>
                  <a:srgbClr val="0000FF"/>
                </a:solidFill>
                <a:latin typeface="Times New Roman" panose="02020603050405020304" pitchFamily="18" charset="0"/>
              </a:rPr>
              <a:t>ranbsingh</a:t>
            </a:r>
            <a:endParaRPr lang="en-US" altLang="en-US" sz="24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/>
      <p:bldP spid="6861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61A8BC64-15C4-4412-8884-1F4F14F70A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30213"/>
            <a:ext cx="8077200" cy="599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altLang="en-US" sz="3200" b="1">
                <a:latin typeface="Times New Roman" panose="02020603050405020304" pitchFamily="18" charset="0"/>
              </a:rPr>
              <a:t>Quality Management of a Forensic Science Laboratory</a:t>
            </a:r>
          </a:p>
          <a:p>
            <a:pPr eaLnBrk="1" hangingPunct="1">
              <a:lnSpc>
                <a:spcPct val="110000"/>
              </a:lnSpc>
            </a:pPr>
            <a:endParaRPr lang="en-US" altLang="en-US" sz="32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sz="3200">
                <a:latin typeface="Times New Roman" panose="02020603050405020304" pitchFamily="18" charset="0"/>
              </a:rPr>
              <a:t>Quality means delivering the products requested by the client with the optimum combination correctness, usefulness, and speed.</a:t>
            </a:r>
          </a:p>
          <a:p>
            <a:pPr eaLnBrk="1" hangingPunct="1">
              <a:lnSpc>
                <a:spcPct val="110000"/>
              </a:lnSpc>
            </a:pPr>
            <a:endParaRPr lang="en-US" altLang="en-US" sz="32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sz="3200">
                <a:latin typeface="Times New Roman" panose="02020603050405020304" pitchFamily="18" charset="0"/>
              </a:rPr>
              <a:t>The forensic information plays an important role in the criminal justice process. Therefore, the reliability of this information must be beyond all doubt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86D90A85-0C0E-45C7-B086-23406E4A4C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87388"/>
            <a:ext cx="8077200" cy="547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altLang="en-US" sz="3600">
                <a:latin typeface="Times New Roman" panose="02020603050405020304" pitchFamily="18" charset="0"/>
              </a:rPr>
              <a:t>The three main elements in designing and optimizing the operating processes are:</a:t>
            </a:r>
          </a:p>
          <a:p>
            <a:pPr eaLnBrk="1" hangingPunct="1">
              <a:lnSpc>
                <a:spcPct val="110000"/>
              </a:lnSpc>
            </a:pPr>
            <a:endParaRPr lang="en-US" altLang="en-US" sz="36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30000"/>
              </a:lnSpc>
              <a:buFont typeface="Wingdings" panose="05000000000000000000" pitchFamily="2" charset="2"/>
              <a:buChar char="v"/>
            </a:pPr>
            <a:r>
              <a:rPr lang="en-US" altLang="ko-KR" sz="3600">
                <a:latin typeface="Times New Roman" panose="02020603050405020304" pitchFamily="18" charset="0"/>
                <a:ea typeface="Gulim" panose="020B0600000101010101" pitchFamily="34" charset="-127"/>
              </a:rPr>
              <a:t>  The quality of the organisation </a:t>
            </a:r>
          </a:p>
          <a:p>
            <a:pPr eaLnBrk="1" hangingPunct="1">
              <a:lnSpc>
                <a:spcPct val="130000"/>
              </a:lnSpc>
              <a:buFont typeface="Wingdings" panose="05000000000000000000" pitchFamily="2" charset="2"/>
              <a:buChar char="v"/>
            </a:pPr>
            <a:endParaRPr lang="en-US" altLang="ko-KR" sz="3600">
              <a:latin typeface="Times New Roman" panose="02020603050405020304" pitchFamily="18" charset="0"/>
              <a:ea typeface="Gulim" panose="020B0600000101010101" pitchFamily="34" charset="-127"/>
            </a:endParaRPr>
          </a:p>
          <a:p>
            <a:pPr eaLnBrk="1" hangingPunct="1">
              <a:lnSpc>
                <a:spcPct val="130000"/>
              </a:lnSpc>
              <a:buFont typeface="Wingdings" panose="05000000000000000000" pitchFamily="2" charset="2"/>
              <a:buChar char="v"/>
            </a:pPr>
            <a:r>
              <a:rPr lang="en-US" altLang="ko-KR" sz="3600">
                <a:latin typeface="Times New Roman" panose="02020603050405020304" pitchFamily="18" charset="0"/>
                <a:ea typeface="Gulim" panose="020B0600000101010101" pitchFamily="34" charset="-127"/>
              </a:rPr>
              <a:t>  The professionalism of the employees </a:t>
            </a:r>
          </a:p>
          <a:p>
            <a:pPr eaLnBrk="1" hangingPunct="1">
              <a:lnSpc>
                <a:spcPct val="130000"/>
              </a:lnSpc>
              <a:buFont typeface="Wingdings" panose="05000000000000000000" pitchFamily="2" charset="2"/>
              <a:buChar char="v"/>
            </a:pPr>
            <a:endParaRPr lang="en-US" altLang="ko-KR" sz="3600">
              <a:latin typeface="Times New Roman" panose="02020603050405020304" pitchFamily="18" charset="0"/>
              <a:ea typeface="Gulim" panose="020B0600000101010101" pitchFamily="34" charset="-127"/>
            </a:endParaRPr>
          </a:p>
          <a:p>
            <a:pPr eaLnBrk="1" hangingPunct="1">
              <a:lnSpc>
                <a:spcPct val="130000"/>
              </a:lnSpc>
              <a:buFont typeface="Wingdings" panose="05000000000000000000" pitchFamily="2" charset="2"/>
              <a:buChar char="v"/>
            </a:pPr>
            <a:r>
              <a:rPr lang="en-US" altLang="ko-KR" sz="3600">
                <a:latin typeface="Times New Roman" panose="02020603050405020304" pitchFamily="18" charset="0"/>
                <a:ea typeface="Gulim" panose="020B0600000101010101" pitchFamily="34" charset="-127"/>
              </a:rPr>
              <a:t>  The quality of the product    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3E8CA691-5E24-4D18-9790-5744CCB55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06388"/>
            <a:ext cx="8305800" cy="609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70000"/>
              </a:lnSpc>
            </a:pPr>
            <a:r>
              <a:rPr lang="en-US" altLang="en-US" sz="3200">
                <a:latin typeface="Times New Roman" panose="02020603050405020304" pitchFamily="18" charset="0"/>
              </a:rPr>
              <a:t>The requirements </a:t>
            </a:r>
            <a:r>
              <a:rPr lang="en-US" altLang="ko-KR" sz="3200">
                <a:latin typeface="Times New Roman" panose="02020603050405020304" pitchFamily="18" charset="0"/>
                <a:ea typeface="Gulim" panose="020B0600000101010101" pitchFamily="34" charset="-127"/>
              </a:rPr>
              <a:t>to cover the main  elements in designing the quality management system in a forensic science laboratory can be set for the following to begin with:</a:t>
            </a:r>
          </a:p>
          <a:p>
            <a:pPr eaLnBrk="1" hangingPunct="1">
              <a:lnSpc>
                <a:spcPct val="70000"/>
              </a:lnSpc>
            </a:pPr>
            <a:endParaRPr lang="en-US" altLang="en-US" sz="32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ko-KR" sz="3200">
                <a:latin typeface="Times New Roman" panose="02020603050405020304" pitchFamily="18" charset="0"/>
                <a:ea typeface="Gulim" panose="020B0600000101010101" pitchFamily="34" charset="-127"/>
              </a:rPr>
              <a:t>  The organisation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en-US" altLang="ko-KR" sz="3200">
              <a:latin typeface="Times New Roman" panose="02020603050405020304" pitchFamily="18" charset="0"/>
              <a:ea typeface="Gulim" panose="020B0600000101010101" pitchFamily="34" charset="-127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ko-KR" sz="3200">
                <a:latin typeface="Times New Roman" panose="02020603050405020304" pitchFamily="18" charset="0"/>
                <a:ea typeface="Gulim" panose="020B0600000101010101" pitchFamily="34" charset="-127"/>
              </a:rPr>
              <a:t>  The relationship and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3200">
                <a:latin typeface="Times New Roman" panose="02020603050405020304" pitchFamily="18" charset="0"/>
                <a:ea typeface="Gulim" panose="020B0600000101010101" pitchFamily="34" charset="-127"/>
              </a:rPr>
              <a:t>      communication with clients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en-US" altLang="ko-KR" sz="3200">
              <a:latin typeface="Times New Roman" panose="02020603050405020304" pitchFamily="18" charset="0"/>
              <a:ea typeface="Gulim" panose="020B0600000101010101" pitchFamily="34" charset="-127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ko-KR" sz="3200">
                <a:latin typeface="Times New Roman" panose="02020603050405020304" pitchFamily="18" charset="0"/>
                <a:ea typeface="Gulim" panose="020B0600000101010101" pitchFamily="34" charset="-127"/>
              </a:rPr>
              <a:t>  The employees 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en-US" altLang="ko-KR" sz="3200">
              <a:latin typeface="Times New Roman" panose="02020603050405020304" pitchFamily="18" charset="0"/>
              <a:ea typeface="Gulim" panose="020B0600000101010101" pitchFamily="34" charset="-127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ko-KR" sz="3200">
                <a:latin typeface="Times New Roman" panose="02020603050405020304" pitchFamily="18" charset="0"/>
                <a:ea typeface="Gulim" panose="020B0600000101010101" pitchFamily="34" charset="-127"/>
              </a:rPr>
              <a:t>  The examination methods 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en-US" altLang="ko-KR" sz="3200">
              <a:latin typeface="Times New Roman" panose="02020603050405020304" pitchFamily="18" charset="0"/>
              <a:ea typeface="Gulim" panose="020B0600000101010101" pitchFamily="34" charset="-127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ko-KR" sz="3200">
                <a:latin typeface="Times New Roman" panose="02020603050405020304" pitchFamily="18" charset="0"/>
                <a:ea typeface="Gulim" panose="020B0600000101010101" pitchFamily="34" charset="-127"/>
              </a:rPr>
              <a:t>  The instruments (the examination   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3200">
                <a:latin typeface="Times New Roman" panose="02020603050405020304" pitchFamily="18" charset="0"/>
                <a:ea typeface="Gulim" panose="020B0600000101010101" pitchFamily="34" charset="-127"/>
              </a:rPr>
              <a:t>      equipment)   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A79214D8-55AB-4BA4-AE6C-9DADE0DFC1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                                                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67C07AB7-57F6-4A5D-B633-025550D9EA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42925"/>
            <a:ext cx="7696200" cy="585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056" tIns="0" rIns="0" bIns="0" anchor="ctr">
            <a:spAutoFit/>
          </a:bodyPr>
          <a:lstStyle>
            <a:lvl1pPr>
              <a:tabLst>
                <a:tab pos="576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576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576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576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576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6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6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6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6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altLang="en-US" sz="3200" b="1">
                <a:latin typeface="Times New Roman" panose="02020603050405020304" pitchFamily="18" charset="0"/>
              </a:rPr>
              <a:t>Requirements for the organisation</a:t>
            </a:r>
          </a:p>
          <a:p>
            <a:pPr eaLnBrk="1" hangingPunct="1">
              <a:lnSpc>
                <a:spcPct val="80000"/>
              </a:lnSpc>
            </a:pPr>
            <a:endParaRPr lang="en-US" altLang="en-US" sz="32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sz="3200">
                <a:latin typeface="Times New Roman" panose="02020603050405020304" pitchFamily="18" charset="0"/>
              </a:rPr>
              <a:t>  Infrastructure, accommodation and 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3200">
                <a:latin typeface="Times New Roman" panose="02020603050405020304" pitchFamily="18" charset="0"/>
              </a:rPr>
              <a:t>      environmental conditions</a:t>
            </a:r>
            <a:endParaRPr lang="en-US" altLang="en-US" sz="32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en-US" altLang="en-US" sz="32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sz="3200">
                <a:latin typeface="Times New Roman" panose="02020603050405020304" pitchFamily="18" charset="0"/>
              </a:rPr>
              <a:t>  Procurement of supplies and services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en-US" altLang="en-US" sz="32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sz="3200">
                <a:latin typeface="Times New Roman" panose="02020603050405020304" pitchFamily="18" charset="0"/>
              </a:rPr>
              <a:t>  Well defined and documented system of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3200">
                <a:latin typeface="Times New Roman" panose="02020603050405020304" pitchFamily="18" charset="0"/>
              </a:rPr>
              <a:t>      functioning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en-US" altLang="en-US" sz="32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sz="3200">
                <a:latin typeface="Times New Roman" panose="02020603050405020304" pitchFamily="18" charset="0"/>
              </a:rPr>
              <a:t>  Procedures for handling deviations in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3200">
                <a:latin typeface="Times New Roman" panose="02020603050405020304" pitchFamily="18" charset="0"/>
              </a:rPr>
              <a:t>      activities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en-US" altLang="en-US" sz="32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sz="3200">
                <a:latin typeface="Times New Roman" panose="02020603050405020304" pitchFamily="18" charset="0"/>
              </a:rPr>
              <a:t>  Free from any undue commercial,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3200">
                <a:latin typeface="Times New Roman" panose="02020603050405020304" pitchFamily="18" charset="0"/>
              </a:rPr>
              <a:t>      financial and other pressures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0CEBE488-E082-4A7E-8788-D417C886B4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42900"/>
            <a:ext cx="8534400" cy="613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056" tIns="0" r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3200" b="1">
                <a:latin typeface="Times New Roman" panose="02020603050405020304" pitchFamily="18" charset="0"/>
              </a:rPr>
              <a:t>Requirements for the relationship and communication with clients</a:t>
            </a:r>
          </a:p>
          <a:p>
            <a:pPr eaLnBrk="1" hangingPunct="1">
              <a:lnSpc>
                <a:spcPct val="90000"/>
              </a:lnSpc>
            </a:pPr>
            <a:endParaRPr lang="en-US" altLang="en-US" sz="32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3200">
                <a:latin typeface="Times New Roman" panose="02020603050405020304" pitchFamily="18" charset="0"/>
              </a:rPr>
              <a:t>  Clear understanding of the request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200">
                <a:latin typeface="Times New Roman" panose="02020603050405020304" pitchFamily="18" charset="0"/>
              </a:rPr>
              <a:t>      of the client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endParaRPr lang="en-US" altLang="en-US" sz="32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3200">
                <a:latin typeface="Times New Roman" panose="02020603050405020304" pitchFamily="18" charset="0"/>
              </a:rPr>
              <a:t>  Protection of clients' confidential information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endParaRPr lang="en-US" altLang="en-US" sz="32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3200">
                <a:latin typeface="Times New Roman" panose="02020603050405020304" pitchFamily="18" charset="0"/>
              </a:rPr>
              <a:t>  Client to have insight into the progress and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200">
                <a:latin typeface="Times New Roman" panose="02020603050405020304" pitchFamily="18" charset="0"/>
              </a:rPr>
              <a:t>      execution of the examination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endParaRPr lang="en-US" altLang="en-US" sz="32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3200">
                <a:latin typeface="Times New Roman" panose="02020603050405020304" pitchFamily="18" charset="0"/>
              </a:rPr>
              <a:t>  Timely delivery of reports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endParaRPr lang="en-US" altLang="en-US" sz="32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3200">
                <a:latin typeface="Times New Roman" panose="02020603050405020304" pitchFamily="18" charset="0"/>
              </a:rPr>
              <a:t>  Complaints and feed back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>
            <a:extLst>
              <a:ext uri="{FF2B5EF4-FFF2-40B4-BE49-F238E27FC236}">
                <a16:creationId xmlns:a16="http://schemas.microsoft.com/office/drawing/2014/main" id="{922D2C41-FB40-4B93-9CFB-5FB53067BC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09575"/>
            <a:ext cx="6934200" cy="565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576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576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576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576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576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6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6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6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6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altLang="en-US" sz="3600" b="1">
                <a:latin typeface="Times New Roman" panose="02020603050405020304" pitchFamily="18" charset="0"/>
              </a:rPr>
              <a:t>Requirements for the employees</a:t>
            </a:r>
          </a:p>
          <a:p>
            <a:pPr eaLnBrk="1" hangingPunct="1">
              <a:lnSpc>
                <a:spcPct val="80000"/>
              </a:lnSpc>
            </a:pPr>
            <a:endParaRPr lang="en-US" altLang="en-US" sz="36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sz="3200">
                <a:latin typeface="Times New Roman" panose="02020603050405020304" pitchFamily="18" charset="0"/>
              </a:rPr>
              <a:t>  Competence and Professionalism</a:t>
            </a:r>
            <a:r>
              <a:rPr lang="en-US" altLang="en-US" sz="3200" b="1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en-US" altLang="en-US" sz="32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sz="3200">
                <a:latin typeface="Times New Roman" panose="02020603050405020304" pitchFamily="18" charset="0"/>
              </a:rPr>
              <a:t>  Appropriate education, training,   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3200">
                <a:latin typeface="Times New Roman" panose="02020603050405020304" pitchFamily="18" charset="0"/>
              </a:rPr>
              <a:t>     experience, and personal certification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en-US" altLang="en-US" sz="32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sz="3200">
                <a:latin typeface="Times New Roman" panose="02020603050405020304" pitchFamily="18" charset="0"/>
              </a:rPr>
              <a:t>  Behavioral competence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en-US" altLang="en-US" sz="32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sz="3200">
                <a:latin typeface="Times New Roman" panose="02020603050405020304" pitchFamily="18" charset="0"/>
              </a:rPr>
              <a:t>  Authority and resources to carry out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3200">
                <a:latin typeface="Times New Roman" panose="02020603050405020304" pitchFamily="18" charset="0"/>
              </a:rPr>
              <a:t>      their duties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en-US" altLang="en-US" sz="32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sz="3200">
                <a:latin typeface="Times New Roman" panose="02020603050405020304" pitchFamily="18" charset="0"/>
              </a:rPr>
              <a:t>  Relevant knowledge of the items,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3200">
                <a:latin typeface="Times New Roman" panose="02020603050405020304" pitchFamily="18" charset="0"/>
              </a:rPr>
              <a:t>     materials, products etc. tested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>
            <a:extLst>
              <a:ext uri="{FF2B5EF4-FFF2-40B4-BE49-F238E27FC236}">
                <a16:creationId xmlns:a16="http://schemas.microsoft.com/office/drawing/2014/main" id="{76D943C7-81E3-46A3-9844-E762E117A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04800"/>
            <a:ext cx="8458200" cy="59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70000"/>
              </a:lnSpc>
            </a:pPr>
            <a:r>
              <a:rPr lang="en-US" altLang="en-US" sz="4000" b="1">
                <a:latin typeface="Times New Roman" panose="02020603050405020304" pitchFamily="18" charset="0"/>
              </a:rPr>
              <a:t>Requirements for </a:t>
            </a:r>
          </a:p>
          <a:p>
            <a:pPr eaLnBrk="1" hangingPunct="1">
              <a:lnSpc>
                <a:spcPct val="70000"/>
              </a:lnSpc>
            </a:pPr>
            <a:r>
              <a:rPr lang="en-US" altLang="en-US" sz="4000" b="1">
                <a:latin typeface="Times New Roman" panose="02020603050405020304" pitchFamily="18" charset="0"/>
              </a:rPr>
              <a:t>the examination methods</a:t>
            </a:r>
            <a:r>
              <a:rPr lang="en-US" altLang="en-US" sz="3600" b="1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70000"/>
              </a:lnSpc>
            </a:pPr>
            <a:endParaRPr lang="en-US" altLang="en-US" sz="36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v"/>
            </a:pPr>
            <a:r>
              <a:rPr lang="en-US" altLang="en-US" sz="3600">
                <a:latin typeface="Times New Roman" panose="02020603050405020304" pitchFamily="18" charset="0"/>
              </a:rPr>
              <a:t>  Appropriate sampling and sample 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3600">
                <a:latin typeface="Times New Roman" panose="02020603050405020304" pitchFamily="18" charset="0"/>
              </a:rPr>
              <a:t>      preparation methods 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v"/>
            </a:pPr>
            <a:endParaRPr lang="en-US" altLang="en-US" sz="36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v"/>
            </a:pPr>
            <a:r>
              <a:rPr lang="en-US" altLang="en-US" sz="3600">
                <a:latin typeface="Times New Roman" panose="02020603050405020304" pitchFamily="18" charset="0"/>
              </a:rPr>
              <a:t>  Validated examination methods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v"/>
            </a:pPr>
            <a:endParaRPr lang="en-US" altLang="en-US" sz="36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v"/>
            </a:pPr>
            <a:r>
              <a:rPr lang="en-US" altLang="en-US" sz="3600">
                <a:latin typeface="Times New Roman" panose="02020603050405020304" pitchFamily="18" charset="0"/>
              </a:rPr>
              <a:t>  Estimation of uncertainty of   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3600">
                <a:latin typeface="Times New Roman" panose="02020603050405020304" pitchFamily="18" charset="0"/>
              </a:rPr>
              <a:t>      measurement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v"/>
            </a:pPr>
            <a:endParaRPr lang="en-US" altLang="en-US" sz="36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v"/>
            </a:pPr>
            <a:r>
              <a:rPr lang="en-US" altLang="en-US" sz="3600">
                <a:latin typeface="Times New Roman" panose="02020603050405020304" pitchFamily="18" charset="0"/>
              </a:rPr>
              <a:t>  Control of data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v"/>
            </a:pPr>
            <a:endParaRPr lang="en-US" altLang="en-US" sz="36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v"/>
            </a:pPr>
            <a:r>
              <a:rPr lang="en-US" altLang="en-US" sz="3600">
                <a:latin typeface="Times New Roman" panose="02020603050405020304" pitchFamily="18" charset="0"/>
              </a:rPr>
              <a:t>  Procedures for handling 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3600">
                <a:latin typeface="Times New Roman" panose="02020603050405020304" pitchFamily="18" charset="0"/>
              </a:rPr>
              <a:t>     deviations in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>
            <a:extLst>
              <a:ext uri="{FF2B5EF4-FFF2-40B4-BE49-F238E27FC236}">
                <a16:creationId xmlns:a16="http://schemas.microsoft.com/office/drawing/2014/main" id="{0914CCBA-A4B9-415C-8A90-ACAB54D61B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895350"/>
            <a:ext cx="7696200" cy="542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25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altLang="en-US" sz="4000">
                <a:latin typeface="Times New Roman" panose="02020603050405020304" pitchFamily="18" charset="0"/>
              </a:rPr>
              <a:t>Requirements for </a:t>
            </a:r>
          </a:p>
          <a:p>
            <a:pPr eaLnBrk="1" hangingPunct="1">
              <a:lnSpc>
                <a:spcPts val="25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altLang="en-US" sz="4000">
                <a:latin typeface="Times New Roman" panose="02020603050405020304" pitchFamily="18" charset="0"/>
              </a:rPr>
              <a:t>the examination equipment </a:t>
            </a:r>
          </a:p>
          <a:p>
            <a:pPr eaLnBrk="1" hangingPunct="1">
              <a:lnSpc>
                <a:spcPct val="90000"/>
              </a:lnSpc>
            </a:pPr>
            <a:endParaRPr lang="en-US" altLang="en-US" sz="4000">
              <a:latin typeface="Times New Roman" panose="02020603050405020304" pitchFamily="18" charset="0"/>
            </a:endParaRPr>
          </a:p>
          <a:p>
            <a:pPr eaLnBrk="1" hangingPunct="1">
              <a:lnSpc>
                <a:spcPts val="2500"/>
              </a:lnSpc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v"/>
            </a:pPr>
            <a:r>
              <a:rPr lang="en-US" altLang="en-US" sz="3600">
                <a:latin typeface="Times New Roman" panose="02020603050405020304" pitchFamily="18" charset="0"/>
              </a:rPr>
              <a:t>  Equipments, which meet </a:t>
            </a:r>
          </a:p>
          <a:p>
            <a:pPr eaLnBrk="1" hangingPunct="1">
              <a:lnSpc>
                <a:spcPts val="2500"/>
              </a:lnSpc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None/>
            </a:pPr>
            <a:r>
              <a:rPr lang="en-US" altLang="en-US" sz="3600">
                <a:latin typeface="Times New Roman" panose="02020603050405020304" pitchFamily="18" charset="0"/>
              </a:rPr>
              <a:t>     the analytical requirements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n-US" altLang="en-US" sz="3600">
                <a:latin typeface="Times New Roman" panose="02020603050405020304" pitchFamily="18" charset="0"/>
              </a:rPr>
              <a:t>  Regular calibration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n-US" altLang="en-US" sz="3600">
                <a:latin typeface="Times New Roman" panose="02020603050405020304" pitchFamily="18" charset="0"/>
              </a:rPr>
              <a:t>  Interim testing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n-US" altLang="en-US" sz="3600">
                <a:latin typeface="Times New Roman" panose="02020603050405020304" pitchFamily="18" charset="0"/>
              </a:rPr>
              <a:t>  Periodic maintenance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n-US" altLang="en-US" sz="3600">
                <a:latin typeface="Times New Roman" panose="02020603050405020304" pitchFamily="18" charset="0"/>
              </a:rPr>
              <a:t>  Instructions on the use of equipment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>
            <a:extLst>
              <a:ext uri="{FF2B5EF4-FFF2-40B4-BE49-F238E27FC236}">
                <a16:creationId xmlns:a16="http://schemas.microsoft.com/office/drawing/2014/main" id="{1486C057-4F8F-46A0-B71E-440BA4F7B9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81000"/>
            <a:ext cx="7696200" cy="575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2500"/>
              </a:lnSpc>
            </a:pPr>
            <a:r>
              <a:rPr lang="en-US" altLang="en-US" sz="3200">
                <a:latin typeface="Times New Roman" panose="02020603050405020304" pitchFamily="18" charset="0"/>
              </a:rPr>
              <a:t>	The  International  Organization  for </a:t>
            </a:r>
          </a:p>
          <a:p>
            <a:pPr eaLnBrk="1" hangingPunct="1">
              <a:lnSpc>
                <a:spcPts val="2500"/>
              </a:lnSpc>
            </a:pPr>
            <a:r>
              <a:rPr lang="en-US" altLang="en-US" sz="3200">
                <a:latin typeface="Times New Roman" panose="02020603050405020304" pitchFamily="18" charset="0"/>
              </a:rPr>
              <a:t>Standardization (ISO) has set standards in ISO/IEC-17025 for quality management </a:t>
            </a:r>
          </a:p>
          <a:p>
            <a:pPr eaLnBrk="1" hangingPunct="1">
              <a:lnSpc>
                <a:spcPts val="2500"/>
              </a:lnSpc>
            </a:pPr>
            <a:r>
              <a:rPr lang="en-US" altLang="en-US" sz="3200">
                <a:latin typeface="Times New Roman" panose="02020603050405020304" pitchFamily="18" charset="0"/>
              </a:rPr>
              <a:t>of laboratories. </a:t>
            </a:r>
          </a:p>
          <a:p>
            <a:pPr eaLnBrk="1" hangingPunct="1">
              <a:lnSpc>
                <a:spcPts val="2500"/>
              </a:lnSpc>
            </a:pPr>
            <a:endParaRPr lang="en-US" altLang="en-US" sz="3200">
              <a:latin typeface="Times New Roman" panose="02020603050405020304" pitchFamily="18" charset="0"/>
            </a:endParaRPr>
          </a:p>
          <a:p>
            <a:pPr eaLnBrk="1" hangingPunct="1">
              <a:lnSpc>
                <a:spcPts val="2500"/>
              </a:lnSpc>
            </a:pPr>
            <a:r>
              <a:rPr lang="en-US" altLang="en-US" sz="3200">
                <a:latin typeface="Times New Roman" panose="02020603050405020304" pitchFamily="18" charset="0"/>
              </a:rPr>
              <a:t>	It specifies  the  requirements  for  the competence of a laboratory to carry out tests. </a:t>
            </a:r>
          </a:p>
          <a:p>
            <a:pPr eaLnBrk="1" hangingPunct="1">
              <a:lnSpc>
                <a:spcPts val="2500"/>
              </a:lnSpc>
            </a:pPr>
            <a:endParaRPr lang="en-US" altLang="en-US" sz="3200">
              <a:latin typeface="Times New Roman" panose="02020603050405020304" pitchFamily="18" charset="0"/>
            </a:endParaRPr>
          </a:p>
          <a:p>
            <a:pPr eaLnBrk="1" hangingPunct="1">
              <a:lnSpc>
                <a:spcPts val="2500"/>
              </a:lnSpc>
            </a:pPr>
            <a:r>
              <a:rPr lang="en-US" altLang="en-US" sz="3200">
                <a:latin typeface="Times New Roman" panose="02020603050405020304" pitchFamily="18" charset="0"/>
              </a:rPr>
              <a:t>	These standards have also been adopted by the Bureau of Indian Standards. </a:t>
            </a:r>
          </a:p>
          <a:p>
            <a:pPr eaLnBrk="1" hangingPunct="1">
              <a:lnSpc>
                <a:spcPts val="2500"/>
              </a:lnSpc>
            </a:pPr>
            <a:endParaRPr lang="en-US" altLang="en-US" sz="3200">
              <a:latin typeface="Times New Roman" panose="02020603050405020304" pitchFamily="18" charset="0"/>
            </a:endParaRPr>
          </a:p>
          <a:p>
            <a:pPr eaLnBrk="1" hangingPunct="1">
              <a:lnSpc>
                <a:spcPts val="2500"/>
              </a:lnSpc>
            </a:pPr>
            <a:r>
              <a:rPr lang="en-US" altLang="en-US" sz="3200">
                <a:latin typeface="Times New Roman" panose="02020603050405020304" pitchFamily="18" charset="0"/>
              </a:rPr>
              <a:t>	In this standard requirements are broadly classified in two categories:</a:t>
            </a:r>
          </a:p>
          <a:p>
            <a:pPr eaLnBrk="1" hangingPunct="1">
              <a:lnSpc>
                <a:spcPts val="2500"/>
              </a:lnSpc>
              <a:spcBef>
                <a:spcPts val="300"/>
              </a:spcBef>
              <a:spcAft>
                <a:spcPts val="300"/>
              </a:spcAft>
            </a:pPr>
            <a:endParaRPr lang="en-US" altLang="en-US" sz="3200" b="1">
              <a:latin typeface="Times New Roman" panose="02020603050405020304" pitchFamily="18" charset="0"/>
            </a:endParaRPr>
          </a:p>
          <a:p>
            <a:pPr algn="ctr" eaLnBrk="1" hangingPunct="1">
              <a:lnSpc>
                <a:spcPts val="25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en-US" altLang="en-US" sz="3200">
                <a:latin typeface="Times New Roman" panose="02020603050405020304" pitchFamily="18" charset="0"/>
              </a:rPr>
              <a:t>  Management requirements</a:t>
            </a:r>
          </a:p>
          <a:p>
            <a:pPr algn="ctr" eaLnBrk="1" hangingPunct="1">
              <a:lnSpc>
                <a:spcPts val="25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endParaRPr lang="en-US" altLang="en-US" sz="3200" b="1">
              <a:latin typeface="Times New Roman" panose="02020603050405020304" pitchFamily="18" charset="0"/>
            </a:endParaRPr>
          </a:p>
          <a:p>
            <a:pPr algn="ctr" eaLnBrk="1" hangingPunct="1">
              <a:lnSpc>
                <a:spcPts val="25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en-US" altLang="en-US" sz="3200">
                <a:latin typeface="Times New Roman" panose="02020603050405020304" pitchFamily="18" charset="0"/>
              </a:rPr>
              <a:t>  Technical requirements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9AD8C805-FE3A-4EE6-B851-420798333E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" y="30163"/>
            <a:ext cx="37052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4000" b="1" i="1">
                <a:latin typeface="Times New Roman" panose="02020603050405020304" pitchFamily="18" charset="0"/>
              </a:rPr>
              <a:t>Quality</a:t>
            </a:r>
            <a:r>
              <a:rPr lang="en-US" altLang="en-US" sz="3600" b="1" i="1">
                <a:latin typeface="Times New Roman" panose="02020603050405020304" pitchFamily="18" charset="0"/>
              </a:rPr>
              <a:t> Evolution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BA44918B-176C-40EE-9C33-0F8E32E77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188" y="966788"/>
            <a:ext cx="6381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50000"/>
              </a:lnSpc>
            </a:pPr>
            <a:r>
              <a:rPr lang="en-US" altLang="en-US" sz="3600">
                <a:latin typeface="Times New Roman" panose="02020603050405020304" pitchFamily="18" charset="0"/>
              </a:rPr>
              <a:t> QC     Post production inspection</a:t>
            </a:r>
          </a:p>
          <a:p>
            <a:pPr>
              <a:lnSpc>
                <a:spcPct val="50000"/>
              </a:lnSpc>
            </a:pPr>
            <a:r>
              <a:rPr lang="en-US" altLang="en-US" sz="3600">
                <a:latin typeface="Times New Roman" panose="02020603050405020304" pitchFamily="18" charset="0"/>
              </a:rPr>
              <a:t>            </a:t>
            </a:r>
            <a:r>
              <a:rPr lang="en-US" altLang="en-US" sz="2000">
                <a:latin typeface="Times New Roman" panose="02020603050405020304" pitchFamily="18" charset="0"/>
              </a:rPr>
              <a:t>reject inferior production </a:t>
            </a:r>
          </a:p>
        </p:txBody>
      </p:sp>
      <p:sp>
        <p:nvSpPr>
          <p:cNvPr id="62468" name="Rectangle 4">
            <a:extLst>
              <a:ext uri="{FF2B5EF4-FFF2-40B4-BE49-F238E27FC236}">
                <a16:creationId xmlns:a16="http://schemas.microsoft.com/office/drawing/2014/main" id="{CF705A41-C167-4CC8-8F5C-C9226480A1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2297113"/>
            <a:ext cx="7124700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60000"/>
              </a:lnSpc>
            </a:pPr>
            <a:r>
              <a:rPr lang="en-US" altLang="en-US" sz="3600">
                <a:latin typeface="Times New Roman" panose="02020603050405020304" pitchFamily="18" charset="0"/>
              </a:rPr>
              <a:t> QA     Process Compliance </a:t>
            </a:r>
          </a:p>
          <a:p>
            <a:pPr>
              <a:lnSpc>
                <a:spcPct val="60000"/>
              </a:lnSpc>
            </a:pPr>
            <a:r>
              <a:rPr lang="en-US" altLang="en-US" sz="2000">
                <a:latin typeface="Times New Roman" panose="02020603050405020304" pitchFamily="18" charset="0"/>
              </a:rPr>
              <a:t>                     keep monitoring the process (manufacturing operation)</a:t>
            </a:r>
          </a:p>
          <a:p>
            <a:pPr>
              <a:lnSpc>
                <a:spcPct val="60000"/>
              </a:lnSpc>
            </a:pPr>
            <a:r>
              <a:rPr lang="en-US" altLang="en-US" sz="2000">
                <a:latin typeface="Times New Roman" panose="02020603050405020304" pitchFamily="18" charset="0"/>
              </a:rPr>
              <a:t>                     to be able to reduce rejects</a:t>
            </a:r>
          </a:p>
        </p:txBody>
      </p:sp>
      <p:sp>
        <p:nvSpPr>
          <p:cNvPr id="62469" name="Rectangle 5">
            <a:extLst>
              <a:ext uri="{FF2B5EF4-FFF2-40B4-BE49-F238E27FC236}">
                <a16:creationId xmlns:a16="http://schemas.microsoft.com/office/drawing/2014/main" id="{0B0A14B5-64D9-480C-B29F-AA5E90540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13" y="3724275"/>
            <a:ext cx="7780337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3600">
                <a:latin typeface="Times New Roman" panose="02020603050405020304" pitchFamily="18" charset="0"/>
              </a:rPr>
              <a:t>TQC     Organization wide Activity</a:t>
            </a:r>
          </a:p>
          <a:p>
            <a:pPr>
              <a:lnSpc>
                <a:spcPct val="65000"/>
              </a:lnSpc>
            </a:pPr>
            <a:r>
              <a:rPr lang="en-US" altLang="en-US" sz="2000">
                <a:latin typeface="Times New Roman" panose="02020603050405020304" pitchFamily="18" charset="0"/>
              </a:rPr>
              <a:t>                        structural process control, beyond manufacturing operation,</a:t>
            </a:r>
          </a:p>
          <a:p>
            <a:pPr>
              <a:lnSpc>
                <a:spcPct val="65000"/>
              </a:lnSpc>
            </a:pPr>
            <a:r>
              <a:rPr lang="en-US" altLang="en-US" sz="2000">
                <a:latin typeface="Times New Roman" panose="02020603050405020304" pitchFamily="18" charset="0"/>
              </a:rPr>
              <a:t>                        procurement/design etc.</a:t>
            </a:r>
          </a:p>
        </p:txBody>
      </p:sp>
      <p:sp>
        <p:nvSpPr>
          <p:cNvPr id="62470" name="Rectangle 6">
            <a:extLst>
              <a:ext uri="{FF2B5EF4-FFF2-40B4-BE49-F238E27FC236}">
                <a16:creationId xmlns:a16="http://schemas.microsoft.com/office/drawing/2014/main" id="{79AC2F61-AC3C-40D1-A649-BE5DD6C69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75" y="4887913"/>
            <a:ext cx="7037388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60000"/>
              </a:lnSpc>
            </a:pPr>
            <a:r>
              <a:rPr lang="en-US" altLang="en-US" sz="3600">
                <a:latin typeface="Times New Roman" panose="02020603050405020304" pitchFamily="18" charset="0"/>
              </a:rPr>
              <a:t>TQM    Integration of all efforts</a:t>
            </a:r>
          </a:p>
          <a:p>
            <a:pPr>
              <a:lnSpc>
                <a:spcPct val="60000"/>
              </a:lnSpc>
            </a:pPr>
            <a:r>
              <a:rPr lang="en-US" altLang="en-US" sz="3600">
                <a:latin typeface="Times New Roman" panose="02020603050405020304" pitchFamily="18" charset="0"/>
              </a:rPr>
              <a:t>             </a:t>
            </a:r>
            <a:r>
              <a:rPr lang="en-US" altLang="en-US" sz="2000">
                <a:latin typeface="Times New Roman" panose="02020603050405020304" pitchFamily="18" charset="0"/>
              </a:rPr>
              <a:t>in the organization towards continuous improvement</a:t>
            </a:r>
            <a:endParaRPr lang="en-US" altLang="en-US" sz="3600">
              <a:latin typeface="Times New Roman" panose="02020603050405020304" pitchFamily="18" charset="0"/>
            </a:endParaRPr>
          </a:p>
          <a:p>
            <a:pPr>
              <a:lnSpc>
                <a:spcPct val="60000"/>
              </a:lnSpc>
            </a:pPr>
            <a:r>
              <a:rPr lang="en-US" altLang="en-US" sz="2000">
                <a:latin typeface="Times New Roman" panose="02020603050405020304" pitchFamily="18" charset="0"/>
              </a:rPr>
              <a:t>                       through methods and men </a:t>
            </a:r>
            <a:r>
              <a:rPr lang="en-US" altLang="en-US" sz="2000" b="1">
                <a:latin typeface="Times New Roman" panose="02020603050405020304" pitchFamily="18" charset="0"/>
              </a:rPr>
              <a:t>Team Work</a:t>
            </a:r>
          </a:p>
        </p:txBody>
      </p:sp>
      <p:grpSp>
        <p:nvGrpSpPr>
          <p:cNvPr id="2" name="Group 11">
            <a:extLst>
              <a:ext uri="{FF2B5EF4-FFF2-40B4-BE49-F238E27FC236}">
                <a16:creationId xmlns:a16="http://schemas.microsoft.com/office/drawing/2014/main" id="{2EC11AD5-2F86-4854-A60B-4B3FD7E0ED6F}"/>
              </a:ext>
            </a:extLst>
          </p:cNvPr>
          <p:cNvGrpSpPr>
            <a:grpSpLocks/>
          </p:cNvGrpSpPr>
          <p:nvPr/>
        </p:nvGrpSpPr>
        <p:grpSpPr bwMode="auto">
          <a:xfrm>
            <a:off x="2727325" y="6026150"/>
            <a:ext cx="3722688" cy="814388"/>
            <a:chOff x="1718" y="3796"/>
            <a:chExt cx="2345" cy="513"/>
          </a:xfrm>
        </p:grpSpPr>
        <p:sp>
          <p:nvSpPr>
            <p:cNvPr id="6153" name="Rectangle 8">
              <a:extLst>
                <a:ext uri="{FF2B5EF4-FFF2-40B4-BE49-F238E27FC236}">
                  <a16:creationId xmlns:a16="http://schemas.microsoft.com/office/drawing/2014/main" id="{8BEE3399-45AB-4E83-B2A7-1721B0447C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8" y="3828"/>
              <a:ext cx="2345" cy="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55000"/>
                </a:lnSpc>
              </a:pPr>
              <a:r>
                <a:rPr lang="en-US" altLang="en-US" sz="3200" b="1">
                  <a:latin typeface="Times New Roman" panose="02020603050405020304" pitchFamily="18" charset="0"/>
                </a:rPr>
                <a:t>Team</a:t>
              </a:r>
            </a:p>
            <a:p>
              <a:pPr>
                <a:lnSpc>
                  <a:spcPct val="55000"/>
                </a:lnSpc>
              </a:pPr>
              <a:r>
                <a:rPr lang="en-US" altLang="en-US" sz="2400" b="1">
                  <a:latin typeface="Times New Roman" panose="02020603050405020304" pitchFamily="18" charset="0"/>
                </a:rPr>
                <a:t>All have common objective</a:t>
              </a:r>
            </a:p>
            <a:p>
              <a:pPr>
                <a:lnSpc>
                  <a:spcPct val="55000"/>
                </a:lnSpc>
              </a:pPr>
              <a:r>
                <a:rPr lang="en-US" altLang="en-US" sz="2400" b="1" i="1">
                  <a:latin typeface="Times New Roman" panose="02020603050405020304" pitchFamily="18" charset="0"/>
                </a:rPr>
                <a:t>                       Quality Policy</a:t>
              </a:r>
            </a:p>
          </p:txBody>
        </p:sp>
        <p:sp>
          <p:nvSpPr>
            <p:cNvPr id="6154" name="Rectangle 9">
              <a:extLst>
                <a:ext uri="{FF2B5EF4-FFF2-40B4-BE49-F238E27FC236}">
                  <a16:creationId xmlns:a16="http://schemas.microsoft.com/office/drawing/2014/main" id="{35FC30CB-79EC-4481-B6ED-D5053998BF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2" y="3796"/>
              <a:ext cx="2296" cy="47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6152" name="Text Box 10">
            <a:extLst>
              <a:ext uri="{FF2B5EF4-FFF2-40B4-BE49-F238E27FC236}">
                <a16:creationId xmlns:a16="http://schemas.microsoft.com/office/drawing/2014/main" id="{A927B887-8D56-4758-AC6F-5C8E9E04657C}"/>
              </a:ext>
            </a:extLst>
          </p:cNvPr>
          <p:cNvSpPr txBox="1">
            <a:spLocks noChangeArrowheads="1"/>
          </p:cNvSpPr>
          <p:nvPr/>
        </p:nvSpPr>
        <p:spPr bwMode="auto">
          <a:xfrm rot="-70126">
            <a:off x="7848600" y="6400800"/>
            <a:ext cx="1111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>
                <a:solidFill>
                  <a:srgbClr val="0000FF"/>
                </a:solidFill>
                <a:latin typeface="Times New Roman" panose="02020603050405020304" pitchFamily="18" charset="0"/>
              </a:rPr>
              <a:t>ranbsingh</a:t>
            </a:r>
            <a:endParaRPr lang="en-US" altLang="en-US" sz="24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62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2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10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/>
      <p:bldP spid="62468" grpId="0"/>
      <p:bldP spid="62469" grpId="0"/>
      <p:bldP spid="62470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>
            <a:extLst>
              <a:ext uri="{FF2B5EF4-FFF2-40B4-BE49-F238E27FC236}">
                <a16:creationId xmlns:a16="http://schemas.microsoft.com/office/drawing/2014/main" id="{A4E1CA76-1EE3-43AB-9307-CE03DEF796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28600"/>
            <a:ext cx="8229600" cy="649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</a:rPr>
              <a:t>4  </a:t>
            </a:r>
            <a:r>
              <a:rPr lang="en-US" altLang="en-US" sz="3200" b="1">
                <a:latin typeface="Times New Roman" panose="02020603050405020304" pitchFamily="18" charset="0"/>
              </a:rPr>
              <a:t>Management requirements</a:t>
            </a:r>
          </a:p>
          <a:p>
            <a:pPr eaLnBrk="1" hangingPunct="1"/>
            <a:endParaRPr lang="en-US" altLang="en-US" sz="2400" b="1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</a:rPr>
              <a:t>4.1  </a:t>
            </a:r>
            <a:r>
              <a:rPr lang="en-US" altLang="en-US" sz="2800" b="1">
                <a:latin typeface="Times New Roman" panose="02020603050405020304" pitchFamily="18" charset="0"/>
              </a:rPr>
              <a:t>Organization</a:t>
            </a:r>
          </a:p>
          <a:p>
            <a:pPr eaLnBrk="1" hangingPunct="1"/>
            <a:endParaRPr lang="en-US" altLang="en-US" sz="2800" b="1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2800" b="1">
                <a:latin typeface="Times New Roman" panose="02020603050405020304" pitchFamily="18" charset="0"/>
              </a:rPr>
              <a:t>4.2</a:t>
            </a:r>
            <a:r>
              <a:rPr lang="en-US" altLang="en-US" sz="2800">
                <a:latin typeface="Times New Roman" panose="02020603050405020304" pitchFamily="18" charset="0"/>
              </a:rPr>
              <a:t>  </a:t>
            </a:r>
            <a:r>
              <a:rPr lang="en-US" altLang="en-US" sz="2800" b="1">
                <a:latin typeface="Times New Roman" panose="02020603050405020304" pitchFamily="18" charset="0"/>
              </a:rPr>
              <a:t>Management system</a:t>
            </a:r>
          </a:p>
          <a:p>
            <a:pPr eaLnBrk="1" hangingPunct="1"/>
            <a:endParaRPr lang="en-US" altLang="en-US" sz="2800" b="1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2800" b="1">
                <a:latin typeface="Times New Roman" panose="02020603050405020304" pitchFamily="18" charset="0"/>
              </a:rPr>
              <a:t>4.3   Document control</a:t>
            </a:r>
          </a:p>
          <a:p>
            <a:pPr eaLnBrk="1" hangingPunct="1"/>
            <a:endParaRPr lang="en-US" altLang="en-US" sz="2800" b="1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2800" b="1">
                <a:latin typeface="Times New Roman" panose="02020603050405020304" pitchFamily="18" charset="0"/>
              </a:rPr>
              <a:t>4.4  Review of requests, tenders and contracts</a:t>
            </a:r>
          </a:p>
          <a:p>
            <a:pPr eaLnBrk="1" hangingPunct="1"/>
            <a:endParaRPr lang="en-US" altLang="en-US" sz="2800" b="1">
              <a:latin typeface="Times New Roman" panose="02020603050405020304" pitchFamily="18" charset="0"/>
            </a:endParaRPr>
          </a:p>
          <a:p>
            <a:r>
              <a:rPr lang="en-US" altLang="en-US" sz="2800" b="1">
                <a:latin typeface="Times New Roman" panose="02020603050405020304" pitchFamily="18" charset="0"/>
              </a:rPr>
              <a:t>4.5  Subcontracting of tests and calibrations</a:t>
            </a:r>
          </a:p>
          <a:p>
            <a:endParaRPr lang="en-US" altLang="en-US" sz="2800" b="1">
              <a:latin typeface="Times New Roman" panose="02020603050405020304" pitchFamily="18" charset="0"/>
            </a:endParaRPr>
          </a:p>
          <a:p>
            <a:r>
              <a:rPr lang="en-US" altLang="en-US" sz="2800" b="1">
                <a:latin typeface="Times New Roman" panose="02020603050405020304" pitchFamily="18" charset="0"/>
              </a:rPr>
              <a:t>4.6  Purchasing services and supplies</a:t>
            </a:r>
          </a:p>
          <a:p>
            <a:endParaRPr lang="en-US" altLang="en-US" sz="2800" b="1">
              <a:latin typeface="Times New Roman" panose="02020603050405020304" pitchFamily="18" charset="0"/>
            </a:endParaRPr>
          </a:p>
          <a:p>
            <a:r>
              <a:rPr lang="en-US" altLang="en-US" sz="2800" b="1">
                <a:latin typeface="Times New Roman" panose="02020603050405020304" pitchFamily="18" charset="0"/>
              </a:rPr>
              <a:t>4.7  Service to the customer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>
            <a:extLst>
              <a:ext uri="{FF2B5EF4-FFF2-40B4-BE49-F238E27FC236}">
                <a16:creationId xmlns:a16="http://schemas.microsoft.com/office/drawing/2014/main" id="{669D5249-4665-4D3B-8D99-5D182CA4C2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3638" y="990600"/>
            <a:ext cx="6075362" cy="555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altLang="en-US" sz="2800" b="1">
                <a:latin typeface="Times New Roman" panose="02020603050405020304" pitchFamily="18" charset="0"/>
              </a:rPr>
              <a:t>4.8  Complaints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 b="1">
                <a:latin typeface="Times New Roman" panose="02020603050405020304" pitchFamily="18" charset="0"/>
              </a:rPr>
              <a:t>4.9</a:t>
            </a:r>
            <a:r>
              <a:rPr lang="en-US" altLang="en-US" sz="2800">
                <a:latin typeface="Times New Roman" panose="02020603050405020304" pitchFamily="18" charset="0"/>
              </a:rPr>
              <a:t>   </a:t>
            </a:r>
            <a:r>
              <a:rPr lang="en-US" altLang="en-US" sz="2800" b="1">
                <a:latin typeface="Times New Roman" panose="02020603050405020304" pitchFamily="18" charset="0"/>
              </a:rPr>
              <a:t>Control of nonconforming testing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b="1">
                <a:latin typeface="Times New Roman" panose="02020603050405020304" pitchFamily="18" charset="0"/>
              </a:rPr>
              <a:t>        and/or calibration work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 b="1">
                <a:latin typeface="Times New Roman" panose="02020603050405020304" pitchFamily="18" charset="0"/>
              </a:rPr>
              <a:t>4.10    Improvement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 b="1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800" b="1">
                <a:latin typeface="Times New Roman" panose="02020603050405020304" pitchFamily="18" charset="0"/>
              </a:rPr>
              <a:t>4.11   Corrective action</a:t>
            </a:r>
          </a:p>
          <a:p>
            <a:pPr>
              <a:lnSpc>
                <a:spcPct val="80000"/>
              </a:lnSpc>
            </a:pPr>
            <a:endParaRPr lang="en-US" altLang="en-US" sz="2800" b="1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800" b="1">
                <a:latin typeface="Times New Roman" panose="02020603050405020304" pitchFamily="18" charset="0"/>
              </a:rPr>
              <a:t>4.12   Preventive action</a:t>
            </a:r>
          </a:p>
          <a:p>
            <a:pPr>
              <a:lnSpc>
                <a:spcPct val="80000"/>
              </a:lnSpc>
            </a:pPr>
            <a:endParaRPr lang="en-US" altLang="en-US" sz="2800" b="1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800" b="1">
                <a:latin typeface="Times New Roman" panose="02020603050405020304" pitchFamily="18" charset="0"/>
              </a:rPr>
              <a:t>4.13   Control of records</a:t>
            </a:r>
          </a:p>
          <a:p>
            <a:pPr>
              <a:lnSpc>
                <a:spcPct val="80000"/>
              </a:lnSpc>
            </a:pPr>
            <a:endParaRPr lang="en-US" altLang="en-US" sz="2800" b="1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800" b="1">
                <a:latin typeface="Times New Roman" panose="02020603050405020304" pitchFamily="18" charset="0"/>
              </a:rPr>
              <a:t>4.14   Internal audits</a:t>
            </a:r>
          </a:p>
          <a:p>
            <a:pPr>
              <a:lnSpc>
                <a:spcPct val="80000"/>
              </a:lnSpc>
            </a:pPr>
            <a:endParaRPr lang="en-US" altLang="en-US" sz="2800" b="1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800" b="1">
                <a:latin typeface="Times New Roman" panose="02020603050405020304" pitchFamily="18" charset="0"/>
              </a:rPr>
              <a:t>4.15   Management reviews</a:t>
            </a:r>
          </a:p>
        </p:txBody>
      </p:sp>
      <p:sp>
        <p:nvSpPr>
          <p:cNvPr id="44035" name="Text Box 3">
            <a:extLst>
              <a:ext uri="{FF2B5EF4-FFF2-40B4-BE49-F238E27FC236}">
                <a16:creationId xmlns:a16="http://schemas.microsoft.com/office/drawing/2014/main" id="{1BCF7212-1197-4A9B-9C02-15A4D9332F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9775" y="269875"/>
            <a:ext cx="4797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</a:rPr>
              <a:t>Management requirements (contd.)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>
            <a:extLst>
              <a:ext uri="{FF2B5EF4-FFF2-40B4-BE49-F238E27FC236}">
                <a16:creationId xmlns:a16="http://schemas.microsoft.com/office/drawing/2014/main" id="{3CDC5EC0-6981-4151-9AA0-3236B08C34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68288"/>
            <a:ext cx="7924800" cy="628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AutoNum type="arabicPlain" startAt="5"/>
            </a:pPr>
            <a:r>
              <a:rPr lang="en-US" altLang="en-US" sz="4000" b="1">
                <a:latin typeface="Times New Roman" panose="02020603050405020304" pitchFamily="18" charset="0"/>
              </a:rPr>
              <a:t>Technical requirements</a:t>
            </a:r>
          </a:p>
          <a:p>
            <a:pPr eaLnBrk="1" hangingPunct="1"/>
            <a:endParaRPr lang="en-US" altLang="en-US" sz="4000" b="1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3200" b="1">
                <a:latin typeface="Times New Roman" panose="02020603050405020304" pitchFamily="18" charset="0"/>
              </a:rPr>
              <a:t>5.1  General</a:t>
            </a:r>
          </a:p>
          <a:p>
            <a:pPr eaLnBrk="1" hangingPunct="1"/>
            <a:endParaRPr lang="en-US" altLang="en-US" sz="3200" b="1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3200" b="1">
                <a:latin typeface="Times New Roman" panose="02020603050405020304" pitchFamily="18" charset="0"/>
              </a:rPr>
              <a:t>5.2  Personnel</a:t>
            </a:r>
          </a:p>
          <a:p>
            <a:pPr eaLnBrk="1" hangingPunct="1"/>
            <a:endParaRPr lang="en-US" altLang="en-US" sz="32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3200" b="1">
                <a:latin typeface="Times New Roman" panose="02020603050405020304" pitchFamily="18" charset="0"/>
              </a:rPr>
              <a:t>5.3   Accommodation and environmental     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3200" b="1">
                <a:latin typeface="Times New Roman" panose="02020603050405020304" pitchFamily="18" charset="0"/>
              </a:rPr>
              <a:t>        conditions</a:t>
            </a:r>
          </a:p>
          <a:p>
            <a:pPr eaLnBrk="1" hangingPunct="1"/>
            <a:endParaRPr lang="en-US" altLang="en-US" sz="32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3200" b="1">
                <a:latin typeface="Times New Roman" panose="02020603050405020304" pitchFamily="18" charset="0"/>
              </a:rPr>
              <a:t>5.4   Test and calibration methods and   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3200" b="1">
                <a:latin typeface="Times New Roman" panose="02020603050405020304" pitchFamily="18" charset="0"/>
              </a:rPr>
              <a:t>        method validation</a:t>
            </a:r>
          </a:p>
          <a:p>
            <a:pPr eaLnBrk="1" hangingPunct="1"/>
            <a:endParaRPr lang="en-US" altLang="en-US" sz="3200" b="1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3200" b="1">
                <a:latin typeface="Times New Roman" panose="02020603050405020304" pitchFamily="18" charset="0"/>
              </a:rPr>
              <a:t>5.5   Equipment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>
            <a:extLst>
              <a:ext uri="{FF2B5EF4-FFF2-40B4-BE49-F238E27FC236}">
                <a16:creationId xmlns:a16="http://schemas.microsoft.com/office/drawing/2014/main" id="{09132C41-A7AC-42BE-A370-6FFD0DDEE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990600"/>
            <a:ext cx="7696200" cy="447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3200" b="1">
                <a:latin typeface="Times New Roman" panose="02020603050405020304" pitchFamily="18" charset="0"/>
              </a:rPr>
              <a:t>5.6  Measurement traceability</a:t>
            </a:r>
          </a:p>
          <a:p>
            <a:pPr eaLnBrk="1" hangingPunct="1">
              <a:lnSpc>
                <a:spcPct val="90000"/>
              </a:lnSpc>
            </a:pPr>
            <a:endParaRPr lang="en-US" altLang="en-US" sz="32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3200" b="1">
                <a:latin typeface="Times New Roman" panose="02020603050405020304" pitchFamily="18" charset="0"/>
              </a:rPr>
              <a:t>5.7  Sampling</a:t>
            </a:r>
          </a:p>
          <a:p>
            <a:pPr eaLnBrk="1" hangingPunct="1">
              <a:lnSpc>
                <a:spcPct val="90000"/>
              </a:lnSpc>
            </a:pPr>
            <a:endParaRPr lang="en-US" altLang="en-US" sz="32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3200" b="1">
                <a:latin typeface="Times New Roman" panose="02020603050405020304" pitchFamily="18" charset="0"/>
              </a:rPr>
              <a:t>5.8  Handling of test and calibration items</a:t>
            </a:r>
          </a:p>
          <a:p>
            <a:pPr eaLnBrk="1" hangingPunct="1">
              <a:lnSpc>
                <a:spcPct val="90000"/>
              </a:lnSpc>
            </a:pPr>
            <a:endParaRPr lang="en-US" altLang="en-US" sz="32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3200" b="1">
                <a:latin typeface="Times New Roman" panose="02020603050405020304" pitchFamily="18" charset="0"/>
              </a:rPr>
              <a:t>5.9  Assuring the quality of test and 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200" b="1">
                <a:latin typeface="Times New Roman" panose="02020603050405020304" pitchFamily="18" charset="0"/>
              </a:rPr>
              <a:t>       calibration results</a:t>
            </a:r>
          </a:p>
          <a:p>
            <a:pPr eaLnBrk="1" hangingPunct="1">
              <a:lnSpc>
                <a:spcPct val="90000"/>
              </a:lnSpc>
            </a:pPr>
            <a:endParaRPr lang="en-US" altLang="en-US" sz="32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3200" b="1">
                <a:latin typeface="Times New Roman" panose="02020603050405020304" pitchFamily="18" charset="0"/>
              </a:rPr>
              <a:t>5.10  Reporting the results</a:t>
            </a:r>
          </a:p>
        </p:txBody>
      </p:sp>
      <p:sp>
        <p:nvSpPr>
          <p:cNvPr id="46083" name="Text Box 3">
            <a:extLst>
              <a:ext uri="{FF2B5EF4-FFF2-40B4-BE49-F238E27FC236}">
                <a16:creationId xmlns:a16="http://schemas.microsoft.com/office/drawing/2014/main" id="{12F644F3-82B1-4455-9F1C-0D37EFA412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55575"/>
            <a:ext cx="62753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b="1">
                <a:latin typeface="Times New Roman" panose="02020603050405020304" pitchFamily="18" charset="0"/>
              </a:rPr>
              <a:t>Technical requirements </a:t>
            </a:r>
            <a:r>
              <a:rPr lang="en-US" altLang="en-US" sz="3200" b="1">
                <a:latin typeface="Times New Roman" panose="02020603050405020304" pitchFamily="18" charset="0"/>
              </a:rPr>
              <a:t>(contd.)</a:t>
            </a:r>
            <a:endParaRPr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46084" name="Text Box 4">
            <a:extLst>
              <a:ext uri="{FF2B5EF4-FFF2-40B4-BE49-F238E27FC236}">
                <a16:creationId xmlns:a16="http://schemas.microsoft.com/office/drawing/2014/main" id="{8205760D-0BCA-4A03-992B-44FA308B8A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5725" y="5761038"/>
            <a:ext cx="6526213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400" i="1"/>
              <a:t>These requirements are described in details in </a:t>
            </a:r>
          </a:p>
          <a:p>
            <a:pPr>
              <a:lnSpc>
                <a:spcPct val="90000"/>
              </a:lnSpc>
            </a:pPr>
            <a:r>
              <a:rPr lang="en-US" altLang="en-US" sz="2400" i="1"/>
              <a:t>the specification (ISO/IEC-17025) cited above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DFCF8F69-7F46-466C-BFC0-6429EADED8E8}"/>
              </a:ext>
            </a:extLst>
          </p:cNvPr>
          <p:cNvGrpSpPr>
            <a:grpSpLocks/>
          </p:cNvGrpSpPr>
          <p:nvPr/>
        </p:nvGrpSpPr>
        <p:grpSpPr bwMode="auto">
          <a:xfrm>
            <a:off x="1890713" y="4259263"/>
            <a:ext cx="5527675" cy="1336675"/>
            <a:chOff x="1191" y="2683"/>
            <a:chExt cx="3482" cy="842"/>
          </a:xfrm>
        </p:grpSpPr>
        <p:sp>
          <p:nvSpPr>
            <p:cNvPr id="47109" name="Freeform 3">
              <a:extLst>
                <a:ext uri="{FF2B5EF4-FFF2-40B4-BE49-F238E27FC236}">
                  <a16:creationId xmlns:a16="http://schemas.microsoft.com/office/drawing/2014/main" id="{7EB9066A-ECEA-4A66-9F09-387E1D80E2E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5" y="2711"/>
              <a:ext cx="2282" cy="786"/>
            </a:xfrm>
            <a:custGeom>
              <a:avLst/>
              <a:gdLst>
                <a:gd name="T0" fmla="*/ 454 w 2282"/>
                <a:gd name="T1" fmla="*/ 179 h 786"/>
                <a:gd name="T2" fmla="*/ 754 w 2282"/>
                <a:gd name="T3" fmla="*/ 103 h 786"/>
                <a:gd name="T4" fmla="*/ 1093 w 2282"/>
                <a:gd name="T5" fmla="*/ 29 h 786"/>
                <a:gd name="T6" fmla="*/ 1184 w 2282"/>
                <a:gd name="T7" fmla="*/ 25 h 786"/>
                <a:gd name="T8" fmla="*/ 1322 w 2282"/>
                <a:gd name="T9" fmla="*/ 25 h 786"/>
                <a:gd name="T10" fmla="*/ 1475 w 2282"/>
                <a:gd name="T11" fmla="*/ 14 h 786"/>
                <a:gd name="T12" fmla="*/ 1613 w 2282"/>
                <a:gd name="T13" fmla="*/ 11 h 786"/>
                <a:gd name="T14" fmla="*/ 1719 w 2282"/>
                <a:gd name="T15" fmla="*/ 57 h 786"/>
                <a:gd name="T16" fmla="*/ 1805 w 2282"/>
                <a:gd name="T17" fmla="*/ 92 h 786"/>
                <a:gd name="T18" fmla="*/ 1913 w 2282"/>
                <a:gd name="T19" fmla="*/ 109 h 786"/>
                <a:gd name="T20" fmla="*/ 1935 w 2282"/>
                <a:gd name="T21" fmla="*/ 144 h 786"/>
                <a:gd name="T22" fmla="*/ 1805 w 2282"/>
                <a:gd name="T23" fmla="*/ 158 h 786"/>
                <a:gd name="T24" fmla="*/ 1346 w 2282"/>
                <a:gd name="T25" fmla="*/ 124 h 786"/>
                <a:gd name="T26" fmla="*/ 1316 w 2282"/>
                <a:gd name="T27" fmla="*/ 113 h 786"/>
                <a:gd name="T28" fmla="*/ 1277 w 2282"/>
                <a:gd name="T29" fmla="*/ 113 h 786"/>
                <a:gd name="T30" fmla="*/ 1154 w 2282"/>
                <a:gd name="T31" fmla="*/ 148 h 786"/>
                <a:gd name="T32" fmla="*/ 839 w 2282"/>
                <a:gd name="T33" fmla="*/ 222 h 786"/>
                <a:gd name="T34" fmla="*/ 761 w 2282"/>
                <a:gd name="T35" fmla="*/ 243 h 786"/>
                <a:gd name="T36" fmla="*/ 677 w 2282"/>
                <a:gd name="T37" fmla="*/ 285 h 786"/>
                <a:gd name="T38" fmla="*/ 508 w 2282"/>
                <a:gd name="T39" fmla="*/ 349 h 786"/>
                <a:gd name="T40" fmla="*/ 461 w 2282"/>
                <a:gd name="T41" fmla="*/ 387 h 786"/>
                <a:gd name="T42" fmla="*/ 501 w 2282"/>
                <a:gd name="T43" fmla="*/ 415 h 786"/>
                <a:gd name="T44" fmla="*/ 579 w 2282"/>
                <a:gd name="T45" fmla="*/ 439 h 786"/>
                <a:gd name="T46" fmla="*/ 670 w 2282"/>
                <a:gd name="T47" fmla="*/ 453 h 786"/>
                <a:gd name="T48" fmla="*/ 815 w 2282"/>
                <a:gd name="T49" fmla="*/ 429 h 786"/>
                <a:gd name="T50" fmla="*/ 938 w 2282"/>
                <a:gd name="T51" fmla="*/ 393 h 786"/>
                <a:gd name="T52" fmla="*/ 1031 w 2282"/>
                <a:gd name="T53" fmla="*/ 338 h 786"/>
                <a:gd name="T54" fmla="*/ 1268 w 2282"/>
                <a:gd name="T55" fmla="*/ 335 h 786"/>
                <a:gd name="T56" fmla="*/ 1358 w 2282"/>
                <a:gd name="T57" fmla="*/ 366 h 786"/>
                <a:gd name="T58" fmla="*/ 1466 w 2282"/>
                <a:gd name="T59" fmla="*/ 401 h 786"/>
                <a:gd name="T60" fmla="*/ 1598 w 2282"/>
                <a:gd name="T61" fmla="*/ 447 h 786"/>
                <a:gd name="T62" fmla="*/ 1758 w 2282"/>
                <a:gd name="T63" fmla="*/ 471 h 786"/>
                <a:gd name="T64" fmla="*/ 1952 w 2282"/>
                <a:gd name="T65" fmla="*/ 503 h 786"/>
                <a:gd name="T66" fmla="*/ 2097 w 2282"/>
                <a:gd name="T67" fmla="*/ 524 h 786"/>
                <a:gd name="T68" fmla="*/ 2251 w 2282"/>
                <a:gd name="T69" fmla="*/ 538 h 786"/>
                <a:gd name="T70" fmla="*/ 2281 w 2282"/>
                <a:gd name="T71" fmla="*/ 591 h 786"/>
                <a:gd name="T72" fmla="*/ 2205 w 2282"/>
                <a:gd name="T73" fmla="*/ 622 h 786"/>
                <a:gd name="T74" fmla="*/ 2105 w 2282"/>
                <a:gd name="T75" fmla="*/ 644 h 786"/>
                <a:gd name="T76" fmla="*/ 2037 w 2282"/>
                <a:gd name="T77" fmla="*/ 673 h 786"/>
                <a:gd name="T78" fmla="*/ 1959 w 2282"/>
                <a:gd name="T79" fmla="*/ 697 h 786"/>
                <a:gd name="T80" fmla="*/ 1890 w 2282"/>
                <a:gd name="T81" fmla="*/ 711 h 786"/>
                <a:gd name="T82" fmla="*/ 1821 w 2282"/>
                <a:gd name="T83" fmla="*/ 708 h 786"/>
                <a:gd name="T84" fmla="*/ 1790 w 2282"/>
                <a:gd name="T85" fmla="*/ 732 h 786"/>
                <a:gd name="T86" fmla="*/ 1713 w 2282"/>
                <a:gd name="T87" fmla="*/ 746 h 786"/>
                <a:gd name="T88" fmla="*/ 1652 w 2282"/>
                <a:gd name="T89" fmla="*/ 746 h 786"/>
                <a:gd name="T90" fmla="*/ 1604 w 2282"/>
                <a:gd name="T91" fmla="*/ 751 h 786"/>
                <a:gd name="T92" fmla="*/ 1505 w 2282"/>
                <a:gd name="T93" fmla="*/ 778 h 786"/>
                <a:gd name="T94" fmla="*/ 1436 w 2282"/>
                <a:gd name="T95" fmla="*/ 785 h 786"/>
                <a:gd name="T96" fmla="*/ 1169 w 2282"/>
                <a:gd name="T97" fmla="*/ 732 h 786"/>
                <a:gd name="T98" fmla="*/ 961 w 2282"/>
                <a:gd name="T99" fmla="*/ 689 h 786"/>
                <a:gd name="T100" fmla="*/ 638 w 2282"/>
                <a:gd name="T101" fmla="*/ 644 h 786"/>
                <a:gd name="T102" fmla="*/ 253 w 2282"/>
                <a:gd name="T103" fmla="*/ 604 h 786"/>
                <a:gd name="T104" fmla="*/ 139 w 2282"/>
                <a:gd name="T105" fmla="*/ 598 h 786"/>
                <a:gd name="T106" fmla="*/ 76 w 2282"/>
                <a:gd name="T107" fmla="*/ 552 h 786"/>
                <a:gd name="T108" fmla="*/ 31 w 2282"/>
                <a:gd name="T109" fmla="*/ 493 h 786"/>
                <a:gd name="T110" fmla="*/ 0 w 2282"/>
                <a:gd name="T111" fmla="*/ 401 h 786"/>
                <a:gd name="T112" fmla="*/ 15 w 2282"/>
                <a:gd name="T113" fmla="*/ 300 h 786"/>
                <a:gd name="T114" fmla="*/ 100 w 2282"/>
                <a:gd name="T115" fmla="*/ 197 h 786"/>
                <a:gd name="T116" fmla="*/ 147 w 2282"/>
                <a:gd name="T117" fmla="*/ 194 h 78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282"/>
                <a:gd name="T178" fmla="*/ 0 h 786"/>
                <a:gd name="T179" fmla="*/ 2282 w 2282"/>
                <a:gd name="T180" fmla="*/ 786 h 78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282" h="786">
                  <a:moveTo>
                    <a:pt x="147" y="194"/>
                  </a:moveTo>
                  <a:lnTo>
                    <a:pt x="454" y="179"/>
                  </a:lnTo>
                  <a:lnTo>
                    <a:pt x="493" y="162"/>
                  </a:lnTo>
                  <a:lnTo>
                    <a:pt x="754" y="103"/>
                  </a:lnTo>
                  <a:lnTo>
                    <a:pt x="815" y="99"/>
                  </a:lnTo>
                  <a:lnTo>
                    <a:pt x="1093" y="29"/>
                  </a:lnTo>
                  <a:lnTo>
                    <a:pt x="1130" y="25"/>
                  </a:lnTo>
                  <a:lnTo>
                    <a:pt x="1184" y="25"/>
                  </a:lnTo>
                  <a:lnTo>
                    <a:pt x="1255" y="29"/>
                  </a:lnTo>
                  <a:lnTo>
                    <a:pt x="1322" y="25"/>
                  </a:lnTo>
                  <a:lnTo>
                    <a:pt x="1391" y="21"/>
                  </a:lnTo>
                  <a:lnTo>
                    <a:pt x="1475" y="14"/>
                  </a:lnTo>
                  <a:lnTo>
                    <a:pt x="1574" y="0"/>
                  </a:lnTo>
                  <a:lnTo>
                    <a:pt x="1613" y="11"/>
                  </a:lnTo>
                  <a:lnTo>
                    <a:pt x="1689" y="32"/>
                  </a:lnTo>
                  <a:lnTo>
                    <a:pt x="1719" y="57"/>
                  </a:lnTo>
                  <a:lnTo>
                    <a:pt x="1767" y="74"/>
                  </a:lnTo>
                  <a:lnTo>
                    <a:pt x="1805" y="92"/>
                  </a:lnTo>
                  <a:lnTo>
                    <a:pt x="1866" y="103"/>
                  </a:lnTo>
                  <a:lnTo>
                    <a:pt x="1913" y="109"/>
                  </a:lnTo>
                  <a:lnTo>
                    <a:pt x="1929" y="130"/>
                  </a:lnTo>
                  <a:lnTo>
                    <a:pt x="1935" y="144"/>
                  </a:lnTo>
                  <a:lnTo>
                    <a:pt x="1851" y="158"/>
                  </a:lnTo>
                  <a:lnTo>
                    <a:pt x="1805" y="158"/>
                  </a:lnTo>
                  <a:lnTo>
                    <a:pt x="1513" y="134"/>
                  </a:lnTo>
                  <a:lnTo>
                    <a:pt x="1346" y="124"/>
                  </a:lnTo>
                  <a:lnTo>
                    <a:pt x="1337" y="120"/>
                  </a:lnTo>
                  <a:lnTo>
                    <a:pt x="1316" y="113"/>
                  </a:lnTo>
                  <a:lnTo>
                    <a:pt x="1292" y="113"/>
                  </a:lnTo>
                  <a:lnTo>
                    <a:pt x="1277" y="113"/>
                  </a:lnTo>
                  <a:lnTo>
                    <a:pt x="1255" y="120"/>
                  </a:lnTo>
                  <a:lnTo>
                    <a:pt x="1154" y="148"/>
                  </a:lnTo>
                  <a:lnTo>
                    <a:pt x="976" y="194"/>
                  </a:lnTo>
                  <a:lnTo>
                    <a:pt x="839" y="222"/>
                  </a:lnTo>
                  <a:lnTo>
                    <a:pt x="793" y="229"/>
                  </a:lnTo>
                  <a:lnTo>
                    <a:pt x="761" y="243"/>
                  </a:lnTo>
                  <a:lnTo>
                    <a:pt x="724" y="261"/>
                  </a:lnTo>
                  <a:lnTo>
                    <a:pt x="677" y="285"/>
                  </a:lnTo>
                  <a:lnTo>
                    <a:pt x="638" y="307"/>
                  </a:lnTo>
                  <a:lnTo>
                    <a:pt x="508" y="349"/>
                  </a:lnTo>
                  <a:lnTo>
                    <a:pt x="461" y="371"/>
                  </a:lnTo>
                  <a:lnTo>
                    <a:pt x="461" y="387"/>
                  </a:lnTo>
                  <a:lnTo>
                    <a:pt x="477" y="401"/>
                  </a:lnTo>
                  <a:lnTo>
                    <a:pt x="501" y="415"/>
                  </a:lnTo>
                  <a:lnTo>
                    <a:pt x="538" y="429"/>
                  </a:lnTo>
                  <a:lnTo>
                    <a:pt x="579" y="439"/>
                  </a:lnTo>
                  <a:lnTo>
                    <a:pt x="615" y="447"/>
                  </a:lnTo>
                  <a:lnTo>
                    <a:pt x="670" y="453"/>
                  </a:lnTo>
                  <a:lnTo>
                    <a:pt x="737" y="443"/>
                  </a:lnTo>
                  <a:lnTo>
                    <a:pt x="815" y="429"/>
                  </a:lnTo>
                  <a:lnTo>
                    <a:pt x="877" y="415"/>
                  </a:lnTo>
                  <a:lnTo>
                    <a:pt x="938" y="393"/>
                  </a:lnTo>
                  <a:lnTo>
                    <a:pt x="1000" y="366"/>
                  </a:lnTo>
                  <a:lnTo>
                    <a:pt x="1031" y="338"/>
                  </a:lnTo>
                  <a:lnTo>
                    <a:pt x="1245" y="314"/>
                  </a:lnTo>
                  <a:lnTo>
                    <a:pt x="1268" y="335"/>
                  </a:lnTo>
                  <a:lnTo>
                    <a:pt x="1307" y="349"/>
                  </a:lnTo>
                  <a:lnTo>
                    <a:pt x="1358" y="366"/>
                  </a:lnTo>
                  <a:lnTo>
                    <a:pt x="1421" y="384"/>
                  </a:lnTo>
                  <a:lnTo>
                    <a:pt x="1466" y="401"/>
                  </a:lnTo>
                  <a:lnTo>
                    <a:pt x="1529" y="422"/>
                  </a:lnTo>
                  <a:lnTo>
                    <a:pt x="1598" y="447"/>
                  </a:lnTo>
                  <a:lnTo>
                    <a:pt x="1682" y="457"/>
                  </a:lnTo>
                  <a:lnTo>
                    <a:pt x="1758" y="471"/>
                  </a:lnTo>
                  <a:lnTo>
                    <a:pt x="1860" y="493"/>
                  </a:lnTo>
                  <a:lnTo>
                    <a:pt x="1952" y="503"/>
                  </a:lnTo>
                  <a:lnTo>
                    <a:pt x="2021" y="517"/>
                  </a:lnTo>
                  <a:lnTo>
                    <a:pt x="2097" y="524"/>
                  </a:lnTo>
                  <a:lnTo>
                    <a:pt x="2198" y="535"/>
                  </a:lnTo>
                  <a:lnTo>
                    <a:pt x="2251" y="538"/>
                  </a:lnTo>
                  <a:lnTo>
                    <a:pt x="2281" y="559"/>
                  </a:lnTo>
                  <a:lnTo>
                    <a:pt x="2281" y="591"/>
                  </a:lnTo>
                  <a:lnTo>
                    <a:pt x="2251" y="612"/>
                  </a:lnTo>
                  <a:lnTo>
                    <a:pt x="2205" y="622"/>
                  </a:lnTo>
                  <a:lnTo>
                    <a:pt x="2159" y="633"/>
                  </a:lnTo>
                  <a:lnTo>
                    <a:pt x="2105" y="644"/>
                  </a:lnTo>
                  <a:lnTo>
                    <a:pt x="2037" y="661"/>
                  </a:lnTo>
                  <a:lnTo>
                    <a:pt x="2037" y="673"/>
                  </a:lnTo>
                  <a:lnTo>
                    <a:pt x="1989" y="689"/>
                  </a:lnTo>
                  <a:lnTo>
                    <a:pt x="1959" y="697"/>
                  </a:lnTo>
                  <a:lnTo>
                    <a:pt x="1929" y="708"/>
                  </a:lnTo>
                  <a:lnTo>
                    <a:pt x="1890" y="711"/>
                  </a:lnTo>
                  <a:lnTo>
                    <a:pt x="1844" y="708"/>
                  </a:lnTo>
                  <a:lnTo>
                    <a:pt x="1821" y="708"/>
                  </a:lnTo>
                  <a:lnTo>
                    <a:pt x="1821" y="719"/>
                  </a:lnTo>
                  <a:lnTo>
                    <a:pt x="1790" y="732"/>
                  </a:lnTo>
                  <a:lnTo>
                    <a:pt x="1751" y="739"/>
                  </a:lnTo>
                  <a:lnTo>
                    <a:pt x="1713" y="746"/>
                  </a:lnTo>
                  <a:lnTo>
                    <a:pt x="1689" y="746"/>
                  </a:lnTo>
                  <a:lnTo>
                    <a:pt x="1652" y="746"/>
                  </a:lnTo>
                  <a:lnTo>
                    <a:pt x="1620" y="743"/>
                  </a:lnTo>
                  <a:lnTo>
                    <a:pt x="1604" y="751"/>
                  </a:lnTo>
                  <a:lnTo>
                    <a:pt x="1567" y="760"/>
                  </a:lnTo>
                  <a:lnTo>
                    <a:pt x="1505" y="778"/>
                  </a:lnTo>
                  <a:lnTo>
                    <a:pt x="1475" y="785"/>
                  </a:lnTo>
                  <a:lnTo>
                    <a:pt x="1436" y="785"/>
                  </a:lnTo>
                  <a:lnTo>
                    <a:pt x="1299" y="760"/>
                  </a:lnTo>
                  <a:lnTo>
                    <a:pt x="1169" y="732"/>
                  </a:lnTo>
                  <a:lnTo>
                    <a:pt x="1076" y="711"/>
                  </a:lnTo>
                  <a:lnTo>
                    <a:pt x="961" y="689"/>
                  </a:lnTo>
                  <a:lnTo>
                    <a:pt x="877" y="679"/>
                  </a:lnTo>
                  <a:lnTo>
                    <a:pt x="638" y="644"/>
                  </a:lnTo>
                  <a:lnTo>
                    <a:pt x="423" y="619"/>
                  </a:lnTo>
                  <a:lnTo>
                    <a:pt x="253" y="604"/>
                  </a:lnTo>
                  <a:lnTo>
                    <a:pt x="169" y="604"/>
                  </a:lnTo>
                  <a:lnTo>
                    <a:pt x="139" y="598"/>
                  </a:lnTo>
                  <a:lnTo>
                    <a:pt x="109" y="580"/>
                  </a:lnTo>
                  <a:lnTo>
                    <a:pt x="76" y="552"/>
                  </a:lnTo>
                  <a:lnTo>
                    <a:pt x="54" y="528"/>
                  </a:lnTo>
                  <a:lnTo>
                    <a:pt x="31" y="493"/>
                  </a:lnTo>
                  <a:lnTo>
                    <a:pt x="7" y="443"/>
                  </a:lnTo>
                  <a:lnTo>
                    <a:pt x="0" y="401"/>
                  </a:lnTo>
                  <a:lnTo>
                    <a:pt x="0" y="349"/>
                  </a:lnTo>
                  <a:lnTo>
                    <a:pt x="15" y="300"/>
                  </a:lnTo>
                  <a:lnTo>
                    <a:pt x="54" y="237"/>
                  </a:lnTo>
                  <a:lnTo>
                    <a:pt x="100" y="197"/>
                  </a:lnTo>
                  <a:lnTo>
                    <a:pt x="123" y="191"/>
                  </a:lnTo>
                  <a:lnTo>
                    <a:pt x="147" y="194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7110" name="Freeform 4">
              <a:extLst>
                <a:ext uri="{FF2B5EF4-FFF2-40B4-BE49-F238E27FC236}">
                  <a16:creationId xmlns:a16="http://schemas.microsoft.com/office/drawing/2014/main" id="{EB5605A3-F354-430D-9CBA-1E8BC2CC52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0" y="2810"/>
              <a:ext cx="364" cy="46"/>
            </a:xfrm>
            <a:custGeom>
              <a:avLst/>
              <a:gdLst>
                <a:gd name="T0" fmla="*/ 0 w 364"/>
                <a:gd name="T1" fmla="*/ 45 h 46"/>
                <a:gd name="T2" fmla="*/ 39 w 364"/>
                <a:gd name="T3" fmla="*/ 45 h 46"/>
                <a:gd name="T4" fmla="*/ 102 w 364"/>
                <a:gd name="T5" fmla="*/ 35 h 46"/>
                <a:gd name="T6" fmla="*/ 170 w 364"/>
                <a:gd name="T7" fmla="*/ 31 h 46"/>
                <a:gd name="T8" fmla="*/ 254 w 364"/>
                <a:gd name="T9" fmla="*/ 21 h 46"/>
                <a:gd name="T10" fmla="*/ 324 w 364"/>
                <a:gd name="T11" fmla="*/ 6 h 46"/>
                <a:gd name="T12" fmla="*/ 363 w 364"/>
                <a:gd name="T13" fmla="*/ 0 h 4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64"/>
                <a:gd name="T22" fmla="*/ 0 h 46"/>
                <a:gd name="T23" fmla="*/ 364 w 364"/>
                <a:gd name="T24" fmla="*/ 46 h 4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64" h="46">
                  <a:moveTo>
                    <a:pt x="0" y="45"/>
                  </a:moveTo>
                  <a:lnTo>
                    <a:pt x="39" y="45"/>
                  </a:lnTo>
                  <a:lnTo>
                    <a:pt x="102" y="35"/>
                  </a:lnTo>
                  <a:lnTo>
                    <a:pt x="170" y="31"/>
                  </a:lnTo>
                  <a:lnTo>
                    <a:pt x="254" y="21"/>
                  </a:lnTo>
                  <a:lnTo>
                    <a:pt x="324" y="6"/>
                  </a:lnTo>
                  <a:lnTo>
                    <a:pt x="363" y="0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7111" name="Freeform 5">
              <a:extLst>
                <a:ext uri="{FF2B5EF4-FFF2-40B4-BE49-F238E27FC236}">
                  <a16:creationId xmlns:a16="http://schemas.microsoft.com/office/drawing/2014/main" id="{4E2DA11D-2DCC-4BF7-8077-050804602F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4" y="3190"/>
              <a:ext cx="141" cy="60"/>
            </a:xfrm>
            <a:custGeom>
              <a:avLst/>
              <a:gdLst>
                <a:gd name="T0" fmla="*/ 140 w 141"/>
                <a:gd name="T1" fmla="*/ 0 h 60"/>
                <a:gd name="T2" fmla="*/ 116 w 141"/>
                <a:gd name="T3" fmla="*/ 14 h 60"/>
                <a:gd name="T4" fmla="*/ 86 w 141"/>
                <a:gd name="T5" fmla="*/ 28 h 60"/>
                <a:gd name="T6" fmla="*/ 54 w 141"/>
                <a:gd name="T7" fmla="*/ 38 h 60"/>
                <a:gd name="T8" fmla="*/ 22 w 141"/>
                <a:gd name="T9" fmla="*/ 52 h 60"/>
                <a:gd name="T10" fmla="*/ 0 w 141"/>
                <a:gd name="T11" fmla="*/ 59 h 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1"/>
                <a:gd name="T19" fmla="*/ 0 h 60"/>
                <a:gd name="T20" fmla="*/ 141 w 141"/>
                <a:gd name="T21" fmla="*/ 60 h 6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1" h="60">
                  <a:moveTo>
                    <a:pt x="140" y="0"/>
                  </a:moveTo>
                  <a:lnTo>
                    <a:pt x="116" y="14"/>
                  </a:lnTo>
                  <a:lnTo>
                    <a:pt x="86" y="28"/>
                  </a:lnTo>
                  <a:lnTo>
                    <a:pt x="54" y="38"/>
                  </a:lnTo>
                  <a:lnTo>
                    <a:pt x="22" y="52"/>
                  </a:lnTo>
                  <a:lnTo>
                    <a:pt x="0" y="59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7112" name="Freeform 6">
              <a:extLst>
                <a:ext uri="{FF2B5EF4-FFF2-40B4-BE49-F238E27FC236}">
                  <a16:creationId xmlns:a16="http://schemas.microsoft.com/office/drawing/2014/main" id="{17D2DBB4-F882-4C22-99A2-A56A84A7739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9" y="3450"/>
              <a:ext cx="17" cy="5"/>
            </a:xfrm>
            <a:custGeom>
              <a:avLst/>
              <a:gdLst>
                <a:gd name="T0" fmla="*/ 0 w 17"/>
                <a:gd name="T1" fmla="*/ 4 h 5"/>
                <a:gd name="T2" fmla="*/ 16 w 17"/>
                <a:gd name="T3" fmla="*/ 0 h 5"/>
                <a:gd name="T4" fmla="*/ 0 60000 65536"/>
                <a:gd name="T5" fmla="*/ 0 60000 65536"/>
                <a:gd name="T6" fmla="*/ 0 w 17"/>
                <a:gd name="T7" fmla="*/ 0 h 5"/>
                <a:gd name="T8" fmla="*/ 17 w 17"/>
                <a:gd name="T9" fmla="*/ 5 h 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" h="5">
                  <a:moveTo>
                    <a:pt x="0" y="4"/>
                  </a:moveTo>
                  <a:lnTo>
                    <a:pt x="16" y="0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7113" name="Freeform 7">
              <a:extLst>
                <a:ext uri="{FF2B5EF4-FFF2-40B4-BE49-F238E27FC236}">
                  <a16:creationId xmlns:a16="http://schemas.microsoft.com/office/drawing/2014/main" id="{05CDC11B-9547-478A-A85C-8A2532DC0CF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9" y="3412"/>
              <a:ext cx="23" cy="4"/>
            </a:xfrm>
            <a:custGeom>
              <a:avLst/>
              <a:gdLst>
                <a:gd name="T0" fmla="*/ 22 w 23"/>
                <a:gd name="T1" fmla="*/ 3 h 4"/>
                <a:gd name="T2" fmla="*/ 7 w 23"/>
                <a:gd name="T3" fmla="*/ 0 h 4"/>
                <a:gd name="T4" fmla="*/ 0 w 23"/>
                <a:gd name="T5" fmla="*/ 0 h 4"/>
                <a:gd name="T6" fmla="*/ 0 60000 65536"/>
                <a:gd name="T7" fmla="*/ 0 60000 65536"/>
                <a:gd name="T8" fmla="*/ 0 60000 65536"/>
                <a:gd name="T9" fmla="*/ 0 w 23"/>
                <a:gd name="T10" fmla="*/ 0 h 4"/>
                <a:gd name="T11" fmla="*/ 23 w 23"/>
                <a:gd name="T12" fmla="*/ 4 h 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" h="4">
                  <a:moveTo>
                    <a:pt x="22" y="3"/>
                  </a:moveTo>
                  <a:lnTo>
                    <a:pt x="7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7114" name="Freeform 8">
              <a:extLst>
                <a:ext uri="{FF2B5EF4-FFF2-40B4-BE49-F238E27FC236}">
                  <a16:creationId xmlns:a16="http://schemas.microsoft.com/office/drawing/2014/main" id="{0F007C12-B085-4F8B-87F3-3FE320E152E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6" y="3366"/>
              <a:ext cx="31" cy="1"/>
            </a:xfrm>
            <a:custGeom>
              <a:avLst/>
              <a:gdLst>
                <a:gd name="T0" fmla="*/ 30 w 31"/>
                <a:gd name="T1" fmla="*/ 0 h 1"/>
                <a:gd name="T2" fmla="*/ 0 w 31"/>
                <a:gd name="T3" fmla="*/ 0 h 1"/>
                <a:gd name="T4" fmla="*/ 0 60000 65536"/>
                <a:gd name="T5" fmla="*/ 0 60000 65536"/>
                <a:gd name="T6" fmla="*/ 0 w 31"/>
                <a:gd name="T7" fmla="*/ 0 h 1"/>
                <a:gd name="T8" fmla="*/ 31 w 31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" h="1">
                  <a:moveTo>
                    <a:pt x="30" y="0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7115" name="Freeform 9">
              <a:extLst>
                <a:ext uri="{FF2B5EF4-FFF2-40B4-BE49-F238E27FC236}">
                  <a16:creationId xmlns:a16="http://schemas.microsoft.com/office/drawing/2014/main" id="{71D0E437-FF25-40C5-8212-1F310248995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9" y="3380"/>
              <a:ext cx="218" cy="33"/>
            </a:xfrm>
            <a:custGeom>
              <a:avLst/>
              <a:gdLst>
                <a:gd name="T0" fmla="*/ 217 w 218"/>
                <a:gd name="T1" fmla="*/ 32 h 33"/>
                <a:gd name="T2" fmla="*/ 186 w 218"/>
                <a:gd name="T3" fmla="*/ 28 h 33"/>
                <a:gd name="T4" fmla="*/ 141 w 218"/>
                <a:gd name="T5" fmla="*/ 20 h 33"/>
                <a:gd name="T6" fmla="*/ 94 w 218"/>
                <a:gd name="T7" fmla="*/ 13 h 33"/>
                <a:gd name="T8" fmla="*/ 24 w 218"/>
                <a:gd name="T9" fmla="*/ 6 h 33"/>
                <a:gd name="T10" fmla="*/ 0 w 218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8"/>
                <a:gd name="T19" fmla="*/ 0 h 33"/>
                <a:gd name="T20" fmla="*/ 218 w 218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8" h="33">
                  <a:moveTo>
                    <a:pt x="217" y="32"/>
                  </a:moveTo>
                  <a:lnTo>
                    <a:pt x="186" y="28"/>
                  </a:lnTo>
                  <a:lnTo>
                    <a:pt x="141" y="20"/>
                  </a:lnTo>
                  <a:lnTo>
                    <a:pt x="94" y="13"/>
                  </a:lnTo>
                  <a:lnTo>
                    <a:pt x="24" y="6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7116" name="Freeform 10">
              <a:extLst>
                <a:ext uri="{FF2B5EF4-FFF2-40B4-BE49-F238E27FC236}">
                  <a16:creationId xmlns:a16="http://schemas.microsoft.com/office/drawing/2014/main" id="{D25B243A-F34D-4328-B889-770220D508C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5" y="3440"/>
              <a:ext cx="101" cy="15"/>
            </a:xfrm>
            <a:custGeom>
              <a:avLst/>
              <a:gdLst>
                <a:gd name="T0" fmla="*/ 100 w 101"/>
                <a:gd name="T1" fmla="*/ 14 h 15"/>
                <a:gd name="T2" fmla="*/ 47 w 101"/>
                <a:gd name="T3" fmla="*/ 7 h 15"/>
                <a:gd name="T4" fmla="*/ 0 w 101"/>
                <a:gd name="T5" fmla="*/ 0 h 15"/>
                <a:gd name="T6" fmla="*/ 0 60000 65536"/>
                <a:gd name="T7" fmla="*/ 0 60000 65536"/>
                <a:gd name="T8" fmla="*/ 0 60000 65536"/>
                <a:gd name="T9" fmla="*/ 0 w 101"/>
                <a:gd name="T10" fmla="*/ 0 h 15"/>
                <a:gd name="T11" fmla="*/ 101 w 101"/>
                <a:gd name="T12" fmla="*/ 15 h 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1" h="15">
                  <a:moveTo>
                    <a:pt x="100" y="14"/>
                  </a:moveTo>
                  <a:lnTo>
                    <a:pt x="47" y="7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7117" name="Freeform 11">
              <a:extLst>
                <a:ext uri="{FF2B5EF4-FFF2-40B4-BE49-F238E27FC236}">
                  <a16:creationId xmlns:a16="http://schemas.microsoft.com/office/drawing/2014/main" id="{547D70A7-B06B-4C59-944E-472E3C02DF4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6" y="2750"/>
              <a:ext cx="461" cy="486"/>
            </a:xfrm>
            <a:custGeom>
              <a:avLst/>
              <a:gdLst>
                <a:gd name="T0" fmla="*/ 460 w 461"/>
                <a:gd name="T1" fmla="*/ 478 h 486"/>
                <a:gd name="T2" fmla="*/ 169 w 461"/>
                <a:gd name="T3" fmla="*/ 485 h 486"/>
                <a:gd name="T4" fmla="*/ 121 w 461"/>
                <a:gd name="T5" fmla="*/ 436 h 486"/>
                <a:gd name="T6" fmla="*/ 61 w 461"/>
                <a:gd name="T7" fmla="*/ 345 h 486"/>
                <a:gd name="T8" fmla="*/ 30 w 461"/>
                <a:gd name="T9" fmla="*/ 261 h 486"/>
                <a:gd name="T10" fmla="*/ 13 w 461"/>
                <a:gd name="T11" fmla="*/ 190 h 486"/>
                <a:gd name="T12" fmla="*/ 7 w 461"/>
                <a:gd name="T13" fmla="*/ 112 h 486"/>
                <a:gd name="T14" fmla="*/ 0 w 461"/>
                <a:gd name="T15" fmla="*/ 28 h 486"/>
                <a:gd name="T16" fmla="*/ 298 w 461"/>
                <a:gd name="T17" fmla="*/ 0 h 48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61"/>
                <a:gd name="T28" fmla="*/ 0 h 486"/>
                <a:gd name="T29" fmla="*/ 461 w 461"/>
                <a:gd name="T30" fmla="*/ 486 h 48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61" h="486">
                  <a:moveTo>
                    <a:pt x="460" y="478"/>
                  </a:moveTo>
                  <a:lnTo>
                    <a:pt x="169" y="485"/>
                  </a:lnTo>
                  <a:lnTo>
                    <a:pt x="121" y="436"/>
                  </a:lnTo>
                  <a:lnTo>
                    <a:pt x="61" y="345"/>
                  </a:lnTo>
                  <a:lnTo>
                    <a:pt x="30" y="261"/>
                  </a:lnTo>
                  <a:lnTo>
                    <a:pt x="13" y="190"/>
                  </a:lnTo>
                  <a:lnTo>
                    <a:pt x="7" y="112"/>
                  </a:lnTo>
                  <a:lnTo>
                    <a:pt x="0" y="28"/>
                  </a:lnTo>
                  <a:lnTo>
                    <a:pt x="298" y="0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7118" name="Freeform 12">
              <a:extLst>
                <a:ext uri="{FF2B5EF4-FFF2-40B4-BE49-F238E27FC236}">
                  <a16:creationId xmlns:a16="http://schemas.microsoft.com/office/drawing/2014/main" id="{B73C41AB-3D7C-40FB-87A8-91F357AB4FB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0" y="2683"/>
              <a:ext cx="493" cy="613"/>
            </a:xfrm>
            <a:custGeom>
              <a:avLst/>
              <a:gdLst>
                <a:gd name="T0" fmla="*/ 492 w 493"/>
                <a:gd name="T1" fmla="*/ 594 h 613"/>
                <a:gd name="T2" fmla="*/ 185 w 493"/>
                <a:gd name="T3" fmla="*/ 612 h 613"/>
                <a:gd name="T4" fmla="*/ 155 w 493"/>
                <a:gd name="T5" fmla="*/ 538 h 613"/>
                <a:gd name="T6" fmla="*/ 99 w 493"/>
                <a:gd name="T7" fmla="*/ 453 h 613"/>
                <a:gd name="T8" fmla="*/ 54 w 493"/>
                <a:gd name="T9" fmla="*/ 366 h 613"/>
                <a:gd name="T10" fmla="*/ 30 w 493"/>
                <a:gd name="T11" fmla="*/ 289 h 613"/>
                <a:gd name="T12" fmla="*/ 8 w 493"/>
                <a:gd name="T13" fmla="*/ 197 h 613"/>
                <a:gd name="T14" fmla="*/ 0 w 493"/>
                <a:gd name="T15" fmla="*/ 120 h 613"/>
                <a:gd name="T16" fmla="*/ 15 w 493"/>
                <a:gd name="T17" fmla="*/ 28 h 613"/>
                <a:gd name="T18" fmla="*/ 332 w 493"/>
                <a:gd name="T19" fmla="*/ 0 h 61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93"/>
                <a:gd name="T31" fmla="*/ 0 h 613"/>
                <a:gd name="T32" fmla="*/ 493 w 493"/>
                <a:gd name="T33" fmla="*/ 613 h 61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93" h="613">
                  <a:moveTo>
                    <a:pt x="492" y="594"/>
                  </a:moveTo>
                  <a:lnTo>
                    <a:pt x="185" y="612"/>
                  </a:lnTo>
                  <a:lnTo>
                    <a:pt x="155" y="538"/>
                  </a:lnTo>
                  <a:lnTo>
                    <a:pt x="99" y="453"/>
                  </a:lnTo>
                  <a:lnTo>
                    <a:pt x="54" y="366"/>
                  </a:lnTo>
                  <a:lnTo>
                    <a:pt x="30" y="289"/>
                  </a:lnTo>
                  <a:lnTo>
                    <a:pt x="8" y="197"/>
                  </a:lnTo>
                  <a:lnTo>
                    <a:pt x="0" y="120"/>
                  </a:lnTo>
                  <a:lnTo>
                    <a:pt x="15" y="28"/>
                  </a:lnTo>
                  <a:lnTo>
                    <a:pt x="332" y="0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7119" name="Freeform 13">
              <a:extLst>
                <a:ext uri="{FF2B5EF4-FFF2-40B4-BE49-F238E27FC236}">
                  <a16:creationId xmlns:a16="http://schemas.microsoft.com/office/drawing/2014/main" id="{D33D2D28-7E9F-417D-BB7F-E544DEAB37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6" y="3039"/>
              <a:ext cx="269" cy="98"/>
            </a:xfrm>
            <a:custGeom>
              <a:avLst/>
              <a:gdLst>
                <a:gd name="T0" fmla="*/ 0 w 269"/>
                <a:gd name="T1" fmla="*/ 49 h 98"/>
                <a:gd name="T2" fmla="*/ 130 w 269"/>
                <a:gd name="T3" fmla="*/ 0 h 98"/>
                <a:gd name="T4" fmla="*/ 152 w 269"/>
                <a:gd name="T5" fmla="*/ 14 h 98"/>
                <a:gd name="T6" fmla="*/ 169 w 269"/>
                <a:gd name="T7" fmla="*/ 25 h 98"/>
                <a:gd name="T8" fmla="*/ 223 w 269"/>
                <a:gd name="T9" fmla="*/ 35 h 98"/>
                <a:gd name="T10" fmla="*/ 253 w 269"/>
                <a:gd name="T11" fmla="*/ 38 h 98"/>
                <a:gd name="T12" fmla="*/ 268 w 269"/>
                <a:gd name="T13" fmla="*/ 38 h 98"/>
                <a:gd name="T14" fmla="*/ 108 w 269"/>
                <a:gd name="T15" fmla="*/ 97 h 98"/>
                <a:gd name="T16" fmla="*/ 68 w 269"/>
                <a:gd name="T17" fmla="*/ 87 h 98"/>
                <a:gd name="T18" fmla="*/ 37 w 269"/>
                <a:gd name="T19" fmla="*/ 76 h 98"/>
                <a:gd name="T20" fmla="*/ 22 w 269"/>
                <a:gd name="T21" fmla="*/ 65 h 98"/>
                <a:gd name="T22" fmla="*/ 14 w 269"/>
                <a:gd name="T23" fmla="*/ 56 h 98"/>
                <a:gd name="T24" fmla="*/ 0 w 269"/>
                <a:gd name="T25" fmla="*/ 49 h 9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69"/>
                <a:gd name="T40" fmla="*/ 0 h 98"/>
                <a:gd name="T41" fmla="*/ 269 w 269"/>
                <a:gd name="T42" fmla="*/ 98 h 9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69" h="98">
                  <a:moveTo>
                    <a:pt x="0" y="49"/>
                  </a:moveTo>
                  <a:lnTo>
                    <a:pt x="130" y="0"/>
                  </a:lnTo>
                  <a:lnTo>
                    <a:pt x="152" y="14"/>
                  </a:lnTo>
                  <a:lnTo>
                    <a:pt x="169" y="25"/>
                  </a:lnTo>
                  <a:lnTo>
                    <a:pt x="223" y="35"/>
                  </a:lnTo>
                  <a:lnTo>
                    <a:pt x="253" y="38"/>
                  </a:lnTo>
                  <a:lnTo>
                    <a:pt x="268" y="38"/>
                  </a:lnTo>
                  <a:lnTo>
                    <a:pt x="108" y="97"/>
                  </a:lnTo>
                  <a:lnTo>
                    <a:pt x="68" y="87"/>
                  </a:lnTo>
                  <a:lnTo>
                    <a:pt x="37" y="76"/>
                  </a:lnTo>
                  <a:lnTo>
                    <a:pt x="22" y="65"/>
                  </a:lnTo>
                  <a:lnTo>
                    <a:pt x="14" y="56"/>
                  </a:lnTo>
                  <a:lnTo>
                    <a:pt x="0" y="49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7120" name="Freeform 14">
              <a:extLst>
                <a:ext uri="{FF2B5EF4-FFF2-40B4-BE49-F238E27FC236}">
                  <a16:creationId xmlns:a16="http://schemas.microsoft.com/office/drawing/2014/main" id="{069ACC24-8D8E-423D-8BA1-C237B81CD90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2" y="3454"/>
              <a:ext cx="199" cy="71"/>
            </a:xfrm>
            <a:custGeom>
              <a:avLst/>
              <a:gdLst>
                <a:gd name="T0" fmla="*/ 198 w 199"/>
                <a:gd name="T1" fmla="*/ 32 h 71"/>
                <a:gd name="T2" fmla="*/ 169 w 199"/>
                <a:gd name="T3" fmla="*/ 42 h 71"/>
                <a:gd name="T4" fmla="*/ 122 w 199"/>
                <a:gd name="T5" fmla="*/ 59 h 71"/>
                <a:gd name="T6" fmla="*/ 78 w 199"/>
                <a:gd name="T7" fmla="*/ 70 h 71"/>
                <a:gd name="T8" fmla="*/ 31 w 199"/>
                <a:gd name="T9" fmla="*/ 64 h 71"/>
                <a:gd name="T10" fmla="*/ 7 w 199"/>
                <a:gd name="T11" fmla="*/ 53 h 71"/>
                <a:gd name="T12" fmla="*/ 0 w 199"/>
                <a:gd name="T13" fmla="*/ 38 h 71"/>
                <a:gd name="T14" fmla="*/ 7 w 199"/>
                <a:gd name="T15" fmla="*/ 21 h 71"/>
                <a:gd name="T16" fmla="*/ 31 w 199"/>
                <a:gd name="T17" fmla="*/ 0 h 7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9"/>
                <a:gd name="T28" fmla="*/ 0 h 71"/>
                <a:gd name="T29" fmla="*/ 199 w 199"/>
                <a:gd name="T30" fmla="*/ 71 h 7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9" h="71">
                  <a:moveTo>
                    <a:pt x="198" y="32"/>
                  </a:moveTo>
                  <a:lnTo>
                    <a:pt x="169" y="42"/>
                  </a:lnTo>
                  <a:lnTo>
                    <a:pt x="122" y="59"/>
                  </a:lnTo>
                  <a:lnTo>
                    <a:pt x="78" y="70"/>
                  </a:lnTo>
                  <a:lnTo>
                    <a:pt x="31" y="64"/>
                  </a:lnTo>
                  <a:lnTo>
                    <a:pt x="7" y="53"/>
                  </a:lnTo>
                  <a:lnTo>
                    <a:pt x="0" y="38"/>
                  </a:lnTo>
                  <a:lnTo>
                    <a:pt x="7" y="21"/>
                  </a:lnTo>
                  <a:lnTo>
                    <a:pt x="31" y="0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7121" name="Freeform 15">
              <a:extLst>
                <a:ext uri="{FF2B5EF4-FFF2-40B4-BE49-F238E27FC236}">
                  <a16:creationId xmlns:a16="http://schemas.microsoft.com/office/drawing/2014/main" id="{2A34180D-A85A-4264-A0C8-F463345100D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1" y="3408"/>
              <a:ext cx="224" cy="89"/>
            </a:xfrm>
            <a:custGeom>
              <a:avLst/>
              <a:gdLst>
                <a:gd name="T0" fmla="*/ 223 w 224"/>
                <a:gd name="T1" fmla="*/ 70 h 89"/>
                <a:gd name="T2" fmla="*/ 201 w 224"/>
                <a:gd name="T3" fmla="*/ 78 h 89"/>
                <a:gd name="T4" fmla="*/ 177 w 224"/>
                <a:gd name="T5" fmla="*/ 81 h 89"/>
                <a:gd name="T6" fmla="*/ 147 w 224"/>
                <a:gd name="T7" fmla="*/ 88 h 89"/>
                <a:gd name="T8" fmla="*/ 123 w 224"/>
                <a:gd name="T9" fmla="*/ 88 h 89"/>
                <a:gd name="T10" fmla="*/ 85 w 224"/>
                <a:gd name="T11" fmla="*/ 88 h 89"/>
                <a:gd name="T12" fmla="*/ 46 w 224"/>
                <a:gd name="T13" fmla="*/ 81 h 89"/>
                <a:gd name="T14" fmla="*/ 24 w 224"/>
                <a:gd name="T15" fmla="*/ 74 h 89"/>
                <a:gd name="T16" fmla="*/ 7 w 224"/>
                <a:gd name="T17" fmla="*/ 60 h 89"/>
                <a:gd name="T18" fmla="*/ 0 w 224"/>
                <a:gd name="T19" fmla="*/ 39 h 89"/>
                <a:gd name="T20" fmla="*/ 39 w 224"/>
                <a:gd name="T21" fmla="*/ 0 h 8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4"/>
                <a:gd name="T34" fmla="*/ 0 h 89"/>
                <a:gd name="T35" fmla="*/ 224 w 224"/>
                <a:gd name="T36" fmla="*/ 89 h 8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4" h="89">
                  <a:moveTo>
                    <a:pt x="223" y="70"/>
                  </a:moveTo>
                  <a:lnTo>
                    <a:pt x="201" y="78"/>
                  </a:lnTo>
                  <a:lnTo>
                    <a:pt x="177" y="81"/>
                  </a:lnTo>
                  <a:lnTo>
                    <a:pt x="147" y="88"/>
                  </a:lnTo>
                  <a:lnTo>
                    <a:pt x="123" y="88"/>
                  </a:lnTo>
                  <a:lnTo>
                    <a:pt x="85" y="88"/>
                  </a:lnTo>
                  <a:lnTo>
                    <a:pt x="46" y="81"/>
                  </a:lnTo>
                  <a:lnTo>
                    <a:pt x="24" y="74"/>
                  </a:lnTo>
                  <a:lnTo>
                    <a:pt x="7" y="60"/>
                  </a:lnTo>
                  <a:lnTo>
                    <a:pt x="0" y="39"/>
                  </a:lnTo>
                  <a:lnTo>
                    <a:pt x="39" y="0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7122" name="Freeform 16">
              <a:extLst>
                <a:ext uri="{FF2B5EF4-FFF2-40B4-BE49-F238E27FC236}">
                  <a16:creationId xmlns:a16="http://schemas.microsoft.com/office/drawing/2014/main" id="{DD39A8B2-A3B6-45B0-971F-D2DE895439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5" y="3372"/>
              <a:ext cx="247" cy="91"/>
            </a:xfrm>
            <a:custGeom>
              <a:avLst/>
              <a:gdLst>
                <a:gd name="T0" fmla="*/ 246 w 247"/>
                <a:gd name="T1" fmla="*/ 78 h 91"/>
                <a:gd name="T2" fmla="*/ 214 w 247"/>
                <a:gd name="T3" fmla="*/ 85 h 91"/>
                <a:gd name="T4" fmla="*/ 169 w 247"/>
                <a:gd name="T5" fmla="*/ 90 h 91"/>
                <a:gd name="T6" fmla="*/ 132 w 247"/>
                <a:gd name="T7" fmla="*/ 85 h 91"/>
                <a:gd name="T8" fmla="*/ 77 w 247"/>
                <a:gd name="T9" fmla="*/ 82 h 91"/>
                <a:gd name="T10" fmla="*/ 47 w 247"/>
                <a:gd name="T11" fmla="*/ 75 h 91"/>
                <a:gd name="T12" fmla="*/ 0 w 247"/>
                <a:gd name="T13" fmla="*/ 50 h 91"/>
                <a:gd name="T14" fmla="*/ 0 w 247"/>
                <a:gd name="T15" fmla="*/ 28 h 91"/>
                <a:gd name="T16" fmla="*/ 15 w 247"/>
                <a:gd name="T17" fmla="*/ 4 h 91"/>
                <a:gd name="T18" fmla="*/ 15 w 247"/>
                <a:gd name="T19" fmla="*/ 0 h 9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47"/>
                <a:gd name="T31" fmla="*/ 0 h 91"/>
                <a:gd name="T32" fmla="*/ 247 w 247"/>
                <a:gd name="T33" fmla="*/ 91 h 9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47" h="91">
                  <a:moveTo>
                    <a:pt x="246" y="78"/>
                  </a:moveTo>
                  <a:lnTo>
                    <a:pt x="214" y="85"/>
                  </a:lnTo>
                  <a:lnTo>
                    <a:pt x="169" y="90"/>
                  </a:lnTo>
                  <a:lnTo>
                    <a:pt x="132" y="85"/>
                  </a:lnTo>
                  <a:lnTo>
                    <a:pt x="77" y="82"/>
                  </a:lnTo>
                  <a:lnTo>
                    <a:pt x="47" y="75"/>
                  </a:lnTo>
                  <a:lnTo>
                    <a:pt x="0" y="50"/>
                  </a:lnTo>
                  <a:lnTo>
                    <a:pt x="0" y="28"/>
                  </a:lnTo>
                  <a:lnTo>
                    <a:pt x="15" y="4"/>
                  </a:lnTo>
                  <a:lnTo>
                    <a:pt x="15" y="0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7123" name="Freeform 17">
              <a:extLst>
                <a:ext uri="{FF2B5EF4-FFF2-40B4-BE49-F238E27FC236}">
                  <a16:creationId xmlns:a16="http://schemas.microsoft.com/office/drawing/2014/main" id="{E4F3E5B0-4890-4E08-9671-FD0005BD69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6" y="3341"/>
              <a:ext cx="200" cy="86"/>
            </a:xfrm>
            <a:custGeom>
              <a:avLst/>
              <a:gdLst>
                <a:gd name="T0" fmla="*/ 199 w 200"/>
                <a:gd name="T1" fmla="*/ 74 h 86"/>
                <a:gd name="T2" fmla="*/ 184 w 200"/>
                <a:gd name="T3" fmla="*/ 81 h 86"/>
                <a:gd name="T4" fmla="*/ 145 w 200"/>
                <a:gd name="T5" fmla="*/ 85 h 86"/>
                <a:gd name="T6" fmla="*/ 108 w 200"/>
                <a:gd name="T7" fmla="*/ 85 h 86"/>
                <a:gd name="T8" fmla="*/ 78 w 200"/>
                <a:gd name="T9" fmla="*/ 81 h 86"/>
                <a:gd name="T10" fmla="*/ 52 w 200"/>
                <a:gd name="T11" fmla="*/ 74 h 86"/>
                <a:gd name="T12" fmla="*/ 14 w 200"/>
                <a:gd name="T13" fmla="*/ 59 h 86"/>
                <a:gd name="T14" fmla="*/ 0 w 200"/>
                <a:gd name="T15" fmla="*/ 43 h 86"/>
                <a:gd name="T16" fmla="*/ 0 w 200"/>
                <a:gd name="T17" fmla="*/ 25 h 86"/>
                <a:gd name="T18" fmla="*/ 14 w 200"/>
                <a:gd name="T19" fmla="*/ 0 h 8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00"/>
                <a:gd name="T31" fmla="*/ 0 h 86"/>
                <a:gd name="T32" fmla="*/ 200 w 200"/>
                <a:gd name="T33" fmla="*/ 86 h 8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00" h="86">
                  <a:moveTo>
                    <a:pt x="199" y="74"/>
                  </a:moveTo>
                  <a:lnTo>
                    <a:pt x="184" y="81"/>
                  </a:lnTo>
                  <a:lnTo>
                    <a:pt x="145" y="85"/>
                  </a:lnTo>
                  <a:lnTo>
                    <a:pt x="108" y="85"/>
                  </a:lnTo>
                  <a:lnTo>
                    <a:pt x="78" y="81"/>
                  </a:lnTo>
                  <a:lnTo>
                    <a:pt x="52" y="74"/>
                  </a:lnTo>
                  <a:lnTo>
                    <a:pt x="14" y="59"/>
                  </a:lnTo>
                  <a:lnTo>
                    <a:pt x="0" y="43"/>
                  </a:lnTo>
                  <a:lnTo>
                    <a:pt x="0" y="25"/>
                  </a:lnTo>
                  <a:lnTo>
                    <a:pt x="14" y="0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7124" name="Freeform 18">
              <a:extLst>
                <a:ext uri="{FF2B5EF4-FFF2-40B4-BE49-F238E27FC236}">
                  <a16:creationId xmlns:a16="http://schemas.microsoft.com/office/drawing/2014/main" id="{02D44096-5F86-4D26-A65D-2A6129C222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4" y="3302"/>
              <a:ext cx="303" cy="57"/>
            </a:xfrm>
            <a:custGeom>
              <a:avLst/>
              <a:gdLst>
                <a:gd name="T0" fmla="*/ 0 w 303"/>
                <a:gd name="T1" fmla="*/ 0 h 57"/>
                <a:gd name="T2" fmla="*/ 302 w 303"/>
                <a:gd name="T3" fmla="*/ 56 h 57"/>
                <a:gd name="T4" fmla="*/ 0 60000 65536"/>
                <a:gd name="T5" fmla="*/ 0 60000 65536"/>
                <a:gd name="T6" fmla="*/ 0 w 303"/>
                <a:gd name="T7" fmla="*/ 0 h 57"/>
                <a:gd name="T8" fmla="*/ 303 w 303"/>
                <a:gd name="T9" fmla="*/ 57 h 5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3" h="57">
                  <a:moveTo>
                    <a:pt x="0" y="0"/>
                  </a:moveTo>
                  <a:lnTo>
                    <a:pt x="302" y="56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7125" name="Freeform 19">
              <a:extLst>
                <a:ext uri="{FF2B5EF4-FFF2-40B4-BE49-F238E27FC236}">
                  <a16:creationId xmlns:a16="http://schemas.microsoft.com/office/drawing/2014/main" id="{F1A2401E-6487-4D41-827A-361E0931B00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1" y="2782"/>
              <a:ext cx="170" cy="39"/>
            </a:xfrm>
            <a:custGeom>
              <a:avLst/>
              <a:gdLst>
                <a:gd name="T0" fmla="*/ 169 w 170"/>
                <a:gd name="T1" fmla="*/ 38 h 39"/>
                <a:gd name="T2" fmla="*/ 91 w 170"/>
                <a:gd name="T3" fmla="*/ 38 h 39"/>
                <a:gd name="T4" fmla="*/ 61 w 170"/>
                <a:gd name="T5" fmla="*/ 38 h 39"/>
                <a:gd name="T6" fmla="*/ 31 w 170"/>
                <a:gd name="T7" fmla="*/ 38 h 39"/>
                <a:gd name="T8" fmla="*/ 0 w 170"/>
                <a:gd name="T9" fmla="*/ 32 h 39"/>
                <a:gd name="T10" fmla="*/ 9 w 170"/>
                <a:gd name="T11" fmla="*/ 10 h 39"/>
                <a:gd name="T12" fmla="*/ 22 w 170"/>
                <a:gd name="T13" fmla="*/ 0 h 3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0"/>
                <a:gd name="T22" fmla="*/ 0 h 39"/>
                <a:gd name="T23" fmla="*/ 170 w 170"/>
                <a:gd name="T24" fmla="*/ 39 h 3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0" h="39">
                  <a:moveTo>
                    <a:pt x="169" y="38"/>
                  </a:moveTo>
                  <a:lnTo>
                    <a:pt x="91" y="38"/>
                  </a:lnTo>
                  <a:lnTo>
                    <a:pt x="61" y="38"/>
                  </a:lnTo>
                  <a:lnTo>
                    <a:pt x="31" y="38"/>
                  </a:lnTo>
                  <a:lnTo>
                    <a:pt x="0" y="32"/>
                  </a:lnTo>
                  <a:lnTo>
                    <a:pt x="9" y="10"/>
                  </a:lnTo>
                  <a:lnTo>
                    <a:pt x="22" y="0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7126" name="Freeform 20">
              <a:extLst>
                <a:ext uri="{FF2B5EF4-FFF2-40B4-BE49-F238E27FC236}">
                  <a16:creationId xmlns:a16="http://schemas.microsoft.com/office/drawing/2014/main" id="{61928124-A320-4E65-A33D-0BCAD55D2396}"/>
                </a:ext>
              </a:extLst>
            </p:cNvPr>
            <p:cNvSpPr>
              <a:spLocks/>
            </p:cNvSpPr>
            <p:nvPr/>
          </p:nvSpPr>
          <p:spPr bwMode="auto">
            <a:xfrm>
              <a:off x="1498" y="2883"/>
              <a:ext cx="225" cy="16"/>
            </a:xfrm>
            <a:custGeom>
              <a:avLst/>
              <a:gdLst>
                <a:gd name="T0" fmla="*/ 194 w 225"/>
                <a:gd name="T1" fmla="*/ 15 h 16"/>
                <a:gd name="T2" fmla="*/ 224 w 225"/>
                <a:gd name="T3" fmla="*/ 0 h 16"/>
                <a:gd name="T4" fmla="*/ 0 w 225"/>
                <a:gd name="T5" fmla="*/ 0 h 16"/>
                <a:gd name="T6" fmla="*/ 0 60000 65536"/>
                <a:gd name="T7" fmla="*/ 0 60000 65536"/>
                <a:gd name="T8" fmla="*/ 0 60000 65536"/>
                <a:gd name="T9" fmla="*/ 0 w 225"/>
                <a:gd name="T10" fmla="*/ 0 h 16"/>
                <a:gd name="T11" fmla="*/ 225 w 225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5" h="16">
                  <a:moveTo>
                    <a:pt x="194" y="15"/>
                  </a:moveTo>
                  <a:lnTo>
                    <a:pt x="224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7127" name="Freeform 21">
              <a:extLst>
                <a:ext uri="{FF2B5EF4-FFF2-40B4-BE49-F238E27FC236}">
                  <a16:creationId xmlns:a16="http://schemas.microsoft.com/office/drawing/2014/main" id="{1D1F1B4A-3B8F-4B7A-BE01-5702CB7662A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8" y="3315"/>
              <a:ext cx="86" cy="41"/>
            </a:xfrm>
            <a:custGeom>
              <a:avLst/>
              <a:gdLst>
                <a:gd name="T0" fmla="*/ 85 w 86"/>
                <a:gd name="T1" fmla="*/ 0 h 41"/>
                <a:gd name="T2" fmla="*/ 85 w 86"/>
                <a:gd name="T3" fmla="*/ 21 h 41"/>
                <a:gd name="T4" fmla="*/ 70 w 86"/>
                <a:gd name="T5" fmla="*/ 37 h 41"/>
                <a:gd name="T6" fmla="*/ 55 w 86"/>
                <a:gd name="T7" fmla="*/ 40 h 41"/>
                <a:gd name="T8" fmla="*/ 39 w 86"/>
                <a:gd name="T9" fmla="*/ 37 h 41"/>
                <a:gd name="T10" fmla="*/ 24 w 86"/>
                <a:gd name="T11" fmla="*/ 18 h 41"/>
                <a:gd name="T12" fmla="*/ 0 w 86"/>
                <a:gd name="T13" fmla="*/ 0 h 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6"/>
                <a:gd name="T22" fmla="*/ 0 h 41"/>
                <a:gd name="T23" fmla="*/ 86 w 86"/>
                <a:gd name="T24" fmla="*/ 41 h 4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6" h="41">
                  <a:moveTo>
                    <a:pt x="85" y="0"/>
                  </a:moveTo>
                  <a:lnTo>
                    <a:pt x="85" y="21"/>
                  </a:lnTo>
                  <a:lnTo>
                    <a:pt x="70" y="37"/>
                  </a:lnTo>
                  <a:lnTo>
                    <a:pt x="55" y="40"/>
                  </a:lnTo>
                  <a:lnTo>
                    <a:pt x="39" y="37"/>
                  </a:ln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7128" name="Freeform 22">
              <a:extLst>
                <a:ext uri="{FF2B5EF4-FFF2-40B4-BE49-F238E27FC236}">
                  <a16:creationId xmlns:a16="http://schemas.microsoft.com/office/drawing/2014/main" id="{0BE2A9A4-5A9F-443A-AA12-51A66BC16AA8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6" y="2841"/>
              <a:ext cx="249" cy="515"/>
            </a:xfrm>
            <a:custGeom>
              <a:avLst/>
              <a:gdLst>
                <a:gd name="T0" fmla="*/ 162 w 249"/>
                <a:gd name="T1" fmla="*/ 514 h 515"/>
                <a:gd name="T2" fmla="*/ 132 w 249"/>
                <a:gd name="T3" fmla="*/ 486 h 515"/>
                <a:gd name="T4" fmla="*/ 95 w 249"/>
                <a:gd name="T5" fmla="*/ 433 h 515"/>
                <a:gd name="T6" fmla="*/ 63 w 249"/>
                <a:gd name="T7" fmla="*/ 390 h 515"/>
                <a:gd name="T8" fmla="*/ 24 w 249"/>
                <a:gd name="T9" fmla="*/ 321 h 515"/>
                <a:gd name="T10" fmla="*/ 0 w 249"/>
                <a:gd name="T11" fmla="*/ 254 h 515"/>
                <a:gd name="T12" fmla="*/ 9 w 249"/>
                <a:gd name="T13" fmla="*/ 173 h 515"/>
                <a:gd name="T14" fmla="*/ 56 w 249"/>
                <a:gd name="T15" fmla="*/ 89 h 515"/>
                <a:gd name="T16" fmla="*/ 95 w 249"/>
                <a:gd name="T17" fmla="*/ 49 h 515"/>
                <a:gd name="T18" fmla="*/ 108 w 249"/>
                <a:gd name="T19" fmla="*/ 42 h 515"/>
                <a:gd name="T20" fmla="*/ 125 w 249"/>
                <a:gd name="T21" fmla="*/ 35 h 515"/>
                <a:gd name="T22" fmla="*/ 179 w 249"/>
                <a:gd name="T23" fmla="*/ 0 h 515"/>
                <a:gd name="T24" fmla="*/ 209 w 249"/>
                <a:gd name="T25" fmla="*/ 11 h 515"/>
                <a:gd name="T26" fmla="*/ 248 w 249"/>
                <a:gd name="T27" fmla="*/ 32 h 515"/>
                <a:gd name="T28" fmla="*/ 240 w 249"/>
                <a:gd name="T29" fmla="*/ 42 h 51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49"/>
                <a:gd name="T46" fmla="*/ 0 h 515"/>
                <a:gd name="T47" fmla="*/ 249 w 249"/>
                <a:gd name="T48" fmla="*/ 515 h 51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49" h="515">
                  <a:moveTo>
                    <a:pt x="162" y="514"/>
                  </a:moveTo>
                  <a:lnTo>
                    <a:pt x="132" y="486"/>
                  </a:lnTo>
                  <a:lnTo>
                    <a:pt x="95" y="433"/>
                  </a:lnTo>
                  <a:lnTo>
                    <a:pt x="63" y="390"/>
                  </a:lnTo>
                  <a:lnTo>
                    <a:pt x="24" y="321"/>
                  </a:lnTo>
                  <a:lnTo>
                    <a:pt x="0" y="254"/>
                  </a:lnTo>
                  <a:lnTo>
                    <a:pt x="9" y="173"/>
                  </a:lnTo>
                  <a:lnTo>
                    <a:pt x="56" y="89"/>
                  </a:lnTo>
                  <a:lnTo>
                    <a:pt x="95" y="49"/>
                  </a:lnTo>
                  <a:lnTo>
                    <a:pt x="108" y="42"/>
                  </a:lnTo>
                  <a:lnTo>
                    <a:pt x="125" y="35"/>
                  </a:lnTo>
                  <a:lnTo>
                    <a:pt x="179" y="0"/>
                  </a:lnTo>
                  <a:lnTo>
                    <a:pt x="209" y="11"/>
                  </a:lnTo>
                  <a:lnTo>
                    <a:pt x="248" y="32"/>
                  </a:lnTo>
                  <a:lnTo>
                    <a:pt x="240" y="42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7129" name="Freeform 23">
              <a:extLst>
                <a:ext uri="{FF2B5EF4-FFF2-40B4-BE49-F238E27FC236}">
                  <a16:creationId xmlns:a16="http://schemas.microsoft.com/office/drawing/2014/main" id="{14008B8A-A681-4CD6-AC53-94CC7EB0AC7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8" y="2841"/>
              <a:ext cx="270" cy="1"/>
            </a:xfrm>
            <a:custGeom>
              <a:avLst/>
              <a:gdLst>
                <a:gd name="T0" fmla="*/ 269 w 270"/>
                <a:gd name="T1" fmla="*/ 0 h 1"/>
                <a:gd name="T2" fmla="*/ 0 w 270"/>
                <a:gd name="T3" fmla="*/ 0 h 1"/>
                <a:gd name="T4" fmla="*/ 0 60000 65536"/>
                <a:gd name="T5" fmla="*/ 0 60000 65536"/>
                <a:gd name="T6" fmla="*/ 0 w 270"/>
                <a:gd name="T7" fmla="*/ 0 h 1"/>
                <a:gd name="T8" fmla="*/ 270 w 27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0" h="1">
                  <a:moveTo>
                    <a:pt x="269" y="0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7130" name="Freeform 24">
              <a:extLst>
                <a:ext uri="{FF2B5EF4-FFF2-40B4-BE49-F238E27FC236}">
                  <a16:creationId xmlns:a16="http://schemas.microsoft.com/office/drawing/2014/main" id="{91F94E33-9D1C-4771-AFF2-F558C46FBAC9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7" y="3355"/>
              <a:ext cx="63" cy="30"/>
            </a:xfrm>
            <a:custGeom>
              <a:avLst/>
              <a:gdLst>
                <a:gd name="T0" fmla="*/ 0 w 63"/>
                <a:gd name="T1" fmla="*/ 0 h 30"/>
                <a:gd name="T2" fmla="*/ 15 w 63"/>
                <a:gd name="T3" fmla="*/ 21 h 30"/>
                <a:gd name="T4" fmla="*/ 38 w 63"/>
                <a:gd name="T5" fmla="*/ 29 h 30"/>
                <a:gd name="T6" fmla="*/ 53 w 63"/>
                <a:gd name="T7" fmla="*/ 21 h 30"/>
                <a:gd name="T8" fmla="*/ 62 w 63"/>
                <a:gd name="T9" fmla="*/ 11 h 30"/>
                <a:gd name="T10" fmla="*/ 62 w 63"/>
                <a:gd name="T11" fmla="*/ 3 h 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0"/>
                <a:gd name="T20" fmla="*/ 63 w 63"/>
                <a:gd name="T21" fmla="*/ 30 h 3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0">
                  <a:moveTo>
                    <a:pt x="0" y="0"/>
                  </a:moveTo>
                  <a:lnTo>
                    <a:pt x="15" y="21"/>
                  </a:lnTo>
                  <a:lnTo>
                    <a:pt x="38" y="29"/>
                  </a:lnTo>
                  <a:lnTo>
                    <a:pt x="53" y="21"/>
                  </a:lnTo>
                  <a:lnTo>
                    <a:pt x="62" y="11"/>
                  </a:lnTo>
                  <a:lnTo>
                    <a:pt x="62" y="3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7131" name="Freeform 25">
              <a:extLst>
                <a:ext uri="{FF2B5EF4-FFF2-40B4-BE49-F238E27FC236}">
                  <a16:creationId xmlns:a16="http://schemas.microsoft.com/office/drawing/2014/main" id="{78E86774-5C47-47A1-A7DB-669C794CDC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5" y="3358"/>
              <a:ext cx="239" cy="1"/>
            </a:xfrm>
            <a:custGeom>
              <a:avLst/>
              <a:gdLst>
                <a:gd name="T0" fmla="*/ 238 w 239"/>
                <a:gd name="T1" fmla="*/ 0 h 1"/>
                <a:gd name="T2" fmla="*/ 0 w 239"/>
                <a:gd name="T3" fmla="*/ 0 h 1"/>
                <a:gd name="T4" fmla="*/ 0 60000 65536"/>
                <a:gd name="T5" fmla="*/ 0 60000 65536"/>
                <a:gd name="T6" fmla="*/ 0 w 239"/>
                <a:gd name="T7" fmla="*/ 0 h 1"/>
                <a:gd name="T8" fmla="*/ 239 w 239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9" h="1">
                  <a:moveTo>
                    <a:pt x="238" y="0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7132" name="Freeform 26">
              <a:extLst>
                <a:ext uri="{FF2B5EF4-FFF2-40B4-BE49-F238E27FC236}">
                  <a16:creationId xmlns:a16="http://schemas.microsoft.com/office/drawing/2014/main" id="{2546E8B1-8077-4C69-B712-83A18A6038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1" y="3384"/>
              <a:ext cx="378" cy="1"/>
            </a:xfrm>
            <a:custGeom>
              <a:avLst/>
              <a:gdLst>
                <a:gd name="T0" fmla="*/ 377 w 378"/>
                <a:gd name="T1" fmla="*/ 0 h 1"/>
                <a:gd name="T2" fmla="*/ 0 w 378"/>
                <a:gd name="T3" fmla="*/ 0 h 1"/>
                <a:gd name="T4" fmla="*/ 0 60000 65536"/>
                <a:gd name="T5" fmla="*/ 0 60000 65536"/>
                <a:gd name="T6" fmla="*/ 0 w 378"/>
                <a:gd name="T7" fmla="*/ 0 h 1"/>
                <a:gd name="T8" fmla="*/ 378 w 37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8" h="1">
                  <a:moveTo>
                    <a:pt x="377" y="0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33819" name="Text Box 27">
            <a:extLst>
              <a:ext uri="{FF2B5EF4-FFF2-40B4-BE49-F238E27FC236}">
                <a16:creationId xmlns:a16="http://schemas.microsoft.com/office/drawing/2014/main" id="{CBDFA945-363E-41B6-936D-446D1BCD30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4550" y="303847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9600" i="1">
                <a:solidFill>
                  <a:schemeClr val="tx2"/>
                </a:solidFill>
                <a:latin typeface="Lucida Sans" panose="020B0602040502020204" pitchFamily="34" charset="0"/>
              </a:rPr>
              <a:t>Thank You</a:t>
            </a:r>
            <a:endParaRPr lang="en-US" altLang="en-US" sz="2400" i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820" name="Text Box 28">
            <a:extLst>
              <a:ext uri="{FF2B5EF4-FFF2-40B4-BE49-F238E27FC236}">
                <a16:creationId xmlns:a16="http://schemas.microsoft.com/office/drawing/2014/main" id="{6CA06DC6-6943-4CC4-B524-3D37DD3AFA75}"/>
              </a:ext>
            </a:extLst>
          </p:cNvPr>
          <p:cNvSpPr txBox="1">
            <a:spLocks noChangeArrowheads="1"/>
          </p:cNvSpPr>
          <p:nvPr/>
        </p:nvSpPr>
        <p:spPr bwMode="auto">
          <a:xfrm rot="-70126">
            <a:off x="7646988" y="6324600"/>
            <a:ext cx="1420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i="1">
                <a:solidFill>
                  <a:srgbClr val="0000FF"/>
                </a:solidFill>
                <a:latin typeface="Times New Roman" panose="02020603050405020304" pitchFamily="18" charset="0"/>
              </a:rPr>
              <a:t>ranbsingh</a:t>
            </a:r>
            <a:endParaRPr lang="en-US" altLang="en-US" sz="32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33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33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19" grpId="0"/>
      <p:bldP spid="338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AEDF93E3-8905-4D0C-8517-95E452244E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713" y="66675"/>
            <a:ext cx="31686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3600" b="1">
                <a:latin typeface="Times New Roman" panose="02020603050405020304" pitchFamily="18" charset="0"/>
              </a:rPr>
              <a:t>Quality System</a:t>
            </a:r>
          </a:p>
          <a:p>
            <a:pPr>
              <a:lnSpc>
                <a:spcPct val="65000"/>
              </a:lnSpc>
            </a:pPr>
            <a:r>
              <a:rPr lang="en-US" altLang="en-US" sz="3600" b="1">
                <a:latin typeface="Times New Roman" panose="02020603050405020304" pitchFamily="18" charset="0"/>
              </a:rPr>
              <a:t>  </a:t>
            </a:r>
            <a:r>
              <a:rPr lang="en-US" altLang="en-US" sz="2800" i="1">
                <a:latin typeface="Times New Roman" panose="02020603050405020304" pitchFamily="18" charset="0"/>
              </a:rPr>
              <a:t>helps us in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00E1634A-9833-4961-9851-4D94A820CC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188" y="884238"/>
            <a:ext cx="23971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SzPct val="90000"/>
              <a:buFont typeface="Marlett" pitchFamily="2" charset="2"/>
              <a:buChar char="t"/>
            </a:pPr>
            <a:r>
              <a:rPr lang="en-US" altLang="en-US" sz="3200" i="1">
                <a:latin typeface="Wide Latin" panose="020A0A07050505020404" pitchFamily="18" charset="0"/>
              </a:rPr>
              <a:t>being</a:t>
            </a:r>
          </a:p>
        </p:txBody>
      </p:sp>
      <p:sp>
        <p:nvSpPr>
          <p:cNvPr id="59396" name="Rectangle 4">
            <a:extLst>
              <a:ext uri="{FF2B5EF4-FFF2-40B4-BE49-F238E27FC236}">
                <a16:creationId xmlns:a16="http://schemas.microsoft.com/office/drawing/2014/main" id="{FE468A38-5B7A-41D3-9334-92C84F8128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9050" y="1293813"/>
            <a:ext cx="2770188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Char char="•"/>
            </a:pPr>
            <a:r>
              <a:rPr lang="en-US" altLang="en-US" sz="3600" b="1">
                <a:latin typeface="Times New Roman" panose="02020603050405020304" pitchFamily="18" charset="0"/>
              </a:rPr>
              <a:t> systematic</a:t>
            </a:r>
          </a:p>
          <a:p>
            <a:pPr>
              <a:buFontTx/>
              <a:buChar char="•"/>
            </a:pPr>
            <a:r>
              <a:rPr lang="en-US" altLang="en-US" sz="3600" b="1">
                <a:latin typeface="Times New Roman" panose="02020603050405020304" pitchFamily="18" charset="0"/>
              </a:rPr>
              <a:t> objective</a:t>
            </a:r>
          </a:p>
          <a:p>
            <a:pPr>
              <a:buFontTx/>
              <a:buChar char="•"/>
            </a:pPr>
            <a:r>
              <a:rPr lang="en-US" altLang="en-US" sz="3600" b="1">
                <a:latin typeface="Times New Roman" panose="02020603050405020304" pitchFamily="18" charset="0"/>
              </a:rPr>
              <a:t> consistent</a:t>
            </a:r>
          </a:p>
          <a:p>
            <a:pPr>
              <a:buFontTx/>
              <a:buChar char="•"/>
            </a:pPr>
            <a:r>
              <a:rPr lang="en-US" altLang="en-US" sz="3600" b="1">
                <a:latin typeface="Times New Roman" panose="02020603050405020304" pitchFamily="18" charset="0"/>
              </a:rPr>
              <a:t> transparent</a:t>
            </a:r>
          </a:p>
          <a:p>
            <a:pPr>
              <a:buFontTx/>
              <a:buChar char="•"/>
            </a:pPr>
            <a:r>
              <a:rPr lang="en-US" altLang="en-US" sz="3600" b="1">
                <a:latin typeface="Times New Roman" panose="02020603050405020304" pitchFamily="18" charset="0"/>
              </a:rPr>
              <a:t> traceable</a:t>
            </a:r>
          </a:p>
        </p:txBody>
      </p:sp>
      <p:sp>
        <p:nvSpPr>
          <p:cNvPr id="59397" name="Rectangle 5">
            <a:extLst>
              <a:ext uri="{FF2B5EF4-FFF2-40B4-BE49-F238E27FC236}">
                <a16:creationId xmlns:a16="http://schemas.microsoft.com/office/drawing/2014/main" id="{41EC9F97-A5EB-4EAC-8D25-31A7643820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363" y="3916363"/>
            <a:ext cx="52276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SzPct val="90000"/>
              <a:buFont typeface="Marlett" pitchFamily="2" charset="2"/>
              <a:buChar char="t"/>
            </a:pPr>
            <a:r>
              <a:rPr lang="en-US" altLang="en-US" sz="4000" b="1" i="1">
                <a:latin typeface="Times New Roman" panose="02020603050405020304" pitchFamily="18" charset="0"/>
              </a:rPr>
              <a:t>better communication</a:t>
            </a:r>
          </a:p>
        </p:txBody>
      </p:sp>
      <p:sp>
        <p:nvSpPr>
          <p:cNvPr id="59398" name="Rectangle 6">
            <a:extLst>
              <a:ext uri="{FF2B5EF4-FFF2-40B4-BE49-F238E27FC236}">
                <a16:creationId xmlns:a16="http://schemas.microsoft.com/office/drawing/2014/main" id="{31A30F7A-C549-438D-8B46-1B2EA49A4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50" y="4586288"/>
            <a:ext cx="5795963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70000"/>
              </a:lnSpc>
              <a:buSzPct val="90000"/>
              <a:buFont typeface="Marlett" pitchFamily="2" charset="2"/>
              <a:buChar char="t"/>
            </a:pPr>
            <a:r>
              <a:rPr lang="en-US" altLang="en-US" sz="4000" b="1" i="1">
                <a:latin typeface="Times New Roman" panose="02020603050405020304" pitchFamily="18" charset="0"/>
              </a:rPr>
              <a:t>putting house in order</a:t>
            </a:r>
          </a:p>
          <a:p>
            <a:pPr>
              <a:lnSpc>
                <a:spcPct val="70000"/>
              </a:lnSpc>
            </a:pPr>
            <a:r>
              <a:rPr lang="en-US" altLang="en-US" sz="2400" b="1" i="1">
                <a:latin typeface="Times New Roman" panose="02020603050405020304" pitchFamily="18" charset="0"/>
              </a:rPr>
              <a:t>      </a:t>
            </a:r>
            <a:r>
              <a:rPr lang="en-US" altLang="en-US" sz="2400" i="1">
                <a:latin typeface="Times New Roman" panose="02020603050405020304" pitchFamily="18" charset="0"/>
              </a:rPr>
              <a:t>system dependent &amp; not person dependent</a:t>
            </a:r>
          </a:p>
        </p:txBody>
      </p:sp>
      <p:sp>
        <p:nvSpPr>
          <p:cNvPr id="59399" name="Rectangle 7">
            <a:extLst>
              <a:ext uri="{FF2B5EF4-FFF2-40B4-BE49-F238E27FC236}">
                <a16:creationId xmlns:a16="http://schemas.microsoft.com/office/drawing/2014/main" id="{B42F27EF-21D1-4551-8FA9-02BB8E5A3D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0275" y="5516563"/>
            <a:ext cx="7305675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4000">
                <a:latin typeface="Poster Bodoni ATT" charset="0"/>
              </a:rPr>
              <a:t>establish system, people</a:t>
            </a:r>
          </a:p>
          <a:p>
            <a:pPr algn="ctr"/>
            <a:r>
              <a:rPr lang="en-US" altLang="en-US" sz="4000">
                <a:latin typeface="Poster Bodoni ATT" charset="0"/>
              </a:rPr>
              <a:t>will adopt automatically</a:t>
            </a:r>
          </a:p>
        </p:txBody>
      </p:sp>
      <p:sp>
        <p:nvSpPr>
          <p:cNvPr id="59402" name="Text Box 10">
            <a:extLst>
              <a:ext uri="{FF2B5EF4-FFF2-40B4-BE49-F238E27FC236}">
                <a16:creationId xmlns:a16="http://schemas.microsoft.com/office/drawing/2014/main" id="{933B78CA-7C91-4B9A-9BF7-A0991F93F0AC}"/>
              </a:ext>
            </a:extLst>
          </p:cNvPr>
          <p:cNvSpPr txBox="1">
            <a:spLocks noChangeArrowheads="1"/>
          </p:cNvSpPr>
          <p:nvPr/>
        </p:nvSpPr>
        <p:spPr bwMode="auto">
          <a:xfrm rot="-70126">
            <a:off x="7848600" y="6338888"/>
            <a:ext cx="1111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>
                <a:solidFill>
                  <a:srgbClr val="0000FF"/>
                </a:solidFill>
                <a:latin typeface="Times New Roman" panose="02020603050405020304" pitchFamily="18" charset="0"/>
              </a:rPr>
              <a:t>ranbsingh</a:t>
            </a:r>
            <a:endParaRPr lang="en-US" altLang="en-US" sz="24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9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9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59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9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93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93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93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93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93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1000"/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10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/>
      <p:bldP spid="59398" grpId="0"/>
      <p:bldP spid="59399" grpId="0"/>
      <p:bldP spid="5940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2">
            <a:extLst>
              <a:ext uri="{FF2B5EF4-FFF2-40B4-BE49-F238E27FC236}">
                <a16:creationId xmlns:a16="http://schemas.microsoft.com/office/drawing/2014/main" id="{B8B45386-884C-45CF-BF93-834C67DA8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76200"/>
            <a:ext cx="5029200" cy="825500"/>
          </a:xfrm>
          <a:prstGeom prst="cube">
            <a:avLst>
              <a:gd name="adj" fmla="val 24986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6980181A-23E6-4FC6-8251-4BADA8FAF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2225"/>
            <a:ext cx="44323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5400" b="1" i="1">
                <a:latin typeface="Times New Roman" panose="02020603050405020304" pitchFamily="18" charset="0"/>
              </a:rPr>
              <a:t>Quality System</a:t>
            </a:r>
          </a:p>
        </p:txBody>
      </p:sp>
      <p:sp>
        <p:nvSpPr>
          <p:cNvPr id="66564" name="AutoShape 4">
            <a:extLst>
              <a:ext uri="{FF2B5EF4-FFF2-40B4-BE49-F238E27FC236}">
                <a16:creationId xmlns:a16="http://schemas.microsoft.com/office/drawing/2014/main" id="{94E5F0E8-1656-46AA-AB5D-B6FBF5F79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838200"/>
            <a:ext cx="6324600" cy="5776913"/>
          </a:xfrm>
          <a:prstGeom prst="cube">
            <a:avLst>
              <a:gd name="adj" fmla="val 24986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grpSp>
        <p:nvGrpSpPr>
          <p:cNvPr id="2" name="Group 5">
            <a:extLst>
              <a:ext uri="{FF2B5EF4-FFF2-40B4-BE49-F238E27FC236}">
                <a16:creationId xmlns:a16="http://schemas.microsoft.com/office/drawing/2014/main" id="{F3386A3B-9F08-4B02-AD22-EEA478BC4825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1371600"/>
            <a:ext cx="5014913" cy="4891088"/>
            <a:chOff x="1382" y="1037"/>
            <a:chExt cx="3159" cy="3081"/>
          </a:xfrm>
        </p:grpSpPr>
        <p:sp>
          <p:nvSpPr>
            <p:cNvPr id="8199" name="Rectangle 6">
              <a:extLst>
                <a:ext uri="{FF2B5EF4-FFF2-40B4-BE49-F238E27FC236}">
                  <a16:creationId xmlns:a16="http://schemas.microsoft.com/office/drawing/2014/main" id="{4D9EEE0E-27D4-47EF-ABBB-7437657F15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4" y="1037"/>
              <a:ext cx="272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3200" b="1" i="1">
                  <a:latin typeface="Times New Roman" panose="02020603050405020304" pitchFamily="18" charset="0"/>
                </a:rPr>
                <a:t>Organizational structure</a:t>
              </a:r>
            </a:p>
          </p:txBody>
        </p:sp>
        <p:grpSp>
          <p:nvGrpSpPr>
            <p:cNvPr id="8200" name="Group 7">
              <a:extLst>
                <a:ext uri="{FF2B5EF4-FFF2-40B4-BE49-F238E27FC236}">
                  <a16:creationId xmlns:a16="http://schemas.microsoft.com/office/drawing/2014/main" id="{E64EE39D-7354-4DAD-BE69-95224406EFD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62" y="1805"/>
              <a:ext cx="1766" cy="2313"/>
              <a:chOff x="1862" y="1805"/>
              <a:chExt cx="1766" cy="2313"/>
            </a:xfrm>
          </p:grpSpPr>
          <p:sp>
            <p:nvSpPr>
              <p:cNvPr id="8202" name="Rectangle 8">
                <a:extLst>
                  <a:ext uri="{FF2B5EF4-FFF2-40B4-BE49-F238E27FC236}">
                    <a16:creationId xmlns:a16="http://schemas.microsoft.com/office/drawing/2014/main" id="{2E700792-21FE-4402-9AF2-E8699A8D43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62" y="1805"/>
                <a:ext cx="1766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3200" b="1" i="1">
                    <a:latin typeface="Times New Roman" panose="02020603050405020304" pitchFamily="18" charset="0"/>
                  </a:rPr>
                  <a:t>Responsibilities</a:t>
                </a:r>
              </a:p>
            </p:txBody>
          </p:sp>
          <p:sp>
            <p:nvSpPr>
              <p:cNvPr id="8203" name="Rectangle 9">
                <a:extLst>
                  <a:ext uri="{FF2B5EF4-FFF2-40B4-BE49-F238E27FC236}">
                    <a16:creationId xmlns:a16="http://schemas.microsoft.com/office/drawing/2014/main" id="{632F99C4-5E37-4475-A4B8-40FA5FAA2E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62" y="2237"/>
                <a:ext cx="1311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3200" b="1" i="1">
                    <a:latin typeface="Times New Roman" panose="02020603050405020304" pitchFamily="18" charset="0"/>
                  </a:rPr>
                  <a:t>Procedures</a:t>
                </a:r>
              </a:p>
            </p:txBody>
          </p:sp>
          <p:sp>
            <p:nvSpPr>
              <p:cNvPr id="8204" name="Rectangle 10">
                <a:extLst>
                  <a:ext uri="{FF2B5EF4-FFF2-40B4-BE49-F238E27FC236}">
                    <a16:creationId xmlns:a16="http://schemas.microsoft.com/office/drawing/2014/main" id="{7D43B6F1-60FA-4EF4-80CE-04D1D8D41B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62" y="2717"/>
                <a:ext cx="1142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3200" b="1" i="1">
                    <a:latin typeface="Times New Roman" panose="02020603050405020304" pitchFamily="18" charset="0"/>
                  </a:rPr>
                  <a:t>Processes</a:t>
                </a:r>
              </a:p>
            </p:txBody>
          </p:sp>
          <p:sp>
            <p:nvSpPr>
              <p:cNvPr id="8205" name="Rectangle 11">
                <a:extLst>
                  <a:ext uri="{FF2B5EF4-FFF2-40B4-BE49-F238E27FC236}">
                    <a16:creationId xmlns:a16="http://schemas.microsoft.com/office/drawing/2014/main" id="{9815E6C8-1D37-43E7-A988-A48E9AA5F5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62" y="3293"/>
                <a:ext cx="119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3200" b="1" i="1">
                    <a:latin typeface="Times New Roman" panose="02020603050405020304" pitchFamily="18" charset="0"/>
                  </a:rPr>
                  <a:t>Resources</a:t>
                </a:r>
              </a:p>
            </p:txBody>
          </p:sp>
          <p:sp>
            <p:nvSpPr>
              <p:cNvPr id="8206" name="Rectangle 12">
                <a:extLst>
                  <a:ext uri="{FF2B5EF4-FFF2-40B4-BE49-F238E27FC236}">
                    <a16:creationId xmlns:a16="http://schemas.microsoft.com/office/drawing/2014/main" id="{2E23B101-F9B7-4815-8DAA-20CBE2427C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5" y="3675"/>
                <a:ext cx="148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2400" b="1" i="1">
                    <a:latin typeface="Times New Roman" panose="02020603050405020304" pitchFamily="18" charset="0"/>
                  </a:rPr>
                  <a:t>for implementing</a:t>
                </a:r>
              </a:p>
            </p:txBody>
          </p:sp>
          <p:sp>
            <p:nvSpPr>
              <p:cNvPr id="8207" name="Rectangle 13">
                <a:extLst>
                  <a:ext uri="{FF2B5EF4-FFF2-40B4-BE49-F238E27FC236}">
                    <a16:creationId xmlns:a16="http://schemas.microsoft.com/office/drawing/2014/main" id="{5AD8FAE9-EB10-4AF7-85B8-1112FD3249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62" y="3830"/>
                <a:ext cx="173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2400" b="1" i="1">
                    <a:latin typeface="Times New Roman" panose="02020603050405020304" pitchFamily="18" charset="0"/>
                  </a:rPr>
                  <a:t>quality management</a:t>
                </a:r>
              </a:p>
            </p:txBody>
          </p:sp>
          <p:sp>
            <p:nvSpPr>
              <p:cNvPr id="8208" name="Rectangle 14">
                <a:extLst>
                  <a:ext uri="{FF2B5EF4-FFF2-40B4-BE49-F238E27FC236}">
                    <a16:creationId xmlns:a16="http://schemas.microsoft.com/office/drawing/2014/main" id="{FE2C7220-913A-4170-ADD7-3987C78F8D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06" y="3187"/>
                <a:ext cx="35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2000" i="1">
                    <a:latin typeface="Times New Roman" panose="02020603050405020304" pitchFamily="18" charset="0"/>
                  </a:rPr>
                  <a:t>and</a:t>
                </a:r>
              </a:p>
            </p:txBody>
          </p:sp>
        </p:grpSp>
        <p:sp>
          <p:nvSpPr>
            <p:cNvPr id="8201" name="Rectangle 15">
              <a:extLst>
                <a:ext uri="{FF2B5EF4-FFF2-40B4-BE49-F238E27FC236}">
                  <a16:creationId xmlns:a16="http://schemas.microsoft.com/office/drawing/2014/main" id="{77620319-53FA-49B5-9F0F-45B49D1DDB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2" y="1257"/>
              <a:ext cx="1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66576" name="Text Box 16">
            <a:extLst>
              <a:ext uri="{FF2B5EF4-FFF2-40B4-BE49-F238E27FC236}">
                <a16:creationId xmlns:a16="http://schemas.microsoft.com/office/drawing/2014/main" id="{51238BDC-7C03-44D6-8065-C9D2B5FE7F57}"/>
              </a:ext>
            </a:extLst>
          </p:cNvPr>
          <p:cNvSpPr txBox="1">
            <a:spLocks noChangeArrowheads="1"/>
          </p:cNvSpPr>
          <p:nvPr/>
        </p:nvSpPr>
        <p:spPr bwMode="auto">
          <a:xfrm rot="-70126">
            <a:off x="7924800" y="6400800"/>
            <a:ext cx="1111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>
                <a:solidFill>
                  <a:srgbClr val="0000FF"/>
                </a:solidFill>
                <a:latin typeface="Times New Roman" panose="02020603050405020304" pitchFamily="18" charset="0"/>
              </a:rPr>
              <a:t>ranbsingh</a:t>
            </a:r>
            <a:endParaRPr lang="en-US" altLang="en-US" sz="24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66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66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66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 animBg="1"/>
      <p:bldP spid="66563" grpId="0"/>
      <p:bldP spid="66564" grpId="0" animBg="1"/>
      <p:bldP spid="6657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>
            <a:extLst>
              <a:ext uri="{FF2B5EF4-FFF2-40B4-BE49-F238E27FC236}">
                <a16:creationId xmlns:a16="http://schemas.microsoft.com/office/drawing/2014/main" id="{C6B39009-0502-4237-AF5C-6228FA80B00A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609600"/>
            <a:ext cx="7893050" cy="6157913"/>
            <a:chOff x="720" y="384"/>
            <a:chExt cx="4972" cy="3879"/>
          </a:xfrm>
        </p:grpSpPr>
        <p:sp>
          <p:nvSpPr>
            <p:cNvPr id="64514" name="Rectangle 2">
              <a:extLst>
                <a:ext uri="{FF2B5EF4-FFF2-40B4-BE49-F238E27FC236}">
                  <a16:creationId xmlns:a16="http://schemas.microsoft.com/office/drawing/2014/main" id="{83481DA2-2B36-499C-AF71-8740B594E5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384"/>
              <a:ext cx="492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>
                <a:defRPr/>
              </a:pPr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Bookman Old Style" pitchFamily="18" charset="0"/>
                  <a:cs typeface="+mn-cs"/>
                </a:rPr>
                <a:t>Genesis of Quality Management</a:t>
              </a:r>
            </a:p>
          </p:txBody>
        </p:sp>
        <p:grpSp>
          <p:nvGrpSpPr>
            <p:cNvPr id="9220" name="Group 3">
              <a:extLst>
                <a:ext uri="{FF2B5EF4-FFF2-40B4-BE49-F238E27FC236}">
                  <a16:creationId xmlns:a16="http://schemas.microsoft.com/office/drawing/2014/main" id="{AAB2E4FF-583A-4128-A0C9-0DAB33B411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8" y="920"/>
              <a:ext cx="4644" cy="2536"/>
              <a:chOff x="768" y="1391"/>
              <a:chExt cx="4644" cy="2536"/>
            </a:xfrm>
          </p:grpSpPr>
          <p:sp>
            <p:nvSpPr>
              <p:cNvPr id="9227" name="Rectangle 4">
                <a:extLst>
                  <a:ext uri="{FF2B5EF4-FFF2-40B4-BE49-F238E27FC236}">
                    <a16:creationId xmlns:a16="http://schemas.microsoft.com/office/drawing/2014/main" id="{5DC1DF87-0AF5-4972-987E-EAB27EAE3F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1391"/>
                <a:ext cx="2757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3600" b="1">
                    <a:latin typeface="Times New Roman" panose="02020603050405020304" pitchFamily="18" charset="0"/>
                  </a:rPr>
                  <a:t>       Plan what you do</a:t>
                </a:r>
              </a:p>
            </p:txBody>
          </p:sp>
          <p:sp>
            <p:nvSpPr>
              <p:cNvPr id="9228" name="Rectangle 5">
                <a:extLst>
                  <a:ext uri="{FF2B5EF4-FFF2-40B4-BE49-F238E27FC236}">
                    <a16:creationId xmlns:a16="http://schemas.microsoft.com/office/drawing/2014/main" id="{C2884CBF-F1E3-4656-AB4B-C869A87C1D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8" y="1871"/>
                <a:ext cx="4644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3600" b="1">
                    <a:latin typeface="Times New Roman" panose="02020603050405020304" pitchFamily="18" charset="0"/>
                  </a:rPr>
                  <a:t> 	Define process for all functions  </a:t>
                </a:r>
              </a:p>
            </p:txBody>
          </p:sp>
          <p:sp>
            <p:nvSpPr>
              <p:cNvPr id="9229" name="Rectangle 6">
                <a:extLst>
                  <a:ext uri="{FF2B5EF4-FFF2-40B4-BE49-F238E27FC236}">
                    <a16:creationId xmlns:a16="http://schemas.microsoft.com/office/drawing/2014/main" id="{84A891F0-3850-4B51-95B7-A0647E9037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351"/>
                <a:ext cx="2996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3600" b="1">
                    <a:latin typeface="Times New Roman" panose="02020603050405020304" pitchFamily="18" charset="0"/>
                  </a:rPr>
                  <a:t>       Do what you plan 	</a:t>
                </a:r>
              </a:p>
            </p:txBody>
          </p:sp>
          <p:sp>
            <p:nvSpPr>
              <p:cNvPr id="9230" name="Rectangle 7">
                <a:extLst>
                  <a:ext uri="{FF2B5EF4-FFF2-40B4-BE49-F238E27FC236}">
                    <a16:creationId xmlns:a16="http://schemas.microsoft.com/office/drawing/2014/main" id="{C0F7F6D2-60E1-4758-9082-5115F898AB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8" y="2879"/>
                <a:ext cx="4148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3600" b="1">
                    <a:latin typeface="Times New Roman" panose="02020603050405020304" pitchFamily="18" charset="0"/>
                  </a:rPr>
                  <a:t> 	Have evidence that you 	</a:t>
                </a:r>
              </a:p>
            </p:txBody>
          </p:sp>
          <p:sp>
            <p:nvSpPr>
              <p:cNvPr id="9231" name="Rectangle 8">
                <a:extLst>
                  <a:ext uri="{FF2B5EF4-FFF2-40B4-BE49-F238E27FC236}">
                    <a16:creationId xmlns:a16="http://schemas.microsoft.com/office/drawing/2014/main" id="{A3B092A2-DAD5-48BD-8F66-673EDB4F86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3071"/>
                <a:ext cx="3325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3600" b="1">
                    <a:latin typeface="Times New Roman" panose="02020603050405020304" pitchFamily="18" charset="0"/>
                  </a:rPr>
                  <a:t>        have done as planned</a:t>
                </a:r>
              </a:p>
            </p:txBody>
          </p:sp>
          <p:sp>
            <p:nvSpPr>
              <p:cNvPr id="9232" name="Rectangle 9">
                <a:extLst>
                  <a:ext uri="{FF2B5EF4-FFF2-40B4-BE49-F238E27FC236}">
                    <a16:creationId xmlns:a16="http://schemas.microsoft.com/office/drawing/2014/main" id="{382F8158-17FE-40CA-B0CC-6B066216B0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5" y="3523"/>
                <a:ext cx="3556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3600" b="1">
                    <a:latin typeface="Times New Roman" panose="02020603050405020304" pitchFamily="18" charset="0"/>
                  </a:rPr>
                  <a:t>       Review on regular basis</a:t>
                </a:r>
              </a:p>
            </p:txBody>
          </p:sp>
        </p:grpSp>
        <p:sp>
          <p:nvSpPr>
            <p:cNvPr id="9221" name="AutoShape 10">
              <a:extLst>
                <a:ext uri="{FF2B5EF4-FFF2-40B4-BE49-F238E27FC236}">
                  <a16:creationId xmlns:a16="http://schemas.microsoft.com/office/drawing/2014/main" id="{53EC7877-66C2-499E-831D-AED925F14B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0" y="1064"/>
              <a:ext cx="232" cy="232"/>
            </a:xfrm>
            <a:prstGeom prst="star16">
              <a:avLst>
                <a:gd name="adj" fmla="val 3750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22" name="AutoShape 11">
              <a:extLst>
                <a:ext uri="{FF2B5EF4-FFF2-40B4-BE49-F238E27FC236}">
                  <a16:creationId xmlns:a16="http://schemas.microsoft.com/office/drawing/2014/main" id="{10934EFA-0A5E-4FB2-B105-57A2883EB6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0" y="2552"/>
              <a:ext cx="232" cy="232"/>
            </a:xfrm>
            <a:prstGeom prst="star16">
              <a:avLst>
                <a:gd name="adj" fmla="val 3750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23" name="AutoShape 12">
              <a:extLst>
                <a:ext uri="{FF2B5EF4-FFF2-40B4-BE49-F238E27FC236}">
                  <a16:creationId xmlns:a16="http://schemas.microsoft.com/office/drawing/2014/main" id="{129D83AE-FCA7-4B05-86CA-4821CF5F35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0" y="3128"/>
              <a:ext cx="232" cy="232"/>
            </a:xfrm>
            <a:prstGeom prst="star16">
              <a:avLst>
                <a:gd name="adj" fmla="val 3750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24" name="AutoShape 13">
              <a:extLst>
                <a:ext uri="{FF2B5EF4-FFF2-40B4-BE49-F238E27FC236}">
                  <a16:creationId xmlns:a16="http://schemas.microsoft.com/office/drawing/2014/main" id="{709FED3F-A1EE-4F0E-B2C4-1130489836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0" y="1544"/>
              <a:ext cx="232" cy="232"/>
            </a:xfrm>
            <a:prstGeom prst="star16">
              <a:avLst>
                <a:gd name="adj" fmla="val 3750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25" name="AutoShape 14">
              <a:extLst>
                <a:ext uri="{FF2B5EF4-FFF2-40B4-BE49-F238E27FC236}">
                  <a16:creationId xmlns:a16="http://schemas.microsoft.com/office/drawing/2014/main" id="{031EA4C2-9068-443C-9EE4-73002B51E4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0" y="2024"/>
              <a:ext cx="232" cy="232"/>
            </a:xfrm>
            <a:prstGeom prst="star16">
              <a:avLst>
                <a:gd name="adj" fmla="val 3750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26" name="Text Box 16">
              <a:extLst>
                <a:ext uri="{FF2B5EF4-FFF2-40B4-BE49-F238E27FC236}">
                  <a16:creationId xmlns:a16="http://schemas.microsoft.com/office/drawing/2014/main" id="{1644869B-3787-4A39-AC0A-F2A264054A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70126">
              <a:off x="4992" y="4032"/>
              <a:ext cx="7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i="1">
                  <a:solidFill>
                    <a:srgbClr val="0000FF"/>
                  </a:solidFill>
                  <a:latin typeface="Times New Roman" panose="02020603050405020304" pitchFamily="18" charset="0"/>
                </a:rPr>
                <a:t>ranbsingh</a:t>
              </a:r>
              <a:endPara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9F2FE9A6-C2DB-40B9-ADB3-FE42E55805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525" y="-130175"/>
            <a:ext cx="64849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5400">
                <a:latin typeface="Gill Sans MT Shadow" charset="0"/>
              </a:rPr>
              <a:t>Documentation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B27906FC-BC48-4F57-BF59-BDC8856C8A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725" y="523875"/>
            <a:ext cx="3097213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70000"/>
              </a:lnSpc>
            </a:pPr>
            <a:r>
              <a:rPr lang="en-US" altLang="en-US" sz="2400" i="1">
                <a:latin typeface="Times New Roman" panose="02020603050405020304" pitchFamily="18" charset="0"/>
              </a:rPr>
              <a:t>most important tool for </a:t>
            </a:r>
          </a:p>
          <a:p>
            <a:pPr>
              <a:lnSpc>
                <a:spcPct val="70000"/>
              </a:lnSpc>
            </a:pPr>
            <a:r>
              <a:rPr lang="en-US" altLang="en-US" sz="2400" i="1">
                <a:latin typeface="Times New Roman" panose="02020603050405020304" pitchFamily="18" charset="0"/>
              </a:rPr>
              <a:t>quality management</a:t>
            </a:r>
          </a:p>
        </p:txBody>
      </p:sp>
      <p:grpSp>
        <p:nvGrpSpPr>
          <p:cNvPr id="10244" name="Group 4">
            <a:extLst>
              <a:ext uri="{FF2B5EF4-FFF2-40B4-BE49-F238E27FC236}">
                <a16:creationId xmlns:a16="http://schemas.microsoft.com/office/drawing/2014/main" id="{F56FC1BF-0929-4A67-950E-036B513A3E30}"/>
              </a:ext>
            </a:extLst>
          </p:cNvPr>
          <p:cNvGrpSpPr>
            <a:grpSpLocks/>
          </p:cNvGrpSpPr>
          <p:nvPr/>
        </p:nvGrpSpPr>
        <p:grpSpPr bwMode="auto">
          <a:xfrm>
            <a:off x="365125" y="1570038"/>
            <a:ext cx="4919663" cy="4922837"/>
            <a:chOff x="230" y="989"/>
            <a:chExt cx="3099" cy="3101"/>
          </a:xfrm>
        </p:grpSpPr>
        <p:sp>
          <p:nvSpPr>
            <p:cNvPr id="10247" name="Rectangle 5">
              <a:extLst>
                <a:ext uri="{FF2B5EF4-FFF2-40B4-BE49-F238E27FC236}">
                  <a16:creationId xmlns:a16="http://schemas.microsoft.com/office/drawing/2014/main" id="{AE4D7A29-AF9D-4868-8C17-726657673A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" y="989"/>
              <a:ext cx="309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buFontTx/>
                <a:buChar char="•"/>
              </a:pPr>
              <a:r>
                <a:rPr lang="en-US" altLang="en-US" sz="3200" b="1">
                  <a:latin typeface="Century Schoolbook" panose="02040604050505020304" pitchFamily="18" charset="0"/>
                </a:rPr>
                <a:t>Permanent reference</a:t>
              </a:r>
            </a:p>
          </p:txBody>
        </p:sp>
        <p:sp>
          <p:nvSpPr>
            <p:cNvPr id="10248" name="Rectangle 6">
              <a:extLst>
                <a:ext uri="{FF2B5EF4-FFF2-40B4-BE49-F238E27FC236}">
                  <a16:creationId xmlns:a16="http://schemas.microsoft.com/office/drawing/2014/main" id="{7BF14F5E-CA96-4452-9031-3C875FA210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" y="1421"/>
              <a:ext cx="1883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buFontTx/>
                <a:buChar char="•"/>
              </a:pPr>
              <a:r>
                <a:rPr lang="en-US" altLang="en-US" sz="3200" b="1">
                  <a:latin typeface="Century Schoolbook" panose="02040604050505020304" pitchFamily="18" charset="0"/>
                </a:rPr>
                <a:t>Consistency</a:t>
              </a:r>
            </a:p>
          </p:txBody>
        </p:sp>
        <p:sp>
          <p:nvSpPr>
            <p:cNvPr id="10249" name="Rectangle 7">
              <a:extLst>
                <a:ext uri="{FF2B5EF4-FFF2-40B4-BE49-F238E27FC236}">
                  <a16:creationId xmlns:a16="http://schemas.microsoft.com/office/drawing/2014/main" id="{2D3CD249-7135-454F-94C6-909B7A56F3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" y="1853"/>
              <a:ext cx="213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buFontTx/>
                <a:buChar char="•"/>
              </a:pPr>
              <a:r>
                <a:rPr lang="en-US" altLang="en-US" sz="3200" b="1">
                  <a:latin typeface="Century Schoolbook" panose="02040604050505020304" pitchFamily="18" charset="0"/>
                </a:rPr>
                <a:t>Transparency</a:t>
              </a:r>
            </a:p>
          </p:txBody>
        </p:sp>
        <p:sp>
          <p:nvSpPr>
            <p:cNvPr id="10250" name="Rectangle 8">
              <a:extLst>
                <a:ext uri="{FF2B5EF4-FFF2-40B4-BE49-F238E27FC236}">
                  <a16:creationId xmlns:a16="http://schemas.microsoft.com/office/drawing/2014/main" id="{A200B61D-89AB-422A-B1D7-54D596B50E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" y="2381"/>
              <a:ext cx="212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buFontTx/>
                <a:buChar char="•"/>
              </a:pPr>
              <a:r>
                <a:rPr lang="en-US" altLang="en-US" sz="3200" b="1">
                  <a:latin typeface="Century Schoolbook" panose="02040604050505020304" pitchFamily="18" charset="0"/>
                </a:rPr>
                <a:t>Predictability</a:t>
              </a:r>
            </a:p>
          </p:txBody>
        </p:sp>
        <p:sp>
          <p:nvSpPr>
            <p:cNvPr id="10251" name="Rectangle 9">
              <a:extLst>
                <a:ext uri="{FF2B5EF4-FFF2-40B4-BE49-F238E27FC236}">
                  <a16:creationId xmlns:a16="http://schemas.microsoft.com/office/drawing/2014/main" id="{7A031D26-4EB9-49BD-B7BC-A0822B3181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" y="2813"/>
              <a:ext cx="149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buFontTx/>
                <a:buChar char="•"/>
              </a:pPr>
              <a:r>
                <a:rPr lang="en-US" altLang="en-US" sz="3200" b="1">
                  <a:latin typeface="Century Schoolbook" panose="02040604050505020304" pitchFamily="18" charset="0"/>
                </a:rPr>
                <a:t>Visibility</a:t>
              </a:r>
            </a:p>
          </p:txBody>
        </p:sp>
        <p:sp>
          <p:nvSpPr>
            <p:cNvPr id="10252" name="Rectangle 10">
              <a:extLst>
                <a:ext uri="{FF2B5EF4-FFF2-40B4-BE49-F238E27FC236}">
                  <a16:creationId xmlns:a16="http://schemas.microsoft.com/office/drawing/2014/main" id="{54242CDA-D2C4-4134-811C-8C3B0B4D38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" y="3245"/>
              <a:ext cx="190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buFontTx/>
                <a:buChar char="•"/>
              </a:pPr>
              <a:r>
                <a:rPr lang="en-US" altLang="en-US" sz="3200" b="1">
                  <a:latin typeface="Century Schoolbook" panose="02040604050505020304" pitchFamily="18" charset="0"/>
                </a:rPr>
                <a:t>Verifiability</a:t>
              </a:r>
            </a:p>
          </p:txBody>
        </p:sp>
        <p:sp>
          <p:nvSpPr>
            <p:cNvPr id="10253" name="Rectangle 11">
              <a:extLst>
                <a:ext uri="{FF2B5EF4-FFF2-40B4-BE49-F238E27FC236}">
                  <a16:creationId xmlns:a16="http://schemas.microsoft.com/office/drawing/2014/main" id="{F16AE2E0-4A98-4FB4-9DD6-B81D4C9F6F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" y="3725"/>
              <a:ext cx="2463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buFontTx/>
                <a:buChar char="•"/>
              </a:pPr>
              <a:r>
                <a:rPr lang="en-US" altLang="en-US" sz="3200" b="1">
                  <a:latin typeface="Century Schoolbook" panose="02040604050505020304" pitchFamily="18" charset="0"/>
                </a:rPr>
                <a:t>Facilitates audit</a:t>
              </a:r>
            </a:p>
          </p:txBody>
        </p:sp>
      </p:grpSp>
      <p:sp>
        <p:nvSpPr>
          <p:cNvPr id="10245" name="Rectangle 12">
            <a:extLst>
              <a:ext uri="{FF2B5EF4-FFF2-40B4-BE49-F238E27FC236}">
                <a16:creationId xmlns:a16="http://schemas.microsoft.com/office/drawing/2014/main" id="{4A602822-4976-4DC6-81AE-0EB9230B93AB}"/>
              </a:ext>
            </a:extLst>
          </p:cNvPr>
          <p:cNvSpPr>
            <a:spLocks noChangeArrowheads="1"/>
          </p:cNvSpPr>
          <p:nvPr/>
        </p:nvSpPr>
        <p:spPr bwMode="auto">
          <a:xfrm rot="-5460000">
            <a:off x="4960938" y="2524125"/>
            <a:ext cx="4502150" cy="307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4400" b="1">
                <a:latin typeface="Times New Roman" panose="02020603050405020304" pitchFamily="18" charset="0"/>
              </a:rPr>
              <a:t>Document</a:t>
            </a:r>
          </a:p>
          <a:p>
            <a:r>
              <a:rPr lang="en-US" altLang="en-US" sz="3600" b="1" i="1">
                <a:latin typeface="Times New Roman" panose="02020603050405020304" pitchFamily="18" charset="0"/>
              </a:rPr>
              <a:t>-What you intend to do</a:t>
            </a:r>
          </a:p>
          <a:p>
            <a:endParaRPr lang="en-US" altLang="en-US" sz="3600" b="1">
              <a:latin typeface="Times New Roman" panose="02020603050405020304" pitchFamily="18" charset="0"/>
            </a:endParaRPr>
          </a:p>
          <a:p>
            <a:r>
              <a:rPr lang="en-US" altLang="en-US" sz="4400" b="1">
                <a:latin typeface="Times New Roman" panose="02020603050405020304" pitchFamily="18" charset="0"/>
              </a:rPr>
              <a:t>Record</a:t>
            </a:r>
          </a:p>
          <a:p>
            <a:r>
              <a:rPr lang="en-US" altLang="en-US" sz="3600" b="1" i="1">
                <a:latin typeface="Times New Roman" panose="02020603050405020304" pitchFamily="18" charset="0"/>
              </a:rPr>
              <a:t>-What you have done</a:t>
            </a:r>
          </a:p>
        </p:txBody>
      </p:sp>
      <p:sp>
        <p:nvSpPr>
          <p:cNvPr id="10246" name="Rectangle 13">
            <a:extLst>
              <a:ext uri="{FF2B5EF4-FFF2-40B4-BE49-F238E27FC236}">
                <a16:creationId xmlns:a16="http://schemas.microsoft.com/office/drawing/2014/main" id="{2F2CEAB4-C4E2-4AC6-8503-FC008AC60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2750" y="1758950"/>
            <a:ext cx="3492500" cy="4711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0722A335-5A57-4565-A3B3-8FB78BA6B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3810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6600" b="1" i="1">
                <a:solidFill>
                  <a:schemeClr val="tx2"/>
                </a:solidFill>
              </a:rPr>
              <a:t>Mission Statement</a:t>
            </a:r>
            <a:endParaRPr lang="en-US" altLang="en-US" sz="2400" b="1" i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90949547-120C-436A-A399-0E2DDB4CC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12954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3300" b="1" i="1">
                <a:solidFill>
                  <a:schemeClr val="tx2"/>
                </a:solidFill>
              </a:rPr>
              <a:t>We are committed to</a:t>
            </a:r>
            <a:endParaRPr lang="en-US" altLang="en-US" sz="2400" b="1" i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2" name="Text Box 4">
            <a:extLst>
              <a:ext uri="{FF2B5EF4-FFF2-40B4-BE49-F238E27FC236}">
                <a16:creationId xmlns:a16="http://schemas.microsoft.com/office/drawing/2014/main" id="{A0142E53-4AAC-4464-A276-2FC3876094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12954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3300" b="1" i="1">
                <a:solidFill>
                  <a:schemeClr val="tx2"/>
                </a:solidFill>
              </a:rPr>
              <a:t>being the best</a:t>
            </a:r>
            <a:endParaRPr lang="en-US" altLang="en-US" sz="2400" b="1" i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3" name="Text Box 5">
            <a:extLst>
              <a:ext uri="{FF2B5EF4-FFF2-40B4-BE49-F238E27FC236}">
                <a16:creationId xmlns:a16="http://schemas.microsoft.com/office/drawing/2014/main" id="{8B76BD71-61EA-4B22-BF8B-9B7D42BCE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6764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3300" b="1" i="1">
                <a:solidFill>
                  <a:schemeClr val="tx2"/>
                </a:solidFill>
              </a:rPr>
              <a:t>by</a:t>
            </a:r>
            <a:endParaRPr lang="en-US" altLang="en-US" sz="2400" b="1" i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0" name="Text Box 6">
            <a:extLst>
              <a:ext uri="{FF2B5EF4-FFF2-40B4-BE49-F238E27FC236}">
                <a16:creationId xmlns:a16="http://schemas.microsoft.com/office/drawing/2014/main" id="{25026340-5B90-40E1-AAF5-527A442D26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7463" y="310832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endParaRPr lang="en-US" altLang="en-US" sz="2400" b="1" i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1" name="Text Box 7">
            <a:extLst>
              <a:ext uri="{FF2B5EF4-FFF2-40B4-BE49-F238E27FC236}">
                <a16:creationId xmlns:a16="http://schemas.microsoft.com/office/drawing/2014/main" id="{BE8F014A-488C-4B37-B34A-47FBC1BA21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6163" y="351472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endParaRPr lang="en-US" altLang="en-US" sz="2400" b="1" i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2" name="Text Box 8">
            <a:extLst>
              <a:ext uri="{FF2B5EF4-FFF2-40B4-BE49-F238E27FC236}">
                <a16:creationId xmlns:a16="http://schemas.microsoft.com/office/drawing/2014/main" id="{1E1D3F7C-D9EA-4DFB-80A8-01A5772CFF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2513" y="3919538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endParaRPr lang="en-US" altLang="en-US" sz="2400" b="1" i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3" name="Text Box 9">
            <a:extLst>
              <a:ext uri="{FF2B5EF4-FFF2-40B4-BE49-F238E27FC236}">
                <a16:creationId xmlns:a16="http://schemas.microsoft.com/office/drawing/2014/main" id="{A31EB294-6FAF-4FF6-AC9C-440F1BCDBE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9163" y="440372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endParaRPr lang="en-US" altLang="en-US" sz="2400" b="1" i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4" name="Text Box 10">
            <a:extLst>
              <a:ext uri="{FF2B5EF4-FFF2-40B4-BE49-F238E27FC236}">
                <a16:creationId xmlns:a16="http://schemas.microsoft.com/office/drawing/2014/main" id="{33FC4939-161E-42AF-A6C1-5311B435E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9450" y="481965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endParaRPr lang="en-US" altLang="en-US" sz="2400" b="1" i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5" name="Text Box 11">
            <a:extLst>
              <a:ext uri="{FF2B5EF4-FFF2-40B4-BE49-F238E27FC236}">
                <a16:creationId xmlns:a16="http://schemas.microsoft.com/office/drawing/2014/main" id="{7D8299A6-8903-49E4-88DA-5D23B6F9A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4488" y="52705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endParaRPr lang="en-US" altLang="en-US" sz="2400" b="1" i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6" name="Text Box 12">
            <a:extLst>
              <a:ext uri="{FF2B5EF4-FFF2-40B4-BE49-F238E27FC236}">
                <a16:creationId xmlns:a16="http://schemas.microsoft.com/office/drawing/2014/main" id="{3BD83A86-8C00-4ADB-BAAD-BB9D6AB18B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1500" y="570865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endParaRPr lang="en-US" altLang="en-US" sz="2400" b="1" i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7" name="Text Box 14">
            <a:extLst>
              <a:ext uri="{FF2B5EF4-FFF2-40B4-BE49-F238E27FC236}">
                <a16:creationId xmlns:a16="http://schemas.microsoft.com/office/drawing/2014/main" id="{CCFBB332-B36F-435A-8E61-6188DD1EB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0500" y="661987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endParaRPr lang="en-US" altLang="en-US" sz="2400" b="1" i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305" name="Rectangle 17">
            <a:extLst>
              <a:ext uri="{FF2B5EF4-FFF2-40B4-BE49-F238E27FC236}">
                <a16:creationId xmlns:a16="http://schemas.microsoft.com/office/drawing/2014/main" id="{B41C1C50-1150-4B39-8C6F-CF8FE0D65E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981200"/>
            <a:ext cx="5868988" cy="429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n-US" altLang="en-US" sz="3200" i="1">
                <a:solidFill>
                  <a:schemeClr val="tx2"/>
                </a:solidFill>
              </a:rPr>
              <a:t>   Getting it right first time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n-US" altLang="en-US" sz="3200" i="1">
                <a:solidFill>
                  <a:schemeClr val="tx2"/>
                </a:solidFill>
              </a:rPr>
              <a:t>   Learning from mistakes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n-US" altLang="en-US" sz="3200" i="1">
                <a:solidFill>
                  <a:schemeClr val="tx2"/>
                </a:solidFill>
              </a:rPr>
              <a:t>   Listening to each other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n-US" altLang="en-US" sz="3200" i="1">
                <a:solidFill>
                  <a:schemeClr val="tx2"/>
                </a:solidFill>
              </a:rPr>
              <a:t>   Supporting each other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n-US" altLang="en-US" sz="3200" i="1">
                <a:solidFill>
                  <a:schemeClr val="tx2"/>
                </a:solidFill>
              </a:rPr>
              <a:t>   Forming Partnerships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n-US" altLang="en-US" sz="3200" i="1">
                <a:solidFill>
                  <a:schemeClr val="tx2"/>
                </a:solidFill>
              </a:rPr>
              <a:t>   Sharing information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n-US" altLang="en-US" sz="3200" i="1">
                <a:solidFill>
                  <a:schemeClr val="tx2"/>
                </a:solidFill>
              </a:rPr>
              <a:t>   Exceeding user expectation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i="1">
                <a:solidFill>
                  <a:schemeClr val="tx2"/>
                </a:solidFill>
              </a:rPr>
              <a:t>and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3200" i="1">
                <a:solidFill>
                  <a:schemeClr val="tx2"/>
                </a:solidFill>
              </a:rPr>
              <a:t>   Having fun along the way</a:t>
            </a:r>
          </a:p>
        </p:txBody>
      </p:sp>
      <p:sp>
        <p:nvSpPr>
          <p:cNvPr id="11279" name="Text Box 20">
            <a:extLst>
              <a:ext uri="{FF2B5EF4-FFF2-40B4-BE49-F238E27FC236}">
                <a16:creationId xmlns:a16="http://schemas.microsoft.com/office/drawing/2014/main" id="{35BA1C58-3318-4405-B85A-135252A66620}"/>
              </a:ext>
            </a:extLst>
          </p:cNvPr>
          <p:cNvSpPr txBox="1">
            <a:spLocks noChangeArrowheads="1"/>
          </p:cNvSpPr>
          <p:nvPr/>
        </p:nvSpPr>
        <p:spPr bwMode="auto">
          <a:xfrm rot="-70126">
            <a:off x="7924800" y="6415088"/>
            <a:ext cx="1111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>
                <a:solidFill>
                  <a:srgbClr val="0000FF"/>
                </a:solidFill>
                <a:latin typeface="Times New Roman" panose="02020603050405020304" pitchFamily="18" charset="0"/>
              </a:rPr>
              <a:t>ranbsingh</a:t>
            </a:r>
            <a:endParaRPr lang="en-US" altLang="en-US" sz="24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2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23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23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23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23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23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3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3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23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12292" grpId="0"/>
      <p:bldP spid="12293" grpId="0"/>
    </p:bldLst>
  </p:timing>
</p:sld>
</file>

<file path=ppt/theme/theme1.xml><?xml version="1.0" encoding="utf-8"?>
<a:theme xmlns:a="http://schemas.openxmlformats.org/drawingml/2006/main" name="1_Balloons">
  <a:themeElements>
    <a:clrScheme name="1_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1_Balloons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421</TotalTime>
  <Words>1964</Words>
  <Application>Microsoft Office PowerPoint</Application>
  <PresentationFormat>On-screen Show (4:3)</PresentationFormat>
  <Paragraphs>534</Paragraphs>
  <Slides>44</Slides>
  <Notes>8</Notes>
  <HiddenSlides>1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60" baseType="lpstr">
      <vt:lpstr>Gulim</vt:lpstr>
      <vt:lpstr>Arial</vt:lpstr>
      <vt:lpstr>Baskerville BE Regular</vt:lpstr>
      <vt:lpstr>Bookman Old Style</vt:lpstr>
      <vt:lpstr>Century Schoolbook</vt:lpstr>
      <vt:lpstr>Gill Sans MT Shadow</vt:lpstr>
      <vt:lpstr>Lucida Sans</vt:lpstr>
      <vt:lpstr>Marlett</vt:lpstr>
      <vt:lpstr>Monotype Sorts</vt:lpstr>
      <vt:lpstr>Poster Bodoni ATT</vt:lpstr>
      <vt:lpstr>System</vt:lpstr>
      <vt:lpstr>Times New Roman</vt:lpstr>
      <vt:lpstr>Verdana</vt:lpstr>
      <vt:lpstr>Wide Latin</vt:lpstr>
      <vt:lpstr>Wingdings</vt:lpstr>
      <vt:lpstr>1_Balloons</vt:lpstr>
      <vt:lpstr>Quality Management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                              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Juggler</dc:creator>
  <cp:lastModifiedBy>Ran B Singh</cp:lastModifiedBy>
  <cp:revision>35</cp:revision>
  <dcterms:created xsi:type="dcterms:W3CDTF">2005-10-11T07:05:29Z</dcterms:created>
  <dcterms:modified xsi:type="dcterms:W3CDTF">2018-03-26T04:25:20Z</dcterms:modified>
</cp:coreProperties>
</file>