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82" r:id="rId3"/>
    <p:sldId id="283" r:id="rId4"/>
    <p:sldId id="284" r:id="rId5"/>
    <p:sldId id="285" r:id="rId6"/>
    <p:sldId id="286" r:id="rId7"/>
    <p:sldId id="258" r:id="rId8"/>
    <p:sldId id="259" r:id="rId9"/>
    <p:sldId id="260" r:id="rId10"/>
    <p:sldId id="262" r:id="rId11"/>
    <p:sldId id="263" r:id="rId12"/>
    <p:sldId id="287" r:id="rId13"/>
    <p:sldId id="288" r:id="rId14"/>
    <p:sldId id="289" r:id="rId15"/>
    <p:sldId id="290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k1CYvsoq8xBlrXrfF9Xsg==" hashData="adQBti4X/Aiw+Iuv1xMC3f/8ojTd3dbZfkgajELFNFaK7hitn7h+szs8B0ShTZapetzPeEPEb9GDDpfo/JCgA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99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6165E92-DBA4-42A5-B84D-534F176A4A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2298D62-E122-47DA-B315-024B1BA669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01FB6F1-BC51-49E6-AD0F-DFDAA9296B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977EAD5-8894-4F6E-B460-02D7CDA4E1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FD89A7A-4EE2-4527-9700-358CF64220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799DF9E-56AA-43EC-AE23-D8984F7EF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B3D562-211A-47B9-872C-E1E4276642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AB0A09-A220-4CBA-9483-1E4872C8F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6AAE7-B7E8-4246-8B01-640C7E634FF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249359E-7923-434D-A7D8-D86909353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6AFC118-66DE-4D5F-8ACA-68D142EC5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7272D0-BD75-42A4-8716-4ADE522BB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BC76F-F211-405B-8AC6-6AE52B55DFB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7A8AF4C7-327D-41DA-AAB2-0C93AD2C6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88CC84B-A772-430A-AE22-F8615FC36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2E1565-4A2E-4862-AAD9-F1C3E1531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A76F6-83A7-48EA-B940-668E0C26759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08B714F-8EA4-4553-B12A-9F30AF17B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E317E30-6116-463E-B2A5-0BD29C91E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834E81-4CCF-4EF1-BF56-1BC36A4C9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05A73-DE87-495B-88A2-AF927F81127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D6EE1C5-33C5-40E0-9579-AFF88CE84F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D25A243-7734-441D-9115-644CA815D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6F7839-7F33-4022-80A8-84BCB3120A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9B6DD-4B3C-4BFD-99A5-33A9F9A0725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3634F30-7A90-4728-AA8F-5707AB561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8B3654E-B109-43AA-AA31-FCE9137BE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CF733E-3949-4A60-8806-5FC740310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0B41A-E206-4199-9E30-29F1ED9736E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4A30581-7A81-4CF9-B29E-8A1D52FAF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7DDA2DD-114B-4D8C-AD25-9330BD61D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AB70B7-AEE5-473A-98AE-C6455A393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DC5F4-E64B-4C8E-8DAD-E1E41907080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C291700-F88A-47C6-B15F-847A42936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76DC379-7FCB-4727-8BC9-B35B8B692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CF8910-F81F-4668-A0FA-B4EC0E287F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AE961-2F59-4CFE-B5F2-59AFC25C9E2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CFF8020-FA07-42B3-A643-7D1DE80F0D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E5D9F1B-1147-46F9-B68F-8A5C67953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C6BE81-B590-407D-A15B-7C6E94D8A3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CF711-06DB-424B-9FF5-80DC7639CEE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1287EC2-2706-42D9-8D5A-202A96FA8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9371848-FEA2-4493-BBC2-B420E626D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ACB3-59E1-4C08-BE22-71915A696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D015C-00F3-44EA-B03F-DEF5CAF5B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5C514-6CAA-4B2F-870C-47EE98C7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5FAEA-EF28-46EB-9E6C-2586090F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B882-90FE-4F83-B58C-71F7550C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3CAD5-AFEB-4FA6-B754-ADF1CF342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4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93BB-D081-4AC9-BFB0-A6DDD771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F91AD-3690-42C5-9FB7-43FAD6BC5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10CA2-0B96-4DF8-814F-FC280F58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054EF-C14D-40DD-BC45-DC5EF710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42DFF-EB2F-492A-A7CE-D3D47F2B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2E7E-212B-4DBE-AAA8-CF245C6A9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3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C041C1-419F-42F8-B351-E7B55FD22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4ED18-FCC1-4C36-857C-801DBA779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DA70-093E-4C57-BFC0-C03D1F4D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AA543-8560-4BE1-88E8-2487969A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36E77-EDD7-4059-A4E1-C7F5E624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CDEAC-0F53-4753-AA0E-1CF420B1E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66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63A33-5C53-4A97-AC31-F1CFB36B0FD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13DE1-6A44-4EA7-A98E-7A4D622B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76764-911E-4261-ADA8-FFB6B8B5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D72BD-843D-4AC0-8268-DB69C330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DF0608-66BB-4630-A680-54B6EE20F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00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F674-B217-4941-9792-DE2B7C7C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3EE0-8F35-4BB6-B4BB-7A9FAD7BC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E9987-A355-4EEB-8564-A94679FE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BA53-D4A8-4CF4-89E9-6ADE56F1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70311-979A-418B-8F07-8F0B5010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370B-3C15-42FB-88C8-A920B6A0C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7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4D50-F6FF-45E3-AF93-89DB9FF9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B73BA-B502-48AD-B353-BDADD384E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2599A-37DC-4FFE-9A43-A75D33CE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EA5D-CB85-4A12-8B53-340F6F56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B72D-416D-4BD4-8FAC-28B8D2A2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D11A9-8412-4331-8092-95B8A24BF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52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AD76-9F10-46D7-B2F5-E609E676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FE6E-4E68-4F72-8767-F66F0896A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98CEE-3006-4AF4-8E88-2FB77E7A2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A81D4-417B-4D11-97F9-E84EDB2F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64203-A401-493F-BEB4-CFB6BCDE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E33AF-9145-488E-B1AF-6018D769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74F19-1B1D-48EA-85AB-DAC44EAD6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55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FD0D-6B63-4C4C-B7C6-297D208B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13442-EA22-4E1B-84FC-82103DBC6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8EF19-69CD-4EDE-A0FC-ADBDC3BEE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17F28-9D9F-4FD8-BC0D-B141CEFCE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56C87-E443-4CF4-B9B3-C30284644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ABD01-318D-4410-B50F-D412548E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0660F-CB3D-47A3-97DD-5BB309E1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962AE-931A-4462-8888-10E51278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B0B43-1467-44BD-8E1C-BA7D1E1F7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96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2F1B-AC3F-4A88-8DAF-CB3F1F2B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F1203-1BE7-4BDC-98CA-1C9BA2CC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AB464-AA4B-4A80-B0F2-0530133D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6E832-0015-4981-80E9-F94F59E6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1D80D-61A3-464F-A4EC-6C7C7BB48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1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0A2AA-543A-4091-8603-7D605C5B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2E9A8-F9AE-4477-B52B-30CAFDD01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E3384-3FF8-4EC9-AE6C-36E9A43F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95C2B-32A9-4F24-8412-0DBA13CD1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7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B778-1B21-45C4-92CE-406622AC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B97C3-7C5A-4238-9FA3-D82BF34B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D485-F521-4610-AFDC-DAB4BE4DA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4DB99-E4AF-42D3-8DB3-BB9C9723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5D71E-90B2-4407-A730-12414029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7AC19-1CBA-4353-B468-C7964155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51534-5AB7-4AF6-9D28-54CD03AB8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37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87D3-129D-4D44-A353-F2D27285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989AF-36A3-4163-A86D-38A2DC820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859FE-3887-4DE6-92C6-F54E3763A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3D40D-35CA-4A9F-ACE5-371FF708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76379-FA2B-4F39-A828-D1EC1579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85DEA-0F39-4870-AB1D-06D69FE4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A77F4-93CF-4CDB-AE14-93EA412CB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12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AF8DAA-85E8-492E-9CD9-E3B600218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51DA8D-DD26-439D-8F6B-AF3432B41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2893DA-6F48-4CFB-9FC1-2587B9089B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BCB6AC-29CB-4F04-B035-A2969D73A5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5E503B-19CF-4B54-A02E-8D626C3BBE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D24F7B-0723-4E2A-833E-760BD22D70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oungHare">
            <a:extLst>
              <a:ext uri="{FF2B5EF4-FFF2-40B4-BE49-F238E27FC236}">
                <a16:creationId xmlns:a16="http://schemas.microsoft.com/office/drawing/2014/main" id="{818B9132-2552-4013-B73F-A3D6E204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0"/>
            <a:ext cx="5699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3A34877A-61F2-4060-A9FA-26BF03DD8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08525"/>
            <a:ext cx="2216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4000" i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31ACA630-3A2C-496C-8C5E-19F703CA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278563"/>
            <a:ext cx="1833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latin typeface="Times New Roman" panose="02020603050405020304" pitchFamily="18" charset="0"/>
              </a:rPr>
              <a:t>ranbsingh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1A9BD267-36DD-42F3-823B-90E6E0CAB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5376863"/>
            <a:ext cx="60388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4400" b="1" i="1">
                <a:solidFill>
                  <a:srgbClr val="0066FF"/>
                </a:solidFill>
                <a:latin typeface="Times New Roman" panose="02020603050405020304" pitchFamily="18" charset="0"/>
              </a:rPr>
              <a:t>Laboratory Information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1C8320AE-2CAF-4E41-8207-1F5D1357C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en-US" sz="2400" b="1" i="1">
                <a:latin typeface="Times New Roman" panose="02020603050405020304" pitchFamily="18" charset="0"/>
              </a:rPr>
              <a:t>Do you have to repeatedly and manually write </a:t>
            </a:r>
          </a:p>
          <a:p>
            <a:pPr>
              <a:lnSpc>
                <a:spcPct val="75000"/>
              </a:lnSpc>
            </a:pPr>
            <a:r>
              <a:rPr lang="en-US" altLang="en-US" sz="2400" b="1" i="1">
                <a:latin typeface="Times New Roman" panose="02020603050405020304" pitchFamily="18" charset="0"/>
              </a:rPr>
              <a:t>the case information to the top of every page?</a:t>
            </a:r>
          </a:p>
          <a:p>
            <a:endParaRPr lang="en-US" altLang="en-US" sz="2400" b="1" i="1">
              <a:latin typeface="Times New Roman" panose="02020603050405020304" pitchFamily="18" charset="0"/>
            </a:endParaRPr>
          </a:p>
          <a:p>
            <a:r>
              <a:rPr lang="en-US" altLang="en-US" sz="2400" b="1">
                <a:latin typeface="Times New Roman" panose="02020603050405020304" pitchFamily="18" charset="0"/>
              </a:rPr>
              <a:t>Do you know…</a:t>
            </a:r>
          </a:p>
          <a:p>
            <a:r>
              <a:rPr lang="en-US" altLang="en-US" sz="2400" b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en-US" altLang="en-US" sz="2400" b="1">
                <a:latin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Where are the specimens? 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en-US" altLang="en-US" sz="2400" b="1">
                <a:latin typeface="Times New Roman" panose="02020603050405020304" pitchFamily="18" charset="0"/>
              </a:rPr>
              <a:t>   What is the testing status? 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en-US" altLang="en-US" sz="2400" b="1">
                <a:latin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9900FF"/>
                </a:solidFill>
                <a:latin typeface="Times New Roman" panose="02020603050405020304" pitchFamily="18" charset="0"/>
              </a:rPr>
              <a:t>Who worked on the case? When? 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en-US" altLang="en-US" sz="2400" b="1">
                <a:latin typeface="Times New Roman" panose="02020603050405020304" pitchFamily="18" charset="0"/>
              </a:rPr>
              <a:t>   How can you guarantee the lab processes </a:t>
            </a:r>
          </a:p>
          <a:p>
            <a:pPr>
              <a:lnSpc>
                <a:spcPct val="95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    follow the protocols? 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en-US" altLang="en-US" sz="2400" b="1">
                <a:latin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How do you track a bad reagent lot? 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en-US" altLang="en-US" sz="2400" b="1">
                <a:latin typeface="Times New Roman" panose="02020603050405020304" pitchFamily="18" charset="0"/>
              </a:rPr>
              <a:t>   What is the performance quality of the </a:t>
            </a:r>
          </a:p>
          <a:p>
            <a:pPr>
              <a:lnSpc>
                <a:spcPct val="95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     lab processes? 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en-US" altLang="en-US" sz="2400" b="1">
                <a:latin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How can you track and monitor lab </a:t>
            </a:r>
          </a:p>
          <a:p>
            <a:pPr>
              <a:lnSpc>
                <a:spcPct val="95000"/>
              </a:lnSpc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performance in real time? </a:t>
            </a:r>
          </a:p>
          <a:p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en-US" sz="2400" b="1" i="1">
                <a:latin typeface="Times New Roman" panose="02020603050405020304" pitchFamily="18" charset="0"/>
              </a:rPr>
              <a:t>Does your analyst have all the information readily </a:t>
            </a:r>
          </a:p>
          <a:p>
            <a:r>
              <a:rPr lang="en-US" altLang="en-US" sz="2400" b="1" i="1">
                <a:latin typeface="Times New Roman" panose="02020603050405020304" pitchFamily="18" charset="0"/>
              </a:rPr>
              <a:t>available and organized for courtroom testimony?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6A95740-11D9-493A-9D18-A420272F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388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7169FD91-E2E4-4404-BCB3-F6CDA572D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15900"/>
            <a:ext cx="8662987" cy="647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3600" b="1">
                <a:latin typeface="Bookman Old Style" panose="02050604050505020204" pitchFamily="18" charset="0"/>
              </a:rPr>
              <a:t>Improve </a:t>
            </a:r>
          </a:p>
          <a:p>
            <a:pPr>
              <a:lnSpc>
                <a:spcPct val="65000"/>
              </a:lnSpc>
            </a:pPr>
            <a:r>
              <a:rPr lang="en-US" altLang="en-US" sz="3200" b="1" i="1">
                <a:latin typeface="Bookman Old Style" panose="02050604050505020204" pitchFamily="18" charset="0"/>
              </a:rPr>
              <a:t>Your Laboratory Performance with </a:t>
            </a:r>
          </a:p>
          <a:p>
            <a:pPr>
              <a:lnSpc>
                <a:spcPct val="65000"/>
              </a:lnSpc>
            </a:pPr>
            <a:r>
              <a:rPr lang="en-US" altLang="en-US" sz="3200" b="1" i="1">
                <a:latin typeface="Bookman Old Style" panose="02050604050505020204" pitchFamily="18" charset="0"/>
              </a:rPr>
              <a:t>Laboratory Information Management</a:t>
            </a:r>
          </a:p>
          <a:p>
            <a:pPr>
              <a:lnSpc>
                <a:spcPct val="65000"/>
              </a:lnSpc>
            </a:pPr>
            <a:endParaRPr lang="en-US" altLang="en-US" sz="3200" i="1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800" b="1">
                <a:latin typeface="Bookman Old Style" panose="02050604050505020204" pitchFamily="18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Bookman Old Style" panose="02050604050505020204" pitchFamily="18" charset="0"/>
              </a:rPr>
              <a:t>Enforce Standard Operating Procedures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320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>
                <a:latin typeface="Bookman Old Style" panose="02050604050505020204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Bookman Old Style" panose="02050604050505020204" pitchFamily="18" charset="0"/>
              </a:rPr>
              <a:t>Conform to General Laboratory Practice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320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>
                <a:latin typeface="Bookman Old Style" panose="02050604050505020204" pitchFamily="18" charset="0"/>
              </a:rPr>
              <a:t> </a:t>
            </a:r>
            <a:r>
              <a:rPr lang="en-US" altLang="en-US" sz="3200">
                <a:solidFill>
                  <a:srgbClr val="008000"/>
                </a:solidFill>
                <a:latin typeface="Bookman Old Style" panose="02050604050505020204" pitchFamily="18" charset="0"/>
              </a:rPr>
              <a:t>Minimize Paper-Based Operations</a:t>
            </a:r>
            <a:r>
              <a:rPr lang="en-US" altLang="en-US" sz="3200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320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>
                <a:latin typeface="Bookman Old Style" panose="02050604050505020204" pitchFamily="18" charset="0"/>
              </a:rPr>
              <a:t> </a:t>
            </a:r>
            <a:r>
              <a:rPr lang="en-US" altLang="en-US" sz="3200">
                <a:solidFill>
                  <a:srgbClr val="800000"/>
                </a:solidFill>
                <a:latin typeface="Bookman Old Style" panose="02050604050505020204" pitchFamily="18" charset="0"/>
              </a:rPr>
              <a:t>Efficient System Response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3200"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>
                <a:latin typeface="Bookman Old Style" panose="02050604050505020204" pitchFamily="18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Bookman Old Style" panose="02050604050505020204" pitchFamily="18" charset="0"/>
              </a:rPr>
              <a:t>Direct Access to Critical Information</a:t>
            </a:r>
            <a:r>
              <a:rPr lang="en-US" altLang="en-US" sz="3200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320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>
                <a:latin typeface="Bookman Old Style" panose="02050604050505020204" pitchFamily="18" charset="0"/>
              </a:rPr>
              <a:t> </a:t>
            </a:r>
            <a:r>
              <a:rPr lang="en-US" altLang="en-US" sz="3200">
                <a:solidFill>
                  <a:schemeClr val="folHlink"/>
                </a:solidFill>
                <a:latin typeface="Bookman Old Style" panose="02050604050505020204" pitchFamily="18" charset="0"/>
              </a:rPr>
              <a:t>Retain Data Storage Integrity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3200">
              <a:solidFill>
                <a:schemeClr val="folHlink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3200">
                <a:latin typeface="Bookman Old Style" panose="02050604050505020204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Bookman Old Style" panose="02050604050505020204" pitchFamily="18" charset="0"/>
              </a:rPr>
              <a:t>Increase Laboratory Throughput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E22D0D2-3342-4C8B-BC28-304EB5380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4150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2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5B48DF0B-8F9D-47B1-8B95-9FA51130B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639763"/>
            <a:ext cx="45085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Methods of </a:t>
            </a:r>
          </a:p>
          <a:p>
            <a:pPr>
              <a:lnSpc>
                <a:spcPct val="8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Computerized Instruments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0BCF8749-CC77-45B4-9DA7-DBB521F7F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1970088"/>
            <a:ext cx="5865812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computers are used in conjunction with 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measurements in three ways </a:t>
            </a:r>
          </a:p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Off-line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On-line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In-line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1F25DC4F-1EEC-48D6-814F-1CB3D68AF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388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2F8472A6-2FA6-490C-B2DE-30267317B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868363"/>
            <a:ext cx="1739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Off - line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A783CC14-F537-4101-9889-6890AC421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855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CD57846D-F698-4316-9ADE-04E02732BB5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419600"/>
            <a:ext cx="7924800" cy="1524000"/>
            <a:chOff x="384" y="1008"/>
            <a:chExt cx="4992" cy="960"/>
          </a:xfrm>
        </p:grpSpPr>
        <p:sp>
          <p:nvSpPr>
            <p:cNvPr id="47109" name="Oval 5">
              <a:extLst>
                <a:ext uri="{FF2B5EF4-FFF2-40B4-BE49-F238E27FC236}">
                  <a16:creationId xmlns:a16="http://schemas.microsoft.com/office/drawing/2014/main" id="{706BDF05-D200-4ABC-909A-D4131671A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008"/>
              <a:ext cx="960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47110" name="Rectangle 6">
              <a:extLst>
                <a:ext uri="{FF2B5EF4-FFF2-40B4-BE49-F238E27FC236}">
                  <a16:creationId xmlns:a16="http://schemas.microsoft.com/office/drawing/2014/main" id="{5473AD96-5344-4267-B932-FAFCF602C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2"/>
              <a:ext cx="960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111" name="Line 7">
              <a:extLst>
                <a:ext uri="{FF2B5EF4-FFF2-40B4-BE49-F238E27FC236}">
                  <a16:creationId xmlns:a16="http://schemas.microsoft.com/office/drawing/2014/main" id="{590CE31B-15E6-49D4-9272-3DEB7B02E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48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7112" name="Oval 8">
              <a:extLst>
                <a:ext uri="{FF2B5EF4-FFF2-40B4-BE49-F238E27FC236}">
                  <a16:creationId xmlns:a16="http://schemas.microsoft.com/office/drawing/2014/main" id="{12A12A68-98F3-4527-9302-58486DD1F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56"/>
              <a:ext cx="1296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113" name="Line 9">
              <a:extLst>
                <a:ext uri="{FF2B5EF4-FFF2-40B4-BE49-F238E27FC236}">
                  <a16:creationId xmlns:a16="http://schemas.microsoft.com/office/drawing/2014/main" id="{60F72CA9-D88A-4F37-9299-31CCC1325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48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7114" name="Text Box 10">
              <a:extLst>
                <a:ext uri="{FF2B5EF4-FFF2-40B4-BE49-F238E27FC236}">
                  <a16:creationId xmlns:a16="http://schemas.microsoft.com/office/drawing/2014/main" id="{D0B39696-DC18-4832-A2AD-B8E9924D1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300"/>
              <a:ext cx="6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 </a:t>
              </a:r>
            </a:p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operator</a:t>
              </a:r>
            </a:p>
          </p:txBody>
        </p:sp>
        <p:sp>
          <p:nvSpPr>
            <p:cNvPr id="47115" name="Text Box 11">
              <a:extLst>
                <a:ext uri="{FF2B5EF4-FFF2-40B4-BE49-F238E27FC236}">
                  <a16:creationId xmlns:a16="http://schemas.microsoft.com/office/drawing/2014/main" id="{C7295A9E-9D90-472B-9641-0A03534C6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334"/>
              <a:ext cx="7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analytical</a:t>
              </a:r>
            </a:p>
            <a:p>
              <a:pPr>
                <a:lnSpc>
                  <a:spcPct val="5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instrument</a:t>
              </a:r>
            </a:p>
          </p:txBody>
        </p:sp>
      </p:grpSp>
      <p:sp>
        <p:nvSpPr>
          <p:cNvPr id="47116" name="Text Box 12">
            <a:extLst>
              <a:ext uri="{FF2B5EF4-FFF2-40B4-BE49-F238E27FC236}">
                <a16:creationId xmlns:a16="http://schemas.microsoft.com/office/drawing/2014/main" id="{A1BE105C-C1F3-4791-B3C3-197603A0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4876800"/>
            <a:ext cx="14859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</a:p>
          <a:p>
            <a:pPr>
              <a:lnSpc>
                <a:spcPct val="6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>
              <a:lnSpc>
                <a:spcPct val="6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mass storage</a:t>
            </a:r>
          </a:p>
        </p:txBody>
      </p:sp>
      <p:sp>
        <p:nvSpPr>
          <p:cNvPr id="47117" name="Text Box 13">
            <a:extLst>
              <a:ext uri="{FF2B5EF4-FFF2-40B4-BE49-F238E27FC236}">
                <a16:creationId xmlns:a16="http://schemas.microsoft.com/office/drawing/2014/main" id="{22858EBC-5B16-4F4C-8071-0ED85B995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165350"/>
            <a:ext cx="48529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Data is collected by human operator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transferred to computer for processing</a:t>
            </a:r>
          </a:p>
        </p:txBody>
      </p:sp>
      <p:sp>
        <p:nvSpPr>
          <p:cNvPr id="47118" name="Rectangle 14">
            <a:extLst>
              <a:ext uri="{FF2B5EF4-FFF2-40B4-BE49-F238E27FC236}">
                <a16:creationId xmlns:a16="http://schemas.microsoft.com/office/drawing/2014/main" id="{F6DA1B6E-6BBB-40F6-A84D-A05646383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388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F515DDFB-50B3-40DD-8B68-710311CC8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152400"/>
            <a:ext cx="1695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On - line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F21C864F-DD86-4035-91B8-60922188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48132" name="Group 4">
            <a:extLst>
              <a:ext uri="{FF2B5EF4-FFF2-40B4-BE49-F238E27FC236}">
                <a16:creationId xmlns:a16="http://schemas.microsoft.com/office/drawing/2014/main" id="{8E22E997-05C6-4CDF-B542-23A631ED251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276600"/>
            <a:ext cx="7620000" cy="3200400"/>
            <a:chOff x="1008" y="1824"/>
            <a:chExt cx="4224" cy="2352"/>
          </a:xfrm>
        </p:grpSpPr>
        <p:sp>
          <p:nvSpPr>
            <p:cNvPr id="48133" name="Text Box 5">
              <a:extLst>
                <a:ext uri="{FF2B5EF4-FFF2-40B4-BE49-F238E27FC236}">
                  <a16:creationId xmlns:a16="http://schemas.microsoft.com/office/drawing/2014/main" id="{9A430C36-8E2F-4245-BDB0-CD98B67AA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" y="3732"/>
              <a:ext cx="7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analytical</a:t>
              </a:r>
            </a:p>
            <a:p>
              <a:pPr>
                <a:lnSpc>
                  <a:spcPct val="5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instrument</a:t>
              </a:r>
            </a:p>
          </p:txBody>
        </p:sp>
        <p:sp>
          <p:nvSpPr>
            <p:cNvPr id="48134" name="Oval 6">
              <a:extLst>
                <a:ext uri="{FF2B5EF4-FFF2-40B4-BE49-F238E27FC236}">
                  <a16:creationId xmlns:a16="http://schemas.microsoft.com/office/drawing/2014/main" id="{56AF7300-D4FA-43CD-AB63-197CB8A1D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1824"/>
              <a:ext cx="1124" cy="7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48135" name="Rectangle 7">
              <a:extLst>
                <a:ext uri="{FF2B5EF4-FFF2-40B4-BE49-F238E27FC236}">
                  <a16:creationId xmlns:a16="http://schemas.microsoft.com/office/drawing/2014/main" id="{AE010C94-0232-48BB-B365-62BBB3A02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3498"/>
              <a:ext cx="1084" cy="5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136" name="Line 8">
              <a:extLst>
                <a:ext uri="{FF2B5EF4-FFF2-40B4-BE49-F238E27FC236}">
                  <a16:creationId xmlns:a16="http://schemas.microsoft.com/office/drawing/2014/main" id="{AE555621-617A-49A8-9FA4-FA98819B7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3" y="2581"/>
              <a:ext cx="1405" cy="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8137" name="Oval 9">
              <a:extLst>
                <a:ext uri="{FF2B5EF4-FFF2-40B4-BE49-F238E27FC236}">
                  <a16:creationId xmlns:a16="http://schemas.microsoft.com/office/drawing/2014/main" id="{C542B497-40FC-4ADB-806C-1FD5380BA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98"/>
              <a:ext cx="1518" cy="67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138" name="Line 10">
              <a:extLst>
                <a:ext uri="{FF2B5EF4-FFF2-40B4-BE49-F238E27FC236}">
                  <a16:creationId xmlns:a16="http://schemas.microsoft.com/office/drawing/2014/main" id="{284E3B77-3DC9-4488-B9A8-C29D8F3A2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9" y="2581"/>
              <a:ext cx="1180" cy="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8139" name="Text Box 11">
              <a:extLst>
                <a:ext uri="{FF2B5EF4-FFF2-40B4-BE49-F238E27FC236}">
                  <a16:creationId xmlns:a16="http://schemas.microsoft.com/office/drawing/2014/main" id="{C4694848-07F7-4CDA-BFA8-433E89CBE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2090"/>
              <a:ext cx="5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 </a:t>
              </a:r>
            </a:p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operator</a:t>
              </a:r>
            </a:p>
          </p:txBody>
        </p:sp>
        <p:sp>
          <p:nvSpPr>
            <p:cNvPr id="48140" name="Text Box 12">
              <a:extLst>
                <a:ext uri="{FF2B5EF4-FFF2-40B4-BE49-F238E27FC236}">
                  <a16:creationId xmlns:a16="http://schemas.microsoft.com/office/drawing/2014/main" id="{764CF36C-98E3-4C13-86F5-10A574341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599"/>
              <a:ext cx="960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computer </a:t>
              </a:r>
            </a:p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</a:p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 storage</a:t>
              </a:r>
            </a:p>
          </p:txBody>
        </p:sp>
        <p:sp>
          <p:nvSpPr>
            <p:cNvPr id="48141" name="Line 13">
              <a:extLst>
                <a:ext uri="{FF2B5EF4-FFF2-40B4-BE49-F238E27FC236}">
                  <a16:creationId xmlns:a16="http://schemas.microsoft.com/office/drawing/2014/main" id="{9832AA9D-8DA8-478D-BD89-434C55EC8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840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8142" name="Text Box 14">
            <a:extLst>
              <a:ext uri="{FF2B5EF4-FFF2-40B4-BE49-F238E27FC236}">
                <a16:creationId xmlns:a16="http://schemas.microsoft.com/office/drawing/2014/main" id="{54FE1418-2B68-45CA-A666-50ACE694D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801846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communication between the instrument and the computer</a:t>
            </a:r>
          </a:p>
          <a:p>
            <a:pPr>
              <a:lnSpc>
                <a:spcPct val="70000"/>
              </a:lnSpc>
            </a:pP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(by means of electronic interface, signal digitization, and storage)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43" name="Text Box 15">
            <a:extLst>
              <a:ext uri="{FF2B5EF4-FFF2-40B4-BE49-F238E27FC236}">
                <a16:creationId xmlns:a16="http://schemas.microsoft.com/office/drawing/2014/main" id="{B3D7205D-CFFE-4DEB-8AFC-F71D2223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1685925"/>
            <a:ext cx="7626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Computer remains a distinct entity with provision for 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mass storage of data and instruction for processing the data   </a:t>
            </a:r>
          </a:p>
        </p:txBody>
      </p:sp>
      <p:sp>
        <p:nvSpPr>
          <p:cNvPr id="48144" name="Text Box 16">
            <a:extLst>
              <a:ext uri="{FF2B5EF4-FFF2-40B4-BE49-F238E27FC236}">
                <a16:creationId xmlns:a16="http://schemas.microsoft.com/office/drawing/2014/main" id="{4F36FF27-3F9D-48B4-BF6B-B431CD53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704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Off-line operation is also possible with this arrangement</a:t>
            </a:r>
          </a:p>
        </p:txBody>
      </p:sp>
      <p:sp>
        <p:nvSpPr>
          <p:cNvPr id="48145" name="Rectangle 17">
            <a:extLst>
              <a:ext uri="{FF2B5EF4-FFF2-40B4-BE49-F238E27FC236}">
                <a16:creationId xmlns:a16="http://schemas.microsoft.com/office/drawing/2014/main" id="{75DCEBAB-3A3B-4736-BAA4-B4FDA4714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4150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4318F3B9-ED9D-4EBF-9B60-9524A2419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247650"/>
            <a:ext cx="1538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In - line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30E0D316-1BBB-4A96-BB65-A209919BD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775" y="4038600"/>
            <a:ext cx="1266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analytical</a:t>
            </a:r>
          </a:p>
          <a:p>
            <a:pPr>
              <a:lnSpc>
                <a:spcPct val="5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</a:p>
        </p:txBody>
      </p:sp>
      <p:grpSp>
        <p:nvGrpSpPr>
          <p:cNvPr id="49156" name="Group 4">
            <a:extLst>
              <a:ext uri="{FF2B5EF4-FFF2-40B4-BE49-F238E27FC236}">
                <a16:creationId xmlns:a16="http://schemas.microsoft.com/office/drawing/2014/main" id="{41A4B4B9-D909-4FCB-B7B2-BAC721DA1B9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429000"/>
            <a:ext cx="7924800" cy="1524000"/>
            <a:chOff x="432" y="1056"/>
            <a:chExt cx="4992" cy="960"/>
          </a:xfrm>
        </p:grpSpPr>
        <p:sp>
          <p:nvSpPr>
            <p:cNvPr id="49157" name="Oval 5">
              <a:extLst>
                <a:ext uri="{FF2B5EF4-FFF2-40B4-BE49-F238E27FC236}">
                  <a16:creationId xmlns:a16="http://schemas.microsoft.com/office/drawing/2014/main" id="{58BFB708-CB09-4DD7-861F-41F0293F4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56"/>
              <a:ext cx="960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49158" name="Rectangle 6">
              <a:extLst>
                <a:ext uri="{FF2B5EF4-FFF2-40B4-BE49-F238E27FC236}">
                  <a16:creationId xmlns:a16="http://schemas.microsoft.com/office/drawing/2014/main" id="{DB730324-9497-4B74-9F50-7ECCEA00F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152"/>
              <a:ext cx="100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159" name="Line 7">
              <a:extLst>
                <a:ext uri="{FF2B5EF4-FFF2-40B4-BE49-F238E27FC236}">
                  <a16:creationId xmlns:a16="http://schemas.microsoft.com/office/drawing/2014/main" id="{BFCB425F-C963-461C-A619-55DFEA64F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9160" name="Oval 8">
              <a:extLst>
                <a:ext uri="{FF2B5EF4-FFF2-40B4-BE49-F238E27FC236}">
                  <a16:creationId xmlns:a16="http://schemas.microsoft.com/office/drawing/2014/main" id="{6F889516-026E-406C-8484-B3B507C90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152"/>
              <a:ext cx="1296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161" name="Line 9">
              <a:extLst>
                <a:ext uri="{FF2B5EF4-FFF2-40B4-BE49-F238E27FC236}">
                  <a16:creationId xmlns:a16="http://schemas.microsoft.com/office/drawing/2014/main" id="{1130D1F3-33BA-4B0B-81F9-74938D544F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53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9162" name="Text Box 10">
              <a:extLst>
                <a:ext uri="{FF2B5EF4-FFF2-40B4-BE49-F238E27FC236}">
                  <a16:creationId xmlns:a16="http://schemas.microsoft.com/office/drawing/2014/main" id="{3F661636-E8E2-4EDB-A6A4-21C687183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" y="1392"/>
              <a:ext cx="6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 </a:t>
              </a:r>
            </a:p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operator</a:t>
              </a:r>
            </a:p>
          </p:txBody>
        </p:sp>
        <p:sp>
          <p:nvSpPr>
            <p:cNvPr id="49163" name="Text Box 11">
              <a:extLst>
                <a:ext uri="{FF2B5EF4-FFF2-40B4-BE49-F238E27FC236}">
                  <a16:creationId xmlns:a16="http://schemas.microsoft.com/office/drawing/2014/main" id="{7AED137B-DF4E-4610-B2BA-DCE0997C9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" y="1344"/>
              <a:ext cx="93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computer </a:t>
              </a:r>
            </a:p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</a:p>
            <a:p>
              <a:pPr>
                <a:lnSpc>
                  <a:spcPct val="60000"/>
                </a:lnSpc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 storage</a:t>
              </a:r>
            </a:p>
          </p:txBody>
        </p:sp>
      </p:grpSp>
      <p:sp>
        <p:nvSpPr>
          <p:cNvPr id="49164" name="Text Box 12">
            <a:extLst>
              <a:ext uri="{FF2B5EF4-FFF2-40B4-BE49-F238E27FC236}">
                <a16:creationId xmlns:a16="http://schemas.microsoft.com/office/drawing/2014/main" id="{72B66DD0-D762-4912-97CF-07B7D7C88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729663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microcomputer or a microprocessor is imbedded in the instrument</a:t>
            </a:r>
          </a:p>
          <a:p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operator communicates with and directs the instrument operation </a:t>
            </a:r>
          </a:p>
          <a:p>
            <a:pPr>
              <a:lnSpc>
                <a:spcPct val="7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via computer</a:t>
            </a:r>
          </a:p>
          <a:p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operator does not, however, necessarily program the computer </a:t>
            </a:r>
          </a:p>
        </p:txBody>
      </p:sp>
      <p:sp>
        <p:nvSpPr>
          <p:cNvPr id="49165" name="Text Box 13">
            <a:extLst>
              <a:ext uri="{FF2B5EF4-FFF2-40B4-BE49-F238E27FC236}">
                <a16:creationId xmlns:a16="http://schemas.microsoft.com/office/drawing/2014/main" id="{690E4E6A-AB91-4B7E-B272-5B2AA3BC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5365750"/>
            <a:ext cx="8147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in-line and on-line operations, the data are often transferred to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computer in real-time. Real time processing involves data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treatment performed simultaneously with data acquisition</a:t>
            </a:r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AAB6E9A5-9DFD-421F-93CB-E8317B7C6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4150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B252D801-907E-444C-B90C-71462B3B9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7000"/>
            <a:ext cx="7805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Laboratory Information Management System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D51906EC-37B5-4903-9706-50C354A79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3764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Classification of LIMS function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83A2E166-9153-48BD-B370-4B90E53FA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963863"/>
            <a:ext cx="798512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24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related category</a:t>
            </a:r>
          </a:p>
          <a:p>
            <a:pPr>
              <a:lnSpc>
                <a:spcPct val="95000"/>
              </a:lnSpc>
            </a:pPr>
            <a:r>
              <a:rPr lang="en-US" altLang="en-US" sz="2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repository  -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management system (DBMS)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80555133-22BD-4EEF-890B-72B9CB92C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717925"/>
            <a:ext cx="7958138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user related functional categories</a:t>
            </a:r>
          </a:p>
          <a:p>
            <a:pPr>
              <a:lnSpc>
                <a:spcPct val="125000"/>
              </a:lnSpc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Data capture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the gathering of data</a:t>
            </a:r>
          </a:p>
          <a:p>
            <a:pPr>
              <a:lnSpc>
                <a:spcPct val="125000"/>
              </a:lnSpc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Analysis of data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&amp; manipulation of data</a:t>
            </a:r>
          </a:p>
          <a:p>
            <a:pPr>
              <a:lnSpc>
                <a:spcPct val="125000"/>
              </a:lnSpc>
            </a:pPr>
            <a:r>
              <a:rPr lang="en-US" altLang="en-US" sz="28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Reporting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data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25000"/>
              </a:lnSpc>
            </a:pP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Management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data and the laboratory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5E55B4D0-7B22-44FB-95E8-9763926E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6467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99CFAD04-476D-4F05-BEEA-4B7C3C934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6521450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0584C10C-9CA5-4E99-9049-71DB0B11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790575"/>
            <a:ext cx="78232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9900"/>
                </a:solidFill>
                <a:latin typeface="Book Antiqua" panose="02040602050305030304" pitchFamily="18" charset="0"/>
              </a:rPr>
              <a:t>	An integrated computer based  system combining 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9900"/>
                </a:solidFill>
                <a:latin typeface="Book Antiqua" panose="02040602050305030304" pitchFamily="18" charset="0"/>
              </a:rPr>
              <a:t>data capture, data analysis, reporting and management 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9900"/>
                </a:solidFill>
                <a:latin typeface="Book Antiqua" panose="02040602050305030304" pitchFamily="18" charset="0"/>
              </a:rPr>
              <a:t>functions that is linked by a common data repository, 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9900"/>
                </a:solidFill>
                <a:latin typeface="Book Antiqua" panose="02040602050305030304" pitchFamily="18" charset="0"/>
              </a:rPr>
              <a:t>to meet the needs of a laboratory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  <p:bldP spid="1434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B4D44AA-E69D-478D-99A1-39C939C79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387" name="AutoShape 3">
            <a:extLst>
              <a:ext uri="{FF2B5EF4-FFF2-40B4-BE49-F238E27FC236}">
                <a16:creationId xmlns:a16="http://schemas.microsoft.com/office/drawing/2014/main" id="{A75BE2A4-7C5D-4C9F-9F02-B059762F6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38400"/>
            <a:ext cx="4724400" cy="4114800"/>
          </a:xfrm>
          <a:prstGeom prst="octagon">
            <a:avLst>
              <a:gd name="adj" fmla="val 29287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altLang="en-US" sz="3200" i="1">
                <a:solidFill>
                  <a:schemeClr val="bg1"/>
                </a:solidFill>
                <a:latin typeface="Times New Roman" panose="02020603050405020304" pitchFamily="18" charset="0"/>
              </a:rPr>
              <a:t>laboratory </a:t>
            </a:r>
          </a:p>
          <a:p>
            <a:pPr algn="ctr">
              <a:lnSpc>
                <a:spcPct val="75000"/>
              </a:lnSpc>
            </a:pPr>
            <a:r>
              <a:rPr lang="en-US" altLang="en-US" sz="3200" i="1">
                <a:solidFill>
                  <a:schemeClr val="bg1"/>
                </a:solidFill>
                <a:latin typeface="Times New Roman" panose="02020603050405020304" pitchFamily="18" charset="0"/>
              </a:rPr>
              <a:t>information </a:t>
            </a:r>
          </a:p>
          <a:p>
            <a:pPr algn="ctr">
              <a:lnSpc>
                <a:spcPct val="75000"/>
              </a:lnSpc>
            </a:pPr>
            <a:r>
              <a:rPr lang="en-US" altLang="en-US" sz="3200" i="1">
                <a:solidFill>
                  <a:schemeClr val="bg1"/>
                </a:solidFill>
                <a:latin typeface="Times New Roman" panose="02020603050405020304" pitchFamily="18" charset="0"/>
              </a:rPr>
              <a:t>System</a:t>
            </a:r>
          </a:p>
          <a:p>
            <a:pPr algn="ctr">
              <a:lnSpc>
                <a:spcPct val="75000"/>
              </a:lnSpc>
            </a:pPr>
            <a:endParaRPr lang="en-US" altLang="en-US" sz="3200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en-US" altLang="en-US" sz="3200" i="1">
                <a:latin typeface="Times New Roman" panose="02020603050405020304" pitchFamily="18" charset="0"/>
              </a:rPr>
              <a:t>(DBMS)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27A7AC3E-1CCB-46A9-9E3A-A730F49B4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3819525"/>
            <a:ext cx="2444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data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AF794A5-51DC-48CB-BCB1-D693D889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48025"/>
            <a:ext cx="2444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capture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F44A7659-109A-4825-8433-A5B7C3966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2452688"/>
            <a:ext cx="2392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analysis of data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ABB3ED46-BA85-49A7-B965-2B741790A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3208338"/>
            <a:ext cx="320675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reporting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EFAFB516-3016-4990-8AFB-999F68CE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34088"/>
            <a:ext cx="1997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management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0ECF8F80-6D27-4532-8EEE-64FB4DAE0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6467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1DDB8F27-9239-4E82-8AF7-04E20311E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00800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E2960EAA-92EE-49FA-8F23-AB5F7308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-31750"/>
            <a:ext cx="170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FF3300"/>
                </a:solidFill>
                <a:latin typeface="Times New Roman" panose="02020603050405020304" pitchFamily="18" charset="0"/>
              </a:rPr>
              <a:t>Purpose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C99C999A-827A-4CAB-B6FE-7A8A2D45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59690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2800">
                <a:latin typeface="Signet Roundhand ATT" charset="0"/>
                <a:cs typeface="Times New Roman" panose="02020603050405020304" pitchFamily="18" charset="0"/>
              </a:rPr>
              <a:t>•</a:t>
            </a:r>
            <a:r>
              <a:rPr lang="en-US" altLang="en-US" sz="2800">
                <a:latin typeface="Signet Roundhand ATT" charset="0"/>
              </a:rPr>
              <a:t>   </a:t>
            </a:r>
            <a:r>
              <a:rPr lang="en-US" altLang="en-US" sz="2800">
                <a:solidFill>
                  <a:srgbClr val="00CC00"/>
                </a:solidFill>
                <a:latin typeface="Signet Roundhand ATT" charset="0"/>
              </a:rPr>
              <a:t>to collate sample information with </a:t>
            </a:r>
          </a:p>
          <a:p>
            <a:pPr>
              <a:lnSpc>
                <a:spcPct val="70000"/>
              </a:lnSpc>
            </a:pPr>
            <a:r>
              <a:rPr lang="en-US" altLang="en-US" sz="2800">
                <a:solidFill>
                  <a:srgbClr val="00CC00"/>
                </a:solidFill>
                <a:latin typeface="Signet Roundhand ATT" charset="0"/>
              </a:rPr>
              <a:t>    associated analytical information</a:t>
            </a: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0621F063-DEB2-4A66-8B59-493A2602E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1295400"/>
            <a:ext cx="56673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2800">
                <a:latin typeface="Signet Roundhand ATT" charset="0"/>
                <a:cs typeface="Times New Roman" panose="02020603050405020304" pitchFamily="18" charset="0"/>
              </a:rPr>
              <a:t>•   </a:t>
            </a:r>
            <a:r>
              <a:rPr lang="en-US" altLang="en-US" sz="2800">
                <a:solidFill>
                  <a:srgbClr val="0033CC"/>
                </a:solidFill>
                <a:latin typeface="Signet Roundhand ATT" charset="0"/>
                <a:cs typeface="Times New Roman" panose="02020603050405020304" pitchFamily="18" charset="0"/>
              </a:rPr>
              <a:t>to  reduce  the  administration </a:t>
            </a:r>
          </a:p>
          <a:p>
            <a:pPr>
              <a:lnSpc>
                <a:spcPct val="70000"/>
              </a:lnSpc>
            </a:pPr>
            <a:r>
              <a:rPr lang="en-US" altLang="en-US" sz="2800">
                <a:solidFill>
                  <a:srgbClr val="0033CC"/>
                </a:solidFill>
                <a:latin typeface="Signet Roundhand ATT" charset="0"/>
                <a:cs typeface="Times New Roman" panose="02020603050405020304" pitchFamily="18" charset="0"/>
              </a:rPr>
              <a:t>    associated with reporting results</a:t>
            </a: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F126D70A-3840-421E-87C5-4CB31137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1919288"/>
            <a:ext cx="4789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>
                <a:solidFill>
                  <a:srgbClr val="A50021"/>
                </a:solidFill>
                <a:latin typeface="Times New Roman" panose="02020603050405020304" pitchFamily="18" charset="0"/>
              </a:rPr>
              <a:t>these are merged via a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6" grpId="0" autoUpdateAnimBg="0"/>
      <p:bldP spid="16397" grpId="0" autoUpdateAnimBg="0"/>
      <p:bldP spid="1639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83F84713-B6CC-4DF0-B828-543B00A46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501650"/>
            <a:ext cx="748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solidFill>
                  <a:srgbClr val="FF3300"/>
                </a:solidFill>
                <a:latin typeface="Times New Roman" panose="02020603050405020304" pitchFamily="18" charset="0"/>
              </a:rPr>
              <a:t>Levels of complexity in functional areas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CA261311-0074-461D-87E4-BF9005C87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1892300"/>
            <a:ext cx="8745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Level  I</a:t>
            </a:r>
            <a:r>
              <a:rPr lang="en-US" altLang="en-US" sz="3200">
                <a:latin typeface="Times New Roman" panose="02020603050405020304" pitchFamily="18" charset="0"/>
              </a:rPr>
              <a:t>     </a:t>
            </a:r>
            <a:r>
              <a:rPr lang="en-US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Minimum functions</a:t>
            </a:r>
          </a:p>
          <a:p>
            <a:pPr>
              <a:lnSpc>
                <a:spcPct val="7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                  </a:t>
            </a: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</a:rPr>
              <a:t>(usually manual, minimal help of technology</a:t>
            </a:r>
            <a:r>
              <a:rPr lang="en-US" alt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1524A84C-B42D-432B-95D9-1F8362463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16288"/>
            <a:ext cx="8278813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Level  II</a:t>
            </a:r>
            <a:r>
              <a:rPr lang="en-US" altLang="en-US" sz="3200">
                <a:latin typeface="Times New Roman" panose="02020603050405020304" pitchFamily="18" charset="0"/>
              </a:rPr>
              <a:t>    Intermediate functions</a:t>
            </a:r>
          </a:p>
          <a:p>
            <a:pPr>
              <a:lnSpc>
                <a:spcPct val="7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                  </a:t>
            </a: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</a:rPr>
              <a:t>(known applications, generally automated </a:t>
            </a:r>
          </a:p>
          <a:p>
            <a:pPr>
              <a:lnSpc>
                <a:spcPct val="70000"/>
              </a:lnSpc>
            </a:pP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</a:rPr>
              <a:t>                                                                         functions)</a:t>
            </a:r>
            <a:r>
              <a:rPr lang="en-US" altLang="en-US" sz="32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DA65FF7B-5D58-4A6B-B9A5-C428B9638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2688"/>
            <a:ext cx="89900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Level  III</a:t>
            </a:r>
            <a:r>
              <a:rPr lang="en-US" altLang="en-US" sz="3200">
                <a:latin typeface="Times New Roman" panose="02020603050405020304" pitchFamily="18" charset="0"/>
              </a:rPr>
              <a:t>    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</a:rPr>
              <a:t>Advanced functions</a:t>
            </a:r>
          </a:p>
          <a:p>
            <a:pPr>
              <a:lnSpc>
                <a:spcPct val="70000"/>
              </a:lnSpc>
            </a:pPr>
            <a:r>
              <a:rPr lang="en-US" altLang="en-US" sz="3200">
                <a:latin typeface="Times New Roman" panose="02020603050405020304" pitchFamily="18" charset="0"/>
              </a:rPr>
              <a:t>                    </a:t>
            </a: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</a:rPr>
              <a:t>(cutting edge technology, high risk and cost)</a:t>
            </a:r>
            <a:r>
              <a:rPr lang="en-US" altLang="en-US" sz="2800" b="1" i="1">
                <a:solidFill>
                  <a:schemeClr val="accent1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590CEEC1-204D-4A25-BB5E-0BA67F526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6467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40E97339-284B-4DD5-969F-7C83084A0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6521450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C912A938-E2BF-4249-834A-252816E44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6688"/>
            <a:ext cx="206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Data Capture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848E4C17-5E26-43F0-B8A4-BF51C7F22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650875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Level   I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DC3CF54C-CF6E-4511-86EA-A3152351B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108075"/>
            <a:ext cx="4821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Manual entry of sample information</a:t>
            </a:r>
          </a:p>
          <a:p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Manual result entry with verification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67B3E204-236C-4D0A-833E-553A9524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2057400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Level  II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94EF19CF-0F64-4285-A1ED-18882C31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2586038"/>
            <a:ext cx="4822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Online data capture from instrument</a:t>
            </a:r>
          </a:p>
          <a:p>
            <a:pPr algn="r"/>
            <a:r>
              <a:rPr lang="en-US" altLang="en-US" sz="2400" b="1" i="1">
                <a:solidFill>
                  <a:srgbClr val="00CC00"/>
                </a:solidFill>
                <a:latin typeface="Times New Roman" panose="02020603050405020304" pitchFamily="18" charset="0"/>
              </a:rPr>
              <a:t>Use of bar code readers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3CA8EB8E-8092-46A6-B06F-B44754223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581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Level  III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F0FDBFE0-AF06-4D36-9B8A-58F0D8950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4156075"/>
            <a:ext cx="64404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Bidirectional Communication</a:t>
            </a:r>
            <a:r>
              <a:rPr lang="en-US" altLang="en-US" sz="2400" b="1" i="1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b="1" i="1">
                <a:latin typeface="Times New Roman" panose="02020603050405020304" pitchFamily="18" charset="0"/>
              </a:rPr>
              <a:t>– </a:t>
            </a:r>
            <a:r>
              <a:rPr lang="en-US" altLang="en-US" sz="2400" b="1" i="1">
                <a:solidFill>
                  <a:srgbClr val="00CC00"/>
                </a:solidFill>
                <a:latin typeface="Times New Roman" panose="02020603050405020304" pitchFamily="18" charset="0"/>
              </a:rPr>
              <a:t>files (method parameters, run lists etc) </a:t>
            </a:r>
          </a:p>
          <a:p>
            <a:r>
              <a:rPr lang="en-US" altLang="en-US" sz="2400" b="1" i="1">
                <a:solidFill>
                  <a:srgbClr val="00CC00"/>
                </a:solidFill>
                <a:latin typeface="Times New Roman" panose="02020603050405020304" pitchFamily="18" charset="0"/>
              </a:rPr>
              <a:t> downloaded from LIMS and result files uploaded</a:t>
            </a:r>
          </a:p>
          <a:p>
            <a:pPr>
              <a:lnSpc>
                <a:spcPct val="80000"/>
              </a:lnSpc>
            </a:pPr>
            <a:endParaRPr lang="en-US" altLang="en-US" sz="2400" b="1" i="1"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 electronic transfer of files containing </a:t>
            </a:r>
          </a:p>
          <a:p>
            <a:r>
              <a:rPr lang="en-US" alt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  data reports from instruments to the LIMS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9C91600C-A4EE-418B-BCDB-5F80CC828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6467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F92CC152-BC10-40A1-8E8A-E19847A8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6521450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>
            <a:extLst>
              <a:ext uri="{FF2B5EF4-FFF2-40B4-BE49-F238E27FC236}">
                <a16:creationId xmlns:a16="http://schemas.microsoft.com/office/drawing/2014/main" id="{3FD46914-E8D8-447D-8C68-A0565DCD0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85800"/>
            <a:ext cx="6645275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latin typeface="Bookman Old Style" panose="02050604050505020204" pitchFamily="18" charset="0"/>
              </a:rPr>
              <a:t>Laboratory Information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320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00">
                <a:latin typeface="Bookman Old Style" panose="02050604050505020204" pitchFamily="18" charset="0"/>
              </a:rPr>
              <a:t>the sole product of any laboratory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320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latin typeface="Bookman Old Style" panose="02050604050505020204" pitchFamily="18" charset="0"/>
              </a:rPr>
              <a:t>Laboratory Informatics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320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00">
                <a:latin typeface="Bookman Old Style" panose="02050604050505020204" pitchFamily="18" charset="0"/>
              </a:rPr>
              <a:t>the specialized application of information technology to optimize and extend laboratory operations</a:t>
            </a:r>
            <a:endParaRPr lang="en-US" altLang="en-US" sz="2000">
              <a:latin typeface="Bookman Old Style" panose="02050604050505020204" pitchFamily="18" charset="0"/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DBF41543-4102-460E-A528-8F7AC1383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388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E93F9568-40FA-4399-B18F-FD2F2007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2185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Data Analysis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D48C7A25-B913-4ABB-A312-409A029F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09600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Level   I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9E0A6875-C1F3-4C09-B2B5-E7358B3EA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92200"/>
            <a:ext cx="61944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CC00"/>
                </a:solidFill>
                <a:latin typeface="Times New Roman" panose="02020603050405020304" pitchFamily="18" charset="0"/>
              </a:rPr>
              <a:t>Verification of data format entered into LIMS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Calculation of results –Automatic calculations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                   on data entered manually or online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D1EBE951-4595-4C6C-A1A9-22EA218E2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2254250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Level  II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51E4F34B-13D5-48CA-8D4E-3CC4EFF9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2714625"/>
            <a:ext cx="8915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>
                <a:solidFill>
                  <a:srgbClr val="00CC00"/>
                </a:solidFill>
                <a:latin typeface="Times New Roman" panose="02020603050405020304" pitchFamily="18" charset="0"/>
              </a:rPr>
              <a:t>Transfer of result files to statistical &amp; interpretive packages</a:t>
            </a:r>
          </a:p>
          <a:p>
            <a:pPr algn="r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Data reduction program – calibration curves, concentration etc</a:t>
            </a:r>
          </a:p>
          <a:p>
            <a:pPr algn="r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Interpretation of results – graphics etc to visualize data &amp; results</a:t>
            </a:r>
          </a:p>
          <a:p>
            <a:pPr algn="r"/>
            <a:r>
              <a:rPr lang="en-US" altLang="en-US" sz="2400" b="1">
                <a:latin typeface="Times New Roman" panose="02020603050405020304" pitchFamily="18" charset="0"/>
              </a:rPr>
              <a:t>Data conversion from instruments to database management system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ED895FB4-5499-4287-BBBE-415373CB1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4196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Level  III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83FA1DCC-DFA6-441F-B532-010D556E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849813"/>
            <a:ext cx="7448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CC00"/>
                </a:solidFill>
                <a:latin typeface="Times New Roman" panose="02020603050405020304" pitchFamily="18" charset="0"/>
              </a:rPr>
              <a:t>Substructure searches</a:t>
            </a:r>
          </a:p>
          <a:p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Conversion of data to information –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artificial intelligence</a:t>
            </a:r>
          </a:p>
          <a:p>
            <a:r>
              <a:rPr lang="en-US" altLang="en-US" sz="2400" b="1">
                <a:latin typeface="Times New Roman" panose="02020603050405020304" pitchFamily="18" charset="0"/>
              </a:rPr>
              <a:t>3 - dimensional graphics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425C1644-DF6B-4071-B862-DF1F05AC3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62388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9B3ED830-0FAC-4009-B5B5-09D88F906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5" y="62388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B85C17FE-4070-43EA-A17A-0181A2910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6521450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  <p:bldP spid="22534" grpId="0" autoUpdateAnimBg="0"/>
      <p:bldP spid="22535" grpId="0" autoUpdateAnimBg="0"/>
      <p:bldP spid="2253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326A3F58-CA16-4BE8-8951-357DDD9B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19075"/>
            <a:ext cx="1604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Reporting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1F8A4E01-81B5-4AA6-BE7E-6DB38FAF1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803275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Level   I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8BE32969-167C-4B13-9D7C-76BB622B7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260475"/>
            <a:ext cx="8540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00CC00"/>
                </a:solidFill>
                <a:latin typeface="Times New Roman" panose="02020603050405020304" pitchFamily="18" charset="0"/>
              </a:rPr>
              <a:t>Hard coded reports –</a:t>
            </a:r>
            <a:r>
              <a:rPr lang="en-US" altLang="en-US" sz="2000" b="1" i="1">
                <a:solidFill>
                  <a:srgbClr val="00CC00"/>
                </a:solidFill>
                <a:latin typeface="Times New Roman" panose="02020603050405020304" pitchFamily="18" charset="0"/>
              </a:rPr>
              <a:t>reports are defined and coded, only values are entered </a:t>
            </a:r>
          </a:p>
          <a:p>
            <a:r>
              <a:rPr lang="en-US" altLang="en-US" sz="2400" b="1" i="1">
                <a:latin typeface="Times New Roman" panose="02020603050405020304" pitchFamily="18" charset="0"/>
              </a:rPr>
              <a:t>Data base searching via forms</a:t>
            </a:r>
          </a:p>
          <a:p>
            <a:r>
              <a:rPr lang="en-US" altLang="en-US" sz="2400" b="1" i="1">
                <a:solidFill>
                  <a:srgbClr val="FF00FF"/>
                </a:solidFill>
                <a:latin typeface="Times New Roman" panose="02020603050405020304" pitchFamily="18" charset="0"/>
              </a:rPr>
              <a:t>Comparison of results with predefined specifications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6363C931-628E-476D-8C97-8DC5AE80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2479675"/>
            <a:ext cx="130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Level   II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512B0140-9562-422D-B9BC-C1A30EDCC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000375"/>
            <a:ext cx="588962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en-US" sz="2400" b="1" i="1">
                <a:solidFill>
                  <a:srgbClr val="00CC00"/>
                </a:solidFill>
                <a:latin typeface="Times New Roman" panose="02020603050405020304" pitchFamily="18" charset="0"/>
              </a:rPr>
              <a:t>User configured reports</a:t>
            </a:r>
          </a:p>
          <a:p>
            <a:pPr algn="r"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</a:rPr>
              <a:t>Graphical representation of results</a:t>
            </a:r>
          </a:p>
          <a:p>
            <a:pPr algn="r">
              <a:lnSpc>
                <a:spcPct val="90000"/>
              </a:lnSpc>
            </a:pPr>
            <a:r>
              <a:rPr lang="en-US" alt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Ad hoc searching and reporting</a:t>
            </a:r>
          </a:p>
          <a:p>
            <a:pPr algn="r">
              <a:lnSpc>
                <a:spcPct val="90000"/>
              </a:lnSpc>
            </a:pPr>
            <a:r>
              <a:rPr lang="en-US" altLang="en-US" sz="2400" b="1" i="1">
                <a:solidFill>
                  <a:srgbClr val="FF00FF"/>
                </a:solidFill>
                <a:latin typeface="Times New Roman" panose="02020603050405020304" pitchFamily="18" charset="0"/>
              </a:rPr>
              <a:t>Internal electronic distribution of reports</a:t>
            </a:r>
          </a:p>
          <a:p>
            <a:pPr algn="r"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</a:rPr>
              <a:t>Interfacing with desktop publishing packages</a:t>
            </a:r>
          </a:p>
          <a:p>
            <a:pPr algn="r">
              <a:lnSpc>
                <a:spcPct val="90000"/>
              </a:lnSpc>
            </a:pPr>
            <a:r>
              <a:rPr lang="en-US" altLang="en-US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Chemical structure drawing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D51C6381-FCC7-4A15-B89D-C4ABD540B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222875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Level   III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5BC4DD2B-27BC-47B9-8712-33EEBB87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654675"/>
            <a:ext cx="4781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Natural language reporting methods</a:t>
            </a:r>
          </a:p>
          <a:p>
            <a:r>
              <a:rPr lang="en-US" altLang="en-US" sz="2400" b="1" i="1">
                <a:solidFill>
                  <a:srgbClr val="00CC00"/>
                </a:solidFill>
                <a:latin typeface="Times New Roman" panose="02020603050405020304" pitchFamily="18" charset="0"/>
              </a:rPr>
              <a:t>Expert assistance for ad hoc reports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19CC73B3-EAAF-4B39-8480-16F4B9398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6086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53021DF4-1B16-4A3F-A3A2-B965B690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6521450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  <p:bldP spid="24583" grpId="0" autoUpdateAnimBg="0"/>
      <p:bldP spid="2458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40AA51FA-C818-469B-9B65-629E1D54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-57150"/>
            <a:ext cx="2308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Management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948C9CB2-CBD9-46EA-AEE8-1431AA73E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28600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Level   I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0BC963BD-73D8-414F-8AC3-C139FD71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41350"/>
            <a:ext cx="7094538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Sample log-in, and acknowledgement of sample receipt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</a:rPr>
              <a:t>Sample and status tracking – backlog reports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Worksheet production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</a:rPr>
              <a:t>Archiving retrieval of data via magnetic media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Approval and validation schemes for results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</a:rPr>
              <a:t>Stand alone error reporting, and Hierarchical security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8C91E453-201F-4E19-906F-E4FD00A18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300" y="2667000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Level  II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13D20061-91A1-4371-BF28-9B84570AA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71800"/>
            <a:ext cx="52466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Location of samples</a:t>
            </a:r>
          </a:p>
          <a:p>
            <a:pPr algn="r"/>
            <a:r>
              <a:rPr lang="en-US" altLang="en-US" sz="2400" b="1" i="1">
                <a:latin typeface="Times New Roman" panose="02020603050405020304" pitchFamily="18" charset="0"/>
              </a:rPr>
              <a:t>Estimation and scheduling of work</a:t>
            </a:r>
          </a:p>
          <a:p>
            <a:pPr algn="r"/>
            <a:r>
              <a:rPr lang="en-US" altLang="en-US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Audit trail of data base</a:t>
            </a:r>
          </a:p>
          <a:p>
            <a:pPr algn="r"/>
            <a:r>
              <a:rPr lang="en-US" altLang="en-US" sz="2400" b="1" i="1">
                <a:latin typeface="Times New Roman" panose="02020603050405020304" pitchFamily="18" charset="0"/>
              </a:rPr>
              <a:t>Transaction logging, and Class security 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6C63309B-7E95-4370-8B4E-338FCFD42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267200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Level   III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D074AA10-BB4E-43D3-852E-3E0A8714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676775"/>
            <a:ext cx="597535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Resource management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</a:rPr>
              <a:t>Online scheduling of work from other systems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Electronic laboratory notebooks 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latin typeface="Times New Roman" panose="02020603050405020304" pitchFamily="18" charset="0"/>
              </a:rPr>
              <a:t>Error correction by use of expert systems</a:t>
            </a:r>
          </a:p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Dynamic balancing of laboratory resources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6A9699B5-4D8A-4140-B7CA-C2AF65DA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6467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01BBE7C6-7F23-4A04-9226-2A02F8C9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6521450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34DCDBC8-08C9-4A41-AE35-5B1ECE49B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4463"/>
            <a:ext cx="485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0033CC"/>
                </a:solidFill>
                <a:latin typeface="Times New Roman" panose="02020603050405020304" pitchFamily="18" charset="0"/>
              </a:rPr>
              <a:t>Review  of the laboratory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143A17EE-2D0A-46F3-9772-F6D72E4E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914400"/>
            <a:ext cx="3990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Laboratory interaction</a:t>
            </a:r>
            <a:r>
              <a:rPr lang="en-US" altLang="en-US" sz="2800" b="1"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AC74C5B2-528F-4DC0-8D22-C282B05FA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014413"/>
            <a:ext cx="216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 Workloads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F6EFDCB6-68E0-44DD-935F-F08859621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752600"/>
            <a:ext cx="3186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 Staff productivity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0AE4587A-71D5-4BA1-BC1F-B1610563C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1752600"/>
            <a:ext cx="2746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CC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 Sample receipt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40ECD748-AB6D-4E31-BD75-2D1B7F7C0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681288"/>
            <a:ext cx="3084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 Work scheduling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9F2A5FD8-384E-4414-A168-C90F1B62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2605088"/>
            <a:ext cx="3519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6600FF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 Sample preparation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9C0CBCFC-4B96-4CE3-B779-3C6DBFD6C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519488"/>
            <a:ext cx="3421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 Analytical methods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6405BCE8-439B-4729-8696-CA5FFC529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19488"/>
            <a:ext cx="3725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339933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 Calculation of results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CFB5BD5E-68A8-4B3A-9499-41DD530C1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4433888"/>
            <a:ext cx="328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9933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Internal references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207A58CD-36FF-44C7-95AA-149C09E7D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4357688"/>
            <a:ext cx="4183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 Collation of information</a:t>
            </a: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1383FDD7-2EF0-4EF0-9C5F-0C31A47B1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348288"/>
            <a:ext cx="4044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9900CC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Interpretation (opinion)</a:t>
            </a: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5BEF1BBE-1953-4973-AB92-7A9FE0674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013" y="5348288"/>
            <a:ext cx="2027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•  Reporting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E9C54CA1-E1E9-4838-A5A3-FC2BB068E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6086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8688" name="Rectangle 16">
            <a:extLst>
              <a:ext uri="{FF2B5EF4-FFF2-40B4-BE49-F238E27FC236}">
                <a16:creationId xmlns:a16="http://schemas.microsoft.com/office/drawing/2014/main" id="{7C6E3C9B-029B-4C97-90BF-D972215FB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6521450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  <p:bldP spid="28681" grpId="0" autoUpdateAnimBg="0"/>
      <p:bldP spid="28682" grpId="0" autoUpdateAnimBg="0"/>
      <p:bldP spid="28683" grpId="0" autoUpdateAnimBg="0"/>
      <p:bldP spid="28684" grpId="0" autoUpdateAnimBg="0"/>
      <p:bldP spid="28685" grpId="0" autoUpdateAnimBg="0"/>
      <p:bldP spid="2868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61C83EBD-FF24-4C2A-890C-42AEFE02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0"/>
            <a:ext cx="3970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6600CC"/>
                </a:solidFill>
                <a:latin typeface="Times New Roman" panose="02020603050405020304" pitchFamily="18" charset="0"/>
              </a:rPr>
              <a:t>Source  of  LIMS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0763EB29-FF4D-4442-B15B-2FA07707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04938"/>
            <a:ext cx="3935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CC0000"/>
                </a:solidFill>
                <a:latin typeface="Times New Roman" panose="02020603050405020304" pitchFamily="18" charset="0"/>
              </a:rPr>
              <a:t>three main approaches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C411E43F-F608-4C4A-B676-721261AE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2181225"/>
            <a:ext cx="799623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3600" i="1">
                <a:solidFill>
                  <a:srgbClr val="008000"/>
                </a:solidFill>
                <a:latin typeface="Times New Roman" panose="02020603050405020304" pitchFamily="18" charset="0"/>
              </a:rPr>
              <a:t>Purchase a system from a </a:t>
            </a:r>
          </a:p>
          <a:p>
            <a:pPr>
              <a:lnSpc>
                <a:spcPct val="80000"/>
              </a:lnSpc>
            </a:pPr>
            <a:r>
              <a:rPr lang="en-US" altLang="en-US" sz="3600" i="1">
                <a:solidFill>
                  <a:srgbClr val="008000"/>
                </a:solidFill>
                <a:latin typeface="Times New Roman" panose="02020603050405020304" pitchFamily="18" charset="0"/>
              </a:rPr>
              <a:t>   commercial vendor</a:t>
            </a:r>
          </a:p>
          <a:p>
            <a:pPr>
              <a:lnSpc>
                <a:spcPct val="80000"/>
              </a:lnSpc>
            </a:pPr>
            <a:r>
              <a:rPr lang="en-US" altLang="en-US" sz="3200" i="1">
                <a:solidFill>
                  <a:srgbClr val="008000"/>
                </a:solidFill>
                <a:latin typeface="Times New Roman" panose="02020603050405020304" pitchFamily="18" charset="0"/>
              </a:rPr>
              <a:t>   		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laboratory  may  have to  undergo 	significant  changes  in  order  to </a:t>
            </a:r>
          </a:p>
          <a:p>
            <a:pPr>
              <a:lnSpc>
                <a:spcPct val="80000"/>
              </a:lnSpc>
            </a:pP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         conform to the product purchased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D3D02970-65F0-49C8-A47B-1BE169AC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4445000"/>
            <a:ext cx="81438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3600" i="1">
                <a:solidFill>
                  <a:srgbClr val="008000"/>
                </a:solidFill>
                <a:latin typeface="Times New Roman" panose="02020603050405020304" pitchFamily="18" charset="0"/>
              </a:rPr>
              <a:t>Use a software house (company) </a:t>
            </a:r>
          </a:p>
          <a:p>
            <a:pPr>
              <a:lnSpc>
                <a:spcPct val="80000"/>
              </a:lnSpc>
            </a:pPr>
            <a:r>
              <a:rPr lang="en-US" altLang="en-US" sz="3600" i="1">
                <a:solidFill>
                  <a:srgbClr val="008000"/>
                </a:solidFill>
                <a:latin typeface="Times New Roman" panose="02020603050405020304" pitchFamily="18" charset="0"/>
              </a:rPr>
              <a:t>   to write the system</a:t>
            </a:r>
          </a:p>
          <a:p>
            <a:pPr>
              <a:lnSpc>
                <a:spcPct val="80000"/>
              </a:lnSpc>
            </a:pPr>
            <a:r>
              <a:rPr lang="en-US" alt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3200" i="1">
                <a:solidFill>
                  <a:srgbClr val="0000CC"/>
                </a:solidFill>
                <a:latin typeface="Times New Roman" panose="02020603050405020304" pitchFamily="18" charset="0"/>
              </a:rPr>
              <a:t>average  software  professional  does  not  	usually have the background to effectively 	interpret laboratory’s requirement</a:t>
            </a:r>
            <a:r>
              <a:rPr lang="en-US" altLang="en-US" sz="3200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E435558F-559C-48F5-8688-D175FF166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6467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F53B26F-082A-4613-9C01-84A16AA0F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2145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7430743A-C64F-4D86-A700-844AF872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503238"/>
            <a:ext cx="6759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en-US" sz="2000" i="1">
                <a:latin typeface="Times New Roman" panose="02020603050405020304" pitchFamily="18" charset="0"/>
              </a:rPr>
              <a:t>LIMS</a:t>
            </a:r>
            <a:r>
              <a:rPr lang="en-US" altLang="en-US" sz="2400" i="1">
                <a:latin typeface="Times New Roman" panose="02020603050405020304" pitchFamily="18" charset="0"/>
              </a:rPr>
              <a:t> are a set of computer-based methods used by </a:t>
            </a:r>
          </a:p>
          <a:p>
            <a:pPr>
              <a:lnSpc>
                <a:spcPct val="75000"/>
              </a:lnSpc>
            </a:pPr>
            <a:r>
              <a:rPr lang="en-US" altLang="en-US" sz="2400" i="1">
                <a:latin typeface="Times New Roman" panose="02020603050405020304" pitchFamily="18" charset="0"/>
              </a:rPr>
              <a:t>a laboratory to manage its data and report the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  <p:bldP spid="2970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E2BE39E-6CDE-4290-B0C7-3DF8545B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0"/>
            <a:ext cx="3970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6600CC"/>
                </a:solidFill>
                <a:latin typeface="Times New Roman" panose="02020603050405020304" pitchFamily="18" charset="0"/>
              </a:rPr>
              <a:t>Source  of  LIMS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726B2174-C20A-4AA7-ABB7-DE8BFFC2C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171575"/>
            <a:ext cx="7962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i="1">
                <a:solidFill>
                  <a:srgbClr val="008000"/>
                </a:solidFill>
                <a:latin typeface="Times New Roman" panose="02020603050405020304" pitchFamily="18" charset="0"/>
              </a:rPr>
              <a:t>In-house development of the system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3200" i="1">
                <a:solidFill>
                  <a:srgbClr val="008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i="1">
                <a:solidFill>
                  <a:srgbClr val="A50021"/>
                </a:solidFill>
                <a:latin typeface="Times New Roman" panose="02020603050405020304" pitchFamily="18" charset="0"/>
              </a:rPr>
              <a:t>flexibility, adaptability, ease of evolution,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3200" i="1">
                <a:solidFill>
                  <a:srgbClr val="A50021"/>
                </a:solidFill>
                <a:latin typeface="Times New Roman" panose="02020603050405020304" pitchFamily="18" charset="0"/>
              </a:rPr>
              <a:t>	and support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F1FD21BA-1994-44CC-93F8-3B7AE911C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6467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FB5D4CFC-5576-4A56-8553-EDA24F361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2145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63D6CE06-E32D-401F-8A78-C31210266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503238"/>
            <a:ext cx="6759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en-US" sz="2000" i="1">
                <a:latin typeface="Times New Roman" panose="02020603050405020304" pitchFamily="18" charset="0"/>
              </a:rPr>
              <a:t>LIMS</a:t>
            </a:r>
            <a:r>
              <a:rPr lang="en-US" altLang="en-US" sz="2400" i="1">
                <a:latin typeface="Times New Roman" panose="02020603050405020304" pitchFamily="18" charset="0"/>
              </a:rPr>
              <a:t> are a set of computer-based methods used by </a:t>
            </a:r>
          </a:p>
          <a:p>
            <a:pPr>
              <a:lnSpc>
                <a:spcPct val="75000"/>
              </a:lnSpc>
            </a:pPr>
            <a:r>
              <a:rPr lang="en-US" altLang="en-US" sz="2400" i="1">
                <a:latin typeface="Times New Roman" panose="02020603050405020304" pitchFamily="18" charset="0"/>
              </a:rPr>
              <a:t>a laboratory to manage its data and report the results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5BB3D6B2-C98E-4A48-8D33-70B31F169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560638"/>
            <a:ext cx="7558088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  <a:latin typeface="Bookman Old Style" panose="02050604050505020204" pitchFamily="18" charset="0"/>
              </a:rPr>
              <a:t>There is no “Standard” LIMS</a:t>
            </a:r>
          </a:p>
          <a:p>
            <a:pPr>
              <a:lnSpc>
                <a:spcPct val="85000"/>
              </a:lnSpc>
            </a:pPr>
            <a:r>
              <a:rPr lang="en-US" altLang="en-US" sz="2800">
                <a:latin typeface="Bookman Old Style" panose="02050604050505020204" pitchFamily="18" charset="0"/>
              </a:rPr>
              <a:t>      </a:t>
            </a:r>
            <a:r>
              <a:rPr lang="en-US" altLang="en-US" sz="2800">
                <a:solidFill>
                  <a:srgbClr val="008000"/>
                </a:solidFill>
                <a:latin typeface="Bookman Old Style" panose="02050604050505020204" pitchFamily="18" charset="0"/>
              </a:rPr>
              <a:t>In-house customized, configured LIMS</a:t>
            </a:r>
          </a:p>
          <a:p>
            <a:pPr>
              <a:lnSpc>
                <a:spcPct val="85000"/>
              </a:lnSpc>
            </a:pPr>
            <a:r>
              <a:rPr lang="en-US" altLang="en-US" sz="2800">
                <a:latin typeface="Bookman Old Style" panose="02050604050505020204" pitchFamily="18" charset="0"/>
              </a:rPr>
              <a:t>      </a:t>
            </a:r>
            <a:r>
              <a:rPr lang="en-US" altLang="en-US" sz="2800">
                <a:solidFill>
                  <a:srgbClr val="800000"/>
                </a:solidFill>
                <a:latin typeface="Bookman Old Style" panose="02050604050505020204" pitchFamily="18" charset="0"/>
              </a:rPr>
              <a:t>tailored to lab protocols and processes</a:t>
            </a:r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36D39E60-E535-42BB-87D1-AFE15FBE40B3}"/>
              </a:ext>
            </a:extLst>
          </p:cNvPr>
          <p:cNvGrpSpPr>
            <a:grpSpLocks/>
          </p:cNvGrpSpPr>
          <p:nvPr/>
        </p:nvGrpSpPr>
        <p:grpSpPr bwMode="auto">
          <a:xfrm>
            <a:off x="530225" y="3981450"/>
            <a:ext cx="8142288" cy="2182813"/>
            <a:chOff x="334" y="2508"/>
            <a:chExt cx="5129" cy="1375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48470F9C-FBB7-4CE8-A594-59211296D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" y="2508"/>
              <a:ext cx="5129" cy="1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730" name="Text Box 10">
              <a:extLst>
                <a:ext uri="{FF2B5EF4-FFF2-40B4-BE49-F238E27FC236}">
                  <a16:creationId xmlns:a16="http://schemas.microsoft.com/office/drawing/2014/main" id="{C11B4BD9-30EE-4840-824F-9748A9117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" y="2548"/>
              <a:ext cx="5086" cy="1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0000CC"/>
                  </a:solidFill>
                  <a:latin typeface="Bookman Old Style" panose="02050604050505020204" pitchFamily="18" charset="0"/>
                </a:rPr>
                <a:t>Bench personnel must be taught to use LIMS</a:t>
              </a:r>
            </a:p>
            <a:p>
              <a:pPr>
                <a:lnSpc>
                  <a:spcPct val="50000"/>
                </a:lnSpc>
              </a:pPr>
              <a:endParaRPr lang="en-US" altLang="en-US" sz="2800">
                <a:solidFill>
                  <a:srgbClr val="800000"/>
                </a:solidFill>
                <a:latin typeface="Bookman Old Style" panose="02050604050505020204" pitchFamily="18" charset="0"/>
              </a:endParaRPr>
            </a:p>
            <a:p>
              <a:r>
                <a:rPr lang="en-US" altLang="en-US" sz="2800">
                  <a:solidFill>
                    <a:srgbClr val="FF0000"/>
                  </a:solidFill>
                  <a:latin typeface="Bookman Old Style" panose="02050604050505020204" pitchFamily="18" charset="0"/>
                </a:rPr>
                <a:t>Consistency of approach builds team work</a:t>
              </a:r>
            </a:p>
            <a:p>
              <a:pPr>
                <a:lnSpc>
                  <a:spcPct val="50000"/>
                </a:lnSpc>
              </a:pPr>
              <a:endParaRPr lang="en-US" altLang="en-US" sz="2800">
                <a:latin typeface="Bookman Old Style" panose="02050604050505020204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en-US" altLang="en-US" sz="2800">
                  <a:solidFill>
                    <a:srgbClr val="008000"/>
                  </a:solidFill>
                  <a:latin typeface="Bookman Old Style" panose="02050604050505020204" pitchFamily="18" charset="0"/>
                </a:rPr>
                <a:t>All scientists/officials must have their </a:t>
              </a:r>
            </a:p>
            <a:p>
              <a:pPr>
                <a:lnSpc>
                  <a:spcPct val="85000"/>
                </a:lnSpc>
              </a:pPr>
              <a:r>
                <a:rPr lang="en-US" altLang="en-US" sz="2800">
                  <a:solidFill>
                    <a:srgbClr val="008000"/>
                  </a:solidFill>
                  <a:latin typeface="Bookman Old Style" panose="02050604050505020204" pitchFamily="18" charset="0"/>
                </a:rPr>
                <a:t>own access point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BCC161A-8828-4F05-AFE5-E7DAE574E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503238"/>
            <a:ext cx="870743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3200">
                <a:solidFill>
                  <a:srgbClr val="3333CC"/>
                </a:solidFill>
                <a:latin typeface="Bookman Old Style" panose="02050604050505020204" pitchFamily="18" charset="0"/>
              </a:rPr>
              <a:t>Common issues for LIMS implementation</a:t>
            </a:r>
          </a:p>
          <a:p>
            <a:pPr>
              <a:lnSpc>
                <a:spcPct val="80000"/>
              </a:lnSpc>
            </a:pPr>
            <a:endParaRPr lang="en-US" altLang="en-US" sz="280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i="1">
                <a:solidFill>
                  <a:srgbClr val="008000"/>
                </a:solidFill>
                <a:latin typeface="Bookman Old Style" panose="02050604050505020204" pitchFamily="18" charset="0"/>
              </a:rPr>
              <a:t>Most LIMS products allow the laboratory to;</a:t>
            </a:r>
            <a:r>
              <a:rPr lang="en-US" altLang="en-US" sz="2800">
                <a:solidFill>
                  <a:srgbClr val="008000"/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280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 </a:t>
            </a:r>
            <a:r>
              <a:rPr lang="en-US" alt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register work requests;</a:t>
            </a:r>
            <a:r>
              <a:rPr lang="en-US" altLang="en-US" sz="2800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 </a:t>
            </a:r>
            <a:r>
              <a:rPr lang="en-US" altLang="en-US" sz="2800">
                <a:solidFill>
                  <a:srgbClr val="008000"/>
                </a:solidFill>
                <a:latin typeface="Bookman Old Style" panose="02050604050505020204" pitchFamily="18" charset="0"/>
              </a:rPr>
              <a:t>print analytical worksheets;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80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 </a:t>
            </a:r>
            <a:r>
              <a:rPr lang="en-US" alt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monitor and communicate sample/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     technique backlogs;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80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 </a:t>
            </a:r>
            <a:r>
              <a:rPr lang="en-US" altLang="en-US" sz="2800">
                <a:solidFill>
                  <a:srgbClr val="0000CC"/>
                </a:solidFill>
                <a:latin typeface="Bookman Old Style" panose="02050604050505020204" pitchFamily="18" charset="0"/>
              </a:rPr>
              <a:t>schedule work;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80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 </a:t>
            </a:r>
            <a:r>
              <a:rPr lang="en-US" altLang="en-US" sz="2800">
                <a:solidFill>
                  <a:srgbClr val="008000"/>
                </a:solidFill>
                <a:latin typeface="Bookman Old Style" panose="02050604050505020204" pitchFamily="18" charset="0"/>
              </a:rPr>
              <a:t>acquire and store analytical data;</a:t>
            </a:r>
            <a:r>
              <a:rPr lang="en-US" altLang="en-US" sz="2800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 </a:t>
            </a:r>
            <a:r>
              <a:rPr lang="en-US" altLang="en-US" sz="2800">
                <a:solidFill>
                  <a:srgbClr val="3333CC"/>
                </a:solidFill>
                <a:latin typeface="Bookman Old Style" panose="02050604050505020204" pitchFamily="18" charset="0"/>
              </a:rPr>
              <a:t>monitor the quality of all analytical work; </a:t>
            </a:r>
          </a:p>
          <a:p>
            <a:pPr>
              <a:lnSpc>
                <a:spcPct val="80000"/>
              </a:lnSpc>
            </a:pPr>
            <a:endParaRPr lang="en-US" altLang="en-US" sz="2800">
              <a:solidFill>
                <a:srgbClr val="3333C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60E44AA-B129-4703-BCAF-12A51A2AB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4150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37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7721C07-3C21-428E-B808-3496203E1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506413"/>
            <a:ext cx="896461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sz="3200">
                <a:solidFill>
                  <a:srgbClr val="0000CC"/>
                </a:solidFill>
                <a:latin typeface="Bookman Old Style" panose="02050604050505020204" pitchFamily="18" charset="0"/>
              </a:rPr>
              <a:t>Common issues for LIMS implementation</a:t>
            </a:r>
          </a:p>
          <a:p>
            <a:pPr>
              <a:lnSpc>
                <a:spcPct val="75000"/>
              </a:lnSpc>
            </a:pPr>
            <a:endParaRPr lang="en-US" altLang="en-US" sz="2800">
              <a:latin typeface="Bookman Old Style" panose="02050604050505020204" pitchFamily="18" charset="0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approve analytical data for client release;</a:t>
            </a:r>
            <a:r>
              <a:rPr lang="en-US" altLang="en-US" sz="2800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Bookman Old Style" panose="02050604050505020204" pitchFamily="18" charset="0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</a:t>
            </a:r>
            <a:r>
              <a:rPr lang="en-US" altLang="en-US" sz="2800">
                <a:solidFill>
                  <a:srgbClr val="008000"/>
                </a:solidFill>
                <a:latin typeface="Bookman Old Style" panose="02050604050505020204" pitchFamily="18" charset="0"/>
              </a:rPr>
              <a:t>print and store analytical reports and invoices;</a:t>
            </a:r>
            <a:r>
              <a:rPr lang="en-US" altLang="en-US" sz="2800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Bookman Old Style" panose="02050604050505020204" pitchFamily="18" charset="0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</a:t>
            </a:r>
            <a:r>
              <a:rPr lang="en-US" altLang="en-US" sz="2800">
                <a:solidFill>
                  <a:srgbClr val="0000CC"/>
                </a:solidFill>
                <a:latin typeface="Bookman Old Style" panose="02050604050505020204" pitchFamily="18" charset="0"/>
              </a:rPr>
              <a:t>protect the security of all data;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v"/>
            </a:pPr>
            <a:endParaRPr lang="en-US" altLang="en-US" sz="280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</a:t>
            </a:r>
            <a:r>
              <a:rPr lang="en-US" altLang="en-US" sz="2800">
                <a:solidFill>
                  <a:srgbClr val="800000"/>
                </a:solidFill>
                <a:latin typeface="Bookman Old Style" panose="02050604050505020204" pitchFamily="18" charset="0"/>
              </a:rPr>
              <a:t>track and locate samples in storage;</a:t>
            </a:r>
            <a:r>
              <a:rPr lang="en-US" altLang="en-US" sz="2800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Bookman Old Style" panose="02050604050505020204" pitchFamily="18" charset="0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</a:t>
            </a:r>
            <a:r>
              <a:rPr lang="en-US" altLang="en-US" sz="2800">
                <a:solidFill>
                  <a:srgbClr val="0000CC"/>
                </a:solidFill>
                <a:latin typeface="Bookman Old Style" panose="02050604050505020204" pitchFamily="18" charset="0"/>
              </a:rPr>
              <a:t>track and communicate all quality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Bookman Old Style" panose="02050604050505020204" pitchFamily="18" charset="0"/>
              </a:rPr>
              <a:t>    control in the laboratory;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v"/>
            </a:pPr>
            <a:endParaRPr lang="en-US" altLang="en-US" sz="280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Bookman Old Style" panose="02050604050505020204" pitchFamily="18" charset="0"/>
              </a:rPr>
              <a:t> </a:t>
            </a:r>
            <a:r>
              <a:rPr lang="en-US" altLang="en-US" sz="2800">
                <a:solidFill>
                  <a:srgbClr val="800000"/>
                </a:solidFill>
                <a:latin typeface="Bookman Old Style" panose="02050604050505020204" pitchFamily="18" charset="0"/>
              </a:rPr>
              <a:t>provide laboratory management </a:t>
            </a:r>
          </a:p>
          <a:p>
            <a:pPr>
              <a:lnSpc>
                <a:spcPct val="75000"/>
              </a:lnSpc>
            </a:pPr>
            <a:r>
              <a:rPr lang="en-US" altLang="en-US" sz="2800">
                <a:latin typeface="Bookman Old Style" panose="02050604050505020204" pitchFamily="18" charset="0"/>
              </a:rPr>
              <a:t>    -</a:t>
            </a:r>
            <a:r>
              <a:rPr lang="en-US" altLang="en-US" sz="2800">
                <a:solidFill>
                  <a:srgbClr val="008000"/>
                </a:solidFill>
                <a:latin typeface="Bookman Old Style" panose="02050604050505020204" pitchFamily="18" charset="0"/>
              </a:rPr>
              <a:t>with production and financial statistics and </a:t>
            </a:r>
          </a:p>
          <a:p>
            <a:pPr>
              <a:lnSpc>
                <a:spcPct val="40000"/>
              </a:lnSpc>
            </a:pPr>
            <a:endParaRPr lang="en-US" altLang="en-US" sz="280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75000"/>
              </a:lnSpc>
            </a:pPr>
            <a:r>
              <a:rPr lang="en-US" altLang="en-US" sz="2800">
                <a:latin typeface="Bookman Old Style" panose="02050604050505020204" pitchFamily="18" charset="0"/>
              </a:rPr>
              <a:t>    -</a:t>
            </a:r>
            <a:r>
              <a:rPr lang="en-US" altLang="en-US" sz="2800">
                <a:solidFill>
                  <a:srgbClr val="3333CC"/>
                </a:solidFill>
                <a:latin typeface="Bookman Old Style" panose="02050604050505020204" pitchFamily="18" charset="0"/>
              </a:rPr>
              <a:t>with client information, e.g., names,   </a:t>
            </a:r>
          </a:p>
          <a:p>
            <a:pPr>
              <a:lnSpc>
                <a:spcPct val="75000"/>
              </a:lnSpc>
            </a:pPr>
            <a:r>
              <a:rPr lang="en-US" altLang="en-US" sz="2800">
                <a:solidFill>
                  <a:srgbClr val="3333CC"/>
                </a:solidFill>
                <a:latin typeface="Bookman Old Style" panose="02050604050505020204" pitchFamily="18" charset="0"/>
              </a:rPr>
              <a:t>      addresses, sales figures, etc.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0048239-88B9-449A-A93C-7F632451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4150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48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009B9FF-61C0-4E7D-BE19-C70E3D695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1192213"/>
            <a:ext cx="80486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>
                <a:latin typeface="Bookman Old Style" panose="02050604050505020204" pitchFamily="18" charset="0"/>
              </a:rPr>
              <a:t>	</a:t>
            </a:r>
            <a:r>
              <a:rPr lang="en-US" altLang="en-US" sz="3200">
                <a:solidFill>
                  <a:srgbClr val="0000CC"/>
                </a:solidFill>
                <a:latin typeface="Bookman Old Style" panose="02050604050505020204" pitchFamily="18" charset="0"/>
              </a:rPr>
              <a:t>An   appropriately  designed  and installed   LIMS   can  quickly   bring accuracy and accessibility to the flow of samples and data in any laboratory</a:t>
            </a:r>
            <a:r>
              <a:rPr lang="en-US" altLang="en-US" sz="3200">
                <a:solidFill>
                  <a:srgbClr val="0033CC"/>
                </a:solidFill>
                <a:latin typeface="Bookman Old Style" panose="02050604050505020204" pitchFamily="18" charset="0"/>
              </a:rPr>
              <a:t>. </a:t>
            </a:r>
          </a:p>
          <a:p>
            <a:endParaRPr lang="en-US" altLang="en-US" sz="3200">
              <a:solidFill>
                <a:srgbClr val="0033CC"/>
              </a:solidFill>
              <a:latin typeface="Bookman Old Style" panose="02050604050505020204" pitchFamily="18" charset="0"/>
            </a:endParaRPr>
          </a:p>
          <a:p>
            <a:r>
              <a:rPr lang="en-US" altLang="en-US" sz="3200">
                <a:latin typeface="Bookman Old Style" panose="02050604050505020204" pitchFamily="18" charset="0"/>
              </a:rPr>
              <a:t>	</a:t>
            </a:r>
            <a:r>
              <a:rPr lang="en-US" altLang="en-US" sz="3200">
                <a:solidFill>
                  <a:srgbClr val="008000"/>
                </a:solidFill>
                <a:latin typeface="Bookman Old Style" panose="02050604050505020204" pitchFamily="18" charset="0"/>
              </a:rPr>
              <a:t>The real value of a LIMS is the ability to maximize sample throughput and minimize labor costs.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C5B1447-F591-490C-8241-809F487B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388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76EC9ADF-9904-4960-AE76-7D42181FF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142875"/>
            <a:ext cx="46577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200">
                <a:solidFill>
                  <a:srgbClr val="008000"/>
                </a:solidFill>
                <a:latin typeface="Bookman Old Style" panose="02050604050505020204" pitchFamily="18" charset="0"/>
              </a:rPr>
              <a:t>Facilitation of </a:t>
            </a:r>
          </a:p>
          <a:p>
            <a:pPr>
              <a:lnSpc>
                <a:spcPct val="70000"/>
              </a:lnSpc>
            </a:pPr>
            <a:r>
              <a:rPr lang="en-US" altLang="en-US" sz="3200">
                <a:solidFill>
                  <a:srgbClr val="008000"/>
                </a:solidFill>
                <a:latin typeface="Bookman Old Style" panose="02050604050505020204" pitchFamily="18" charset="0"/>
              </a:rPr>
              <a:t>Laboratory Operations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A497FB2E-E937-4B2D-AC1F-E8290B2B7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1176338"/>
            <a:ext cx="4421187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Bookman Old Style" panose="02050604050505020204" pitchFamily="18" charset="0"/>
              </a:rPr>
              <a:t>     </a:t>
            </a:r>
            <a:r>
              <a:rPr lang="en-US" alt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Receipt of cases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Bookman Old Style" panose="02050604050505020204" pitchFamily="18" charset="0"/>
              </a:rPr>
              <a:t>     </a:t>
            </a:r>
            <a:r>
              <a:rPr lang="en-US" alt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Allotment of cases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Bookman Old Style" panose="02050604050505020204" pitchFamily="18" charset="0"/>
              </a:rPr>
              <a:t>     </a:t>
            </a:r>
            <a:r>
              <a:rPr lang="en-US" altLang="en-US" sz="2800">
                <a:solidFill>
                  <a:srgbClr val="008000"/>
                </a:solidFill>
                <a:latin typeface="Bookman Old Style" panose="02050604050505020204" pitchFamily="18" charset="0"/>
              </a:rPr>
              <a:t>Job assignments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Bookman Old Style" panose="02050604050505020204" pitchFamily="18" charset="0"/>
              </a:rPr>
              <a:t>     </a:t>
            </a:r>
            <a:r>
              <a:rPr lang="en-US" alt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Progress tracking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Bookman Old Style" panose="02050604050505020204" pitchFamily="18" charset="0"/>
              </a:rPr>
              <a:t>     </a:t>
            </a:r>
            <a:r>
              <a:rPr lang="en-US" alt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Results entry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Bookman Old Style" panose="02050604050505020204" pitchFamily="18" charset="0"/>
              </a:rPr>
              <a:t>     </a:t>
            </a:r>
            <a:r>
              <a:rPr lang="en-US" altLang="en-US" sz="2800">
                <a:solidFill>
                  <a:srgbClr val="008000"/>
                </a:solidFill>
                <a:latin typeface="Bookman Old Style" panose="02050604050505020204" pitchFamily="18" charset="0"/>
              </a:rPr>
              <a:t>Results verification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Bookman Old Style" panose="02050604050505020204" pitchFamily="18" charset="0"/>
              </a:rPr>
              <a:t>     </a:t>
            </a:r>
            <a:r>
              <a:rPr lang="en-US" alt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Reporting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47C0FB24-02F9-4A47-AF3D-A34AF72CA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388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>
            <a:extLst>
              <a:ext uri="{FF2B5EF4-FFF2-40B4-BE49-F238E27FC236}">
                <a16:creationId xmlns:a16="http://schemas.microsoft.com/office/drawing/2014/main" id="{1EF43468-7DFB-4D6E-9581-1149529C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314325"/>
            <a:ext cx="726122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latin typeface="Bookman Old Style" panose="02050604050505020204" pitchFamily="18" charset="0"/>
              </a:rPr>
              <a:t>Traditional Functions of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latin typeface="Bookman Old Style" panose="02050604050505020204" pitchFamily="18" charset="0"/>
              </a:rPr>
              <a:t>Laboratory Notebooks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  Record experimental conditions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  Store primary laboratory data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  Note experimental observations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  Give reference to external data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  Make interpretations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  Draw conclusions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  Provide legal record (for intellectual property)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AEEDE0F4-E3E4-4651-A457-D318DE8AE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64150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F5CB3BA1-0A1F-4717-907A-ACEC9E0A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60350"/>
            <a:ext cx="690245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latin typeface="Bookman Old Style" panose="02050604050505020204" pitchFamily="18" charset="0"/>
              </a:rPr>
              <a:t>Audit Trail</a:t>
            </a:r>
          </a:p>
          <a:p>
            <a:r>
              <a:rPr lang="en-US" altLang="en-US" sz="2800">
                <a:latin typeface="Bookman Old Style" panose="02050604050505020204" pitchFamily="18" charset="0"/>
              </a:rPr>
              <a:t>     </a:t>
            </a:r>
            <a:r>
              <a:rPr lang="en-US" alt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a chronological record of</a:t>
            </a:r>
          </a:p>
          <a:p>
            <a:endParaRPr lang="en-US" altLang="en-US" sz="280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buFontTx/>
              <a:buChar char="•"/>
            </a:pPr>
            <a:r>
              <a:rPr lang="en-US" altLang="en-US" sz="2800">
                <a:latin typeface="Bookman Old Style" panose="02050604050505020204" pitchFamily="18" charset="0"/>
              </a:rPr>
              <a:t>	</a:t>
            </a:r>
            <a:r>
              <a:rPr lang="en-US" alt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when users log-in,</a:t>
            </a:r>
          </a:p>
          <a:p>
            <a:pPr>
              <a:buFontTx/>
              <a:buChar char="•"/>
            </a:pPr>
            <a:endParaRPr lang="en-US" altLang="en-US" sz="280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buFontTx/>
              <a:buChar char="•"/>
            </a:pPr>
            <a:r>
              <a:rPr lang="en-US" altLang="en-US" sz="2800">
                <a:latin typeface="Bookman Old Style" panose="02050604050505020204" pitchFamily="18" charset="0"/>
              </a:rPr>
              <a:t>	</a:t>
            </a:r>
            <a:r>
              <a:rPr lang="en-US" altLang="en-US" sz="2800">
                <a:solidFill>
                  <a:srgbClr val="008000"/>
                </a:solidFill>
                <a:latin typeface="Bookman Old Style" panose="02050604050505020204" pitchFamily="18" charset="0"/>
              </a:rPr>
              <a:t>how long they are engaged,</a:t>
            </a:r>
          </a:p>
          <a:p>
            <a:pPr>
              <a:buFontTx/>
              <a:buChar char="•"/>
            </a:pPr>
            <a:endParaRPr lang="en-US" altLang="en-US" sz="280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>
              <a:buFontTx/>
              <a:buChar char="•"/>
            </a:pPr>
            <a:r>
              <a:rPr lang="en-US" altLang="en-US" sz="2800">
                <a:latin typeface="Bookman Old Style" panose="02050604050505020204" pitchFamily="18" charset="0"/>
              </a:rPr>
              <a:t>	</a:t>
            </a:r>
            <a:r>
              <a:rPr lang="en-US" altLang="en-US" sz="2800">
                <a:solidFill>
                  <a:srgbClr val="A50021"/>
                </a:solidFill>
                <a:latin typeface="Bookman Old Style" panose="02050604050505020204" pitchFamily="18" charset="0"/>
              </a:rPr>
              <a:t>what they were doing,</a:t>
            </a:r>
          </a:p>
          <a:p>
            <a:pPr>
              <a:buFontTx/>
              <a:buChar char="•"/>
            </a:pPr>
            <a:endParaRPr lang="en-US" altLang="en-US" sz="2800">
              <a:solidFill>
                <a:srgbClr val="A5002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800">
                <a:latin typeface="Bookman Old Style" panose="02050604050505020204" pitchFamily="18" charset="0"/>
              </a:rPr>
              <a:t>	</a:t>
            </a:r>
            <a:r>
              <a:rPr lang="en-US" altLang="en-US" sz="2800">
                <a:solidFill>
                  <a:srgbClr val="008000"/>
                </a:solidFill>
                <a:latin typeface="Bookman Old Style" panose="02050604050505020204" pitchFamily="18" charset="0"/>
              </a:rPr>
              <a:t>whether any actual or attempted 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008000"/>
                </a:solidFill>
                <a:latin typeface="Bookman Old Style" panose="02050604050505020204" pitchFamily="18" charset="0"/>
              </a:rPr>
              <a:t>	security violation occurred 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481F292F-CFA4-4CA6-8A6A-491E356A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5334000"/>
            <a:ext cx="58451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that may enable the reconstruction and </a:t>
            </a:r>
          </a:p>
          <a:p>
            <a:pPr>
              <a:lnSpc>
                <a:spcPct val="70000"/>
              </a:lnSpc>
            </a:pP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examination of a sequence of events 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9704E3B-C458-438B-93B1-F73C5A1A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388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>
            <a:extLst>
              <a:ext uri="{FF2B5EF4-FFF2-40B4-BE49-F238E27FC236}">
                <a16:creationId xmlns:a16="http://schemas.microsoft.com/office/drawing/2014/main" id="{0E903505-C6B7-4AC9-A619-8A91B64BB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5113"/>
            <a:ext cx="83820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Bookman Old Style" panose="02050604050505020204" pitchFamily="18" charset="0"/>
              </a:rPr>
              <a:t>Concepts of </a:t>
            </a:r>
          </a:p>
          <a:p>
            <a:r>
              <a:rPr lang="en-US" altLang="en-US" sz="2800">
                <a:latin typeface="Bookman Old Style" panose="02050604050505020204" pitchFamily="18" charset="0"/>
              </a:rPr>
              <a:t>Laboratory information management system</a:t>
            </a:r>
          </a:p>
          <a:p>
            <a:endParaRPr lang="en-US" altLang="en-US" sz="2800">
              <a:latin typeface="Bookman Old Style" panose="02050604050505020204" pitchFamily="18" charset="0"/>
            </a:endParaRPr>
          </a:p>
          <a:p>
            <a:endParaRPr lang="en-US" altLang="en-US" sz="280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LIMS are a set of computer based methods used by a laboratory to manage its data and disperse the results to designated areas </a:t>
            </a:r>
          </a:p>
          <a:p>
            <a:endParaRPr lang="en-US" altLang="en-US" sz="2800">
              <a:latin typeface="Times New Roman" panose="02020603050405020304" pitchFamily="18" charset="0"/>
            </a:endParaRPr>
          </a:p>
          <a:p>
            <a:r>
              <a:rPr lang="en-US" altLang="en-US" sz="2800">
                <a:latin typeface="Times New Roman" panose="02020603050405020304" pitchFamily="18" charset="0"/>
              </a:rPr>
              <a:t>	-software and hardware solutions</a:t>
            </a:r>
          </a:p>
          <a:p>
            <a:endParaRPr lang="en-US" altLang="en-US" sz="280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00">
                <a:latin typeface="Times New Roman" panose="02020603050405020304" pitchFamily="18" charset="0"/>
              </a:rPr>
              <a:t>There is no standard LIMS</a:t>
            </a:r>
          </a:p>
          <a:p>
            <a:endParaRPr lang="en-US" altLang="en-US" sz="3200">
              <a:latin typeface="Times New Roman" panose="02020603050405020304" pitchFamily="18" charset="0"/>
            </a:endParaRPr>
          </a:p>
          <a:p>
            <a:r>
              <a:rPr lang="en-US" altLang="en-US" sz="2800">
                <a:latin typeface="Times New Roman" panose="02020603050405020304" pitchFamily="18" charset="0"/>
              </a:rPr>
              <a:t>	-in house customized LIMS </a:t>
            </a:r>
          </a:p>
          <a:p>
            <a:r>
              <a:rPr lang="en-US" altLang="en-US" sz="2800">
                <a:latin typeface="Times New Roman" panose="02020603050405020304" pitchFamily="18" charset="0"/>
              </a:rPr>
              <a:t>	-tailored to the protocols and processes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B1B6823E-ECA6-41C0-A098-7F1634341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388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>
            <a:extLst>
              <a:ext uri="{FF2B5EF4-FFF2-40B4-BE49-F238E27FC236}">
                <a16:creationId xmlns:a16="http://schemas.microsoft.com/office/drawing/2014/main" id="{7114EC6F-7E5C-4A8D-AE23-837055C1B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338138"/>
            <a:ext cx="6608762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Bookman Old Style" panose="02050604050505020204" pitchFamily="18" charset="0"/>
              </a:rPr>
              <a:t>Those who benefit from LIMS</a:t>
            </a:r>
          </a:p>
          <a:p>
            <a:pPr>
              <a:lnSpc>
                <a:spcPct val="90000"/>
              </a:lnSpc>
            </a:pPr>
            <a:endParaRPr lang="en-US" altLang="en-US" sz="280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Times New Roman" panose="02020603050405020304" pitchFamily="18" charset="0"/>
              </a:rPr>
              <a:t>  Scientists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</a:t>
            </a:r>
            <a:r>
              <a:rPr lang="en-US" altLang="en-US" sz="2400">
                <a:latin typeface="Times New Roman" panose="02020603050405020304" pitchFamily="18" charset="0"/>
              </a:rPr>
              <a:t>Data analysis and data management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Times New Roman" panose="02020603050405020304" pitchFamily="18" charset="0"/>
              </a:rPr>
              <a:t>  Lab managers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</a:t>
            </a:r>
            <a:r>
              <a:rPr lang="en-US" altLang="en-US" sz="2400">
                <a:latin typeface="Times New Roman" panose="02020603050405020304" pitchFamily="18" charset="0"/>
              </a:rPr>
              <a:t>Data management not notebook management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Times New Roman" panose="02020603050405020304" pitchFamily="18" charset="0"/>
              </a:rPr>
              <a:t>  Compliance and regulatory auditors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</a:t>
            </a:r>
            <a:r>
              <a:rPr lang="en-US" altLang="en-US" sz="2400">
                <a:latin typeface="Times New Roman" panose="02020603050405020304" pitchFamily="18" charset="0"/>
              </a:rPr>
              <a:t>Complete audit trail with no paper chase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Times New Roman" panose="02020603050405020304" pitchFamily="18" charset="0"/>
              </a:rPr>
              <a:t>  QA/QC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</a:t>
            </a:r>
            <a:r>
              <a:rPr lang="en-US" altLang="en-US" sz="2400">
                <a:latin typeface="Times New Roman" panose="02020603050405020304" pitchFamily="18" charset="0"/>
              </a:rPr>
              <a:t>Concurrent accessibility of all data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>
                <a:latin typeface="Times New Roman" panose="02020603050405020304" pitchFamily="18" charset="0"/>
              </a:rPr>
              <a:t>  IP Hawks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</a:t>
            </a:r>
            <a:r>
              <a:rPr lang="en-US" altLang="en-US" sz="2400">
                <a:latin typeface="Times New Roman" panose="02020603050405020304" pitchFamily="18" charset="0"/>
              </a:rPr>
              <a:t>Complete legal records for litigation support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691DB91F-8FAB-4554-8FD6-561034B4D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388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>
            <a:extLst>
              <a:ext uri="{FF2B5EF4-FFF2-40B4-BE49-F238E27FC236}">
                <a16:creationId xmlns:a16="http://schemas.microsoft.com/office/drawing/2014/main" id="{2CC5EC6A-A28F-4162-AA49-6AC8C807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536575"/>
            <a:ext cx="69342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LIMS requirements for Analytical Laboratories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  Tracking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-Samples, reports etc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  Scheduling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-Tests, equipment maintenance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  Quality Assurance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-Validation in QA/QC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</a:rPr>
              <a:t>  Data access and sharing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-instrument interfacing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	-Customer centered reporting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DF0BB9F0-A7E5-48A0-B4C2-E7A38D8B2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388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BDF8EE83-6653-4657-9633-E9471A66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61938"/>
            <a:ext cx="7813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008000"/>
                </a:solidFill>
                <a:latin typeface="Times New Roman" panose="02020603050405020304" pitchFamily="18" charset="0"/>
              </a:rPr>
              <a:t>role of forensic science laboratory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9586CB62-67EB-4A44-AF7B-183129502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73175"/>
            <a:ext cx="497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i="1">
                <a:latin typeface="Times New Roman" panose="02020603050405020304" pitchFamily="18" charset="0"/>
              </a:rPr>
              <a:t>to provide information for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C562E09A-FEB1-4FA6-BC32-5EC6A903C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446338"/>
            <a:ext cx="32988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>
                <a:solidFill>
                  <a:schemeClr val="accent2"/>
                </a:solidFill>
                <a:latin typeface="Times New Roman" panose="02020603050405020304" pitchFamily="18" charset="0"/>
              </a:rPr>
              <a:t>investigative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7A264C1F-4743-45E7-8A43-7CD509FAD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55938"/>
            <a:ext cx="2012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>
                <a:solidFill>
                  <a:srgbClr val="008000"/>
                </a:solidFill>
                <a:latin typeface="Times New Roman" panose="02020603050405020304" pitchFamily="18" charset="0"/>
              </a:rPr>
              <a:t>judicia</a:t>
            </a:r>
            <a:r>
              <a:rPr lang="en-US" altLang="en-US" sz="4800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F90C19E5-4306-41B8-B6CE-F7E551448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41625"/>
            <a:ext cx="28194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4800">
                <a:solidFill>
                  <a:srgbClr val="FF3300"/>
                </a:solidFill>
                <a:latin typeface="Bookman Old Style" panose="02050604050505020204" pitchFamily="18" charset="0"/>
              </a:rPr>
              <a:t>decision </a:t>
            </a:r>
          </a:p>
          <a:p>
            <a:pPr>
              <a:lnSpc>
                <a:spcPct val="65000"/>
              </a:lnSpc>
            </a:pPr>
            <a:r>
              <a:rPr lang="en-US" altLang="en-US" sz="4800">
                <a:solidFill>
                  <a:srgbClr val="FF3300"/>
                </a:solidFill>
                <a:latin typeface="Bookman Old Style" panose="02050604050505020204" pitchFamily="18" charset="0"/>
              </a:rPr>
              <a:t>making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97636753-9B1F-46CC-955D-E95AC5734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97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i="1">
                <a:latin typeface="Times New Roman" panose="02020603050405020304" pitchFamily="18" charset="0"/>
              </a:rPr>
              <a:t>and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30A02F98-21F7-43EF-AA9F-F9A48CC3A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4479925"/>
            <a:ext cx="131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</a:rPr>
              <a:t>quick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434DAA1A-6212-4D0E-AEA0-0DF85F57B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165725"/>
            <a:ext cx="170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009900"/>
                </a:solidFill>
                <a:latin typeface="Times New Roman" panose="02020603050405020304" pitchFamily="18" charset="0"/>
              </a:rPr>
              <a:t>reliable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CEE34F5A-EF89-43EC-917C-71AA2014E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4784725"/>
            <a:ext cx="2584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</a:rPr>
              <a:t>information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6A779341-1356-42D4-B26D-629E165B1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4819650"/>
            <a:ext cx="1878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</a:rPr>
              <a:t>decision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10EBF35D-FD0F-4094-92A1-E405B0E7B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4479925"/>
            <a:ext cx="187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</a:rPr>
              <a:t>efficient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E9A9BC74-948D-48C0-B6C5-18B5616B6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5089525"/>
            <a:ext cx="196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rgbClr val="009900"/>
                </a:solidFill>
                <a:latin typeface="Times New Roman" panose="02020603050405020304" pitchFamily="18" charset="0"/>
              </a:rPr>
              <a:t>effective</a:t>
            </a:r>
          </a:p>
        </p:txBody>
      </p:sp>
      <p:pic>
        <p:nvPicPr>
          <p:cNvPr id="6158" name="Picture 14" descr="bs00285_">
            <a:extLst>
              <a:ext uri="{FF2B5EF4-FFF2-40B4-BE49-F238E27FC236}">
                <a16:creationId xmlns:a16="http://schemas.microsoft.com/office/drawing/2014/main" id="{BD5893BC-B724-480A-BE58-B5D693937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4789488"/>
            <a:ext cx="995362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Text Box 15">
            <a:extLst>
              <a:ext uri="{FF2B5EF4-FFF2-40B4-BE49-F238E27FC236}">
                <a16:creationId xmlns:a16="http://schemas.microsoft.com/office/drawing/2014/main" id="{20AF1278-6851-4506-B70D-4B018F39C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6467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F43907CD-A072-47A3-9310-3DA36A92B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33888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/>
      <p:bldP spid="6149" grpId="0"/>
      <p:bldP spid="6150" grpId="0"/>
      <p:bldP spid="6151" grpId="0"/>
      <p:bldP spid="6152" grpId="0" autoUpdateAnimBg="0"/>
      <p:bldP spid="6153" grpId="0" autoUpdateAnimBg="0"/>
      <p:bldP spid="6154" grpId="0" autoUpdateAnimBg="0"/>
      <p:bldP spid="6155" grpId="0" autoUpdateAnimBg="0"/>
      <p:bldP spid="6156" grpId="0" autoUpdateAnimBg="0"/>
      <p:bldP spid="615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392907DB-D35D-4229-B9EC-21B734C03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305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44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</a:rPr>
              <a:t>★ </a:t>
            </a:r>
            <a:r>
              <a:rPr lang="en-US" altLang="en-US" sz="4400" i="1">
                <a:solidFill>
                  <a:schemeClr val="accent2"/>
                </a:solidFill>
                <a:latin typeface="Bookman Old Style" panose="02050604050505020204" pitchFamily="18" charset="0"/>
              </a:rPr>
              <a:t>automation of information      </a:t>
            </a:r>
          </a:p>
          <a:p>
            <a:pPr>
              <a:lnSpc>
                <a:spcPct val="70000"/>
              </a:lnSpc>
            </a:pPr>
            <a:r>
              <a:rPr lang="en-US" altLang="en-US" sz="4400" i="1">
                <a:solidFill>
                  <a:schemeClr val="accent2"/>
                </a:solidFill>
                <a:latin typeface="Bookman Old Style" panose="02050604050505020204" pitchFamily="18" charset="0"/>
              </a:rPr>
              <a:t>    production and distribution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04A5B55F-4D7C-40C4-BDCA-B1F77CB3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8382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en-US" sz="4400" i="1">
                <a:solidFill>
                  <a:srgbClr val="000000"/>
                </a:solidFill>
                <a:latin typeface="Bookman Old Style" panose="02050604050505020204" pitchFamily="18" charset="0"/>
              </a:rPr>
              <a:t> for  </a:t>
            </a:r>
            <a:r>
              <a:rPr lang="en-US" altLang="en-US" sz="4400" i="1">
                <a:solidFill>
                  <a:srgbClr val="008000"/>
                </a:solidFill>
                <a:latin typeface="Bookman Old Style" panose="02050604050505020204" pitchFamily="18" charset="0"/>
              </a:rPr>
              <a:t>effective  and  efficient</a:t>
            </a:r>
            <a:r>
              <a:rPr lang="en-US" altLang="en-US" sz="4400" i="1">
                <a:solidFill>
                  <a:srgbClr val="000000"/>
                </a:solidFill>
                <a:latin typeface="Bookman Old Style" panose="02050604050505020204" pitchFamily="18" charset="0"/>
              </a:rPr>
              <a:t> delivery of justice, </a:t>
            </a:r>
          </a:p>
          <a:p>
            <a:pPr>
              <a:lnSpc>
                <a:spcPct val="60000"/>
              </a:lnSpc>
            </a:pPr>
            <a:endParaRPr lang="en-US" altLang="en-US" sz="4400" i="1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60000"/>
              </a:lnSpc>
            </a:pPr>
            <a:r>
              <a:rPr lang="en-US" altLang="en-US" sz="4400" i="1">
                <a:solidFill>
                  <a:srgbClr val="000000"/>
                </a:solidFill>
                <a:latin typeface="Bookman Old Style" panose="02050604050505020204" pitchFamily="18" charset="0"/>
              </a:rPr>
              <a:t> - the data   and  information should be  shared  </a:t>
            </a:r>
            <a:r>
              <a:rPr lang="en-US" altLang="en-US" sz="4400" i="1">
                <a:solidFill>
                  <a:srgbClr val="CC0000"/>
                </a:solidFill>
                <a:latin typeface="Bookman Old Style" panose="02050604050505020204" pitchFamily="18" charset="0"/>
              </a:rPr>
              <a:t>between   partners of    the   Criminal   Justice System </a:t>
            </a:r>
          </a:p>
          <a:p>
            <a:pPr>
              <a:lnSpc>
                <a:spcPct val="60000"/>
              </a:lnSpc>
            </a:pPr>
            <a:endParaRPr lang="en-US" altLang="en-US" sz="4400" i="1">
              <a:solidFill>
                <a:srgbClr val="CC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60000"/>
              </a:lnSpc>
            </a:pPr>
            <a:r>
              <a:rPr lang="en-US" altLang="en-US" sz="4400" i="1">
                <a:solidFill>
                  <a:srgbClr val="000000"/>
                </a:solidFill>
                <a:latin typeface="Bookman Old Style" panose="02050604050505020204" pitchFamily="18" charset="0"/>
              </a:rPr>
              <a:t> - by integrating their Computer Applications 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DDF536CD-7E38-4EE6-B489-B77CC2DEC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8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FFB453E1-C433-4317-8CDA-56D21A466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4400" b="1">
                <a:solidFill>
                  <a:srgbClr val="0066FF"/>
                </a:solidFill>
                <a:latin typeface="Times New Roman" panose="02020603050405020304" pitchFamily="18" charset="0"/>
              </a:rPr>
              <a:t>Laboratory Information Management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98B7C552-4206-4FF2-BE61-2BC840BC2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461125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latin typeface="Times New Roman" panose="02020603050405020304" pitchFamily="18" charset="0"/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E798002B-D100-4ED8-8CC1-F1DAD9851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19200"/>
            <a:ext cx="70104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i="1">
                <a:solidFill>
                  <a:srgbClr val="3333CC"/>
                </a:solidFill>
              </a:rPr>
              <a:t>Objective of</a:t>
            </a:r>
            <a:r>
              <a:rPr lang="en-US" altLang="en-US" sz="3600" b="1">
                <a:solidFill>
                  <a:srgbClr val="3333CC"/>
                </a:solidFill>
              </a:rPr>
              <a:t> </a:t>
            </a:r>
          </a:p>
          <a:p>
            <a:pPr algn="ctr"/>
            <a:r>
              <a:rPr lang="en-US" altLang="en-US" sz="3600" b="1">
                <a:solidFill>
                  <a:srgbClr val="3333CC"/>
                </a:solidFill>
              </a:rPr>
              <a:t>Information Management Program in Forensic Science</a:t>
            </a:r>
          </a:p>
          <a:p>
            <a:pPr algn="ctr"/>
            <a:endParaRPr lang="en-US" altLang="en-US" sz="3600" b="1">
              <a:solidFill>
                <a:srgbClr val="3333CC"/>
              </a:solidFill>
            </a:endParaRPr>
          </a:p>
          <a:p>
            <a:pPr algn="ctr"/>
            <a:r>
              <a:rPr lang="en-US" altLang="en-US" sz="2000" b="1"/>
              <a:t> </a:t>
            </a:r>
            <a:r>
              <a:rPr lang="en-US" altLang="en-US" sz="4000" b="1" i="1">
                <a:solidFill>
                  <a:srgbClr val="006600"/>
                </a:solidFill>
              </a:rPr>
              <a:t>to enhance the ability to</a:t>
            </a:r>
          </a:p>
          <a:p>
            <a:pPr algn="ctr"/>
            <a:r>
              <a:rPr lang="en-US" altLang="en-US" sz="4000" b="1" i="1">
                <a:solidFill>
                  <a:srgbClr val="006600"/>
                </a:solidFill>
              </a:rPr>
              <a:t>prevent and solve crimes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61AF4B0A-BB7F-40FF-B02D-DFE837747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A8A12381-3C27-4F05-B14A-599170C99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488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400" i="1">
              <a:latin typeface="Times New Roman" panose="02020603050405020304" pitchFamily="18" charset="0"/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C55287E8-4865-4F2D-AA23-BF259FF8CD1C}"/>
              </a:ext>
            </a:extLst>
          </p:cNvPr>
          <p:cNvSpPr txBox="1">
            <a:spLocks noChangeArrowheads="1"/>
          </p:cNvSpPr>
          <p:nvPr/>
        </p:nvSpPr>
        <p:spPr bwMode="auto">
          <a:xfrm rot="21529874">
            <a:off x="8108950" y="64912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</a:rPr>
              <a:t>ranbsingh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1330</Words>
  <Application>Microsoft Office PowerPoint</Application>
  <PresentationFormat>On-screen Show (4:3)</PresentationFormat>
  <Paragraphs>420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Unicode MS</vt:lpstr>
      <vt:lpstr>Book Antiqua</vt:lpstr>
      <vt:lpstr>Bookman Old Style</vt:lpstr>
      <vt:lpstr>Signet Roundhand ATT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Juggler</dc:creator>
  <cp:lastModifiedBy>Ran B Singh</cp:lastModifiedBy>
  <cp:revision>7</cp:revision>
  <dcterms:created xsi:type="dcterms:W3CDTF">2007-02-16T10:31:28Z</dcterms:created>
  <dcterms:modified xsi:type="dcterms:W3CDTF">2018-03-26T04:39:51Z</dcterms:modified>
</cp:coreProperties>
</file>