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271" r:id="rId3"/>
    <p:sldId id="256" r:id="rId4"/>
    <p:sldId id="257" r:id="rId5"/>
    <p:sldId id="272" r:id="rId6"/>
    <p:sldId id="296" r:id="rId7"/>
    <p:sldId id="260" r:id="rId8"/>
    <p:sldId id="262" r:id="rId9"/>
    <p:sldId id="273" r:id="rId10"/>
    <p:sldId id="274" r:id="rId11"/>
    <p:sldId id="299" r:id="rId12"/>
    <p:sldId id="263" r:id="rId13"/>
    <p:sldId id="258" r:id="rId14"/>
    <p:sldId id="275" r:id="rId15"/>
    <p:sldId id="282" r:id="rId16"/>
    <p:sldId id="264" r:id="rId17"/>
    <p:sldId id="265" r:id="rId18"/>
    <p:sldId id="266" r:id="rId19"/>
    <p:sldId id="267" r:id="rId20"/>
    <p:sldId id="269" r:id="rId21"/>
    <p:sldId id="268" r:id="rId22"/>
    <p:sldId id="270" r:id="rId23"/>
    <p:sldId id="290" r:id="rId24"/>
    <p:sldId id="283" r:id="rId25"/>
    <p:sldId id="284" r:id="rId26"/>
    <p:sldId id="286" r:id="rId27"/>
    <p:sldId id="285" r:id="rId28"/>
    <p:sldId id="288" r:id="rId29"/>
    <p:sldId id="287" r:id="rId30"/>
    <p:sldId id="291" r:id="rId31"/>
    <p:sldId id="289" r:id="rId32"/>
    <p:sldId id="292" r:id="rId33"/>
    <p:sldId id="259" r:id="rId34"/>
    <p:sldId id="293" r:id="rId35"/>
    <p:sldId id="294" r:id="rId36"/>
    <p:sldId id="295" r:id="rId37"/>
    <p:sldId id="298" r:id="rId38"/>
    <p:sldId id="27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7EvBCBJhYniVfomh5XXCQ==" hashData="EVehCyV/I5CgZladaQq9RSwxDOkgAozg7ZQXGpOrCnq/xko9vQhZuKluJG1Yj5Zj5xqBlEeJfGdL587ayePO/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5" autoAdjust="0"/>
    <p:restoredTop sz="94660" autoAdjust="0"/>
  </p:normalViewPr>
  <p:slideViewPr>
    <p:cSldViewPr>
      <p:cViewPr varScale="1">
        <p:scale>
          <a:sx n="50" d="100"/>
          <a:sy n="50" d="100"/>
        </p:scale>
        <p:origin x="1467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E86D88-E381-482F-BBF3-1475CF616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FDE93-73A4-4448-9EBA-A584899FC0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5D4C19-D539-4F97-BD0C-82B648EF93ED}" type="datetimeFigureOut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6B27E7-33C4-432B-8B53-DFE8AD88D2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8EC549-DCE8-4ACD-927F-51D3DE012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03879-C20A-4287-AAB1-E470FADB17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C339C-1712-4EC9-B045-54B660687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D46CE-6ADB-4E40-96CA-F09E092B1C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0976CF1-2924-4710-9C89-3AD0013B15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9D68826-4941-429A-88ED-C3DB5EA74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A5BBE5A-BD15-4BC3-ADAF-A75BA7D4A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2DD84B-BB4E-4E0C-858F-45E21B60CB7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651995D-4EB4-459F-BE21-24BA89349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6C3CFBB-CD0A-49EE-B16B-B3DD393BA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9F9B9BF3-D931-421A-BDBB-4BE0F0E46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1814F-9AFE-4D34-86D6-DD89D70FBD1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23881DA-0B6A-4A6E-981D-F9026792C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ABFC4142-55FB-4E0B-88F1-3E99977C7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5D6803C-93BA-4F61-B1A5-76BD4FB18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8CCF0F-7B2B-4F1E-B546-47C05F53893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7BCC00E-5487-43D1-8C84-03DCFDBCEE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2F3FD83-F938-40F5-8375-FB664087F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181BCA6-59D1-4270-A590-BBACF2CB1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93D636-C4B6-43CB-B580-D9A7E4A52B4A}" type="slidenum">
              <a:rPr lang="en-US" altLang="en-US"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F57F5A9-FC99-4FB4-84E5-917F3F394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82FECAF4-A345-46D4-9F26-7962F8FAA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5409016-17D2-4BDA-A1B7-E4EE46FAF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F17237-1F2B-4938-AD2D-A7ECD32F036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0A5F680-5DFA-4655-870B-D24342802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CECD5F48-4610-4BF6-AE70-F56BD3C7A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6F8343D-DBF2-4632-808E-ECE6D3AAA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B1BBF5-3877-4758-92FB-8F7E357C786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9E9561D-17E8-476C-8CE6-7661E210B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26E2E-F699-4083-9011-B630A703A5C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5E9F303-6F19-486D-85B6-528D671FD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B475755-1B58-4866-80A9-4B9A4D359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43FC8CE-530D-4E07-B5E5-0C5BA7BB4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92BFCBF-225C-4497-9BB6-2FB0A3EE17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F42E9632-6044-43BB-B09E-28D082430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4532BB-D80C-4497-8BBD-43FB41786B46}" type="slidenum">
              <a:rPr lang="en-US" altLang="en-US"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EB1E9E7B-C67A-4D55-B7B1-963E0AA637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606E19F-A622-4C13-87DF-55E34B706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0C3ED9F5-1BAC-4F70-9A44-AA009E8F9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A44C63-D99A-4F41-87A1-CB95BB85931C}" type="slidenum">
              <a:rPr lang="en-US" altLang="en-US"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C627C8C-5027-4D65-8FC2-F655E6B989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B0C403FB-354F-4F42-A85D-284976DE52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ED7EDC0-5345-485A-B8A5-5993CE87B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39A1B2-FDD6-41C7-9DA9-403B8BB5315F}" type="slidenum">
              <a:rPr lang="en-US" altLang="en-US"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DF12EF3-6886-453B-8DB6-D87B998E7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C459ED3-E723-43B6-BF7C-8DA46D5BE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52DD631-02C8-4965-9C05-7D32F8783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707917-B5DB-40FC-9D3F-12CB0ECD2E49}" type="slidenum">
              <a:rPr lang="en-US" altLang="en-US"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19D69FA-B4CB-406D-A13A-5DE08A43E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BF73098-5481-4167-83E1-197C70185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621670D-3520-4EF9-87C7-7CFEB3638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839E21-DBB8-42D3-BBC0-26E19D192FE6}" type="slidenum">
              <a:rPr lang="en-US" altLang="en-US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D38428E-9721-4668-A219-F486231F2B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C5394602-DDE2-4163-AA62-CF2BB8BE1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C18C3D0-FDE6-4DC0-B0BD-8B9B8763A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E4552-26F3-443E-B879-DB9E4B0A7D48}" type="slidenum">
              <a:rPr lang="en-US" altLang="en-US"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C8D8910-4DA9-46E6-9899-BC2281252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0E5A5CD-F3DF-4DAD-8927-F6833D34B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DD7221A-065C-4185-9583-DA194D3BB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1C30DC-084C-46BE-9970-6E418F478B22}" type="slidenum">
              <a:rPr lang="en-US" altLang="en-US"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571B092-A49B-4BDD-ABC9-6150F8213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3FB9F0-E329-4DA0-AE16-67631B672CE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B057D52-59F8-4F79-AE23-E5ABC9BFE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044A062-CDFB-4E5B-883C-1807B81E9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56892EF-171B-4AEC-9F13-551ADC957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6F07E0-2C85-4B31-90B2-86A9FC4C104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B96058D-AA6C-48A3-98A7-5AE77B1F4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73EE7BA-40A3-434A-959F-FE0F77B9A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0EB4FD8-E115-4322-BD9B-9ED7753C7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163CF2-D642-4036-B703-0EBE45AD322D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B74D5E9-F134-4A09-92B7-75C5BFE06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37EE10B-0DF1-4ED6-8D7E-073290B4B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7DA2A52-8CF2-486E-9953-611D33A07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4DCC5-8F77-415E-B884-29D53934724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1642DB8-CD6B-4249-B50D-13BD5B106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F84A21A-20B9-43CD-8D47-D45AAA1A0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4A9F454-26C9-4F2B-AF38-F89154858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B6868E-9B10-4AB8-893D-EF0715FCA62A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C11B76B-2C4A-4339-B8E3-CA4065B2F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0054838-4F18-4ED3-8127-AF269C60D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F469CC0-C874-48D0-9320-7ADEC7A06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CAD9A8-527D-4E74-BC34-3A41C04B50A7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ECE243E-5143-4726-B6A0-57A335433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EFF0029-A3FD-47DE-AB6F-3EAE59D60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9EDB450-853C-4741-9F77-1AE050FD5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066E2-31AD-484A-8846-248F64FCEC0F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40F9A7D-21BA-4158-AE05-DCC3F3C97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EAB8B2B-1E09-45F4-AD98-1C0A4CF91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8FEE127-648E-4E33-89C7-25C4B420B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BA6D54-288E-4C24-AFD3-FDFBFC57CCB9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9AF7C5F-0FDF-431F-8CB8-0D7F9C86D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0C064E6-3BD0-4A9E-A920-74D305B85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7299B51-F64A-449F-A83D-509036BFA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21ABB15-D57A-411D-9528-0FA309FEAD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8B9115F-BD80-4637-ACE7-9B52FA8F6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EAEE61-283A-4C4F-878D-125382572F5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EC4B22B-86B3-466A-8E28-9E8E66013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1E0D28-F537-408F-9E7C-9B3CBAA9F374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F48F7C8-33F4-44C9-9253-FD4076956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71D93B4-1989-4D26-998A-717AFF313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DD0FF9D-66F0-456F-8357-BB68F111C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B37502F7-E5A6-4396-8295-0843E78292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C49DF14-7CD0-4C12-BB19-480D288CC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4C00CB-1EF5-4AA4-8484-41F70AA412B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55FAECC-A0EC-4BF1-8E24-D993F89B0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219067DE-AEA8-433A-BEB9-4EDD879E7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0479ADA1-98A1-42CC-BD37-9A0D8A826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6C1F8B-5FD4-44A7-80F0-AB4D468DC67B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05153DA-6B1C-4A6A-A61A-7B455BC0F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0CEC68-CE2D-469B-B9CD-C2A6DAC244C7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CBC3865-F8C0-488B-8DAB-9DB5E2804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DDD6EF8-3C26-4E9E-A1A7-82C8D9DA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764D2B1-A9D3-4639-987D-60FC353F6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55D8C1-75F6-402E-941B-2CF9883D9EA2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101A099-CCD3-4B27-97F2-CE56E6780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B9ED3C0-38CE-4319-8404-3E147A8E2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9044E62-D2D7-4B07-B4EB-D2987A32D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BC6276-A08D-4EEF-AF89-42E0C65D25FC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F93A263-8A16-4FA9-AA31-62FAAC2E6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CF540F3-6CF0-47D7-85AC-F451EA70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A5184F3-607E-4F1F-BAAB-43A3BD86E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7319DDB2-9C2B-450A-896D-11C0BCB699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5D986671-EF7B-426E-92CA-1FA866D90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63BBB2-CE9C-4CFA-9ECA-1B7B0769E67A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2603BD47-CC90-411A-9515-85EA651C7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0BDC995D-0EDD-40A3-941F-07BE24BD5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55B7A76F-3C4C-4916-9F8C-C7E6842E7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3C45C3-84ED-4A51-9FCB-86FE06E260CF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5732861-7622-403B-BEA7-7BAB61DE7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825DD17-A7D7-442F-BFBD-F470C2526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1FCE86C-73FC-4FEA-97E4-960CC7A7F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C3BFE8-AE6B-4A35-BE3A-5B628055187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705A023-6539-4580-A10D-3C8C26128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E210594-A6D8-4BF3-AC9E-57CA37C7B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A45C038-6D9C-4176-8C8B-D1780F187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D4E0DF-2F51-4AE3-BC60-95B8DD260F58}" type="slidenum">
              <a:rPr lang="en-US" altLang="en-US">
                <a:cs typeface="Arial" panose="020B0604020202020204" pitchFamily="34" charset="0"/>
              </a:rPr>
              <a:pPr eaLnBrk="1" hangingPunct="1"/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8CD521A-08A9-4620-BAFE-F7BDA211A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7A1F09F-DE71-4D24-8C06-EBD172F89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CC85B31-D506-4AD2-8602-C7C300EEB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B72BB0-D282-4238-A514-D5F93D1D8B38}" type="slidenum">
              <a:rPr lang="en-US" altLang="en-US">
                <a:cs typeface="Arial" panose="020B0604020202020204" pitchFamily="34" charset="0"/>
              </a:rPr>
              <a:pPr eaLnBrk="1" hangingPunct="1"/>
              <a:t>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872594F8-96C1-4B7A-BE0C-D837C1499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505BB06-FBF7-418D-A189-8642170134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01F8338-1632-41E6-BC10-3CD3967B8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D83EEA-44D6-438B-A058-0087D41788C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64DA7F6-7ADC-4E33-AEB9-B5A685950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63611CE-3DE3-40E6-96CA-B0FFB6E825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295B1D9-2CC1-46D2-AC77-3B23B1C36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A8B2A8-2C4F-4B74-A165-59D2FE62B0F2}" type="slidenum">
              <a:rPr lang="en-US" altLang="en-US">
                <a:cs typeface="Arial" panose="020B0604020202020204" pitchFamily="34" charset="0"/>
              </a:rPr>
              <a:pPr eaLnBrk="1" hangingPunct="1"/>
              <a:t>8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5D60AEA-E740-4F63-BC35-0F5397C52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3ECD1E6-E4A5-49A8-8F5B-B13CDAB78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541A4E4C-683D-4D18-A941-C96DF5BAB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DB4CE-F4DE-4938-954F-45D69B6A1EF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0DFAFF-FC58-4FE1-A5DE-C6DE0354F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5968AA-5ACD-4D33-BE10-974425EC3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2039FF-183B-44B7-A58A-FFE4AA41D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CA936-CA98-46BA-A36B-FBF0C8C24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0E2E90-4FEA-430D-8048-33FF8A6E0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F8392D-F8AA-454C-9AD5-3E1779039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67D0B8-75C1-47B3-B634-DA2693019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94AD8-810C-4392-9357-4923FB5CD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018019-213F-4381-9892-384D8299C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C76C20-7062-4F67-BDF9-07C98024E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C009D-80A4-443B-AFCE-54FD0825F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528EE-F33A-4B61-992E-B52B4BCEF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25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1E5CED-9434-4C77-B842-1D144B67E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90CAC1-7B99-4398-818C-12AE5A53D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23F631-BEED-4B32-A178-8DDF9CC11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10EF8-63CA-43F7-8892-9FC3E3E91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7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72BEC0-BC13-4897-A704-9BDD91313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401D05-61E5-401C-B611-08D12542A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B6482B-0BDB-41D8-9C2B-064DCB727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454CA-3C27-49EE-A890-C0053ED21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8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65D71D-3FA2-47F4-B9E9-9F2B1D2EA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E632D0-00D2-4833-9D4E-5B2739A9D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AC7F4E-32CF-409B-89E5-A8A450DF5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6D20E-B380-4E88-9F6F-C2B44DE95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16BD7-6AF0-450D-A5E7-65048F988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FDA4D2-13C8-4426-9946-642D0D094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FDD85D-C2AA-4553-B7D4-E118A9FDE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863FA-C763-4C82-8C8B-D03EF01B6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46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7BA9AF-9EA6-4EE2-96BA-1B6E7E19C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5F68A1-3F63-4A1F-98CB-B12D7B168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24486F-9C1B-4BFA-AB46-3F0FF3908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259FB-50CF-4660-9DF9-76F27E191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16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345B26-F3FD-48D7-A3D8-F36078B81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93EEE-3ED9-4D87-88E5-F16ACBCF3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B15A43-B4A6-4321-9A71-FC953BC7B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6BDA2-8377-43F1-99A0-C59B1CA06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19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CF1EB1-9A8B-45A2-BB22-4347025F0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6ACB9F-3EC7-4E36-A47A-540794B2F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ADD6E7-211A-4F44-87B7-43FDD0406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B0FEB-CA0F-4816-9F05-85D1C7838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9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26018F-F62B-4D24-B614-D5BC3B8DE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9FC45D-6DD6-4A7E-90D2-4EF0DF66A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1109E7-A358-4D8D-A8D8-B065C0A0B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75107-7A9B-4F0E-854B-C0C2AEA1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FD6EB8-A838-4B23-B393-C30E2E238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CBD61C-3BCE-4045-9034-2C1BD6264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C57A7-C43F-4C21-99B2-4CB031999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D34B3-864D-4127-96B4-5A86CA523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2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F5220-206C-4E0C-8539-0F7FF4301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A0E3C-45ED-4FE3-A4ED-C0C8E372D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172200"/>
            <a:ext cx="2895600" cy="476250"/>
          </a:xfrm>
        </p:spPr>
        <p:txBody>
          <a:bodyPr/>
          <a:lstStyle>
            <a:lvl1pPr algn="r">
              <a:defRPr sz="1600" i="1"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5ED8-B52D-42C1-9B83-EE7C78BF4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1A2066-AB61-4D79-9487-F88B9E213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6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A7696D-0C26-4055-AA4F-AF632C751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8F709A-C25E-4A4E-A1EA-D7BC4B273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486647-D2E8-4884-B331-35CF4C84B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D00A-E309-4459-B60D-8997916F5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BC7CBB-22A6-4F02-A591-FAEEBF7F2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1234EB-82C8-460D-92DA-04807C1F0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68C279-829C-4B4F-AECD-B859ED5FC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2C38E-A7AC-4143-877C-984D7B200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DA80AD-36F7-4F5D-9542-10F06310D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554EBA-1F62-464A-A40D-DD45DC1BC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738E74-1FAB-4B26-B1C1-92B6802D5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23A81-7AE7-4531-A338-AC158503A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DF3CB1-585B-44D9-996E-2782B9789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7D6FB8-A618-41F0-96BF-66E43C690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1E75C6-BD74-4093-98A2-73BC63378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C6CD0-B6F3-41A4-8A3A-7BFA0BB9A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236AC5-3411-4714-95DD-A91BF5B08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87766A-6ADE-4612-BBC4-9C0AC2EF5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D5F566-1989-421D-B495-F0E2339B2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A02C4-46C9-4AD9-8680-BE6773440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9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02C0FC-0700-4EBD-8C7D-2FAEF71CF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6BF486-7960-4B12-AF7D-EEF1065B1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0503B9-A389-4FC1-AA0C-5F718FE82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4599-28DF-45E3-BA40-D5C2E8A8E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37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053557-07AF-4D1D-B96A-BA2224C06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10DDA9-1D8B-424B-9A98-C41521CD7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3A86B-E68B-4AC5-A176-65F89D99D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6E795-CB61-4972-A4D9-BBB6B2DC2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07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59611C52-9164-4BB7-9321-9AB493829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 August 2009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12F541-6C11-423A-BAAC-0E1C0C6B75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ranbsingh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F1DCB9-C1C4-4895-925F-F0EBC77888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4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1DBB11-962D-4009-8223-7FEE241AFF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3" r:id="rId2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abric.ppt" TargetMode="External"/><Relationship Id="rId3" Type="http://schemas.openxmlformats.org/officeDocument/2006/relationships/hyperlink" Target="Paint.ppt" TargetMode="External"/><Relationship Id="rId7" Type="http://schemas.openxmlformats.org/officeDocument/2006/relationships/hyperlink" Target="Toolmarks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Erased%20IM.ppt" TargetMode="External"/><Relationship Id="rId11" Type="http://schemas.openxmlformats.org/officeDocument/2006/relationships/hyperlink" Target="Fire%20Inv.ppt" TargetMode="External"/><Relationship Id="rId5" Type="http://schemas.openxmlformats.org/officeDocument/2006/relationships/hyperlink" Target="FracturedSurface.ppt" TargetMode="External"/><Relationship Id="rId10" Type="http://schemas.openxmlformats.org/officeDocument/2006/relationships/hyperlink" Target="Build%20M.ppt" TargetMode="External"/><Relationship Id="rId4" Type="http://schemas.openxmlformats.org/officeDocument/2006/relationships/hyperlink" Target="Glass.ppt" TargetMode="External"/><Relationship Id="rId9" Type="http://schemas.openxmlformats.org/officeDocument/2006/relationships/hyperlink" Target="Footprint.pp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.jpg">
            <a:extLst>
              <a:ext uri="{FF2B5EF4-FFF2-40B4-BE49-F238E27FC236}">
                <a16:creationId xmlns:a16="http://schemas.microsoft.com/office/drawing/2014/main" id="{AEB1DB03-9E34-4E39-B42E-A9AE88C8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53EAB941-FD96-4055-99AB-6A909F44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57800"/>
            <a:ext cx="327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Forensic Physics</a:t>
            </a:r>
          </a:p>
        </p:txBody>
      </p:sp>
      <p:sp>
        <p:nvSpPr>
          <p:cNvPr id="4100" name="Footer Placeholder 5">
            <a:extLst>
              <a:ext uri="{FF2B5EF4-FFF2-40B4-BE49-F238E27FC236}">
                <a16:creationId xmlns:a16="http://schemas.microsoft.com/office/drawing/2014/main" id="{0579FEED-CEF7-4AB6-BBF9-6E141BC0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ranbsingh</a:t>
            </a:r>
          </a:p>
        </p:txBody>
      </p:sp>
      <p:sp>
        <p:nvSpPr>
          <p:cNvPr id="4101" name="Date Placeholder 4">
            <a:extLst>
              <a:ext uri="{FF2B5EF4-FFF2-40B4-BE49-F238E27FC236}">
                <a16:creationId xmlns:a16="http://schemas.microsoft.com/office/drawing/2014/main" id="{2EA5A66D-1299-4DED-B54B-30411FDF63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4102" name="Slide Number Placeholder 5">
            <a:extLst>
              <a:ext uri="{FF2B5EF4-FFF2-40B4-BE49-F238E27FC236}">
                <a16:creationId xmlns:a16="http://schemas.microsoft.com/office/drawing/2014/main" id="{14076526-6CB5-408B-A751-A0A21F2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608FBC-1E74-4AD3-9492-D06F0272D38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F0AE8E63-AE04-4162-87E6-A1422086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09600"/>
            <a:ext cx="708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Pattern evidence from contact less transfer of material</a:t>
            </a:r>
          </a:p>
          <a:p>
            <a:pPr eaLnBrk="1" hangingPunct="1">
              <a:lnSpc>
                <a:spcPct val="75000"/>
              </a:lnSpc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Gun shot discharge residue patterns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Air borne blood droplet stain pattern   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98AE698-61E5-4BEA-AD74-9CACC224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7391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Pattern evidence from contact transfer of material</a:t>
            </a:r>
          </a:p>
          <a:p>
            <a:pPr>
              <a:lnSpc>
                <a:spcPct val="70000"/>
              </a:lnSpc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material present on a donor surface may be transferred </a:t>
            </a:r>
          </a:p>
          <a:p>
            <a:pPr>
              <a:lnSpc>
                <a:spcPct val="70000"/>
              </a:lnSpc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to a receptor surface in a manner that preserves some characteristic geometric features of donor surface</a:t>
            </a: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lvl="1">
              <a:buFontTx/>
              <a:buChar char="•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inked rubber stamp</a:t>
            </a: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lvl="1">
              <a:buFontTx/>
              <a:buChar char="•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inked (bloody) fingerprint</a:t>
            </a:r>
          </a:p>
          <a:p>
            <a:pPr eaLnBrk="1" hangingPunct="1">
              <a:lnSpc>
                <a:spcPct val="75000"/>
              </a:lnSpc>
            </a:pPr>
            <a:endParaRPr lang="en-US" altLang="ko-KR" sz="2800" b="1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Pattern evidence from contact</a:t>
            </a:r>
          </a:p>
          <a:p>
            <a:pPr eaLnBrk="1" hangingPunct="1">
              <a:lnSpc>
                <a:spcPct val="75000"/>
              </a:lnSpc>
            </a:pPr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</a:t>
            </a: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independent of transfers of materials) </a:t>
            </a:r>
          </a:p>
          <a:p>
            <a:pPr eaLnBrk="1" hangingPunct="1">
              <a:lnSpc>
                <a:spcPct val="75000"/>
              </a:lnSpc>
            </a:pPr>
            <a:endParaRPr lang="en-US" altLang="ko-KR" sz="24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marks resulting from contact between two surfaces where one surface distorts, deforms or reshapes the other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734D489F-801D-495E-8400-6CB59617F6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454D9499-AB67-442A-9440-DD8BE3D1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16A94-E781-4293-8A9A-BACB467C4BE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3318" name="Footer Placeholder 5">
            <a:extLst>
              <a:ext uri="{FF2B5EF4-FFF2-40B4-BE49-F238E27FC236}">
                <a16:creationId xmlns:a16="http://schemas.microsoft.com/office/drawing/2014/main" id="{1A6BDFFE-C4FC-4A02-8BFE-5200FB61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34603D3-0763-459B-8A52-B5E9A0FE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71628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Pattern evidence from contact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(independent of transfer of material)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Static contact deformation 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b="1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Imprints 		: 	two dimensional static 				contact physical pattern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Indentations 	: 	three dimensional static 				physical pattern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Dynamic contact deformation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b="1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Striations and wipes : 	dynamic contact pattern</a:t>
            </a:r>
          </a:p>
        </p:txBody>
      </p:sp>
      <p:sp>
        <p:nvSpPr>
          <p:cNvPr id="14339" name="Date Placeholder 2">
            <a:extLst>
              <a:ext uri="{FF2B5EF4-FFF2-40B4-BE49-F238E27FC236}">
                <a16:creationId xmlns:a16="http://schemas.microsoft.com/office/drawing/2014/main" id="{E95C6C3F-7951-4CAD-BA03-E546A9EBD0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E9A9215-660E-4E38-9F27-8C2B16CE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36339-2308-4EF5-8F70-CA80CB26039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E35AACE2-6A78-4338-8542-1B093B24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ACA970-0D50-49A2-A122-ACC06FE8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84175"/>
            <a:ext cx="82391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3600" b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Use of trace evidence</a:t>
            </a:r>
          </a:p>
          <a:p>
            <a:pPr eaLnBrk="1" hangingPunct="1">
              <a:lnSpc>
                <a:spcPct val="50000"/>
              </a:lnSpc>
            </a:pPr>
            <a:endParaRPr lang="en-US" altLang="ko-KR" sz="3600" b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Investigative aids 	   : helping to develop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                     suspect</a:t>
            </a:r>
          </a:p>
          <a:p>
            <a:pPr eaLnBrk="1" hangingPunct="1">
              <a:lnSpc>
                <a:spcPct val="120000"/>
              </a:lnSpc>
            </a:pPr>
            <a:endParaRPr lang="en-US" altLang="ko-KR" sz="32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Associative Evidence	   :  establishing the link</a:t>
            </a:r>
          </a:p>
          <a:p>
            <a:pPr eaLnBrk="1" hangingPunct="1">
              <a:lnSpc>
                <a:spcPct val="120000"/>
              </a:lnSpc>
            </a:pPr>
            <a:endParaRPr lang="en-US" altLang="ko-KR" sz="32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Aid to reconstruction     :  understanding how an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                      event of concern took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                      place </a:t>
            </a:r>
          </a:p>
        </p:txBody>
      </p:sp>
      <p:sp>
        <p:nvSpPr>
          <p:cNvPr id="15363" name="Date Placeholder 2">
            <a:extLst>
              <a:ext uri="{FF2B5EF4-FFF2-40B4-BE49-F238E27FC236}">
                <a16:creationId xmlns:a16="http://schemas.microsoft.com/office/drawing/2014/main" id="{0E0C64C6-8E7B-409C-A827-3517FDD017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313A84B-02E8-4E50-8638-5DCD70B3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E73BED-79BE-4ECF-8FD4-DD258E3FB3B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25355ACA-0547-42EA-86A4-A16B8C64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13B5BBD-1312-4E7B-A360-EB34F5F0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60425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most of the examinations conducted in the Physics division are comparative in nature </a:t>
            </a:r>
          </a:p>
          <a:p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These are aimed at providing a physical evidence of the presence of a suspect at the scene of crime, or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showing that an object which can be linked with him in some other way, was used in the commission of the crime. </a:t>
            </a:r>
          </a:p>
          <a:p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that is, these examinations establish a relation between the crime and the perpetrator</a:t>
            </a: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16387" name="Date Placeholder 2">
            <a:extLst>
              <a:ext uri="{FF2B5EF4-FFF2-40B4-BE49-F238E27FC236}">
                <a16:creationId xmlns:a16="http://schemas.microsoft.com/office/drawing/2014/main" id="{0DE7783B-07B1-4E8C-9C78-1B04DBFE65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8226ADE-FC3A-43A4-99B1-B3A49D3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9296E9-D350-4376-948B-DC4914296CA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988AE125-3031-4268-8826-E383B6DE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71232EC-D2F3-46D5-8ABB-06F2820A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57200"/>
            <a:ext cx="79406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Association based on material comparisons</a:t>
            </a:r>
          </a:p>
          <a:p>
            <a:pPr eaLnBrk="1" hangingPunct="1"/>
            <a:r>
              <a:rPr lang="en-US" altLang="ko-KR" sz="28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Comparison of materials using</a:t>
            </a:r>
          </a:p>
          <a:p>
            <a:pPr eaLnBrk="1" hangingPunct="1"/>
            <a:endParaRPr lang="en-US" altLang="ko-KR" sz="28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Morphological criteria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ko-KR" sz="28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Physical properties</a:t>
            </a:r>
          </a:p>
          <a:p>
            <a:pPr eaLnBrk="1" hangingPunct="1"/>
            <a:endParaRPr lang="en-US" altLang="ko-KR" sz="28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Compositional analysis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28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(materials composed of complex physical mixtures)</a:t>
            </a:r>
          </a:p>
          <a:p>
            <a:pPr eaLnBrk="1" hangingPunct="1">
              <a:lnSpc>
                <a:spcPct val="70000"/>
              </a:lnSpc>
            </a:pPr>
            <a:endParaRPr lang="en-US" altLang="ko-KR" sz="28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ko-KR" sz="28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failure to exclude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after a series of independent tests which have utilized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28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discriminating criteria have been applied</a:t>
            </a:r>
          </a:p>
          <a:p>
            <a:pPr eaLnBrk="1" hangingPunct="1">
              <a:lnSpc>
                <a:spcPct val="70000"/>
              </a:lnSpc>
            </a:pPr>
            <a:endParaRPr lang="en-US" altLang="ko-KR" sz="28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Physical evidence occurs in a context</a:t>
            </a:r>
            <a:endParaRPr lang="en-US" altLang="ko-KR" sz="28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7411" name="Date Placeholder 2">
            <a:extLst>
              <a:ext uri="{FF2B5EF4-FFF2-40B4-BE49-F238E27FC236}">
                <a16:creationId xmlns:a16="http://schemas.microsoft.com/office/drawing/2014/main" id="{CA57012D-0218-4CA4-96AB-C31FF47799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5C5336B-9DB5-458F-BE71-B138990B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3B7D9-85F6-4D7F-A647-46F8C943148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E95C8489-E888-4FF7-B679-DA569B86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C62FE109-D0C1-4CE6-902F-1144C9BC4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905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0963817-75A4-416D-9626-FD664D90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4267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F3AC8F00-F643-4A2C-8325-38A358CB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3048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Freeform 5">
            <a:extLst>
              <a:ext uri="{FF2B5EF4-FFF2-40B4-BE49-F238E27FC236}">
                <a16:creationId xmlns:a16="http://schemas.microsoft.com/office/drawing/2014/main" id="{2D7A63B7-4B4E-4A54-84D3-BDB07B6490ED}"/>
              </a:ext>
            </a:extLst>
          </p:cNvPr>
          <p:cNvSpPr>
            <a:spLocks/>
          </p:cNvSpPr>
          <p:nvPr/>
        </p:nvSpPr>
        <p:spPr bwMode="auto">
          <a:xfrm>
            <a:off x="815975" y="4402138"/>
            <a:ext cx="465138" cy="514350"/>
          </a:xfrm>
          <a:custGeom>
            <a:avLst/>
            <a:gdLst>
              <a:gd name="T0" fmla="*/ 0 w 293"/>
              <a:gd name="T1" fmla="*/ 2147483647 h 324"/>
              <a:gd name="T2" fmla="*/ 0 w 293"/>
              <a:gd name="T3" fmla="*/ 2147483647 h 324"/>
              <a:gd name="T4" fmla="*/ 2147483647 w 293"/>
              <a:gd name="T5" fmla="*/ 2147483647 h 324"/>
              <a:gd name="T6" fmla="*/ 2147483647 w 293"/>
              <a:gd name="T7" fmla="*/ 2147483647 h 324"/>
              <a:gd name="T8" fmla="*/ 2147483647 w 293"/>
              <a:gd name="T9" fmla="*/ 2147483647 h 324"/>
              <a:gd name="T10" fmla="*/ 2147483647 w 293"/>
              <a:gd name="T11" fmla="*/ 0 h 324"/>
              <a:gd name="T12" fmla="*/ 2147483647 w 293"/>
              <a:gd name="T13" fmla="*/ 2147483647 h 324"/>
              <a:gd name="T14" fmla="*/ 0 w 293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"/>
              <a:gd name="T25" fmla="*/ 0 h 324"/>
              <a:gd name="T26" fmla="*/ 293 w 293"/>
              <a:gd name="T27" fmla="*/ 324 h 3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" h="324">
                <a:moveTo>
                  <a:pt x="0" y="63"/>
                </a:moveTo>
                <a:lnTo>
                  <a:pt x="0" y="261"/>
                </a:lnTo>
                <a:lnTo>
                  <a:pt x="88" y="261"/>
                </a:lnTo>
                <a:lnTo>
                  <a:pt x="88" y="323"/>
                </a:lnTo>
                <a:lnTo>
                  <a:pt x="292" y="161"/>
                </a:lnTo>
                <a:lnTo>
                  <a:pt x="88" y="0"/>
                </a:lnTo>
                <a:lnTo>
                  <a:pt x="88" y="63"/>
                </a:lnTo>
                <a:lnTo>
                  <a:pt x="0" y="63"/>
                </a:lnTo>
              </a:path>
            </a:pathLst>
          </a:custGeom>
          <a:solidFill>
            <a:srgbClr val="A5002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Freeform 6">
            <a:extLst>
              <a:ext uri="{FF2B5EF4-FFF2-40B4-BE49-F238E27FC236}">
                <a16:creationId xmlns:a16="http://schemas.microsoft.com/office/drawing/2014/main" id="{42C695CD-DFA7-4A13-8BEE-9350B7F7F459}"/>
              </a:ext>
            </a:extLst>
          </p:cNvPr>
          <p:cNvSpPr>
            <a:spLocks/>
          </p:cNvSpPr>
          <p:nvPr/>
        </p:nvSpPr>
        <p:spPr bwMode="auto">
          <a:xfrm>
            <a:off x="762000" y="3200400"/>
            <a:ext cx="465138" cy="514350"/>
          </a:xfrm>
          <a:custGeom>
            <a:avLst/>
            <a:gdLst>
              <a:gd name="T0" fmla="*/ 0 w 293"/>
              <a:gd name="T1" fmla="*/ 2147483647 h 324"/>
              <a:gd name="T2" fmla="*/ 0 w 293"/>
              <a:gd name="T3" fmla="*/ 2147483647 h 324"/>
              <a:gd name="T4" fmla="*/ 2147483647 w 293"/>
              <a:gd name="T5" fmla="*/ 2147483647 h 324"/>
              <a:gd name="T6" fmla="*/ 2147483647 w 293"/>
              <a:gd name="T7" fmla="*/ 2147483647 h 324"/>
              <a:gd name="T8" fmla="*/ 2147483647 w 293"/>
              <a:gd name="T9" fmla="*/ 2147483647 h 324"/>
              <a:gd name="T10" fmla="*/ 2147483647 w 293"/>
              <a:gd name="T11" fmla="*/ 0 h 324"/>
              <a:gd name="T12" fmla="*/ 2147483647 w 293"/>
              <a:gd name="T13" fmla="*/ 2147483647 h 324"/>
              <a:gd name="T14" fmla="*/ 0 w 293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"/>
              <a:gd name="T25" fmla="*/ 0 h 324"/>
              <a:gd name="T26" fmla="*/ 293 w 293"/>
              <a:gd name="T27" fmla="*/ 324 h 3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" h="324">
                <a:moveTo>
                  <a:pt x="0" y="62"/>
                </a:moveTo>
                <a:lnTo>
                  <a:pt x="0" y="260"/>
                </a:lnTo>
                <a:lnTo>
                  <a:pt x="89" y="260"/>
                </a:lnTo>
                <a:lnTo>
                  <a:pt x="89" y="323"/>
                </a:lnTo>
                <a:lnTo>
                  <a:pt x="292" y="161"/>
                </a:lnTo>
                <a:lnTo>
                  <a:pt x="89" y="0"/>
                </a:lnTo>
                <a:lnTo>
                  <a:pt x="89" y="62"/>
                </a:lnTo>
                <a:lnTo>
                  <a:pt x="0" y="62"/>
                </a:lnTo>
              </a:path>
            </a:pathLst>
          </a:cu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4F0C65A0-069B-452C-B2E9-D319F2E0B8AB}"/>
              </a:ext>
            </a:extLst>
          </p:cNvPr>
          <p:cNvSpPr>
            <a:spLocks/>
          </p:cNvSpPr>
          <p:nvPr/>
        </p:nvSpPr>
        <p:spPr bwMode="auto">
          <a:xfrm>
            <a:off x="815975" y="1998663"/>
            <a:ext cx="465138" cy="515937"/>
          </a:xfrm>
          <a:custGeom>
            <a:avLst/>
            <a:gdLst>
              <a:gd name="T0" fmla="*/ 0 w 293"/>
              <a:gd name="T1" fmla="*/ 2147483647 h 325"/>
              <a:gd name="T2" fmla="*/ 0 w 293"/>
              <a:gd name="T3" fmla="*/ 2147483647 h 325"/>
              <a:gd name="T4" fmla="*/ 2147483647 w 293"/>
              <a:gd name="T5" fmla="*/ 2147483647 h 325"/>
              <a:gd name="T6" fmla="*/ 2147483647 w 293"/>
              <a:gd name="T7" fmla="*/ 2147483647 h 325"/>
              <a:gd name="T8" fmla="*/ 2147483647 w 293"/>
              <a:gd name="T9" fmla="*/ 2147483647 h 325"/>
              <a:gd name="T10" fmla="*/ 2147483647 w 293"/>
              <a:gd name="T11" fmla="*/ 0 h 325"/>
              <a:gd name="T12" fmla="*/ 2147483647 w 293"/>
              <a:gd name="T13" fmla="*/ 2147483647 h 325"/>
              <a:gd name="T14" fmla="*/ 0 w 293"/>
              <a:gd name="T15" fmla="*/ 2147483647 h 3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"/>
              <a:gd name="T25" fmla="*/ 0 h 325"/>
              <a:gd name="T26" fmla="*/ 293 w 293"/>
              <a:gd name="T27" fmla="*/ 325 h 3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" h="325">
                <a:moveTo>
                  <a:pt x="0" y="63"/>
                </a:moveTo>
                <a:lnTo>
                  <a:pt x="0" y="261"/>
                </a:lnTo>
                <a:lnTo>
                  <a:pt x="88" y="261"/>
                </a:lnTo>
                <a:lnTo>
                  <a:pt x="88" y="324"/>
                </a:lnTo>
                <a:lnTo>
                  <a:pt x="292" y="162"/>
                </a:lnTo>
                <a:lnTo>
                  <a:pt x="88" y="0"/>
                </a:lnTo>
                <a:lnTo>
                  <a:pt x="88" y="63"/>
                </a:lnTo>
                <a:lnTo>
                  <a:pt x="0" y="63"/>
                </a:lnTo>
              </a:path>
            </a:pathLst>
          </a:custGeom>
          <a:solidFill>
            <a:srgbClr val="008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7374F51A-2719-4352-A823-0816AC2D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28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</a:t>
            </a:r>
            <a:endParaRPr lang="en-US" altLang="en-US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2DAB9D6E-27F5-4BC2-B430-AAF914CA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064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Analysis</a:t>
            </a:r>
          </a:p>
        </p:txBody>
      </p:sp>
      <p:grpSp>
        <p:nvGrpSpPr>
          <p:cNvPr id="18442" name="Group 10">
            <a:extLst>
              <a:ext uri="{FF2B5EF4-FFF2-40B4-BE49-F238E27FC236}">
                <a16:creationId xmlns:a16="http://schemas.microsoft.com/office/drawing/2014/main" id="{605CE926-A54C-4000-9B60-B719B1592AFE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035175"/>
            <a:ext cx="2362200" cy="3162300"/>
            <a:chOff x="4380" y="1666"/>
            <a:chExt cx="938" cy="1992"/>
          </a:xfrm>
        </p:grpSpPr>
        <p:sp>
          <p:nvSpPr>
            <p:cNvPr id="18505" name="Freeform 11">
              <a:extLst>
                <a:ext uri="{FF2B5EF4-FFF2-40B4-BE49-F238E27FC236}">
                  <a16:creationId xmlns:a16="http://schemas.microsoft.com/office/drawing/2014/main" id="{3E28DF8C-A061-47A0-8ED9-23EF4AA8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666"/>
              <a:ext cx="938" cy="1992"/>
            </a:xfrm>
            <a:custGeom>
              <a:avLst/>
              <a:gdLst>
                <a:gd name="T0" fmla="*/ 538 w 938"/>
                <a:gd name="T1" fmla="*/ 104 h 1992"/>
                <a:gd name="T2" fmla="*/ 538 w 938"/>
                <a:gd name="T3" fmla="*/ 714 h 1992"/>
                <a:gd name="T4" fmla="*/ 926 w 938"/>
                <a:gd name="T5" fmla="*/ 1874 h 1992"/>
                <a:gd name="T6" fmla="*/ 932 w 938"/>
                <a:gd name="T7" fmla="*/ 1893 h 1992"/>
                <a:gd name="T8" fmla="*/ 937 w 938"/>
                <a:gd name="T9" fmla="*/ 1913 h 1992"/>
                <a:gd name="T10" fmla="*/ 937 w 938"/>
                <a:gd name="T11" fmla="*/ 1934 h 1992"/>
                <a:gd name="T12" fmla="*/ 937 w 938"/>
                <a:gd name="T13" fmla="*/ 1944 h 1992"/>
                <a:gd name="T14" fmla="*/ 937 w 938"/>
                <a:gd name="T15" fmla="*/ 1952 h 1992"/>
                <a:gd name="T16" fmla="*/ 932 w 938"/>
                <a:gd name="T17" fmla="*/ 1972 h 1992"/>
                <a:gd name="T18" fmla="*/ 926 w 938"/>
                <a:gd name="T19" fmla="*/ 1978 h 1992"/>
                <a:gd name="T20" fmla="*/ 914 w 938"/>
                <a:gd name="T21" fmla="*/ 1991 h 1992"/>
                <a:gd name="T22" fmla="*/ 908 w 938"/>
                <a:gd name="T23" fmla="*/ 1991 h 1992"/>
                <a:gd name="T24" fmla="*/ 68 w 938"/>
                <a:gd name="T25" fmla="*/ 1991 h 1992"/>
                <a:gd name="T26" fmla="*/ 58 w 938"/>
                <a:gd name="T27" fmla="*/ 1984 h 1992"/>
                <a:gd name="T28" fmla="*/ 40 w 938"/>
                <a:gd name="T29" fmla="*/ 1978 h 1992"/>
                <a:gd name="T30" fmla="*/ 23 w 938"/>
                <a:gd name="T31" fmla="*/ 1964 h 1992"/>
                <a:gd name="T32" fmla="*/ 6 w 938"/>
                <a:gd name="T33" fmla="*/ 1944 h 1992"/>
                <a:gd name="T34" fmla="*/ 0 w 938"/>
                <a:gd name="T35" fmla="*/ 1919 h 1992"/>
                <a:gd name="T36" fmla="*/ 6 w 938"/>
                <a:gd name="T37" fmla="*/ 1893 h 1992"/>
                <a:gd name="T38" fmla="*/ 349 w 938"/>
                <a:gd name="T39" fmla="*/ 688 h 1992"/>
                <a:gd name="T40" fmla="*/ 349 w 938"/>
                <a:gd name="T41" fmla="*/ 98 h 1992"/>
                <a:gd name="T42" fmla="*/ 297 w 938"/>
                <a:gd name="T43" fmla="*/ 39 h 1992"/>
                <a:gd name="T44" fmla="*/ 297 w 938"/>
                <a:gd name="T45" fmla="*/ 26 h 1992"/>
                <a:gd name="T46" fmla="*/ 303 w 938"/>
                <a:gd name="T47" fmla="*/ 6 h 1992"/>
                <a:gd name="T48" fmla="*/ 314 w 938"/>
                <a:gd name="T49" fmla="*/ 0 h 1992"/>
                <a:gd name="T50" fmla="*/ 577 w 938"/>
                <a:gd name="T51" fmla="*/ 0 h 1992"/>
                <a:gd name="T52" fmla="*/ 589 w 938"/>
                <a:gd name="T53" fmla="*/ 39 h 1992"/>
                <a:gd name="T54" fmla="*/ 582 w 938"/>
                <a:gd name="T55" fmla="*/ 53 h 1992"/>
                <a:gd name="T56" fmla="*/ 538 w 938"/>
                <a:gd name="T57" fmla="*/ 104 h 19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8"/>
                <a:gd name="T88" fmla="*/ 0 h 1992"/>
                <a:gd name="T89" fmla="*/ 938 w 938"/>
                <a:gd name="T90" fmla="*/ 1992 h 19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8" h="1992">
                  <a:moveTo>
                    <a:pt x="538" y="104"/>
                  </a:moveTo>
                  <a:lnTo>
                    <a:pt x="538" y="714"/>
                  </a:lnTo>
                  <a:lnTo>
                    <a:pt x="926" y="1874"/>
                  </a:lnTo>
                  <a:lnTo>
                    <a:pt x="932" y="1893"/>
                  </a:lnTo>
                  <a:lnTo>
                    <a:pt x="937" y="1913"/>
                  </a:lnTo>
                  <a:lnTo>
                    <a:pt x="937" y="1934"/>
                  </a:lnTo>
                  <a:lnTo>
                    <a:pt x="937" y="1944"/>
                  </a:lnTo>
                  <a:lnTo>
                    <a:pt x="937" y="1952"/>
                  </a:lnTo>
                  <a:lnTo>
                    <a:pt x="932" y="1972"/>
                  </a:lnTo>
                  <a:lnTo>
                    <a:pt x="926" y="1978"/>
                  </a:lnTo>
                  <a:lnTo>
                    <a:pt x="914" y="1991"/>
                  </a:lnTo>
                  <a:lnTo>
                    <a:pt x="908" y="1991"/>
                  </a:lnTo>
                  <a:lnTo>
                    <a:pt x="68" y="1991"/>
                  </a:lnTo>
                  <a:lnTo>
                    <a:pt x="58" y="1984"/>
                  </a:lnTo>
                  <a:lnTo>
                    <a:pt x="40" y="1978"/>
                  </a:lnTo>
                  <a:lnTo>
                    <a:pt x="23" y="1964"/>
                  </a:lnTo>
                  <a:lnTo>
                    <a:pt x="6" y="1944"/>
                  </a:lnTo>
                  <a:lnTo>
                    <a:pt x="0" y="1919"/>
                  </a:lnTo>
                  <a:lnTo>
                    <a:pt x="6" y="1893"/>
                  </a:lnTo>
                  <a:lnTo>
                    <a:pt x="349" y="688"/>
                  </a:lnTo>
                  <a:lnTo>
                    <a:pt x="349" y="98"/>
                  </a:lnTo>
                  <a:lnTo>
                    <a:pt x="297" y="39"/>
                  </a:lnTo>
                  <a:lnTo>
                    <a:pt x="297" y="26"/>
                  </a:lnTo>
                  <a:lnTo>
                    <a:pt x="303" y="6"/>
                  </a:lnTo>
                  <a:lnTo>
                    <a:pt x="314" y="0"/>
                  </a:lnTo>
                  <a:lnTo>
                    <a:pt x="577" y="0"/>
                  </a:lnTo>
                  <a:lnTo>
                    <a:pt x="589" y="39"/>
                  </a:lnTo>
                  <a:lnTo>
                    <a:pt x="582" y="53"/>
                  </a:lnTo>
                  <a:lnTo>
                    <a:pt x="538" y="104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6" name="Freeform 12">
              <a:extLst>
                <a:ext uri="{FF2B5EF4-FFF2-40B4-BE49-F238E27FC236}">
                  <a16:creationId xmlns:a16="http://schemas.microsoft.com/office/drawing/2014/main" id="{DD5AD139-9159-4B26-8371-599EF30E4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230"/>
              <a:ext cx="69" cy="299"/>
            </a:xfrm>
            <a:custGeom>
              <a:avLst/>
              <a:gdLst>
                <a:gd name="T0" fmla="*/ 6 w 69"/>
                <a:gd name="T1" fmla="*/ 298 h 299"/>
                <a:gd name="T2" fmla="*/ 17 w 69"/>
                <a:gd name="T3" fmla="*/ 298 h 299"/>
                <a:gd name="T4" fmla="*/ 34 w 69"/>
                <a:gd name="T5" fmla="*/ 298 h 299"/>
                <a:gd name="T6" fmla="*/ 52 w 69"/>
                <a:gd name="T7" fmla="*/ 284 h 299"/>
                <a:gd name="T8" fmla="*/ 63 w 69"/>
                <a:gd name="T9" fmla="*/ 272 h 299"/>
                <a:gd name="T10" fmla="*/ 68 w 69"/>
                <a:gd name="T11" fmla="*/ 251 h 299"/>
                <a:gd name="T12" fmla="*/ 68 w 69"/>
                <a:gd name="T13" fmla="*/ 233 h 299"/>
                <a:gd name="T14" fmla="*/ 68 w 69"/>
                <a:gd name="T15" fmla="*/ 212 h 299"/>
                <a:gd name="T16" fmla="*/ 0 w 69"/>
                <a:gd name="T17" fmla="*/ 0 h 299"/>
                <a:gd name="T18" fmla="*/ 28 w 69"/>
                <a:gd name="T19" fmla="*/ 212 h 299"/>
                <a:gd name="T20" fmla="*/ 34 w 69"/>
                <a:gd name="T21" fmla="*/ 239 h 299"/>
                <a:gd name="T22" fmla="*/ 28 w 69"/>
                <a:gd name="T23" fmla="*/ 259 h 299"/>
                <a:gd name="T24" fmla="*/ 17 w 69"/>
                <a:gd name="T25" fmla="*/ 278 h 299"/>
                <a:gd name="T26" fmla="*/ 6 w 69"/>
                <a:gd name="T27" fmla="*/ 284 h 299"/>
                <a:gd name="T28" fmla="*/ 6 w 69"/>
                <a:gd name="T29" fmla="*/ 298 h 2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299"/>
                <a:gd name="T47" fmla="*/ 69 w 69"/>
                <a:gd name="T48" fmla="*/ 299 h 2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299">
                  <a:moveTo>
                    <a:pt x="6" y="298"/>
                  </a:moveTo>
                  <a:lnTo>
                    <a:pt x="17" y="298"/>
                  </a:lnTo>
                  <a:lnTo>
                    <a:pt x="34" y="298"/>
                  </a:lnTo>
                  <a:lnTo>
                    <a:pt x="52" y="284"/>
                  </a:lnTo>
                  <a:lnTo>
                    <a:pt x="63" y="272"/>
                  </a:lnTo>
                  <a:lnTo>
                    <a:pt x="68" y="251"/>
                  </a:lnTo>
                  <a:lnTo>
                    <a:pt x="68" y="233"/>
                  </a:lnTo>
                  <a:lnTo>
                    <a:pt x="68" y="212"/>
                  </a:lnTo>
                  <a:lnTo>
                    <a:pt x="0" y="0"/>
                  </a:lnTo>
                  <a:lnTo>
                    <a:pt x="28" y="212"/>
                  </a:lnTo>
                  <a:lnTo>
                    <a:pt x="34" y="239"/>
                  </a:lnTo>
                  <a:lnTo>
                    <a:pt x="28" y="259"/>
                  </a:lnTo>
                  <a:lnTo>
                    <a:pt x="17" y="278"/>
                  </a:lnTo>
                  <a:lnTo>
                    <a:pt x="6" y="284"/>
                  </a:lnTo>
                  <a:lnTo>
                    <a:pt x="6" y="29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7" name="Freeform 13">
              <a:extLst>
                <a:ext uri="{FF2B5EF4-FFF2-40B4-BE49-F238E27FC236}">
                  <a16:creationId xmlns:a16="http://schemas.microsoft.com/office/drawing/2014/main" id="{67591D0D-D176-44AD-AC0E-400A646D4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2872"/>
              <a:ext cx="47" cy="189"/>
            </a:xfrm>
            <a:custGeom>
              <a:avLst/>
              <a:gdLst>
                <a:gd name="T0" fmla="*/ 0 w 47"/>
                <a:gd name="T1" fmla="*/ 0 h 189"/>
                <a:gd name="T2" fmla="*/ 46 w 47"/>
                <a:gd name="T3" fmla="*/ 188 h 189"/>
                <a:gd name="T4" fmla="*/ 0 60000 65536"/>
                <a:gd name="T5" fmla="*/ 0 60000 65536"/>
                <a:gd name="T6" fmla="*/ 0 w 47"/>
                <a:gd name="T7" fmla="*/ 0 h 189"/>
                <a:gd name="T8" fmla="*/ 47 w 47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189">
                  <a:moveTo>
                    <a:pt x="0" y="0"/>
                  </a:moveTo>
                  <a:lnTo>
                    <a:pt x="46" y="1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43" name="Group 14">
            <a:extLst>
              <a:ext uri="{FF2B5EF4-FFF2-40B4-BE49-F238E27FC236}">
                <a16:creationId xmlns:a16="http://schemas.microsoft.com/office/drawing/2014/main" id="{084089C6-2925-49B0-9733-260B859491FE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3457575"/>
            <a:ext cx="774700" cy="1720850"/>
            <a:chOff x="4718" y="2562"/>
            <a:chExt cx="488" cy="1084"/>
          </a:xfrm>
        </p:grpSpPr>
        <p:sp>
          <p:nvSpPr>
            <p:cNvPr id="18459" name="Freeform 15">
              <a:extLst>
                <a:ext uri="{FF2B5EF4-FFF2-40B4-BE49-F238E27FC236}">
                  <a16:creationId xmlns:a16="http://schemas.microsoft.com/office/drawing/2014/main" id="{AEC3DFF4-CC88-4D4C-BA96-60DC579F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3235"/>
              <a:ext cx="183" cy="93"/>
            </a:xfrm>
            <a:custGeom>
              <a:avLst/>
              <a:gdLst>
                <a:gd name="T0" fmla="*/ 182 w 183"/>
                <a:gd name="T1" fmla="*/ 0 h 93"/>
                <a:gd name="T2" fmla="*/ 0 w 183"/>
                <a:gd name="T3" fmla="*/ 92 h 93"/>
                <a:gd name="T4" fmla="*/ 0 60000 65536"/>
                <a:gd name="T5" fmla="*/ 0 60000 65536"/>
                <a:gd name="T6" fmla="*/ 0 w 183"/>
                <a:gd name="T7" fmla="*/ 0 h 93"/>
                <a:gd name="T8" fmla="*/ 183 w 183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" h="93">
                  <a:moveTo>
                    <a:pt x="182" y="0"/>
                  </a:moveTo>
                  <a:lnTo>
                    <a:pt x="0" y="9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0" name="Freeform 16">
              <a:extLst>
                <a:ext uri="{FF2B5EF4-FFF2-40B4-BE49-F238E27FC236}">
                  <a16:creationId xmlns:a16="http://schemas.microsoft.com/office/drawing/2014/main" id="{BDB9D77C-8884-4098-9C8E-FDD4D5415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519"/>
              <a:ext cx="446" cy="127"/>
            </a:xfrm>
            <a:custGeom>
              <a:avLst/>
              <a:gdLst>
                <a:gd name="T0" fmla="*/ 0 w 446"/>
                <a:gd name="T1" fmla="*/ 126 h 127"/>
                <a:gd name="T2" fmla="*/ 440 w 446"/>
                <a:gd name="T3" fmla="*/ 126 h 127"/>
                <a:gd name="T4" fmla="*/ 443 w 446"/>
                <a:gd name="T5" fmla="*/ 119 h 127"/>
                <a:gd name="T6" fmla="*/ 445 w 446"/>
                <a:gd name="T7" fmla="*/ 109 h 127"/>
                <a:gd name="T8" fmla="*/ 445 w 446"/>
                <a:gd name="T9" fmla="*/ 102 h 127"/>
                <a:gd name="T10" fmla="*/ 445 w 446"/>
                <a:gd name="T11" fmla="*/ 95 h 127"/>
                <a:gd name="T12" fmla="*/ 443 w 446"/>
                <a:gd name="T13" fmla="*/ 88 h 127"/>
                <a:gd name="T14" fmla="*/ 438 w 446"/>
                <a:gd name="T15" fmla="*/ 81 h 127"/>
                <a:gd name="T16" fmla="*/ 434 w 446"/>
                <a:gd name="T17" fmla="*/ 78 h 127"/>
                <a:gd name="T18" fmla="*/ 27 w 446"/>
                <a:gd name="T19" fmla="*/ 0 h 127"/>
                <a:gd name="T20" fmla="*/ 0 w 446"/>
                <a:gd name="T21" fmla="*/ 126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6"/>
                <a:gd name="T34" fmla="*/ 0 h 127"/>
                <a:gd name="T35" fmla="*/ 446 w 446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6" h="127">
                  <a:moveTo>
                    <a:pt x="0" y="126"/>
                  </a:moveTo>
                  <a:lnTo>
                    <a:pt x="440" y="126"/>
                  </a:lnTo>
                  <a:lnTo>
                    <a:pt x="443" y="119"/>
                  </a:lnTo>
                  <a:lnTo>
                    <a:pt x="445" y="109"/>
                  </a:lnTo>
                  <a:lnTo>
                    <a:pt x="445" y="102"/>
                  </a:lnTo>
                  <a:lnTo>
                    <a:pt x="445" y="95"/>
                  </a:lnTo>
                  <a:lnTo>
                    <a:pt x="443" y="88"/>
                  </a:lnTo>
                  <a:lnTo>
                    <a:pt x="438" y="81"/>
                  </a:lnTo>
                  <a:lnTo>
                    <a:pt x="434" y="78"/>
                  </a:lnTo>
                  <a:lnTo>
                    <a:pt x="27" y="0"/>
                  </a:lnTo>
                  <a:lnTo>
                    <a:pt x="0" y="126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1" name="Freeform 17">
              <a:extLst>
                <a:ext uri="{FF2B5EF4-FFF2-40B4-BE49-F238E27FC236}">
                  <a16:creationId xmlns:a16="http://schemas.microsoft.com/office/drawing/2014/main" id="{7EACE09B-88F7-446C-A105-43F7AE936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474"/>
              <a:ext cx="206" cy="52"/>
            </a:xfrm>
            <a:custGeom>
              <a:avLst/>
              <a:gdLst>
                <a:gd name="T0" fmla="*/ 0 w 206"/>
                <a:gd name="T1" fmla="*/ 0 h 52"/>
                <a:gd name="T2" fmla="*/ 205 w 206"/>
                <a:gd name="T3" fmla="*/ 0 h 52"/>
                <a:gd name="T4" fmla="*/ 187 w 206"/>
                <a:gd name="T5" fmla="*/ 51 h 52"/>
                <a:gd name="T6" fmla="*/ 25 w 206"/>
                <a:gd name="T7" fmla="*/ 51 h 52"/>
                <a:gd name="T8" fmla="*/ 12 w 206"/>
                <a:gd name="T9" fmla="*/ 51 h 52"/>
                <a:gd name="T10" fmla="*/ 0 w 20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52"/>
                <a:gd name="T20" fmla="*/ 206 w 20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52">
                  <a:moveTo>
                    <a:pt x="0" y="0"/>
                  </a:moveTo>
                  <a:lnTo>
                    <a:pt x="205" y="0"/>
                  </a:lnTo>
                  <a:lnTo>
                    <a:pt x="187" y="51"/>
                  </a:lnTo>
                  <a:lnTo>
                    <a:pt x="25" y="51"/>
                  </a:lnTo>
                  <a:lnTo>
                    <a:pt x="12" y="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2" name="Freeform 18">
              <a:extLst>
                <a:ext uri="{FF2B5EF4-FFF2-40B4-BE49-F238E27FC236}">
                  <a16:creationId xmlns:a16="http://schemas.microsoft.com/office/drawing/2014/main" id="{B7F847DA-7AFF-4D4B-8FD3-3B23BE63E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3433"/>
              <a:ext cx="21" cy="35"/>
            </a:xfrm>
            <a:custGeom>
              <a:avLst/>
              <a:gdLst>
                <a:gd name="T0" fmla="*/ 0 w 21"/>
                <a:gd name="T1" fmla="*/ 0 h 35"/>
                <a:gd name="T2" fmla="*/ 20 w 21"/>
                <a:gd name="T3" fmla="*/ 34 h 35"/>
                <a:gd name="T4" fmla="*/ 0 60000 65536"/>
                <a:gd name="T5" fmla="*/ 0 60000 65536"/>
                <a:gd name="T6" fmla="*/ 0 w 21"/>
                <a:gd name="T7" fmla="*/ 0 h 35"/>
                <a:gd name="T8" fmla="*/ 21 w 21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35">
                  <a:moveTo>
                    <a:pt x="0" y="0"/>
                  </a:moveTo>
                  <a:lnTo>
                    <a:pt x="20" y="3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3" name="Freeform 19">
              <a:extLst>
                <a:ext uri="{FF2B5EF4-FFF2-40B4-BE49-F238E27FC236}">
                  <a16:creationId xmlns:a16="http://schemas.microsoft.com/office/drawing/2014/main" id="{02639899-E54F-4A33-83AB-BEBA8F01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525"/>
              <a:ext cx="8" cy="18"/>
            </a:xfrm>
            <a:custGeom>
              <a:avLst/>
              <a:gdLst>
                <a:gd name="T0" fmla="*/ 0 w 8"/>
                <a:gd name="T1" fmla="*/ 0 h 18"/>
                <a:gd name="T2" fmla="*/ 7 w 8"/>
                <a:gd name="T3" fmla="*/ 17 h 18"/>
                <a:gd name="T4" fmla="*/ 0 60000 65536"/>
                <a:gd name="T5" fmla="*/ 0 60000 65536"/>
                <a:gd name="T6" fmla="*/ 0 w 8"/>
                <a:gd name="T7" fmla="*/ 0 h 18"/>
                <a:gd name="T8" fmla="*/ 8 w 8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8">
                  <a:moveTo>
                    <a:pt x="0" y="0"/>
                  </a:moveTo>
                  <a:lnTo>
                    <a:pt x="7" y="1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4" name="Freeform 20">
              <a:extLst>
                <a:ext uri="{FF2B5EF4-FFF2-40B4-BE49-F238E27FC236}">
                  <a16:creationId xmlns:a16="http://schemas.microsoft.com/office/drawing/2014/main" id="{66A14315-23F6-4C54-B573-C26FC9F98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3505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9 w 10"/>
                <a:gd name="T3" fmla="*/ 20 h 21"/>
                <a:gd name="T4" fmla="*/ 0 60000 65536"/>
                <a:gd name="T5" fmla="*/ 0 60000 65536"/>
                <a:gd name="T6" fmla="*/ 0 w 10"/>
                <a:gd name="T7" fmla="*/ 0 h 21"/>
                <a:gd name="T8" fmla="*/ 10 w 10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1">
                  <a:moveTo>
                    <a:pt x="0" y="0"/>
                  </a:moveTo>
                  <a:lnTo>
                    <a:pt x="9" y="2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5" name="Freeform 21">
              <a:extLst>
                <a:ext uri="{FF2B5EF4-FFF2-40B4-BE49-F238E27FC236}">
                  <a16:creationId xmlns:a16="http://schemas.microsoft.com/office/drawing/2014/main" id="{2EC833A8-3A2C-48F6-AFDE-E35394A1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3467"/>
              <a:ext cx="17" cy="39"/>
            </a:xfrm>
            <a:custGeom>
              <a:avLst/>
              <a:gdLst>
                <a:gd name="T0" fmla="*/ 0 w 17"/>
                <a:gd name="T1" fmla="*/ 0 h 39"/>
                <a:gd name="T2" fmla="*/ 16 w 17"/>
                <a:gd name="T3" fmla="*/ 38 h 39"/>
                <a:gd name="T4" fmla="*/ 0 60000 65536"/>
                <a:gd name="T5" fmla="*/ 0 60000 65536"/>
                <a:gd name="T6" fmla="*/ 0 w 17"/>
                <a:gd name="T7" fmla="*/ 0 h 39"/>
                <a:gd name="T8" fmla="*/ 17 w 17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39">
                  <a:moveTo>
                    <a:pt x="0" y="0"/>
                  </a:moveTo>
                  <a:lnTo>
                    <a:pt x="16" y="3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6" name="Freeform 22">
              <a:extLst>
                <a:ext uri="{FF2B5EF4-FFF2-40B4-BE49-F238E27FC236}">
                  <a16:creationId xmlns:a16="http://schemas.microsoft.com/office/drawing/2014/main" id="{D9B35E7C-086C-482E-A492-2E351B7E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498"/>
              <a:ext cx="7" cy="18"/>
            </a:xfrm>
            <a:custGeom>
              <a:avLst/>
              <a:gdLst>
                <a:gd name="T0" fmla="*/ 0 w 7"/>
                <a:gd name="T1" fmla="*/ 0 h 18"/>
                <a:gd name="T2" fmla="*/ 6 w 7"/>
                <a:gd name="T3" fmla="*/ 17 h 18"/>
                <a:gd name="T4" fmla="*/ 0 60000 65536"/>
                <a:gd name="T5" fmla="*/ 0 60000 65536"/>
                <a:gd name="T6" fmla="*/ 0 w 7"/>
                <a:gd name="T7" fmla="*/ 0 h 18"/>
                <a:gd name="T8" fmla="*/ 7 w 7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8">
                  <a:moveTo>
                    <a:pt x="0" y="0"/>
                  </a:moveTo>
                  <a:lnTo>
                    <a:pt x="6" y="1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7" name="Freeform 23">
              <a:extLst>
                <a:ext uri="{FF2B5EF4-FFF2-40B4-BE49-F238E27FC236}">
                  <a16:creationId xmlns:a16="http://schemas.microsoft.com/office/drawing/2014/main" id="{DD724BBD-442A-4047-861A-ACC8A06A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3327"/>
              <a:ext cx="30" cy="93"/>
            </a:xfrm>
            <a:custGeom>
              <a:avLst/>
              <a:gdLst>
                <a:gd name="T0" fmla="*/ 0 w 30"/>
                <a:gd name="T1" fmla="*/ 0 h 93"/>
                <a:gd name="T2" fmla="*/ 16 w 30"/>
                <a:gd name="T3" fmla="*/ 45 h 93"/>
                <a:gd name="T4" fmla="*/ 29 w 30"/>
                <a:gd name="T5" fmla="*/ 92 h 93"/>
                <a:gd name="T6" fmla="*/ 0 60000 65536"/>
                <a:gd name="T7" fmla="*/ 0 60000 65536"/>
                <a:gd name="T8" fmla="*/ 0 60000 65536"/>
                <a:gd name="T9" fmla="*/ 0 w 30"/>
                <a:gd name="T10" fmla="*/ 0 h 93"/>
                <a:gd name="T11" fmla="*/ 30 w 30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93">
                  <a:moveTo>
                    <a:pt x="0" y="0"/>
                  </a:moveTo>
                  <a:lnTo>
                    <a:pt x="16" y="45"/>
                  </a:lnTo>
                  <a:lnTo>
                    <a:pt x="29" y="92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8" name="Freeform 24">
              <a:extLst>
                <a:ext uri="{FF2B5EF4-FFF2-40B4-BE49-F238E27FC236}">
                  <a16:creationId xmlns:a16="http://schemas.microsoft.com/office/drawing/2014/main" id="{05486869-C1E5-41B2-B00B-6ABF6009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467"/>
              <a:ext cx="10" cy="32"/>
            </a:xfrm>
            <a:custGeom>
              <a:avLst/>
              <a:gdLst>
                <a:gd name="T0" fmla="*/ 0 w 10"/>
                <a:gd name="T1" fmla="*/ 0 h 32"/>
                <a:gd name="T2" fmla="*/ 9 w 10"/>
                <a:gd name="T3" fmla="*/ 31 h 32"/>
                <a:gd name="T4" fmla="*/ 0 60000 65536"/>
                <a:gd name="T5" fmla="*/ 0 60000 65536"/>
                <a:gd name="T6" fmla="*/ 0 w 10"/>
                <a:gd name="T7" fmla="*/ 0 h 32"/>
                <a:gd name="T8" fmla="*/ 10 w 1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32">
                  <a:moveTo>
                    <a:pt x="0" y="0"/>
                  </a:moveTo>
                  <a:lnTo>
                    <a:pt x="9" y="3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9" name="Freeform 25">
              <a:extLst>
                <a:ext uri="{FF2B5EF4-FFF2-40B4-BE49-F238E27FC236}">
                  <a16:creationId xmlns:a16="http://schemas.microsoft.com/office/drawing/2014/main" id="{D89C070D-E960-496E-B70E-8B58A28A0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3419"/>
              <a:ext cx="15" cy="49"/>
            </a:xfrm>
            <a:custGeom>
              <a:avLst/>
              <a:gdLst>
                <a:gd name="T0" fmla="*/ 0 w 15"/>
                <a:gd name="T1" fmla="*/ 0 h 49"/>
                <a:gd name="T2" fmla="*/ 14 w 15"/>
                <a:gd name="T3" fmla="*/ 48 h 49"/>
                <a:gd name="T4" fmla="*/ 0 60000 65536"/>
                <a:gd name="T5" fmla="*/ 0 60000 65536"/>
                <a:gd name="T6" fmla="*/ 0 w 15"/>
                <a:gd name="T7" fmla="*/ 0 h 49"/>
                <a:gd name="T8" fmla="*/ 15 w 1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49">
                  <a:moveTo>
                    <a:pt x="0" y="0"/>
                  </a:moveTo>
                  <a:lnTo>
                    <a:pt x="14" y="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0" name="Freeform 26">
              <a:extLst>
                <a:ext uri="{FF2B5EF4-FFF2-40B4-BE49-F238E27FC236}">
                  <a16:creationId xmlns:a16="http://schemas.microsoft.com/office/drawing/2014/main" id="{4ED0C42C-D2C9-401E-94D6-127C12BC8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3392"/>
              <a:ext cx="19" cy="42"/>
            </a:xfrm>
            <a:custGeom>
              <a:avLst/>
              <a:gdLst>
                <a:gd name="T0" fmla="*/ 0 w 19"/>
                <a:gd name="T1" fmla="*/ 0 h 42"/>
                <a:gd name="T2" fmla="*/ 18 w 19"/>
                <a:gd name="T3" fmla="*/ 41 h 42"/>
                <a:gd name="T4" fmla="*/ 0 60000 65536"/>
                <a:gd name="T5" fmla="*/ 0 60000 65536"/>
                <a:gd name="T6" fmla="*/ 0 w 19"/>
                <a:gd name="T7" fmla="*/ 0 h 42"/>
                <a:gd name="T8" fmla="*/ 19 w 19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42">
                  <a:moveTo>
                    <a:pt x="0" y="0"/>
                  </a:moveTo>
                  <a:lnTo>
                    <a:pt x="18" y="4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Freeform 27">
              <a:extLst>
                <a:ext uri="{FF2B5EF4-FFF2-40B4-BE49-F238E27FC236}">
                  <a16:creationId xmlns:a16="http://schemas.microsoft.com/office/drawing/2014/main" id="{1C2522C3-DEE9-4DD2-8344-0DA5909F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16" cy="42"/>
            </a:xfrm>
            <a:custGeom>
              <a:avLst/>
              <a:gdLst>
                <a:gd name="T0" fmla="*/ 0 w 16"/>
                <a:gd name="T1" fmla="*/ 0 h 42"/>
                <a:gd name="T2" fmla="*/ 15 w 16"/>
                <a:gd name="T3" fmla="*/ 41 h 42"/>
                <a:gd name="T4" fmla="*/ 0 60000 65536"/>
                <a:gd name="T5" fmla="*/ 0 60000 65536"/>
                <a:gd name="T6" fmla="*/ 0 w 16"/>
                <a:gd name="T7" fmla="*/ 0 h 42"/>
                <a:gd name="T8" fmla="*/ 16 w 16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42">
                  <a:moveTo>
                    <a:pt x="0" y="0"/>
                  </a:moveTo>
                  <a:lnTo>
                    <a:pt x="15" y="4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2" name="Freeform 28">
              <a:extLst>
                <a:ext uri="{FF2B5EF4-FFF2-40B4-BE49-F238E27FC236}">
                  <a16:creationId xmlns:a16="http://schemas.microsoft.com/office/drawing/2014/main" id="{567875ED-1D8A-465A-B8EC-2D56A398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3310"/>
              <a:ext cx="14" cy="42"/>
            </a:xfrm>
            <a:custGeom>
              <a:avLst/>
              <a:gdLst>
                <a:gd name="T0" fmla="*/ 0 w 14"/>
                <a:gd name="T1" fmla="*/ 0 h 42"/>
                <a:gd name="T2" fmla="*/ 13 w 14"/>
                <a:gd name="T3" fmla="*/ 41 h 42"/>
                <a:gd name="T4" fmla="*/ 0 60000 65536"/>
                <a:gd name="T5" fmla="*/ 0 60000 65536"/>
                <a:gd name="T6" fmla="*/ 0 w 14"/>
                <a:gd name="T7" fmla="*/ 0 h 42"/>
                <a:gd name="T8" fmla="*/ 14 w 1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42">
                  <a:moveTo>
                    <a:pt x="0" y="0"/>
                  </a:moveTo>
                  <a:lnTo>
                    <a:pt x="13" y="4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Freeform 29">
              <a:extLst>
                <a:ext uri="{FF2B5EF4-FFF2-40B4-BE49-F238E27FC236}">
                  <a16:creationId xmlns:a16="http://schemas.microsoft.com/office/drawing/2014/main" id="{AF569400-0D93-4683-B96E-32265121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90"/>
              <a:ext cx="7" cy="38"/>
            </a:xfrm>
            <a:custGeom>
              <a:avLst/>
              <a:gdLst>
                <a:gd name="T0" fmla="*/ 0 w 7"/>
                <a:gd name="T1" fmla="*/ 0 h 38"/>
                <a:gd name="T2" fmla="*/ 6 w 7"/>
                <a:gd name="T3" fmla="*/ 37 h 38"/>
                <a:gd name="T4" fmla="*/ 0 60000 65536"/>
                <a:gd name="T5" fmla="*/ 0 60000 65536"/>
                <a:gd name="T6" fmla="*/ 0 w 7"/>
                <a:gd name="T7" fmla="*/ 0 h 38"/>
                <a:gd name="T8" fmla="*/ 7 w 7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8">
                  <a:moveTo>
                    <a:pt x="0" y="0"/>
                  </a:moveTo>
                  <a:lnTo>
                    <a:pt x="6" y="3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4" name="Freeform 30">
              <a:extLst>
                <a:ext uri="{FF2B5EF4-FFF2-40B4-BE49-F238E27FC236}">
                  <a16:creationId xmlns:a16="http://schemas.microsoft.com/office/drawing/2014/main" id="{EA0D3D40-226D-4FEA-92FA-D3B27B69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252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7 w 8"/>
                <a:gd name="T3" fmla="*/ 38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lnTo>
                    <a:pt x="7" y="3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5" name="Freeform 31">
              <a:extLst>
                <a:ext uri="{FF2B5EF4-FFF2-40B4-BE49-F238E27FC236}">
                  <a16:creationId xmlns:a16="http://schemas.microsoft.com/office/drawing/2014/main" id="{14894C0C-5CA7-4670-B261-8C0D3E58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39"/>
              <a:ext cx="3" cy="36"/>
            </a:xfrm>
            <a:custGeom>
              <a:avLst/>
              <a:gdLst>
                <a:gd name="T0" fmla="*/ 0 w 3"/>
                <a:gd name="T1" fmla="*/ 0 h 36"/>
                <a:gd name="T2" fmla="*/ 2 w 3"/>
                <a:gd name="T3" fmla="*/ 35 h 36"/>
                <a:gd name="T4" fmla="*/ 0 60000 65536"/>
                <a:gd name="T5" fmla="*/ 0 60000 65536"/>
                <a:gd name="T6" fmla="*/ 0 w 3"/>
                <a:gd name="T7" fmla="*/ 0 h 36"/>
                <a:gd name="T8" fmla="*/ 3 w 3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">
                  <a:moveTo>
                    <a:pt x="0" y="0"/>
                  </a:moveTo>
                  <a:lnTo>
                    <a:pt x="2" y="35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6" name="Freeform 32">
              <a:extLst>
                <a:ext uri="{FF2B5EF4-FFF2-40B4-BE49-F238E27FC236}">
                  <a16:creationId xmlns:a16="http://schemas.microsoft.com/office/drawing/2014/main" id="{9DB1DAA4-A0A0-45D4-B99B-B525AB80E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02"/>
              <a:ext cx="3" cy="38"/>
            </a:xfrm>
            <a:custGeom>
              <a:avLst/>
              <a:gdLst>
                <a:gd name="T0" fmla="*/ 2 w 3"/>
                <a:gd name="T1" fmla="*/ 0 h 38"/>
                <a:gd name="T2" fmla="*/ 0 w 3"/>
                <a:gd name="T3" fmla="*/ 37 h 38"/>
                <a:gd name="T4" fmla="*/ 0 60000 65536"/>
                <a:gd name="T5" fmla="*/ 0 60000 65536"/>
                <a:gd name="T6" fmla="*/ 0 w 3"/>
                <a:gd name="T7" fmla="*/ 0 h 38"/>
                <a:gd name="T8" fmla="*/ 3 w 3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8">
                  <a:moveTo>
                    <a:pt x="2" y="0"/>
                  </a:moveTo>
                  <a:lnTo>
                    <a:pt x="0" y="3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7" name="Freeform 33">
              <a:extLst>
                <a:ext uri="{FF2B5EF4-FFF2-40B4-BE49-F238E27FC236}">
                  <a16:creationId xmlns:a16="http://schemas.microsoft.com/office/drawing/2014/main" id="{06291214-6BBA-4957-AD83-10D30A7CB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061"/>
              <a:ext cx="3" cy="42"/>
            </a:xfrm>
            <a:custGeom>
              <a:avLst/>
              <a:gdLst>
                <a:gd name="T0" fmla="*/ 2 w 3"/>
                <a:gd name="T1" fmla="*/ 0 h 42"/>
                <a:gd name="T2" fmla="*/ 0 w 3"/>
                <a:gd name="T3" fmla="*/ 41 h 42"/>
                <a:gd name="T4" fmla="*/ 0 60000 65536"/>
                <a:gd name="T5" fmla="*/ 0 60000 65536"/>
                <a:gd name="T6" fmla="*/ 0 w 3"/>
                <a:gd name="T7" fmla="*/ 0 h 42"/>
                <a:gd name="T8" fmla="*/ 3 w 3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2">
                  <a:moveTo>
                    <a:pt x="2" y="0"/>
                  </a:moveTo>
                  <a:lnTo>
                    <a:pt x="0" y="4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8" name="Freeform 34">
              <a:extLst>
                <a:ext uri="{FF2B5EF4-FFF2-40B4-BE49-F238E27FC236}">
                  <a16:creationId xmlns:a16="http://schemas.microsoft.com/office/drawing/2014/main" id="{BD2B681B-C8F5-40B8-A7AC-C689BAAB2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024"/>
              <a:ext cx="8" cy="38"/>
            </a:xfrm>
            <a:custGeom>
              <a:avLst/>
              <a:gdLst>
                <a:gd name="T0" fmla="*/ 7 w 8"/>
                <a:gd name="T1" fmla="*/ 0 h 38"/>
                <a:gd name="T2" fmla="*/ 0 w 8"/>
                <a:gd name="T3" fmla="*/ 37 h 38"/>
                <a:gd name="T4" fmla="*/ 0 60000 65536"/>
                <a:gd name="T5" fmla="*/ 0 60000 65536"/>
                <a:gd name="T6" fmla="*/ 0 w 8"/>
                <a:gd name="T7" fmla="*/ 0 h 38"/>
                <a:gd name="T8" fmla="*/ 8 w 8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8">
                  <a:moveTo>
                    <a:pt x="7" y="0"/>
                  </a:moveTo>
                  <a:lnTo>
                    <a:pt x="0" y="3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9" name="Freeform 35">
              <a:extLst>
                <a:ext uri="{FF2B5EF4-FFF2-40B4-BE49-F238E27FC236}">
                  <a16:creationId xmlns:a16="http://schemas.microsoft.com/office/drawing/2014/main" id="{EB606772-E46A-422B-87D8-F05806DC4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897"/>
              <a:ext cx="110" cy="128"/>
            </a:xfrm>
            <a:custGeom>
              <a:avLst/>
              <a:gdLst>
                <a:gd name="T0" fmla="*/ 109 w 110"/>
                <a:gd name="T1" fmla="*/ 0 h 128"/>
                <a:gd name="T2" fmla="*/ 0 w 110"/>
                <a:gd name="T3" fmla="*/ 127 h 128"/>
                <a:gd name="T4" fmla="*/ 0 60000 65536"/>
                <a:gd name="T5" fmla="*/ 0 60000 65536"/>
                <a:gd name="T6" fmla="*/ 0 w 110"/>
                <a:gd name="T7" fmla="*/ 0 h 128"/>
                <a:gd name="T8" fmla="*/ 110 w 110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128">
                  <a:moveTo>
                    <a:pt x="109" y="0"/>
                  </a:moveTo>
                  <a:lnTo>
                    <a:pt x="0" y="127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0" name="Freeform 36">
              <a:extLst>
                <a:ext uri="{FF2B5EF4-FFF2-40B4-BE49-F238E27FC236}">
                  <a16:creationId xmlns:a16="http://schemas.microsoft.com/office/drawing/2014/main" id="{A8AEA9E1-DF8A-4C7A-A67B-D9F90FC81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099"/>
              <a:ext cx="8" cy="34"/>
            </a:xfrm>
            <a:custGeom>
              <a:avLst/>
              <a:gdLst>
                <a:gd name="T0" fmla="*/ 7 w 8"/>
                <a:gd name="T1" fmla="*/ 0 h 34"/>
                <a:gd name="T2" fmla="*/ 0 w 8"/>
                <a:gd name="T3" fmla="*/ 33 h 34"/>
                <a:gd name="T4" fmla="*/ 0 60000 65536"/>
                <a:gd name="T5" fmla="*/ 0 60000 65536"/>
                <a:gd name="T6" fmla="*/ 0 w 8"/>
                <a:gd name="T7" fmla="*/ 0 h 34"/>
                <a:gd name="T8" fmla="*/ 8 w 8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4">
                  <a:moveTo>
                    <a:pt x="7" y="0"/>
                  </a:moveTo>
                  <a:lnTo>
                    <a:pt x="0" y="3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1" name="Freeform 37">
              <a:extLst>
                <a:ext uri="{FF2B5EF4-FFF2-40B4-BE49-F238E27FC236}">
                  <a16:creationId xmlns:a16="http://schemas.microsoft.com/office/drawing/2014/main" id="{0A6FC2A7-DA88-417C-85AF-D0CE9D97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075"/>
              <a:ext cx="5" cy="25"/>
            </a:xfrm>
            <a:custGeom>
              <a:avLst/>
              <a:gdLst>
                <a:gd name="T0" fmla="*/ 4 w 5"/>
                <a:gd name="T1" fmla="*/ 0 h 25"/>
                <a:gd name="T2" fmla="*/ 0 w 5"/>
                <a:gd name="T3" fmla="*/ 24 h 25"/>
                <a:gd name="T4" fmla="*/ 0 60000 65536"/>
                <a:gd name="T5" fmla="*/ 0 60000 65536"/>
                <a:gd name="T6" fmla="*/ 0 w 5"/>
                <a:gd name="T7" fmla="*/ 0 h 25"/>
                <a:gd name="T8" fmla="*/ 5 w 5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5">
                  <a:moveTo>
                    <a:pt x="4" y="0"/>
                  </a:moveTo>
                  <a:lnTo>
                    <a:pt x="0" y="2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2" name="Freeform 38">
              <a:extLst>
                <a:ext uri="{FF2B5EF4-FFF2-40B4-BE49-F238E27FC236}">
                  <a16:creationId xmlns:a16="http://schemas.microsoft.com/office/drawing/2014/main" id="{6A469F51-C3F2-4F82-8498-26638744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3054"/>
              <a:ext cx="10" cy="22"/>
            </a:xfrm>
            <a:custGeom>
              <a:avLst/>
              <a:gdLst>
                <a:gd name="T0" fmla="*/ 9 w 10"/>
                <a:gd name="T1" fmla="*/ 0 h 22"/>
                <a:gd name="T2" fmla="*/ 0 w 10"/>
                <a:gd name="T3" fmla="*/ 21 h 22"/>
                <a:gd name="T4" fmla="*/ 0 60000 65536"/>
                <a:gd name="T5" fmla="*/ 0 60000 65536"/>
                <a:gd name="T6" fmla="*/ 0 w 10"/>
                <a:gd name="T7" fmla="*/ 0 h 22"/>
                <a:gd name="T8" fmla="*/ 10 w 10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2">
                  <a:moveTo>
                    <a:pt x="9" y="0"/>
                  </a:moveTo>
                  <a:lnTo>
                    <a:pt x="0" y="2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3" name="Oval 39">
              <a:extLst>
                <a:ext uri="{FF2B5EF4-FFF2-40B4-BE49-F238E27FC236}">
                  <a16:creationId xmlns:a16="http://schemas.microsoft.com/office/drawing/2014/main" id="{2CCE2991-1831-4D3A-ADFE-DAD1CE87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2917"/>
              <a:ext cx="44" cy="42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4" name="Freeform 40">
              <a:extLst>
                <a:ext uri="{FF2B5EF4-FFF2-40B4-BE49-F238E27FC236}">
                  <a16:creationId xmlns:a16="http://schemas.microsoft.com/office/drawing/2014/main" id="{DBAE4708-2FED-4EF1-B826-6F4585B7F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2812"/>
              <a:ext cx="17" cy="83"/>
            </a:xfrm>
            <a:custGeom>
              <a:avLst/>
              <a:gdLst>
                <a:gd name="T0" fmla="*/ 16 w 17"/>
                <a:gd name="T1" fmla="*/ 82 h 83"/>
                <a:gd name="T2" fmla="*/ 0 w 17"/>
                <a:gd name="T3" fmla="*/ 0 h 83"/>
                <a:gd name="T4" fmla="*/ 0 60000 65536"/>
                <a:gd name="T5" fmla="*/ 0 60000 65536"/>
                <a:gd name="T6" fmla="*/ 0 w 17"/>
                <a:gd name="T7" fmla="*/ 0 h 83"/>
                <a:gd name="T8" fmla="*/ 17 w 17"/>
                <a:gd name="T9" fmla="*/ 83 h 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83">
                  <a:moveTo>
                    <a:pt x="16" y="8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5" name="Freeform 41">
              <a:extLst>
                <a:ext uri="{FF2B5EF4-FFF2-40B4-BE49-F238E27FC236}">
                  <a16:creationId xmlns:a16="http://schemas.microsoft.com/office/drawing/2014/main" id="{E3A0AF18-04F5-4EF2-80BB-08A3C364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986"/>
              <a:ext cx="41" cy="49"/>
            </a:xfrm>
            <a:custGeom>
              <a:avLst/>
              <a:gdLst>
                <a:gd name="T0" fmla="*/ 40 w 41"/>
                <a:gd name="T1" fmla="*/ 0 h 49"/>
                <a:gd name="T2" fmla="*/ 0 w 41"/>
                <a:gd name="T3" fmla="*/ 48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40" y="0"/>
                  </a:move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6" name="Freeform 42">
              <a:extLst>
                <a:ext uri="{FF2B5EF4-FFF2-40B4-BE49-F238E27FC236}">
                  <a16:creationId xmlns:a16="http://schemas.microsoft.com/office/drawing/2014/main" id="{00639C22-8E1E-4923-9310-B79D3B7B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2990"/>
              <a:ext cx="54" cy="229"/>
            </a:xfrm>
            <a:custGeom>
              <a:avLst/>
              <a:gdLst>
                <a:gd name="T0" fmla="*/ 53 w 54"/>
                <a:gd name="T1" fmla="*/ 228 h 229"/>
                <a:gd name="T2" fmla="*/ 0 w 54"/>
                <a:gd name="T3" fmla="*/ 0 h 229"/>
                <a:gd name="T4" fmla="*/ 0 60000 65536"/>
                <a:gd name="T5" fmla="*/ 0 60000 65536"/>
                <a:gd name="T6" fmla="*/ 0 w 54"/>
                <a:gd name="T7" fmla="*/ 0 h 229"/>
                <a:gd name="T8" fmla="*/ 54 w 54"/>
                <a:gd name="T9" fmla="*/ 229 h 2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29">
                  <a:moveTo>
                    <a:pt x="53" y="22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7" name="Freeform 43">
              <a:extLst>
                <a:ext uri="{FF2B5EF4-FFF2-40B4-BE49-F238E27FC236}">
                  <a16:creationId xmlns:a16="http://schemas.microsoft.com/office/drawing/2014/main" id="{86B6D1F9-9F38-4E6A-B550-A388A72B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2774"/>
              <a:ext cx="158" cy="414"/>
            </a:xfrm>
            <a:custGeom>
              <a:avLst/>
              <a:gdLst>
                <a:gd name="T0" fmla="*/ 0 w 158"/>
                <a:gd name="T1" fmla="*/ 0 h 414"/>
                <a:gd name="T2" fmla="*/ 91 w 158"/>
                <a:gd name="T3" fmla="*/ 392 h 414"/>
                <a:gd name="T4" fmla="*/ 157 w 158"/>
                <a:gd name="T5" fmla="*/ 413 h 414"/>
                <a:gd name="T6" fmla="*/ 0 60000 65536"/>
                <a:gd name="T7" fmla="*/ 0 60000 65536"/>
                <a:gd name="T8" fmla="*/ 0 60000 65536"/>
                <a:gd name="T9" fmla="*/ 0 w 158"/>
                <a:gd name="T10" fmla="*/ 0 h 414"/>
                <a:gd name="T11" fmla="*/ 158 w 158"/>
                <a:gd name="T12" fmla="*/ 414 h 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414">
                  <a:moveTo>
                    <a:pt x="0" y="0"/>
                  </a:moveTo>
                  <a:lnTo>
                    <a:pt x="91" y="392"/>
                  </a:lnTo>
                  <a:lnTo>
                    <a:pt x="157" y="413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8" name="Freeform 44">
              <a:extLst>
                <a:ext uri="{FF2B5EF4-FFF2-40B4-BE49-F238E27FC236}">
                  <a16:creationId xmlns:a16="http://schemas.microsoft.com/office/drawing/2014/main" id="{7BA49468-D5AB-41A0-AC4B-61C3A83D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187"/>
              <a:ext cx="179" cy="93"/>
            </a:xfrm>
            <a:custGeom>
              <a:avLst/>
              <a:gdLst>
                <a:gd name="T0" fmla="*/ 0 w 179"/>
                <a:gd name="T1" fmla="*/ 92 h 93"/>
                <a:gd name="T2" fmla="*/ 178 w 179"/>
                <a:gd name="T3" fmla="*/ 0 h 93"/>
                <a:gd name="T4" fmla="*/ 0 60000 65536"/>
                <a:gd name="T5" fmla="*/ 0 60000 65536"/>
                <a:gd name="T6" fmla="*/ 0 w 179"/>
                <a:gd name="T7" fmla="*/ 0 h 93"/>
                <a:gd name="T8" fmla="*/ 179 w 179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" h="93">
                  <a:moveTo>
                    <a:pt x="0" y="92"/>
                  </a:moveTo>
                  <a:lnTo>
                    <a:pt x="178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9" name="Freeform 45">
              <a:extLst>
                <a:ext uri="{FF2B5EF4-FFF2-40B4-BE49-F238E27FC236}">
                  <a16:creationId xmlns:a16="http://schemas.microsoft.com/office/drawing/2014/main" id="{2D657AB1-3217-44A9-87E6-89E3BB9EB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218"/>
              <a:ext cx="39" cy="62"/>
            </a:xfrm>
            <a:custGeom>
              <a:avLst/>
              <a:gdLst>
                <a:gd name="T0" fmla="*/ 0 w 39"/>
                <a:gd name="T1" fmla="*/ 61 h 62"/>
                <a:gd name="T2" fmla="*/ 38 w 39"/>
                <a:gd name="T3" fmla="*/ 0 h 62"/>
                <a:gd name="T4" fmla="*/ 0 60000 65536"/>
                <a:gd name="T5" fmla="*/ 0 60000 65536"/>
                <a:gd name="T6" fmla="*/ 0 w 39"/>
                <a:gd name="T7" fmla="*/ 0 h 62"/>
                <a:gd name="T8" fmla="*/ 39 w 39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62">
                  <a:moveTo>
                    <a:pt x="0" y="61"/>
                  </a:moveTo>
                  <a:lnTo>
                    <a:pt x="38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0" name="Freeform 46">
              <a:extLst>
                <a:ext uri="{FF2B5EF4-FFF2-40B4-BE49-F238E27FC236}">
                  <a16:creationId xmlns:a16="http://schemas.microsoft.com/office/drawing/2014/main" id="{280BD0E2-3F10-4415-84C0-8F20E372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279"/>
              <a:ext cx="13" cy="49"/>
            </a:xfrm>
            <a:custGeom>
              <a:avLst/>
              <a:gdLst>
                <a:gd name="T0" fmla="*/ 12 w 13"/>
                <a:gd name="T1" fmla="*/ 48 h 49"/>
                <a:gd name="T2" fmla="*/ 0 w 13"/>
                <a:gd name="T3" fmla="*/ 0 h 49"/>
                <a:gd name="T4" fmla="*/ 0 60000 65536"/>
                <a:gd name="T5" fmla="*/ 0 60000 65536"/>
                <a:gd name="T6" fmla="*/ 0 w 13"/>
                <a:gd name="T7" fmla="*/ 0 h 49"/>
                <a:gd name="T8" fmla="*/ 13 w 1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49">
                  <a:moveTo>
                    <a:pt x="12" y="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1" name="Freeform 47">
              <a:extLst>
                <a:ext uri="{FF2B5EF4-FFF2-40B4-BE49-F238E27FC236}">
                  <a16:creationId xmlns:a16="http://schemas.microsoft.com/office/drawing/2014/main" id="{AC43D00E-B1C2-4C29-A921-0150D4C69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3269"/>
              <a:ext cx="13" cy="42"/>
            </a:xfrm>
            <a:custGeom>
              <a:avLst/>
              <a:gdLst>
                <a:gd name="T0" fmla="*/ 0 w 13"/>
                <a:gd name="T1" fmla="*/ 0 h 42"/>
                <a:gd name="T2" fmla="*/ 12 w 13"/>
                <a:gd name="T3" fmla="*/ 41 h 42"/>
                <a:gd name="T4" fmla="*/ 0 60000 65536"/>
                <a:gd name="T5" fmla="*/ 0 60000 65536"/>
                <a:gd name="T6" fmla="*/ 0 w 13"/>
                <a:gd name="T7" fmla="*/ 0 h 42"/>
                <a:gd name="T8" fmla="*/ 13 w 13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42">
                  <a:moveTo>
                    <a:pt x="0" y="0"/>
                  </a:moveTo>
                  <a:lnTo>
                    <a:pt x="12" y="4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2" name="Freeform 48">
              <a:extLst>
                <a:ext uri="{FF2B5EF4-FFF2-40B4-BE49-F238E27FC236}">
                  <a16:creationId xmlns:a16="http://schemas.microsoft.com/office/drawing/2014/main" id="{F71C85B2-EC55-435D-8F34-5A70B078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235"/>
              <a:ext cx="9" cy="35"/>
            </a:xfrm>
            <a:custGeom>
              <a:avLst/>
              <a:gdLst>
                <a:gd name="T0" fmla="*/ 0 w 9"/>
                <a:gd name="T1" fmla="*/ 0 h 35"/>
                <a:gd name="T2" fmla="*/ 8 w 9"/>
                <a:gd name="T3" fmla="*/ 34 h 35"/>
                <a:gd name="T4" fmla="*/ 0 60000 65536"/>
                <a:gd name="T5" fmla="*/ 0 60000 65536"/>
                <a:gd name="T6" fmla="*/ 0 w 9"/>
                <a:gd name="T7" fmla="*/ 0 h 35"/>
                <a:gd name="T8" fmla="*/ 9 w 9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5">
                  <a:moveTo>
                    <a:pt x="0" y="0"/>
                  </a:moveTo>
                  <a:lnTo>
                    <a:pt x="8" y="3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3" name="Freeform 49">
              <a:extLst>
                <a:ext uri="{FF2B5EF4-FFF2-40B4-BE49-F238E27FC236}">
                  <a16:creationId xmlns:a16="http://schemas.microsoft.com/office/drawing/2014/main" id="{6E15D36A-FE13-44BE-B881-78E66D17C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3187"/>
              <a:ext cx="17" cy="49"/>
            </a:xfrm>
            <a:custGeom>
              <a:avLst/>
              <a:gdLst>
                <a:gd name="T0" fmla="*/ 0 w 17"/>
                <a:gd name="T1" fmla="*/ 0 h 49"/>
                <a:gd name="T2" fmla="*/ 16 w 17"/>
                <a:gd name="T3" fmla="*/ 48 h 49"/>
                <a:gd name="T4" fmla="*/ 0 60000 65536"/>
                <a:gd name="T5" fmla="*/ 0 60000 65536"/>
                <a:gd name="T6" fmla="*/ 0 w 17"/>
                <a:gd name="T7" fmla="*/ 0 h 49"/>
                <a:gd name="T8" fmla="*/ 17 w 17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49">
                  <a:moveTo>
                    <a:pt x="0" y="0"/>
                  </a:moveTo>
                  <a:lnTo>
                    <a:pt x="16" y="4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4" name="Freeform 50">
              <a:extLst>
                <a:ext uri="{FF2B5EF4-FFF2-40B4-BE49-F238E27FC236}">
                  <a16:creationId xmlns:a16="http://schemas.microsoft.com/office/drawing/2014/main" id="{27807A3B-C45E-47DB-949F-F3ADC7DDA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2802"/>
              <a:ext cx="13" cy="7"/>
            </a:xfrm>
            <a:custGeom>
              <a:avLst/>
              <a:gdLst>
                <a:gd name="T0" fmla="*/ 0 w 13"/>
                <a:gd name="T1" fmla="*/ 6 h 7"/>
                <a:gd name="T2" fmla="*/ 12 w 13"/>
                <a:gd name="T3" fmla="*/ 0 h 7"/>
                <a:gd name="T4" fmla="*/ 0 60000 65536"/>
                <a:gd name="T5" fmla="*/ 0 60000 65536"/>
                <a:gd name="T6" fmla="*/ 0 w 13"/>
                <a:gd name="T7" fmla="*/ 0 h 7"/>
                <a:gd name="T8" fmla="*/ 13 w 13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7">
                  <a:moveTo>
                    <a:pt x="0" y="6"/>
                  </a:moveTo>
                  <a:lnTo>
                    <a:pt x="1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5" name="Freeform 51">
              <a:extLst>
                <a:ext uri="{FF2B5EF4-FFF2-40B4-BE49-F238E27FC236}">
                  <a16:creationId xmlns:a16="http://schemas.microsoft.com/office/drawing/2014/main" id="{BA358730-4056-4E26-B129-1FEC14C0E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590"/>
              <a:ext cx="46" cy="209"/>
            </a:xfrm>
            <a:custGeom>
              <a:avLst/>
              <a:gdLst>
                <a:gd name="T0" fmla="*/ 45 w 46"/>
                <a:gd name="T1" fmla="*/ 208 h 209"/>
                <a:gd name="T2" fmla="*/ 0 w 46"/>
                <a:gd name="T3" fmla="*/ 0 h 209"/>
                <a:gd name="T4" fmla="*/ 0 60000 65536"/>
                <a:gd name="T5" fmla="*/ 0 60000 65536"/>
                <a:gd name="T6" fmla="*/ 0 w 46"/>
                <a:gd name="T7" fmla="*/ 0 h 209"/>
                <a:gd name="T8" fmla="*/ 46 w 46"/>
                <a:gd name="T9" fmla="*/ 209 h 2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209">
                  <a:moveTo>
                    <a:pt x="45" y="20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6" name="Freeform 52">
              <a:extLst>
                <a:ext uri="{FF2B5EF4-FFF2-40B4-BE49-F238E27FC236}">
                  <a16:creationId xmlns:a16="http://schemas.microsoft.com/office/drawing/2014/main" id="{35BDC5AA-EAB2-4812-BFA8-A13795887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2562"/>
              <a:ext cx="48" cy="29"/>
            </a:xfrm>
            <a:custGeom>
              <a:avLst/>
              <a:gdLst>
                <a:gd name="T0" fmla="*/ 47 w 48"/>
                <a:gd name="T1" fmla="*/ 0 h 29"/>
                <a:gd name="T2" fmla="*/ 0 w 48"/>
                <a:gd name="T3" fmla="*/ 28 h 29"/>
                <a:gd name="T4" fmla="*/ 0 60000 65536"/>
                <a:gd name="T5" fmla="*/ 0 60000 65536"/>
                <a:gd name="T6" fmla="*/ 0 w 48"/>
                <a:gd name="T7" fmla="*/ 0 h 29"/>
                <a:gd name="T8" fmla="*/ 48 w 48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9">
                  <a:moveTo>
                    <a:pt x="47" y="0"/>
                  </a:moveTo>
                  <a:lnTo>
                    <a:pt x="0" y="2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7" name="Freeform 53">
              <a:extLst>
                <a:ext uri="{FF2B5EF4-FFF2-40B4-BE49-F238E27FC236}">
                  <a16:creationId xmlns:a16="http://schemas.microsoft.com/office/drawing/2014/main" id="{F5302FE1-A477-48CD-A47E-CD881FABF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2562"/>
              <a:ext cx="48" cy="213"/>
            </a:xfrm>
            <a:custGeom>
              <a:avLst/>
              <a:gdLst>
                <a:gd name="T0" fmla="*/ 47 w 48"/>
                <a:gd name="T1" fmla="*/ 212 h 213"/>
                <a:gd name="T2" fmla="*/ 0 w 48"/>
                <a:gd name="T3" fmla="*/ 0 h 213"/>
                <a:gd name="T4" fmla="*/ 0 60000 65536"/>
                <a:gd name="T5" fmla="*/ 0 60000 65536"/>
                <a:gd name="T6" fmla="*/ 0 w 48"/>
                <a:gd name="T7" fmla="*/ 0 h 213"/>
                <a:gd name="T8" fmla="*/ 48 w 48"/>
                <a:gd name="T9" fmla="*/ 213 h 2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13">
                  <a:moveTo>
                    <a:pt x="47" y="2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8" name="Freeform 54">
              <a:extLst>
                <a:ext uri="{FF2B5EF4-FFF2-40B4-BE49-F238E27FC236}">
                  <a16:creationId xmlns:a16="http://schemas.microsoft.com/office/drawing/2014/main" id="{33620C48-63CF-4FD2-90F9-3D1157355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2774"/>
              <a:ext cx="14" cy="5"/>
            </a:xfrm>
            <a:custGeom>
              <a:avLst/>
              <a:gdLst>
                <a:gd name="T0" fmla="*/ 0 w 14"/>
                <a:gd name="T1" fmla="*/ 4 h 5"/>
                <a:gd name="T2" fmla="*/ 13 w 14"/>
                <a:gd name="T3" fmla="*/ 0 h 5"/>
                <a:gd name="T4" fmla="*/ 0 60000 65536"/>
                <a:gd name="T5" fmla="*/ 0 60000 65536"/>
                <a:gd name="T6" fmla="*/ 0 w 14"/>
                <a:gd name="T7" fmla="*/ 0 h 5"/>
                <a:gd name="T8" fmla="*/ 14 w 1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5">
                  <a:moveTo>
                    <a:pt x="0" y="4"/>
                  </a:moveTo>
                  <a:lnTo>
                    <a:pt x="1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9" name="Freeform 55">
              <a:extLst>
                <a:ext uri="{FF2B5EF4-FFF2-40B4-BE49-F238E27FC236}">
                  <a16:creationId xmlns:a16="http://schemas.microsoft.com/office/drawing/2014/main" id="{CF55E77C-DBF4-4401-A586-96F7FEED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3034"/>
              <a:ext cx="8" cy="21"/>
            </a:xfrm>
            <a:custGeom>
              <a:avLst/>
              <a:gdLst>
                <a:gd name="T0" fmla="*/ 7 w 8"/>
                <a:gd name="T1" fmla="*/ 0 h 21"/>
                <a:gd name="T2" fmla="*/ 0 w 8"/>
                <a:gd name="T3" fmla="*/ 20 h 21"/>
                <a:gd name="T4" fmla="*/ 0 60000 65536"/>
                <a:gd name="T5" fmla="*/ 0 60000 65536"/>
                <a:gd name="T6" fmla="*/ 0 w 8"/>
                <a:gd name="T7" fmla="*/ 0 h 21"/>
                <a:gd name="T8" fmla="*/ 8 w 8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1">
                  <a:moveTo>
                    <a:pt x="7" y="0"/>
                  </a:moveTo>
                  <a:lnTo>
                    <a:pt x="0" y="2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0" name="Freeform 56">
              <a:extLst>
                <a:ext uri="{FF2B5EF4-FFF2-40B4-BE49-F238E27FC236}">
                  <a16:creationId xmlns:a16="http://schemas.microsoft.com/office/drawing/2014/main" id="{1A4D6422-47EC-4665-997D-13F0D93C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132"/>
              <a:ext cx="1" cy="35"/>
            </a:xfrm>
            <a:custGeom>
              <a:avLst/>
              <a:gdLst>
                <a:gd name="T0" fmla="*/ 0 w 1"/>
                <a:gd name="T1" fmla="*/ 0 h 35"/>
                <a:gd name="T2" fmla="*/ 0 w 1"/>
                <a:gd name="T3" fmla="*/ 34 h 35"/>
                <a:gd name="T4" fmla="*/ 0 60000 65536"/>
                <a:gd name="T5" fmla="*/ 0 60000 65536"/>
                <a:gd name="T6" fmla="*/ 0 w 1"/>
                <a:gd name="T7" fmla="*/ 0 h 35"/>
                <a:gd name="T8" fmla="*/ 1 w 1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5">
                  <a:moveTo>
                    <a:pt x="0" y="0"/>
                  </a:moveTo>
                  <a:lnTo>
                    <a:pt x="0" y="3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1" name="Freeform 57">
              <a:extLst>
                <a:ext uri="{FF2B5EF4-FFF2-40B4-BE49-F238E27FC236}">
                  <a16:creationId xmlns:a16="http://schemas.microsoft.com/office/drawing/2014/main" id="{F6DC810D-C8C6-4F94-8556-6E415603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197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7 w 8"/>
                <a:gd name="T3" fmla="*/ 38 h 39"/>
                <a:gd name="T4" fmla="*/ 0 60000 65536"/>
                <a:gd name="T5" fmla="*/ 0 60000 65536"/>
                <a:gd name="T6" fmla="*/ 0 w 8"/>
                <a:gd name="T7" fmla="*/ 0 h 39"/>
                <a:gd name="T8" fmla="*/ 8 w 8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9">
                  <a:moveTo>
                    <a:pt x="0" y="0"/>
                  </a:moveTo>
                  <a:lnTo>
                    <a:pt x="7" y="38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2" name="Freeform 58">
              <a:extLst>
                <a:ext uri="{FF2B5EF4-FFF2-40B4-BE49-F238E27FC236}">
                  <a16:creationId xmlns:a16="http://schemas.microsoft.com/office/drawing/2014/main" id="{A27229E4-19D3-413B-A335-EE20419D3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166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1 h 32"/>
                <a:gd name="T4" fmla="*/ 0 60000 65536"/>
                <a:gd name="T5" fmla="*/ 0 60000 65536"/>
                <a:gd name="T6" fmla="*/ 0 w 1"/>
                <a:gd name="T7" fmla="*/ 0 h 32"/>
                <a:gd name="T8" fmla="*/ 1 w 1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">
                  <a:moveTo>
                    <a:pt x="0" y="0"/>
                  </a:moveTo>
                  <a:lnTo>
                    <a:pt x="0" y="3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3" name="Freeform 59">
              <a:extLst>
                <a:ext uri="{FF2B5EF4-FFF2-40B4-BE49-F238E27FC236}">
                  <a16:creationId xmlns:a16="http://schemas.microsoft.com/office/drawing/2014/main" id="{C7098CC7-5831-44FB-B230-1F7B74F8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218"/>
              <a:ext cx="8" cy="35"/>
            </a:xfrm>
            <a:custGeom>
              <a:avLst/>
              <a:gdLst>
                <a:gd name="T0" fmla="*/ 0 w 8"/>
                <a:gd name="T1" fmla="*/ 0 h 35"/>
                <a:gd name="T2" fmla="*/ 7 w 8"/>
                <a:gd name="T3" fmla="*/ 34 h 35"/>
                <a:gd name="T4" fmla="*/ 0 60000 65536"/>
                <a:gd name="T5" fmla="*/ 0 60000 65536"/>
                <a:gd name="T6" fmla="*/ 0 w 8"/>
                <a:gd name="T7" fmla="*/ 0 h 35"/>
                <a:gd name="T8" fmla="*/ 8 w 8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5">
                  <a:moveTo>
                    <a:pt x="0" y="0"/>
                  </a:moveTo>
                  <a:lnTo>
                    <a:pt x="7" y="3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04" name="Freeform 60">
              <a:extLst>
                <a:ext uri="{FF2B5EF4-FFF2-40B4-BE49-F238E27FC236}">
                  <a16:creationId xmlns:a16="http://schemas.microsoft.com/office/drawing/2014/main" id="{4E64CC08-8638-471E-8300-F2244281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174"/>
              <a:ext cx="3" cy="45"/>
            </a:xfrm>
            <a:custGeom>
              <a:avLst/>
              <a:gdLst>
                <a:gd name="T0" fmla="*/ 0 w 3"/>
                <a:gd name="T1" fmla="*/ 0 h 45"/>
                <a:gd name="T2" fmla="*/ 2 w 3"/>
                <a:gd name="T3" fmla="*/ 44 h 45"/>
                <a:gd name="T4" fmla="*/ 0 60000 65536"/>
                <a:gd name="T5" fmla="*/ 0 60000 65536"/>
                <a:gd name="T6" fmla="*/ 0 w 3"/>
                <a:gd name="T7" fmla="*/ 0 h 45"/>
                <a:gd name="T8" fmla="*/ 3 w 3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5">
                  <a:moveTo>
                    <a:pt x="0" y="0"/>
                  </a:moveTo>
                  <a:lnTo>
                    <a:pt x="2" y="4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44" name="Group 61">
            <a:extLst>
              <a:ext uri="{FF2B5EF4-FFF2-40B4-BE49-F238E27FC236}">
                <a16:creationId xmlns:a16="http://schemas.microsoft.com/office/drawing/2014/main" id="{728C4638-F79F-41FC-9B8E-815A04CE905E}"/>
              </a:ext>
            </a:extLst>
          </p:cNvPr>
          <p:cNvGrpSpPr>
            <a:grpSpLocks/>
          </p:cNvGrpSpPr>
          <p:nvPr/>
        </p:nvGrpSpPr>
        <p:grpSpPr bwMode="auto">
          <a:xfrm>
            <a:off x="7231063" y="1584325"/>
            <a:ext cx="769937" cy="550863"/>
            <a:chOff x="4606" y="1382"/>
            <a:chExt cx="485" cy="347"/>
          </a:xfrm>
        </p:grpSpPr>
        <p:sp>
          <p:nvSpPr>
            <p:cNvPr id="18449" name="Freeform 62">
              <a:extLst>
                <a:ext uri="{FF2B5EF4-FFF2-40B4-BE49-F238E27FC236}">
                  <a16:creationId xmlns:a16="http://schemas.microsoft.com/office/drawing/2014/main" id="{DA2ABD01-164A-48DC-9BCA-E6FEE2B4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382"/>
              <a:ext cx="156" cy="347"/>
            </a:xfrm>
            <a:custGeom>
              <a:avLst/>
              <a:gdLst>
                <a:gd name="T0" fmla="*/ 155 w 156"/>
                <a:gd name="T1" fmla="*/ 173 h 347"/>
                <a:gd name="T2" fmla="*/ 153 w 156"/>
                <a:gd name="T3" fmla="*/ 137 h 347"/>
                <a:gd name="T4" fmla="*/ 147 w 156"/>
                <a:gd name="T5" fmla="*/ 100 h 347"/>
                <a:gd name="T6" fmla="*/ 138 w 156"/>
                <a:gd name="T7" fmla="*/ 69 h 347"/>
                <a:gd name="T8" fmla="*/ 127 w 156"/>
                <a:gd name="T9" fmla="*/ 41 h 347"/>
                <a:gd name="T10" fmla="*/ 114 w 156"/>
                <a:gd name="T11" fmla="*/ 20 h 347"/>
                <a:gd name="T12" fmla="*/ 97 w 156"/>
                <a:gd name="T13" fmla="*/ 6 h 347"/>
                <a:gd name="T14" fmla="*/ 82 w 156"/>
                <a:gd name="T15" fmla="*/ 0 h 347"/>
                <a:gd name="T16" fmla="*/ 66 w 156"/>
                <a:gd name="T17" fmla="*/ 2 h 347"/>
                <a:gd name="T18" fmla="*/ 48 w 156"/>
                <a:gd name="T19" fmla="*/ 13 h 347"/>
                <a:gd name="T20" fmla="*/ 34 w 156"/>
                <a:gd name="T21" fmla="*/ 30 h 347"/>
                <a:gd name="T22" fmla="*/ 21 w 156"/>
                <a:gd name="T23" fmla="*/ 56 h 347"/>
                <a:gd name="T24" fmla="*/ 11 w 156"/>
                <a:gd name="T25" fmla="*/ 84 h 347"/>
                <a:gd name="T26" fmla="*/ 4 w 156"/>
                <a:gd name="T27" fmla="*/ 120 h 347"/>
                <a:gd name="T28" fmla="*/ 0 w 156"/>
                <a:gd name="T29" fmla="*/ 156 h 347"/>
                <a:gd name="T30" fmla="*/ 0 w 156"/>
                <a:gd name="T31" fmla="*/ 191 h 347"/>
                <a:gd name="T32" fmla="*/ 4 w 156"/>
                <a:gd name="T33" fmla="*/ 230 h 347"/>
                <a:gd name="T34" fmla="*/ 11 w 156"/>
                <a:gd name="T35" fmla="*/ 263 h 347"/>
                <a:gd name="T36" fmla="*/ 22 w 156"/>
                <a:gd name="T37" fmla="*/ 294 h 347"/>
                <a:gd name="T38" fmla="*/ 34 w 156"/>
                <a:gd name="T39" fmla="*/ 317 h 347"/>
                <a:gd name="T40" fmla="*/ 48 w 156"/>
                <a:gd name="T41" fmla="*/ 334 h 347"/>
                <a:gd name="T42" fmla="*/ 66 w 156"/>
                <a:gd name="T43" fmla="*/ 344 h 347"/>
                <a:gd name="T44" fmla="*/ 82 w 156"/>
                <a:gd name="T45" fmla="*/ 346 h 347"/>
                <a:gd name="T46" fmla="*/ 98 w 156"/>
                <a:gd name="T47" fmla="*/ 340 h 347"/>
                <a:gd name="T48" fmla="*/ 114 w 156"/>
                <a:gd name="T49" fmla="*/ 326 h 347"/>
                <a:gd name="T50" fmla="*/ 128 w 156"/>
                <a:gd name="T51" fmla="*/ 304 h 347"/>
                <a:gd name="T52" fmla="*/ 138 w 156"/>
                <a:gd name="T53" fmla="*/ 278 h 347"/>
                <a:gd name="T54" fmla="*/ 147 w 156"/>
                <a:gd name="T55" fmla="*/ 246 h 347"/>
                <a:gd name="T56" fmla="*/ 153 w 156"/>
                <a:gd name="T57" fmla="*/ 209 h 347"/>
                <a:gd name="T58" fmla="*/ 155 w 156"/>
                <a:gd name="T59" fmla="*/ 173 h 3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347"/>
                <a:gd name="T92" fmla="*/ 156 w 156"/>
                <a:gd name="T93" fmla="*/ 347 h 3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347">
                  <a:moveTo>
                    <a:pt x="155" y="173"/>
                  </a:moveTo>
                  <a:lnTo>
                    <a:pt x="153" y="137"/>
                  </a:lnTo>
                  <a:lnTo>
                    <a:pt x="147" y="100"/>
                  </a:lnTo>
                  <a:lnTo>
                    <a:pt x="138" y="69"/>
                  </a:lnTo>
                  <a:lnTo>
                    <a:pt x="127" y="41"/>
                  </a:lnTo>
                  <a:lnTo>
                    <a:pt x="114" y="20"/>
                  </a:lnTo>
                  <a:lnTo>
                    <a:pt x="97" y="6"/>
                  </a:lnTo>
                  <a:lnTo>
                    <a:pt x="82" y="0"/>
                  </a:lnTo>
                  <a:lnTo>
                    <a:pt x="66" y="2"/>
                  </a:lnTo>
                  <a:lnTo>
                    <a:pt x="48" y="13"/>
                  </a:lnTo>
                  <a:lnTo>
                    <a:pt x="34" y="30"/>
                  </a:lnTo>
                  <a:lnTo>
                    <a:pt x="21" y="56"/>
                  </a:lnTo>
                  <a:lnTo>
                    <a:pt x="11" y="84"/>
                  </a:lnTo>
                  <a:lnTo>
                    <a:pt x="4" y="120"/>
                  </a:lnTo>
                  <a:lnTo>
                    <a:pt x="0" y="156"/>
                  </a:lnTo>
                  <a:lnTo>
                    <a:pt x="0" y="191"/>
                  </a:lnTo>
                  <a:lnTo>
                    <a:pt x="4" y="230"/>
                  </a:lnTo>
                  <a:lnTo>
                    <a:pt x="11" y="263"/>
                  </a:lnTo>
                  <a:lnTo>
                    <a:pt x="22" y="294"/>
                  </a:lnTo>
                  <a:lnTo>
                    <a:pt x="34" y="317"/>
                  </a:lnTo>
                  <a:lnTo>
                    <a:pt x="48" y="334"/>
                  </a:lnTo>
                  <a:lnTo>
                    <a:pt x="66" y="344"/>
                  </a:lnTo>
                  <a:lnTo>
                    <a:pt x="82" y="346"/>
                  </a:lnTo>
                  <a:lnTo>
                    <a:pt x="98" y="340"/>
                  </a:lnTo>
                  <a:lnTo>
                    <a:pt x="114" y="326"/>
                  </a:lnTo>
                  <a:lnTo>
                    <a:pt x="128" y="304"/>
                  </a:lnTo>
                  <a:lnTo>
                    <a:pt x="138" y="278"/>
                  </a:lnTo>
                  <a:lnTo>
                    <a:pt x="147" y="246"/>
                  </a:lnTo>
                  <a:lnTo>
                    <a:pt x="153" y="209"/>
                  </a:lnTo>
                  <a:lnTo>
                    <a:pt x="155" y="173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Freeform 63">
              <a:extLst>
                <a:ext uri="{FF2B5EF4-FFF2-40B4-BE49-F238E27FC236}">
                  <a16:creationId xmlns:a16="http://schemas.microsoft.com/office/drawing/2014/main" id="{2AF8A199-8FF6-4F3E-96D4-AB6A7E06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464"/>
              <a:ext cx="457" cy="191"/>
            </a:xfrm>
            <a:custGeom>
              <a:avLst/>
              <a:gdLst>
                <a:gd name="T0" fmla="*/ 267 w 457"/>
                <a:gd name="T1" fmla="*/ 140 h 191"/>
                <a:gd name="T2" fmla="*/ 312 w 457"/>
                <a:gd name="T3" fmla="*/ 122 h 191"/>
                <a:gd name="T4" fmla="*/ 358 w 457"/>
                <a:gd name="T5" fmla="*/ 100 h 191"/>
                <a:gd name="T6" fmla="*/ 394 w 457"/>
                <a:gd name="T7" fmla="*/ 81 h 191"/>
                <a:gd name="T8" fmla="*/ 426 w 457"/>
                <a:gd name="T9" fmla="*/ 60 h 191"/>
                <a:gd name="T10" fmla="*/ 446 w 457"/>
                <a:gd name="T11" fmla="*/ 42 h 191"/>
                <a:gd name="T12" fmla="*/ 456 w 457"/>
                <a:gd name="T13" fmla="*/ 26 h 191"/>
                <a:gd name="T14" fmla="*/ 456 w 457"/>
                <a:gd name="T15" fmla="*/ 14 h 191"/>
                <a:gd name="T16" fmla="*/ 446 w 457"/>
                <a:gd name="T17" fmla="*/ 5 h 191"/>
                <a:gd name="T18" fmla="*/ 424 w 457"/>
                <a:gd name="T19" fmla="*/ 0 h 191"/>
                <a:gd name="T20" fmla="*/ 395 w 457"/>
                <a:gd name="T21" fmla="*/ 0 h 191"/>
                <a:gd name="T22" fmla="*/ 355 w 457"/>
                <a:gd name="T23" fmla="*/ 5 h 191"/>
                <a:gd name="T24" fmla="*/ 312 w 457"/>
                <a:gd name="T25" fmla="*/ 13 h 191"/>
                <a:gd name="T26" fmla="*/ 263 w 457"/>
                <a:gd name="T27" fmla="*/ 26 h 191"/>
                <a:gd name="T28" fmla="*/ 216 w 457"/>
                <a:gd name="T29" fmla="*/ 42 h 191"/>
                <a:gd name="T30" fmla="*/ 168 w 457"/>
                <a:gd name="T31" fmla="*/ 59 h 191"/>
                <a:gd name="T32" fmla="*/ 120 w 457"/>
                <a:gd name="T33" fmla="*/ 80 h 191"/>
                <a:gd name="T34" fmla="*/ 80 w 457"/>
                <a:gd name="T35" fmla="*/ 99 h 191"/>
                <a:gd name="T36" fmla="*/ 45 w 457"/>
                <a:gd name="T37" fmla="*/ 121 h 191"/>
                <a:gd name="T38" fmla="*/ 21 w 457"/>
                <a:gd name="T39" fmla="*/ 140 h 191"/>
                <a:gd name="T40" fmla="*/ 6 w 457"/>
                <a:gd name="T41" fmla="*/ 156 h 191"/>
                <a:gd name="T42" fmla="*/ 0 w 457"/>
                <a:gd name="T43" fmla="*/ 171 h 191"/>
                <a:gd name="T44" fmla="*/ 6 w 457"/>
                <a:gd name="T45" fmla="*/ 181 h 191"/>
                <a:gd name="T46" fmla="*/ 23 w 457"/>
                <a:gd name="T47" fmla="*/ 188 h 191"/>
                <a:gd name="T48" fmla="*/ 48 w 457"/>
                <a:gd name="T49" fmla="*/ 190 h 191"/>
                <a:gd name="T50" fmla="*/ 84 w 457"/>
                <a:gd name="T51" fmla="*/ 188 h 191"/>
                <a:gd name="T52" fmla="*/ 124 w 457"/>
                <a:gd name="T53" fmla="*/ 182 h 191"/>
                <a:gd name="T54" fmla="*/ 168 w 457"/>
                <a:gd name="T55" fmla="*/ 172 h 191"/>
                <a:gd name="T56" fmla="*/ 219 w 457"/>
                <a:gd name="T57" fmla="*/ 157 h 191"/>
                <a:gd name="T58" fmla="*/ 267 w 457"/>
                <a:gd name="T59" fmla="*/ 140 h 1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7"/>
                <a:gd name="T91" fmla="*/ 0 h 191"/>
                <a:gd name="T92" fmla="*/ 457 w 457"/>
                <a:gd name="T93" fmla="*/ 191 h 1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7" h="191">
                  <a:moveTo>
                    <a:pt x="267" y="140"/>
                  </a:moveTo>
                  <a:lnTo>
                    <a:pt x="312" y="122"/>
                  </a:lnTo>
                  <a:lnTo>
                    <a:pt x="358" y="100"/>
                  </a:lnTo>
                  <a:lnTo>
                    <a:pt x="394" y="81"/>
                  </a:lnTo>
                  <a:lnTo>
                    <a:pt x="426" y="60"/>
                  </a:lnTo>
                  <a:lnTo>
                    <a:pt x="446" y="42"/>
                  </a:lnTo>
                  <a:lnTo>
                    <a:pt x="456" y="26"/>
                  </a:lnTo>
                  <a:lnTo>
                    <a:pt x="456" y="14"/>
                  </a:lnTo>
                  <a:lnTo>
                    <a:pt x="446" y="5"/>
                  </a:lnTo>
                  <a:lnTo>
                    <a:pt x="424" y="0"/>
                  </a:lnTo>
                  <a:lnTo>
                    <a:pt x="395" y="0"/>
                  </a:lnTo>
                  <a:lnTo>
                    <a:pt x="355" y="5"/>
                  </a:lnTo>
                  <a:lnTo>
                    <a:pt x="312" y="13"/>
                  </a:lnTo>
                  <a:lnTo>
                    <a:pt x="263" y="26"/>
                  </a:lnTo>
                  <a:lnTo>
                    <a:pt x="216" y="42"/>
                  </a:lnTo>
                  <a:lnTo>
                    <a:pt x="168" y="59"/>
                  </a:lnTo>
                  <a:lnTo>
                    <a:pt x="120" y="80"/>
                  </a:lnTo>
                  <a:lnTo>
                    <a:pt x="80" y="99"/>
                  </a:lnTo>
                  <a:lnTo>
                    <a:pt x="45" y="121"/>
                  </a:lnTo>
                  <a:lnTo>
                    <a:pt x="21" y="140"/>
                  </a:lnTo>
                  <a:lnTo>
                    <a:pt x="6" y="156"/>
                  </a:lnTo>
                  <a:lnTo>
                    <a:pt x="0" y="171"/>
                  </a:lnTo>
                  <a:lnTo>
                    <a:pt x="6" y="181"/>
                  </a:lnTo>
                  <a:lnTo>
                    <a:pt x="23" y="188"/>
                  </a:lnTo>
                  <a:lnTo>
                    <a:pt x="48" y="190"/>
                  </a:lnTo>
                  <a:lnTo>
                    <a:pt x="84" y="188"/>
                  </a:lnTo>
                  <a:lnTo>
                    <a:pt x="124" y="182"/>
                  </a:lnTo>
                  <a:lnTo>
                    <a:pt x="168" y="172"/>
                  </a:lnTo>
                  <a:lnTo>
                    <a:pt x="219" y="157"/>
                  </a:lnTo>
                  <a:lnTo>
                    <a:pt x="267" y="14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Freeform 64">
              <a:extLst>
                <a:ext uri="{FF2B5EF4-FFF2-40B4-BE49-F238E27FC236}">
                  <a16:creationId xmlns:a16="http://schemas.microsoft.com/office/drawing/2014/main" id="{F2BDD18C-59D5-4CC7-A438-7CF68CEA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486"/>
              <a:ext cx="485" cy="157"/>
            </a:xfrm>
            <a:custGeom>
              <a:avLst/>
              <a:gdLst>
                <a:gd name="T0" fmla="*/ 270 w 485"/>
                <a:gd name="T1" fmla="*/ 30 h 157"/>
                <a:gd name="T2" fmla="*/ 220 w 485"/>
                <a:gd name="T3" fmla="*/ 18 h 157"/>
                <a:gd name="T4" fmla="*/ 166 w 485"/>
                <a:gd name="T5" fmla="*/ 8 h 157"/>
                <a:gd name="T6" fmla="*/ 120 w 485"/>
                <a:gd name="T7" fmla="*/ 2 h 157"/>
                <a:gd name="T8" fmla="*/ 76 w 485"/>
                <a:gd name="T9" fmla="*/ 0 h 157"/>
                <a:gd name="T10" fmla="*/ 43 w 485"/>
                <a:gd name="T11" fmla="*/ 0 h 157"/>
                <a:gd name="T12" fmla="*/ 17 w 485"/>
                <a:gd name="T13" fmla="*/ 6 h 157"/>
                <a:gd name="T14" fmla="*/ 4 w 485"/>
                <a:gd name="T15" fmla="*/ 14 h 157"/>
                <a:gd name="T16" fmla="*/ 0 w 485"/>
                <a:gd name="T17" fmla="*/ 24 h 157"/>
                <a:gd name="T18" fmla="*/ 9 w 485"/>
                <a:gd name="T19" fmla="*/ 39 h 157"/>
                <a:gd name="T20" fmla="*/ 27 w 485"/>
                <a:gd name="T21" fmla="*/ 54 h 157"/>
                <a:gd name="T22" fmla="*/ 58 w 485"/>
                <a:gd name="T23" fmla="*/ 71 h 157"/>
                <a:gd name="T24" fmla="*/ 95 w 485"/>
                <a:gd name="T25" fmla="*/ 87 h 157"/>
                <a:gd name="T26" fmla="*/ 142 w 485"/>
                <a:gd name="T27" fmla="*/ 105 h 157"/>
                <a:gd name="T28" fmla="*/ 190 w 485"/>
                <a:gd name="T29" fmla="*/ 119 h 157"/>
                <a:gd name="T30" fmla="*/ 240 w 485"/>
                <a:gd name="T31" fmla="*/ 132 h 157"/>
                <a:gd name="T32" fmla="*/ 294 w 485"/>
                <a:gd name="T33" fmla="*/ 144 h 157"/>
                <a:gd name="T34" fmla="*/ 342 w 485"/>
                <a:gd name="T35" fmla="*/ 151 h 157"/>
                <a:gd name="T36" fmla="*/ 390 w 485"/>
                <a:gd name="T37" fmla="*/ 156 h 157"/>
                <a:gd name="T38" fmla="*/ 426 w 485"/>
                <a:gd name="T39" fmla="*/ 156 h 157"/>
                <a:gd name="T40" fmla="*/ 456 w 485"/>
                <a:gd name="T41" fmla="*/ 154 h 157"/>
                <a:gd name="T42" fmla="*/ 476 w 485"/>
                <a:gd name="T43" fmla="*/ 147 h 157"/>
                <a:gd name="T44" fmla="*/ 484 w 485"/>
                <a:gd name="T45" fmla="*/ 138 h 157"/>
                <a:gd name="T46" fmla="*/ 482 w 485"/>
                <a:gd name="T47" fmla="*/ 124 h 157"/>
                <a:gd name="T48" fmla="*/ 468 w 485"/>
                <a:gd name="T49" fmla="*/ 110 h 157"/>
                <a:gd name="T50" fmla="*/ 442 w 485"/>
                <a:gd name="T51" fmla="*/ 93 h 157"/>
                <a:gd name="T52" fmla="*/ 410 w 485"/>
                <a:gd name="T53" fmla="*/ 76 h 157"/>
                <a:gd name="T54" fmla="*/ 369 w 485"/>
                <a:gd name="T55" fmla="*/ 60 h 157"/>
                <a:gd name="T56" fmla="*/ 320 w 485"/>
                <a:gd name="T57" fmla="*/ 44 h 157"/>
                <a:gd name="T58" fmla="*/ 270 w 485"/>
                <a:gd name="T59" fmla="*/ 30 h 1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5"/>
                <a:gd name="T91" fmla="*/ 0 h 157"/>
                <a:gd name="T92" fmla="*/ 485 w 485"/>
                <a:gd name="T93" fmla="*/ 157 h 1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5" h="157">
                  <a:moveTo>
                    <a:pt x="270" y="30"/>
                  </a:moveTo>
                  <a:lnTo>
                    <a:pt x="220" y="18"/>
                  </a:lnTo>
                  <a:lnTo>
                    <a:pt x="166" y="8"/>
                  </a:lnTo>
                  <a:lnTo>
                    <a:pt x="120" y="2"/>
                  </a:lnTo>
                  <a:lnTo>
                    <a:pt x="76" y="0"/>
                  </a:lnTo>
                  <a:lnTo>
                    <a:pt x="43" y="0"/>
                  </a:lnTo>
                  <a:lnTo>
                    <a:pt x="17" y="6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9" y="39"/>
                  </a:lnTo>
                  <a:lnTo>
                    <a:pt x="27" y="54"/>
                  </a:lnTo>
                  <a:lnTo>
                    <a:pt x="58" y="71"/>
                  </a:lnTo>
                  <a:lnTo>
                    <a:pt x="95" y="87"/>
                  </a:lnTo>
                  <a:lnTo>
                    <a:pt x="142" y="105"/>
                  </a:lnTo>
                  <a:lnTo>
                    <a:pt x="190" y="119"/>
                  </a:lnTo>
                  <a:lnTo>
                    <a:pt x="240" y="132"/>
                  </a:lnTo>
                  <a:lnTo>
                    <a:pt x="294" y="144"/>
                  </a:lnTo>
                  <a:lnTo>
                    <a:pt x="342" y="151"/>
                  </a:lnTo>
                  <a:lnTo>
                    <a:pt x="390" y="156"/>
                  </a:lnTo>
                  <a:lnTo>
                    <a:pt x="426" y="156"/>
                  </a:lnTo>
                  <a:lnTo>
                    <a:pt x="456" y="154"/>
                  </a:lnTo>
                  <a:lnTo>
                    <a:pt x="476" y="147"/>
                  </a:lnTo>
                  <a:lnTo>
                    <a:pt x="484" y="138"/>
                  </a:lnTo>
                  <a:lnTo>
                    <a:pt x="482" y="124"/>
                  </a:lnTo>
                  <a:lnTo>
                    <a:pt x="468" y="110"/>
                  </a:lnTo>
                  <a:lnTo>
                    <a:pt x="442" y="93"/>
                  </a:lnTo>
                  <a:lnTo>
                    <a:pt x="410" y="76"/>
                  </a:lnTo>
                  <a:lnTo>
                    <a:pt x="369" y="60"/>
                  </a:lnTo>
                  <a:lnTo>
                    <a:pt x="320" y="44"/>
                  </a:lnTo>
                  <a:lnTo>
                    <a:pt x="270" y="3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Oval 65">
              <a:extLst>
                <a:ext uri="{FF2B5EF4-FFF2-40B4-BE49-F238E27FC236}">
                  <a16:creationId xmlns:a16="http://schemas.microsoft.com/office/drawing/2014/main" id="{CE52D9AB-9190-42EE-A13E-4757E338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1538"/>
              <a:ext cx="44" cy="4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3" name="Oval 66">
              <a:extLst>
                <a:ext uri="{FF2B5EF4-FFF2-40B4-BE49-F238E27FC236}">
                  <a16:creationId xmlns:a16="http://schemas.microsoft.com/office/drawing/2014/main" id="{019FC9DA-27A0-4987-AF08-08744D11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520"/>
              <a:ext cx="12" cy="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Oval 67">
              <a:extLst>
                <a:ext uri="{FF2B5EF4-FFF2-40B4-BE49-F238E27FC236}">
                  <a16:creationId xmlns:a16="http://schemas.microsoft.com/office/drawing/2014/main" id="{1BDF3B07-B4C5-4CF6-986B-0C33B1408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520"/>
              <a:ext cx="12" cy="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5" name="Oval 68">
              <a:extLst>
                <a:ext uri="{FF2B5EF4-FFF2-40B4-BE49-F238E27FC236}">
                  <a16:creationId xmlns:a16="http://schemas.microsoft.com/office/drawing/2014/main" id="{1C31C988-7E98-4F3E-821E-D7834AF0F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1694"/>
              <a:ext cx="12" cy="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Oval 69">
              <a:extLst>
                <a:ext uri="{FF2B5EF4-FFF2-40B4-BE49-F238E27FC236}">
                  <a16:creationId xmlns:a16="http://schemas.microsoft.com/office/drawing/2014/main" id="{C0E1B5CE-20D5-411C-BE15-2F36CFA2F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1694"/>
              <a:ext cx="12" cy="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7" name="Oval 70">
              <a:extLst>
                <a:ext uri="{FF2B5EF4-FFF2-40B4-BE49-F238E27FC236}">
                  <a16:creationId xmlns:a16="http://schemas.microsoft.com/office/drawing/2014/main" id="{6D1B5A25-321A-4BC5-9DF4-50B91D504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485"/>
              <a:ext cx="12" cy="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8" name="Oval 71">
              <a:extLst>
                <a:ext uri="{FF2B5EF4-FFF2-40B4-BE49-F238E27FC236}">
                  <a16:creationId xmlns:a16="http://schemas.microsoft.com/office/drawing/2014/main" id="{E518144B-23AC-452D-9D1D-D8EE4874D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485"/>
              <a:ext cx="12" cy="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5" name="Date Placeholder 71">
            <a:extLst>
              <a:ext uri="{FF2B5EF4-FFF2-40B4-BE49-F238E27FC236}">
                <a16:creationId xmlns:a16="http://schemas.microsoft.com/office/drawing/2014/main" id="{6AA7D912-0CB4-4F78-9567-55B5A82E52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8446" name="Slide Number Placeholder 72">
            <a:extLst>
              <a:ext uri="{FF2B5EF4-FFF2-40B4-BE49-F238E27FC236}">
                <a16:creationId xmlns:a16="http://schemas.microsoft.com/office/drawing/2014/main" id="{CF85322B-9A35-4FB7-BF75-4EFBC77C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7EC53C-986A-4B40-8D8C-19FCA88CB23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8447" name="Footer Placeholder 73">
            <a:extLst>
              <a:ext uri="{FF2B5EF4-FFF2-40B4-BE49-F238E27FC236}">
                <a16:creationId xmlns:a16="http://schemas.microsoft.com/office/drawing/2014/main" id="{B936FE20-9B2C-47CE-AC3F-C2CBABD0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  <p:sp>
        <p:nvSpPr>
          <p:cNvPr id="18448" name="TextBox 74">
            <a:extLst>
              <a:ext uri="{FF2B5EF4-FFF2-40B4-BE49-F238E27FC236}">
                <a16:creationId xmlns:a16="http://schemas.microsoft.com/office/drawing/2014/main" id="{80AC2E08-6B13-4005-A2A1-125BD7F82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0"/>
            <a:ext cx="696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Skilful  examination and knowledgeable interpretation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5356E3B-FF0A-4570-ABC2-3123C2D55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49238"/>
            <a:ext cx="50768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5500"/>
              </a:lnSpc>
            </a:pPr>
            <a:r>
              <a:rPr lang="en-US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</a:t>
            </a:r>
          </a:p>
          <a:p>
            <a:pPr eaLnBrk="1" hangingPunct="1">
              <a:lnSpc>
                <a:spcPts val="5500"/>
              </a:lnSpc>
            </a:pPr>
            <a:r>
              <a:rPr lang="en-US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Science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5DB30DB-D361-4C27-846E-F2C0679C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824038"/>
            <a:ext cx="397033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6000"/>
              </a:lnSpc>
              <a:buFontTx/>
              <a:buChar char="•"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Associative</a:t>
            </a:r>
          </a:p>
          <a:p>
            <a:pPr eaLnBrk="1" hangingPunct="1">
              <a:lnSpc>
                <a:spcPts val="6000"/>
              </a:lnSpc>
              <a:buFontTx/>
              <a:buChar char="•"/>
            </a:pPr>
            <a:endParaRPr lang="en-US" altLang="en-US" sz="4800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6000"/>
              </a:lnSpc>
              <a:buFontTx/>
              <a:buChar char="•"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Dissociative</a:t>
            </a:r>
          </a:p>
          <a:p>
            <a:pPr eaLnBrk="1" hangingPunct="1">
              <a:lnSpc>
                <a:spcPts val="6000"/>
              </a:lnSpc>
              <a:buFontTx/>
              <a:buChar char="•"/>
            </a:pPr>
            <a:endParaRPr lang="en-US" altLang="en-US" sz="4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6000"/>
              </a:lnSpc>
              <a:buFontTx/>
              <a:buChar char="•"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F16C4844-EEDF-4686-9951-5B3F5903C4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D38958DC-7C31-459E-B545-F1A76498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9947E1-97E1-4674-A5A0-12980A0576B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9462" name="Footer Placeholder 5">
            <a:extLst>
              <a:ext uri="{FF2B5EF4-FFF2-40B4-BE49-F238E27FC236}">
                <a16:creationId xmlns:a16="http://schemas.microsoft.com/office/drawing/2014/main" id="{1BEC9AA3-1854-4742-B2CB-6C543258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3">
            <a:extLst>
              <a:ext uri="{FF2B5EF4-FFF2-40B4-BE49-F238E27FC236}">
                <a16:creationId xmlns:a16="http://schemas.microsoft.com/office/drawing/2014/main" id="{166ADAAA-B2E6-4974-89EE-9F973485B0F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76200"/>
            <a:ext cx="8077200" cy="6691313"/>
            <a:chOff x="288" y="48"/>
            <a:chExt cx="5088" cy="4215"/>
          </a:xfrm>
        </p:grpSpPr>
        <p:sp>
          <p:nvSpPr>
            <p:cNvPr id="20486" name="Rectangle 8">
              <a:extLst>
                <a:ext uri="{FF2B5EF4-FFF2-40B4-BE49-F238E27FC236}">
                  <a16:creationId xmlns:a16="http://schemas.microsoft.com/office/drawing/2014/main" id="{2773DA81-E788-45B6-A23D-52375363A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4"/>
              <a:ext cx="5088" cy="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Conclusive</a:t>
              </a: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evidence to </a:t>
              </a: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associate  </a:t>
              </a: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Strong evidence to associate a suspect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Some evidence to associate a suspect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rgbClr val="00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Inconclusive </a:t>
              </a: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evidence to </a:t>
              </a: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associate </a:t>
              </a: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rgbClr val="33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Some evidence to eliminate a suspect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rgbClr val="33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Strong evidence to eliminate a suspect </a:t>
              </a:r>
            </a:p>
            <a:p>
              <a:pPr eaLnBrk="1" hangingPunct="1">
                <a:lnSpc>
                  <a:spcPct val="135000"/>
                </a:lnSpc>
                <a:buFontTx/>
                <a:buChar char="•"/>
              </a:pP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Conclusive </a:t>
              </a:r>
              <a:r>
                <a:rPr lang="en-US" altLang="en-US" sz="3600" b="1">
                  <a:latin typeface="Times New Roman" panose="02020603050405020304" pitchFamily="18" charset="0"/>
                  <a:cs typeface="Arial" panose="020B0604020202020204" pitchFamily="34" charset="0"/>
                </a:rPr>
                <a:t>evidence to </a:t>
              </a: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eliminate</a:t>
              </a:r>
            </a:p>
          </p:txBody>
        </p:sp>
        <p:sp>
          <p:nvSpPr>
            <p:cNvPr id="20487" name="Text Box 3">
              <a:extLst>
                <a:ext uri="{FF2B5EF4-FFF2-40B4-BE49-F238E27FC236}">
                  <a16:creationId xmlns:a16="http://schemas.microsoft.com/office/drawing/2014/main" id="{B9D497D2-E830-4D12-B979-8CF398A8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48"/>
              <a:ext cx="343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solidFill>
                    <a:srgbClr val="8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When there is a suspect</a:t>
              </a:r>
            </a:p>
          </p:txBody>
        </p:sp>
        <p:sp>
          <p:nvSpPr>
            <p:cNvPr id="20488" name="Text Box 4">
              <a:extLst>
                <a:ext uri="{FF2B5EF4-FFF2-40B4-BE49-F238E27FC236}">
                  <a16:creationId xmlns:a16="http://schemas.microsoft.com/office/drawing/2014/main" id="{7943730A-92A7-4498-9237-7E6AF95BF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403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8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89" name="Text Box 5">
              <a:extLst>
                <a:ext uri="{FF2B5EF4-FFF2-40B4-BE49-F238E27FC236}">
                  <a16:creationId xmlns:a16="http://schemas.microsoft.com/office/drawing/2014/main" id="{49EB8CF4-7F4F-425D-8652-541111FEE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531"/>
              <a:ext cx="1164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5000"/>
                </a:lnSpc>
              </a:pPr>
              <a:r>
                <a:rPr lang="en-US" altLang="en-US" sz="3600">
                  <a:latin typeface="Times New Roman" panose="02020603050405020304" pitchFamily="18" charset="0"/>
                  <a:cs typeface="Arial" panose="020B0604020202020204" pitchFamily="34" charset="0"/>
                </a:rPr>
                <a:t>a suspect</a:t>
              </a:r>
            </a:p>
          </p:txBody>
        </p:sp>
        <p:sp>
          <p:nvSpPr>
            <p:cNvPr id="20490" name="Text Box 6">
              <a:extLst>
                <a:ext uri="{FF2B5EF4-FFF2-40B4-BE49-F238E27FC236}">
                  <a16:creationId xmlns:a16="http://schemas.microsoft.com/office/drawing/2014/main" id="{52D6CC39-56AD-4682-992F-5500CDB5A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1923"/>
              <a:ext cx="1164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5000"/>
                </a:lnSpc>
              </a:pPr>
              <a:r>
                <a:rPr lang="en-US" altLang="en-US" sz="3600">
                  <a:latin typeface="Times New Roman" panose="02020603050405020304" pitchFamily="18" charset="0"/>
                  <a:cs typeface="Arial" panose="020B0604020202020204" pitchFamily="34" charset="0"/>
                </a:rPr>
                <a:t>a suspect</a:t>
              </a:r>
            </a:p>
          </p:txBody>
        </p:sp>
        <p:sp>
          <p:nvSpPr>
            <p:cNvPr id="20491" name="Text Box 7">
              <a:extLst>
                <a:ext uri="{FF2B5EF4-FFF2-40B4-BE49-F238E27FC236}">
                  <a16:creationId xmlns:a16="http://schemas.microsoft.com/office/drawing/2014/main" id="{6F0E9E77-C10D-43BD-A528-5826AB919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12"/>
              <a:ext cx="1164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5000"/>
                </a:lnSpc>
              </a:pPr>
              <a:r>
                <a:rPr lang="en-US" altLang="en-US" sz="3600">
                  <a:latin typeface="Times New Roman" panose="02020603050405020304" pitchFamily="18" charset="0"/>
                  <a:cs typeface="Arial" panose="020B0604020202020204" pitchFamily="34" charset="0"/>
                </a:rPr>
                <a:t>a suspect</a:t>
              </a:r>
            </a:p>
          </p:txBody>
        </p:sp>
      </p:grpSp>
      <p:sp>
        <p:nvSpPr>
          <p:cNvPr id="20483" name="Date Placeholder 8">
            <a:extLst>
              <a:ext uri="{FF2B5EF4-FFF2-40B4-BE49-F238E27FC236}">
                <a16:creationId xmlns:a16="http://schemas.microsoft.com/office/drawing/2014/main" id="{B3ED2F14-D5D6-4DAB-BBE2-B88BAB8A62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0484" name="Slide Number Placeholder 9">
            <a:extLst>
              <a:ext uri="{FF2B5EF4-FFF2-40B4-BE49-F238E27FC236}">
                <a16:creationId xmlns:a16="http://schemas.microsoft.com/office/drawing/2014/main" id="{25518454-0D98-4ECE-AFE2-F85CEBB3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A401C5-94B9-4879-BCF9-4664F602AFF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0485" name="Footer Placeholder 10">
            <a:extLst>
              <a:ext uri="{FF2B5EF4-FFF2-40B4-BE49-F238E27FC236}">
                <a16:creationId xmlns:a16="http://schemas.microsoft.com/office/drawing/2014/main" id="{E860691F-3D15-40C4-9EEC-F6849587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698BE07-7870-405B-B0D0-7E270071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5535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latin typeface="Times New Roman" panose="02020603050405020304" pitchFamily="18" charset="0"/>
                <a:cs typeface="Arial" panose="020B0604020202020204" pitchFamily="34" charset="0"/>
              </a:rPr>
              <a:t>Speculative cases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5C35D53-B4AD-4A2E-A7FA-015ED2B7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0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Arial" panose="020B0604020202020204" pitchFamily="34" charset="0"/>
              </a:rPr>
              <a:t>When there is no suspect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F829033-DA1D-4D4C-AC37-B5DF74B6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4470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b="1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Good intelligence</a:t>
            </a:r>
          </a:p>
          <a:p>
            <a:pPr eaLnBrk="1" hangingPunct="1">
              <a:buFontTx/>
              <a:buChar char="•"/>
            </a:pPr>
            <a:endParaRPr lang="en-US" altLang="en-US" sz="4000" b="1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Slight intelligence</a:t>
            </a:r>
            <a:r>
              <a:rPr lang="en-US" altLang="en-US" sz="40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US" altLang="en-US" sz="40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4000" b="1">
                <a:solidFill>
                  <a:srgbClr val="00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 intelligence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A2E3EC1D-6DAB-497E-A5C0-9EB8C112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4832350"/>
            <a:ext cx="56324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5000"/>
              </a:lnSpc>
            </a:pPr>
            <a:r>
              <a:rPr lang="en-US" altLang="en-US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High level of inconclusive evidences </a:t>
            </a:r>
          </a:p>
          <a:p>
            <a:pPr algn="r" eaLnBrk="1" hangingPunct="1">
              <a:lnSpc>
                <a:spcPct val="75000"/>
              </a:lnSpc>
            </a:pPr>
            <a:r>
              <a:rPr lang="en-US" altLang="en-US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indicate inappropriate type of </a:t>
            </a:r>
          </a:p>
          <a:p>
            <a:pPr algn="r" eaLnBrk="1" hangingPunct="1">
              <a:lnSpc>
                <a:spcPct val="75000"/>
              </a:lnSpc>
            </a:pPr>
            <a:r>
              <a:rPr lang="en-US" altLang="en-US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physical evidences </a:t>
            </a:r>
          </a:p>
        </p:txBody>
      </p:sp>
      <p:sp>
        <p:nvSpPr>
          <p:cNvPr id="21510" name="Date Placeholder 5">
            <a:extLst>
              <a:ext uri="{FF2B5EF4-FFF2-40B4-BE49-F238E27FC236}">
                <a16:creationId xmlns:a16="http://schemas.microsoft.com/office/drawing/2014/main" id="{3461F911-9B52-4931-BA81-41BFEA3AE8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C4A61E83-C8F8-4F0F-957B-DBC2868C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9504B8-89CD-49B9-AFD7-43816AA0727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1512" name="Footer Placeholder 7">
            <a:extLst>
              <a:ext uri="{FF2B5EF4-FFF2-40B4-BE49-F238E27FC236}">
                <a16:creationId xmlns:a16="http://schemas.microsoft.com/office/drawing/2014/main" id="{9C5508E0-1781-445F-9A05-131A6C89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E94D08E2-2EE0-4A36-92D2-12EAC175C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575"/>
            <a:ext cx="34290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537EDD82-A057-4BCD-945C-8F661FB6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04775"/>
            <a:ext cx="21891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</a:pPr>
            <a:r>
              <a:rPr lang="en-US" altLang="en-US" sz="4000" i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Forensics</a:t>
            </a:r>
          </a:p>
          <a:p>
            <a:pPr algn="ctr" eaLnBrk="1" hangingPunct="1">
              <a:lnSpc>
                <a:spcPct val="65000"/>
              </a:lnSpc>
            </a:pPr>
            <a:r>
              <a:rPr lang="en-US" altLang="en-US" sz="4000" i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end users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107B14BF-0E33-4E0B-8671-44EAFBE78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2819400" cy="6413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Investigation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A358FBB-EB05-4D2E-9153-E86E8F90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0650"/>
            <a:ext cx="21399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Judgment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88FEB8C7-D80F-415C-A3B7-A0973571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7800"/>
            <a:ext cx="4522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Presumption of innocence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62BD74B-09F9-4C78-B362-A1B213E6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423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Discriminative Potential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13533A91-F99C-4678-B28E-7B616E38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00400"/>
            <a:ext cx="2625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Proof of crime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657231BB-8FF0-4904-8C99-BCECA0BE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38600"/>
            <a:ext cx="436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Analysis of physical clues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2B086336-1FDD-4F68-ACD5-39E38CB6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524000"/>
            <a:ext cx="347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Probability of guilt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2B59F3A4-DF13-45BF-BB27-A5A0967F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362200"/>
            <a:ext cx="370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Associative Potential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BF0646BA-89C1-4B0B-A50D-1227FD49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200400"/>
            <a:ext cx="459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Testing hypothesis of crime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9B8D919E-8015-47E7-9FEF-F732BF5E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038600"/>
            <a:ext cx="4624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Collection of physical clues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CE9C8E4C-7013-4A3D-91B5-FF5697EF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4800600"/>
            <a:ext cx="3287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o"/>
            </a:pPr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Suggestive opinion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C25D40EF-C273-4542-8498-2B395F5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00600"/>
            <a:ext cx="316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o"/>
            </a:pPr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Definitive opinion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D560E1E9-235E-4924-9ED4-358528772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76888"/>
            <a:ext cx="351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Tx/>
              <a:buChar char="•"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Proactive Approach</a:t>
            </a: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11AAEBB6-9476-44FA-8CC7-551184E6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86400"/>
            <a:ext cx="3373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50000"/>
              <a:buFontTx/>
              <a:buChar char="•"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Reactive Approach</a:t>
            </a: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3AE63A12-2825-4057-B357-58C44575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066800"/>
            <a:ext cx="325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(INVESTIGATIVE SCIENCE)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0400BDA5-9DC1-4A61-801B-E79021D7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90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(FORENSIC SCIENCE)</a:t>
            </a:r>
          </a:p>
        </p:txBody>
      </p:sp>
      <p:sp>
        <p:nvSpPr>
          <p:cNvPr id="22548" name="Date Placeholder 19">
            <a:extLst>
              <a:ext uri="{FF2B5EF4-FFF2-40B4-BE49-F238E27FC236}">
                <a16:creationId xmlns:a16="http://schemas.microsoft.com/office/drawing/2014/main" id="{37F9437F-9281-412B-8969-A260562405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2549" name="Slide Number Placeholder 20">
            <a:extLst>
              <a:ext uri="{FF2B5EF4-FFF2-40B4-BE49-F238E27FC236}">
                <a16:creationId xmlns:a16="http://schemas.microsoft.com/office/drawing/2014/main" id="{9CABA4CD-B4C3-418E-9D44-A16D1F19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DC4373-D8F8-4B9D-94EA-EE5C5F38BA4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2550" name="Footer Placeholder 21">
            <a:extLst>
              <a:ext uri="{FF2B5EF4-FFF2-40B4-BE49-F238E27FC236}">
                <a16:creationId xmlns:a16="http://schemas.microsoft.com/office/drawing/2014/main" id="{A24AC455-D7A9-4969-A3CA-2D15384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nimBg="1" autoUpdateAnimBg="0"/>
      <p:bldP spid="16389" grpId="0" animBg="1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3" grpId="0"/>
      <p:bldP spid="16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rchimedes">
            <a:extLst>
              <a:ext uri="{FF2B5EF4-FFF2-40B4-BE49-F238E27FC236}">
                <a16:creationId xmlns:a16="http://schemas.microsoft.com/office/drawing/2014/main" id="{E336C81A-FD9F-484B-932D-587F0843DF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430" r="2380" b="7286"/>
          <a:stretch>
            <a:fillRect/>
          </a:stretch>
        </p:blipFill>
        <p:spPr bwMode="auto">
          <a:xfrm>
            <a:off x="1447800" y="152400"/>
            <a:ext cx="6096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Date Placeholder 2">
            <a:extLst>
              <a:ext uri="{FF2B5EF4-FFF2-40B4-BE49-F238E27FC236}">
                <a16:creationId xmlns:a16="http://schemas.microsoft.com/office/drawing/2014/main" id="{9884B5DA-1F78-48E2-A868-178DE760A1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3E37C97-C02F-4E85-B739-993F9FFB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45ED6-B60E-45DD-AE00-E5A83A6D16C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125" name="Footer Placeholder 4">
            <a:extLst>
              <a:ext uri="{FF2B5EF4-FFF2-40B4-BE49-F238E27FC236}">
                <a16:creationId xmlns:a16="http://schemas.microsoft.com/office/drawing/2014/main" id="{B5F544BE-4F2B-4A91-91B9-EF781B06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C46A29-BEC2-4796-BB77-F73DF026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790575"/>
            <a:ext cx="6467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criminal cases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beyond reasonable doubt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civil cases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preponderance of the evidence</a:t>
            </a:r>
            <a:endParaRPr lang="en-US" altLang="zh-CN" sz="400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40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more likely than not </a:t>
            </a:r>
          </a:p>
        </p:txBody>
      </p:sp>
      <p:sp>
        <p:nvSpPr>
          <p:cNvPr id="23555" name="Date Placeholder 2">
            <a:extLst>
              <a:ext uri="{FF2B5EF4-FFF2-40B4-BE49-F238E27FC236}">
                <a16:creationId xmlns:a16="http://schemas.microsoft.com/office/drawing/2014/main" id="{41E7FDF4-AEE3-4886-AF7A-F0BDF587D0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643541C-9593-4C00-A0A4-086FCE2A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19DCAD-F7E4-4F70-87F1-4192738091AA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073890BE-9F9D-4AFB-9E19-208AE28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B188DA-372C-400E-83BC-C19046AC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5775"/>
            <a:ext cx="80772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In an investigation of crime, there are two important issues</a:t>
            </a: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1st</a:t>
            </a:r>
          </a:p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what do we need to know to solve the case; and </a:t>
            </a: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2nd</a:t>
            </a:r>
          </a:p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what evidence is useful to us in court</a:t>
            </a:r>
          </a:p>
          <a:p>
            <a:pPr eaLnBrk="1" hangingPunct="1">
              <a:lnSpc>
                <a:spcPct val="70000"/>
              </a:lnSpc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questions of admissibility shouldn’t discourage us from whatever legally obtainable information will help us solve the case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collect information and follow up anything that offers the hope of a lead</a:t>
            </a:r>
          </a:p>
        </p:txBody>
      </p:sp>
      <p:sp>
        <p:nvSpPr>
          <p:cNvPr id="24579" name="Date Placeholder 2">
            <a:extLst>
              <a:ext uri="{FF2B5EF4-FFF2-40B4-BE49-F238E27FC236}">
                <a16:creationId xmlns:a16="http://schemas.microsoft.com/office/drawing/2014/main" id="{71DEFEDE-1EEE-4F04-91BD-32B1576896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7967746-9791-4A1C-A1CD-4D820CA3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A5E8B7-95E9-4AEE-B6A3-E1CACBE0F9F6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0DEAA5BC-4905-485B-ADD5-8BC03F4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7467075-58D5-468B-BF57-0E930B0C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7315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clues examined in the</a:t>
            </a:r>
            <a:r>
              <a:rPr lang="en-US" alt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division</a:t>
            </a:r>
            <a:r>
              <a:rPr lang="en-US" alt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a Forensic Science Laboratory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4DECB45F-9183-4168-B81D-41E45515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077200" cy="5640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Paint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(chips, flakes, smears or dust)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pres?slideindex=1&amp;slidetitle=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Soil, Dust, and Dirt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Glass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(broken panes/articles; small fragments)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/>
              </a:rPr>
              <a:t>  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Fractured Surfaces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(mechanical fit/contour matching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Erased identification marks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Tool marks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pres?slideindex=1&amp;slidetitle="/>
              </a:rPr>
              <a:t>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Wires/cables/strings/ropes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 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Fabrics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pres?slideindex=1&amp;slidetitle="/>
              </a:rPr>
              <a:t>   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Foot prints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pres?slideindex=1&amp;slidetitle="/>
              </a:rPr>
              <a:t>   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Building materials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Voice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Hard disks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other storage media for digital data)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pres?slideindex=1&amp;slidetitle="/>
              </a:rPr>
              <a:t>  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Miscellaneous (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 seals, electric meter seals, arson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pres?slideindex=1&amp;slidetitle="/>
              </a:rPr>
              <a:t>         </a:t>
            </a: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debris, physical examination of documents, etc)</a:t>
            </a: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BD1555A1-6AA9-4F7F-B78F-CF6770A2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6518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5605" name="Line 9">
            <a:extLst>
              <a:ext uri="{FF2B5EF4-FFF2-40B4-BE49-F238E27FC236}">
                <a16:creationId xmlns:a16="http://schemas.microsoft.com/office/drawing/2014/main" id="{0241E74D-DB12-4569-BAE4-CD5F0BF21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5606" name="Date Placeholder 5">
            <a:extLst>
              <a:ext uri="{FF2B5EF4-FFF2-40B4-BE49-F238E27FC236}">
                <a16:creationId xmlns:a16="http://schemas.microsoft.com/office/drawing/2014/main" id="{A463DF4B-DBF5-4BCE-B63A-5462DBF5E1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92AD129D-FB67-4E94-A9EC-24975DE0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5B5CBC-3BAE-48B3-934F-C63CA8FFE0C1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5608" name="Footer Placeholder 7">
            <a:extLst>
              <a:ext uri="{FF2B5EF4-FFF2-40B4-BE49-F238E27FC236}">
                <a16:creationId xmlns:a16="http://schemas.microsoft.com/office/drawing/2014/main" id="{0D563D59-0E4F-4C6C-BBE9-96AAA074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2B449846-3086-47BC-B057-CD72A15A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212725"/>
            <a:ext cx="5038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(material</a:t>
            </a:r>
            <a:r>
              <a:rPr lang="en-US" altLang="en-US" sz="6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3653" name="Text Box 5">
            <a:extLst>
              <a:ext uri="{FF2B5EF4-FFF2-40B4-BE49-F238E27FC236}">
                <a16:creationId xmlns:a16="http://schemas.microsoft.com/office/drawing/2014/main" id="{DDD1D1F1-372C-402A-A568-B8345A31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143000"/>
            <a:ext cx="207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</a:p>
        </p:txBody>
      </p:sp>
      <p:sp>
        <p:nvSpPr>
          <p:cNvPr id="283654" name="Text Box 6">
            <a:extLst>
              <a:ext uri="{FF2B5EF4-FFF2-40B4-BE49-F238E27FC236}">
                <a16:creationId xmlns:a16="http://schemas.microsoft.com/office/drawing/2014/main" id="{5AAAB5FC-681C-4B81-B63B-52FA63CF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951038"/>
            <a:ext cx="56324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major and minor constituents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controlled by nature </a:t>
            </a:r>
            <a:r>
              <a:rPr lang="en-US" altLang="en-US" b="1" i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(within specific range)</a:t>
            </a:r>
            <a:r>
              <a:rPr lang="en-US" altLang="en-US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3655" name="Text Box 7">
            <a:extLst>
              <a:ext uri="{FF2B5EF4-FFF2-40B4-BE49-F238E27FC236}">
                <a16:creationId xmlns:a16="http://schemas.microsoft.com/office/drawing/2014/main" id="{823D0830-508C-442F-B62C-2F8DB960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566988"/>
            <a:ext cx="5164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trace constituents vary at random</a:t>
            </a:r>
          </a:p>
        </p:txBody>
      </p:sp>
      <p:sp>
        <p:nvSpPr>
          <p:cNvPr id="283656" name="Text Box 8">
            <a:extLst>
              <a:ext uri="{FF2B5EF4-FFF2-40B4-BE49-F238E27FC236}">
                <a16:creationId xmlns:a16="http://schemas.microsoft.com/office/drawing/2014/main" id="{307A50B7-083A-47CD-B65D-23212C03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100388"/>
            <a:ext cx="6713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with time (environment, source etc.)</a:t>
            </a: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C82D9E1A-0EBE-45C1-BD52-6FE7545C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4232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10">
            <a:extLst>
              <a:ext uri="{FF2B5EF4-FFF2-40B4-BE49-F238E27FC236}">
                <a16:creationId xmlns:a16="http://schemas.microsoft.com/office/drawing/2014/main" id="{86808A36-0AF3-46C1-ADF5-18D95D5C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5375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659" name="Text Box 11">
            <a:extLst>
              <a:ext uri="{FF2B5EF4-FFF2-40B4-BE49-F238E27FC236}">
                <a16:creationId xmlns:a16="http://schemas.microsoft.com/office/drawing/2014/main" id="{E296B157-CEED-416E-93A5-177E45E24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733800"/>
            <a:ext cx="3519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</a:p>
        </p:txBody>
      </p:sp>
      <p:sp>
        <p:nvSpPr>
          <p:cNvPr id="283660" name="Text Box 12">
            <a:extLst>
              <a:ext uri="{FF2B5EF4-FFF2-40B4-BE49-F238E27FC236}">
                <a16:creationId xmlns:a16="http://schemas.microsoft.com/office/drawing/2014/main" id="{51587A87-70FC-4B82-B4D4-6EA9F7DC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4495800"/>
            <a:ext cx="65579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 and minor constituents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controlled by manufacturer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(within specific range)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3661" name="Text Box 13">
            <a:extLst>
              <a:ext uri="{FF2B5EF4-FFF2-40B4-BE49-F238E27FC236}">
                <a16:creationId xmlns:a16="http://schemas.microsoft.com/office/drawing/2014/main" id="{37102BD4-926C-40A2-B41C-6416DFE0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181600"/>
            <a:ext cx="516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trace constituents vary at random</a:t>
            </a:r>
          </a:p>
        </p:txBody>
      </p:sp>
      <p:sp>
        <p:nvSpPr>
          <p:cNvPr id="283662" name="Text Box 14">
            <a:extLst>
              <a:ext uri="{FF2B5EF4-FFF2-40B4-BE49-F238E27FC236}">
                <a16:creationId xmlns:a16="http://schemas.microsoft.com/office/drawing/2014/main" id="{E142891B-7282-421D-AB19-AC6737A9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715000"/>
            <a:ext cx="5819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bulk production and wide distribution</a:t>
            </a:r>
          </a:p>
        </p:txBody>
      </p:sp>
      <p:sp>
        <p:nvSpPr>
          <p:cNvPr id="26637" name="Date Placeholder 12">
            <a:extLst>
              <a:ext uri="{FF2B5EF4-FFF2-40B4-BE49-F238E27FC236}">
                <a16:creationId xmlns:a16="http://schemas.microsoft.com/office/drawing/2014/main" id="{04916B9A-718E-4F83-AE78-3D7A51C2E2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6638" name="Slide Number Placeholder 13">
            <a:extLst>
              <a:ext uri="{FF2B5EF4-FFF2-40B4-BE49-F238E27FC236}">
                <a16:creationId xmlns:a16="http://schemas.microsoft.com/office/drawing/2014/main" id="{467E38AC-E5C0-4C5D-838B-B53F41C3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5C28A2-8D6E-46A8-AC0C-DA8963128A5C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6639" name="Footer Placeholder 14">
            <a:extLst>
              <a:ext uri="{FF2B5EF4-FFF2-40B4-BE49-F238E27FC236}">
                <a16:creationId xmlns:a16="http://schemas.microsoft.com/office/drawing/2014/main" id="{CD697461-DB7A-46C8-82C4-727D5184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utoUpdateAnimBg="0"/>
      <p:bldP spid="283654" grpId="0" autoUpdateAnimBg="0"/>
      <p:bldP spid="283655" grpId="0" autoUpdateAnimBg="0"/>
      <p:bldP spid="283656" grpId="0" autoUpdateAnimBg="0"/>
      <p:bldP spid="283659" grpId="0" autoUpdateAnimBg="0"/>
      <p:bldP spid="283660" grpId="0" autoUpdateAnimBg="0"/>
      <p:bldP spid="283661" grpId="0" autoUpdateAnimBg="0"/>
      <p:bldP spid="2836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>
            <a:extLst>
              <a:ext uri="{FF2B5EF4-FFF2-40B4-BE49-F238E27FC236}">
                <a16:creationId xmlns:a16="http://schemas.microsoft.com/office/drawing/2014/main" id="{1A811297-D977-4577-8A55-26736A4CB248}"/>
              </a:ext>
            </a:extLst>
          </p:cNvPr>
          <p:cNvSpPr>
            <a:spLocks/>
          </p:cNvSpPr>
          <p:nvPr/>
        </p:nvSpPr>
        <p:spPr bwMode="auto">
          <a:xfrm>
            <a:off x="2643188" y="2149475"/>
            <a:ext cx="3224212" cy="3336925"/>
          </a:xfrm>
          <a:custGeom>
            <a:avLst/>
            <a:gdLst>
              <a:gd name="T0" fmla="*/ 2147483647 w 2031"/>
              <a:gd name="T1" fmla="*/ 0 h 2102"/>
              <a:gd name="T2" fmla="*/ 2147483647 w 2031"/>
              <a:gd name="T3" fmla="*/ 2147483647 h 2102"/>
              <a:gd name="T4" fmla="*/ 2147483647 w 2031"/>
              <a:gd name="T5" fmla="*/ 2147483647 h 2102"/>
              <a:gd name="T6" fmla="*/ 2147483647 w 2031"/>
              <a:gd name="T7" fmla="*/ 2147483647 h 2102"/>
              <a:gd name="T8" fmla="*/ 2147483647 w 2031"/>
              <a:gd name="T9" fmla="*/ 2147483647 h 2102"/>
              <a:gd name="T10" fmla="*/ 0 w 2031"/>
              <a:gd name="T11" fmla="*/ 2147483647 h 2102"/>
              <a:gd name="T12" fmla="*/ 0 w 2031"/>
              <a:gd name="T13" fmla="*/ 2147483647 h 2102"/>
              <a:gd name="T14" fmla="*/ 2147483647 w 2031"/>
              <a:gd name="T15" fmla="*/ 0 h 2102"/>
              <a:gd name="T16" fmla="*/ 2147483647 w 2031"/>
              <a:gd name="T17" fmla="*/ 0 h 2102"/>
              <a:gd name="T18" fmla="*/ 2147483647 w 2031"/>
              <a:gd name="T19" fmla="*/ 0 h 2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1"/>
              <a:gd name="T31" fmla="*/ 0 h 2102"/>
              <a:gd name="T32" fmla="*/ 2031 w 2031"/>
              <a:gd name="T33" fmla="*/ 2102 h 2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1" h="2102">
                <a:moveTo>
                  <a:pt x="1015" y="0"/>
                </a:moveTo>
                <a:lnTo>
                  <a:pt x="2030" y="442"/>
                </a:lnTo>
                <a:lnTo>
                  <a:pt x="2030" y="1548"/>
                </a:lnTo>
                <a:lnTo>
                  <a:pt x="1128" y="2101"/>
                </a:lnTo>
                <a:lnTo>
                  <a:pt x="0" y="1548"/>
                </a:lnTo>
                <a:lnTo>
                  <a:pt x="0" y="442"/>
                </a:lnTo>
                <a:lnTo>
                  <a:pt x="1015" y="0"/>
                </a:lnTo>
              </a:path>
            </a:pathLst>
          </a:custGeom>
          <a:noFill/>
          <a:ln w="317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9CC4ED9F-134D-4A9B-B4AE-6FC09BD7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486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Analyst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D85D213A-EADF-48B9-9268-877C284A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14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endParaRPr lang="en-US" altLang="en-US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4EEA7E18-6136-4317-9289-10D4F8A1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270A0CEE-1AB7-443D-B9F6-83A019647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(sample)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BFB27A33-78E2-4A8F-89B4-ADBF7C40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90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altLang="en-US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BA06AC7C-E88F-4414-961C-9CCFA67F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00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6B846017-1A5A-4BB0-9005-8F58148ED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1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Reagents</a:t>
            </a: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73DA11FB-7F0B-4288-A4AF-62CB9E2D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800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44F57D4B-076F-4A92-A808-DB0EEC45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88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Analysis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E22358E5-C525-4CA5-B49F-47929CA7C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6137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Date Placeholder 13">
            <a:extLst>
              <a:ext uri="{FF2B5EF4-FFF2-40B4-BE49-F238E27FC236}">
                <a16:creationId xmlns:a16="http://schemas.microsoft.com/office/drawing/2014/main" id="{B71D16F1-BDF5-45A9-8B29-7E122ED337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7662" name="Slide Number Placeholder 14">
            <a:extLst>
              <a:ext uri="{FF2B5EF4-FFF2-40B4-BE49-F238E27FC236}">
                <a16:creationId xmlns:a16="http://schemas.microsoft.com/office/drawing/2014/main" id="{7DB3867D-4DC7-4280-BD18-C17291A3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380439-F846-4635-A4BF-5B25C1A90D6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7663" name="Footer Placeholder 15">
            <a:extLst>
              <a:ext uri="{FF2B5EF4-FFF2-40B4-BE49-F238E27FC236}">
                <a16:creationId xmlns:a16="http://schemas.microsoft.com/office/drawing/2014/main" id="{9D24FFE9-3802-4E40-A064-549CFB7D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397FB84-9C0D-4B46-BB3F-E0A95F4C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361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6819" dir="2700000" algn="ctr" rotWithShape="0">
              <a:schemeClr val="tx2"/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40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8">
            <a:extLst>
              <a:ext uri="{FF2B5EF4-FFF2-40B4-BE49-F238E27FC236}">
                <a16:creationId xmlns:a16="http://schemas.microsoft.com/office/drawing/2014/main" id="{32652BF6-EEB3-4319-B147-8E0ADA74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Gross Macroscopic and General Studies</a:t>
            </a: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DA7AF9FE-8DC7-4C22-9478-02326D35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95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Molecular (gross) Analysis</a:t>
            </a:r>
          </a:p>
        </p:txBody>
      </p:sp>
      <p:sp>
        <p:nvSpPr>
          <p:cNvPr id="28677" name="Text Box 10">
            <a:extLst>
              <a:ext uri="{FF2B5EF4-FFF2-40B4-BE49-F238E27FC236}">
                <a16:creationId xmlns:a16="http://schemas.microsoft.com/office/drawing/2014/main" id="{8D3072AA-88B3-4571-A6A7-BCD02DA58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Analysis of voice</a:t>
            </a:r>
          </a:p>
        </p:txBody>
      </p:sp>
      <p:sp>
        <p:nvSpPr>
          <p:cNvPr id="28678" name="Text Box 11">
            <a:extLst>
              <a:ext uri="{FF2B5EF4-FFF2-40B4-BE49-F238E27FC236}">
                <a16:creationId xmlns:a16="http://schemas.microsoft.com/office/drawing/2014/main" id="{E64137CF-7D78-49CA-92B4-7CE936DC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Analysis of digital data </a:t>
            </a:r>
          </a:p>
        </p:txBody>
      </p:sp>
      <p:sp>
        <p:nvSpPr>
          <p:cNvPr id="28679" name="Text Box 15">
            <a:extLst>
              <a:ext uri="{FF2B5EF4-FFF2-40B4-BE49-F238E27FC236}">
                <a16:creationId xmlns:a16="http://schemas.microsoft.com/office/drawing/2014/main" id="{7ADC2CEA-58A2-4186-8C53-48BF88A247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33600" y="220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Microscopic Studies</a:t>
            </a:r>
          </a:p>
        </p:txBody>
      </p:sp>
      <p:sp>
        <p:nvSpPr>
          <p:cNvPr id="28680" name="Text Box 16">
            <a:extLst>
              <a:ext uri="{FF2B5EF4-FFF2-40B4-BE49-F238E27FC236}">
                <a16:creationId xmlns:a16="http://schemas.microsoft.com/office/drawing/2014/main" id="{E1AA2D30-3FB5-4B3A-9952-36A5AACD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57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Trace Element Analysis</a:t>
            </a:r>
          </a:p>
        </p:txBody>
      </p:sp>
      <p:sp>
        <p:nvSpPr>
          <p:cNvPr id="28681" name="Oval 17">
            <a:extLst>
              <a:ext uri="{FF2B5EF4-FFF2-40B4-BE49-F238E27FC236}">
                <a16:creationId xmlns:a16="http://schemas.microsoft.com/office/drawing/2014/main" id="{27E943DA-ED14-480E-9F83-699638A5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98875"/>
            <a:ext cx="0" cy="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Oval 18">
            <a:extLst>
              <a:ext uri="{FF2B5EF4-FFF2-40B4-BE49-F238E27FC236}">
                <a16:creationId xmlns:a16="http://schemas.microsoft.com/office/drawing/2014/main" id="{F9DA1660-DA62-416E-BEAC-443E2796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73500"/>
            <a:ext cx="0" cy="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Oval 19">
            <a:extLst>
              <a:ext uri="{FF2B5EF4-FFF2-40B4-BE49-F238E27FC236}">
                <a16:creationId xmlns:a16="http://schemas.microsoft.com/office/drawing/2014/main" id="{61D97C41-8DAB-488F-A60C-4C9A3DB0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73500"/>
            <a:ext cx="0" cy="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Text Box 22">
            <a:extLst>
              <a:ext uri="{FF2B5EF4-FFF2-40B4-BE49-F238E27FC236}">
                <a16:creationId xmlns:a16="http://schemas.microsoft.com/office/drawing/2014/main" id="{5698CE07-FD30-48B0-B75E-8D66EEF2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Text Box 23">
            <a:extLst>
              <a:ext uri="{FF2B5EF4-FFF2-40B4-BE49-F238E27FC236}">
                <a16:creationId xmlns:a16="http://schemas.microsoft.com/office/drawing/2014/main" id="{6EE55BD5-068E-42FD-8257-8C8648F9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36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686" name="Group 24">
            <a:extLst>
              <a:ext uri="{FF2B5EF4-FFF2-40B4-BE49-F238E27FC236}">
                <a16:creationId xmlns:a16="http://schemas.microsoft.com/office/drawing/2014/main" id="{4B203A73-BCE7-4C9E-B36C-17E64BCE2342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438150"/>
            <a:ext cx="4395787" cy="1162050"/>
            <a:chOff x="1177" y="339"/>
            <a:chExt cx="2769" cy="732"/>
          </a:xfrm>
        </p:grpSpPr>
        <p:sp>
          <p:nvSpPr>
            <p:cNvPr id="28693" name="Text Box 25">
              <a:extLst>
                <a:ext uri="{FF2B5EF4-FFF2-40B4-BE49-F238E27FC236}">
                  <a16:creationId xmlns:a16="http://schemas.microsoft.com/office/drawing/2014/main" id="{3CBE7EDF-8016-4BBB-A11A-D256BAB4C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" y="339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endParaRPr lang="en-US" altLang="en-US" sz="28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4" name="Text Box 26">
              <a:extLst>
                <a:ext uri="{FF2B5EF4-FFF2-40B4-BE49-F238E27FC236}">
                  <a16:creationId xmlns:a16="http://schemas.microsoft.com/office/drawing/2014/main" id="{05A00387-0475-4BA4-A477-A57CEC8CE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57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2800" i="1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28695" name="Text Box 27">
              <a:extLst>
                <a:ext uri="{FF2B5EF4-FFF2-40B4-BE49-F238E27FC236}">
                  <a16:creationId xmlns:a16="http://schemas.microsoft.com/office/drawing/2014/main" id="{F887425B-A28D-48DC-B3F2-3A891E3C0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816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buClr>
                  <a:schemeClr val="tx2"/>
                </a:buClr>
                <a:buSzPct val="75000"/>
                <a:buFont typeface="System"/>
                <a:buNone/>
              </a:pPr>
              <a:endParaRPr lang="en-US" altLang="en-US" sz="28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6" name="Text Box 28">
              <a:extLst>
                <a:ext uri="{FF2B5EF4-FFF2-40B4-BE49-F238E27FC236}">
                  <a16:creationId xmlns:a16="http://schemas.microsoft.com/office/drawing/2014/main" id="{EC6D2826-C105-407A-B597-01F87340B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" y="1071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2800" i="1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</p:grpSp>
      <p:sp>
        <p:nvSpPr>
          <p:cNvPr id="28687" name="Text Box 29">
            <a:extLst>
              <a:ext uri="{FF2B5EF4-FFF2-40B4-BE49-F238E27FC236}">
                <a16:creationId xmlns:a16="http://schemas.microsoft.com/office/drawing/2014/main" id="{84268983-54A1-4EEA-A9BC-1660E971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04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i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8" name="Text Box 30">
            <a:extLst>
              <a:ext uri="{FF2B5EF4-FFF2-40B4-BE49-F238E27FC236}">
                <a16:creationId xmlns:a16="http://schemas.microsoft.com/office/drawing/2014/main" id="{4EE8E9E5-E5B7-481E-8988-EDF46E7B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6518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32">
            <a:extLst>
              <a:ext uri="{FF2B5EF4-FFF2-40B4-BE49-F238E27FC236}">
                <a16:creationId xmlns:a16="http://schemas.microsoft.com/office/drawing/2014/main" id="{625CA546-FC78-4A2B-9E10-0D8CADA8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9888"/>
            <a:ext cx="8334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application </a:t>
            </a:r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sand techniques </a:t>
            </a:r>
          </a:p>
          <a:p>
            <a:pPr eaLnBrk="1" hangingPunct="1"/>
            <a:r>
              <a:rPr lang="en-US" altLang="en-US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Physics</a:t>
            </a:r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classified as:</a:t>
            </a:r>
          </a:p>
        </p:txBody>
      </p:sp>
      <p:sp>
        <p:nvSpPr>
          <p:cNvPr id="28690" name="Date Placeholder 24">
            <a:extLst>
              <a:ext uri="{FF2B5EF4-FFF2-40B4-BE49-F238E27FC236}">
                <a16:creationId xmlns:a16="http://schemas.microsoft.com/office/drawing/2014/main" id="{97FF2363-C7F2-4D6E-AEA8-0E7624A810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8691" name="Slide Number Placeholder 25">
            <a:extLst>
              <a:ext uri="{FF2B5EF4-FFF2-40B4-BE49-F238E27FC236}">
                <a16:creationId xmlns:a16="http://schemas.microsoft.com/office/drawing/2014/main" id="{6CEF506A-77E8-4767-9F57-8E57F343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970A24-E13A-40EC-B48A-0EB3447996D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28692" name="Footer Placeholder 26">
            <a:extLst>
              <a:ext uri="{FF2B5EF4-FFF2-40B4-BE49-F238E27FC236}">
                <a16:creationId xmlns:a16="http://schemas.microsoft.com/office/drawing/2014/main" id="{790486E0-4013-4D2C-B886-FDF5183B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8BE67C97-22DD-40C3-B37B-F22339C3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Macroscopic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72E31C8-438F-4E10-9EB3-432A2042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9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Studies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E9B86678-6A89-434E-A23F-3581AAEE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62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64645417-CA46-4387-AEF0-19C746FF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8145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fractured surfaces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822316C5-102F-42EF-9D29-7B0784E2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2743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electromagnetic radiations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7B42D047-0FCB-47C1-B957-C7AB0483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7957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interrogation of opaque objects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9F040918-D17B-418C-AEB7-14FA68EC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10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10">
            <a:extLst>
              <a:ext uri="{FF2B5EF4-FFF2-40B4-BE49-F238E27FC236}">
                <a16:creationId xmlns:a16="http://schemas.microsoft.com/office/drawing/2014/main" id="{F26D6E44-2FF9-4650-8FEE-53AFF8D7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653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mechanical fit   </a:t>
            </a:r>
            <a:r>
              <a:rPr lang="en-US" altLang="en-US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glass-fracture (radial, spiral, cone)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Text Box 11">
            <a:extLst>
              <a:ext uri="{FF2B5EF4-FFF2-40B4-BE49-F238E27FC236}">
                <a16:creationId xmlns:a16="http://schemas.microsoft.com/office/drawing/2014/main" id="{12340BF5-B583-4CA2-9CC9-C07A1AAD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939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 marks, and hackle marks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 Box 12">
            <a:extLst>
              <a:ext uri="{FF2B5EF4-FFF2-40B4-BE49-F238E27FC236}">
                <a16:creationId xmlns:a16="http://schemas.microsoft.com/office/drawing/2014/main" id="{C49A1FC1-77FB-4B99-ACA8-C308919CC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1128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dimensions   </a:t>
            </a:r>
            <a:r>
              <a:rPr lang="en-US" altLang="en-US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density   </a:t>
            </a:r>
            <a:r>
              <a:rPr lang="en-US" altLang="en-US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refractive index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8" name="Text Box 13">
            <a:extLst>
              <a:ext uri="{FF2B5EF4-FFF2-40B4-BE49-F238E27FC236}">
                <a16:creationId xmlns:a16="http://schemas.microsoft.com/office/drawing/2014/main" id="{80DFE221-5895-4249-B30E-C328AD32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067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reflection   </a:t>
            </a:r>
            <a:r>
              <a:rPr lang="en-US" altLang="en-US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selective/differential absorption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 Box 14">
            <a:extLst>
              <a:ext uri="{FF2B5EF4-FFF2-40B4-BE49-F238E27FC236}">
                <a16:creationId xmlns:a16="http://schemas.microsoft.com/office/drawing/2014/main" id="{D8F32734-F496-49DB-A7D1-CE50C0D0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511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</a:t>
            </a:r>
          </a:p>
        </p:txBody>
      </p:sp>
      <p:sp>
        <p:nvSpPr>
          <p:cNvPr id="29710" name="Text Box 15">
            <a:extLst>
              <a:ext uri="{FF2B5EF4-FFF2-40B4-BE49-F238E27FC236}">
                <a16:creationId xmlns:a16="http://schemas.microsoft.com/office/drawing/2014/main" id="{DFC67870-D07C-4F95-B244-BC1EF804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photoluminescence (UV/IR florescence and phosphorescence)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945D0F14-2DF9-4657-BFE0-0C39B7AA0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481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x-rays (hard and soft)   </a:t>
            </a:r>
            <a:r>
              <a:rPr lang="en-US" altLang="en-US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electronography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7">
            <a:extLst>
              <a:ext uri="{FF2B5EF4-FFF2-40B4-BE49-F238E27FC236}">
                <a16:creationId xmlns:a16="http://schemas.microsoft.com/office/drawing/2014/main" id="{116F0E3F-5355-46E4-B82C-4497897B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89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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rays (Cobalt-60) </a:t>
            </a:r>
            <a:r>
              <a:rPr lang="en-US" altLang="en-US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radiography (Californium-250)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3" name="Text Box 18">
            <a:extLst>
              <a:ext uri="{FF2B5EF4-FFF2-40B4-BE49-F238E27FC236}">
                <a16:creationId xmlns:a16="http://schemas.microsoft.com/office/drawing/2014/main" id="{18A1F6F3-D2D6-4D21-A3D4-563BA567F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593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Betagraphy (methyl c-14 methacrylate sheets)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Text Box 19">
            <a:extLst>
              <a:ext uri="{FF2B5EF4-FFF2-40B4-BE49-F238E27FC236}">
                <a16:creationId xmlns:a16="http://schemas.microsoft.com/office/drawing/2014/main" id="{3F10EDA0-B812-43E5-9F1E-E5FF73EF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00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autoradiography (35-sulfur dioxide exposed paper sheets)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Text Box 20">
            <a:extLst>
              <a:ext uri="{FF2B5EF4-FFF2-40B4-BE49-F238E27FC236}">
                <a16:creationId xmlns:a16="http://schemas.microsoft.com/office/drawing/2014/main" id="{78967393-9DEC-433B-9E25-E6CE1B7F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38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electrostatic imaging  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 enhancement (DIP)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Text Box 21">
            <a:extLst>
              <a:ext uri="{FF2B5EF4-FFF2-40B4-BE49-F238E27FC236}">
                <a16:creationId xmlns:a16="http://schemas.microsoft.com/office/drawing/2014/main" id="{56C5D16B-67A0-4746-83A4-507F7974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4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(restoration of erased  marks)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7" name="Text Box 22">
            <a:extLst>
              <a:ext uri="{FF2B5EF4-FFF2-40B4-BE49-F238E27FC236}">
                <a16:creationId xmlns:a16="http://schemas.microsoft.com/office/drawing/2014/main" id="{31E72351-4EE6-49F3-BEC8-F213B4EC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chemical etching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8" name="Text Box 23">
            <a:extLst>
              <a:ext uri="{FF2B5EF4-FFF2-40B4-BE49-F238E27FC236}">
                <a16:creationId xmlns:a16="http://schemas.microsoft.com/office/drawing/2014/main" id="{82E4510D-CBD9-4E47-836A-606B567D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14636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electrical properties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en-US" altLang="en-US" sz="19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cetera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9" name="Text Box 24">
            <a:extLst>
              <a:ext uri="{FF2B5EF4-FFF2-40B4-BE49-F238E27FC236}">
                <a16:creationId xmlns:a16="http://schemas.microsoft.com/office/drawing/2014/main" id="{60DA4C6A-1485-4857-8DE0-C4877DD7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7963"/>
            <a:ext cx="193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matter </a:t>
            </a:r>
          </a:p>
        </p:txBody>
      </p:sp>
      <p:sp>
        <p:nvSpPr>
          <p:cNvPr id="29720" name="Date Placeholder 23">
            <a:extLst>
              <a:ext uri="{FF2B5EF4-FFF2-40B4-BE49-F238E27FC236}">
                <a16:creationId xmlns:a16="http://schemas.microsoft.com/office/drawing/2014/main" id="{1D8CC8A8-968B-46DF-B355-833483F0BA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29721" name="Slide Number Placeholder 24">
            <a:extLst>
              <a:ext uri="{FF2B5EF4-FFF2-40B4-BE49-F238E27FC236}">
                <a16:creationId xmlns:a16="http://schemas.microsoft.com/office/drawing/2014/main" id="{F83DAFAE-E551-4EAD-9C43-B3C85C08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0BCFA-386F-45F1-AEF9-2CC22385B84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9722" name="Footer Placeholder 25">
            <a:extLst>
              <a:ext uri="{FF2B5EF4-FFF2-40B4-BE49-F238E27FC236}">
                <a16:creationId xmlns:a16="http://schemas.microsoft.com/office/drawing/2014/main" id="{6636057B-FC9C-47F2-BBAF-2269E8D2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E2C17361-2886-4135-9F09-F02B2415BDC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and Other Methods</a:t>
            </a:r>
            <a:endParaRPr lang="en-US" altLang="en-US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62379FE6-8947-4E4F-8E4E-65BF732C1CA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67013" y="1112838"/>
            <a:ext cx="60801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(stereo, comparison, and projection)   </a:t>
            </a: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C7032687-410F-4410-A79A-67D2BA8A9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524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Scanning Electron Microscopy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E1C24245-4AB6-43D6-B927-17B679E5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2057400"/>
            <a:ext cx="45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Image Converter</a:t>
            </a:r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BEBAEDFA-0AF3-499E-9477-7C214C80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Eectrostatic Imaging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Text Box 9">
            <a:extLst>
              <a:ext uri="{FF2B5EF4-FFF2-40B4-BE49-F238E27FC236}">
                <a16:creationId xmlns:a16="http://schemas.microsoft.com/office/drawing/2014/main" id="{6080D831-3937-4507-BDB1-06FE57F6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124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Digital Image Processing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Text Box 10">
            <a:extLst>
              <a:ext uri="{FF2B5EF4-FFF2-40B4-BE49-F238E27FC236}">
                <a16:creationId xmlns:a16="http://schemas.microsoft.com/office/drawing/2014/main" id="{000B096A-39A8-499E-93AD-54FE25AD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3733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Radiography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Text Box 11">
            <a:extLst>
              <a:ext uri="{FF2B5EF4-FFF2-40B4-BE49-F238E27FC236}">
                <a16:creationId xmlns:a16="http://schemas.microsoft.com/office/drawing/2014/main" id="{465BE56A-2BCA-49EB-9996-D689DC95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4267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Electronography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Text Box 14">
            <a:extLst>
              <a:ext uri="{FF2B5EF4-FFF2-40B4-BE49-F238E27FC236}">
                <a16:creationId xmlns:a16="http://schemas.microsoft.com/office/drawing/2014/main" id="{F29F46E7-415E-48BF-8E7E-C710FACA1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4953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Voice Spectrograph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15">
            <a:extLst>
              <a:ext uri="{FF2B5EF4-FFF2-40B4-BE49-F238E27FC236}">
                <a16:creationId xmlns:a16="http://schemas.microsoft.com/office/drawing/2014/main" id="{EED4BF7D-228E-42E9-91EE-F6693B51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86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Lasers and Other Narrow Beam Sources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 Box 16">
            <a:extLst>
              <a:ext uri="{FF2B5EF4-FFF2-40B4-BE49-F238E27FC236}">
                <a16:creationId xmlns:a16="http://schemas.microsoft.com/office/drawing/2014/main" id="{39C4AF74-33DE-48C8-BCA7-1D416AA29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62000"/>
            <a:ext cx="42433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Optical Microscopy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Text Box 17">
            <a:extLst>
              <a:ext uri="{FF2B5EF4-FFF2-40B4-BE49-F238E27FC236}">
                <a16:creationId xmlns:a16="http://schemas.microsoft.com/office/drawing/2014/main" id="{176F89E3-5C33-43C2-996E-F467EF6F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6213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Date Placeholder 15">
            <a:extLst>
              <a:ext uri="{FF2B5EF4-FFF2-40B4-BE49-F238E27FC236}">
                <a16:creationId xmlns:a16="http://schemas.microsoft.com/office/drawing/2014/main" id="{7BC1130E-7E6C-482B-8329-87EF066B9B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0735" name="Slide Number Placeholder 16">
            <a:extLst>
              <a:ext uri="{FF2B5EF4-FFF2-40B4-BE49-F238E27FC236}">
                <a16:creationId xmlns:a16="http://schemas.microsoft.com/office/drawing/2014/main" id="{63E64376-3E33-4E09-9C01-310A278C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674D09-A52F-4BAF-9A7D-6B861783D24F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30736" name="Footer Placeholder 17">
            <a:extLst>
              <a:ext uri="{FF2B5EF4-FFF2-40B4-BE49-F238E27FC236}">
                <a16:creationId xmlns:a16="http://schemas.microsoft.com/office/drawing/2014/main" id="{3D257B98-C843-4A0A-8B9F-FF14C9FE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2800D5C1-913F-4543-9BF8-3150C4C7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81000"/>
            <a:ext cx="0" cy="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3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Molecular (gross) Analysis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403155C9-DEFE-4982-B9F5-9D1D0E03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953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Ultra-violet/Visible Spectrophotometry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BEA84A79-8EC1-4026-AE40-0D45C65D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525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Infrared Spectrophotometry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6C6B3D11-2AD1-46A6-865F-19A03F53E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0"/>
            <a:ext cx="0" cy="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Thin Layer Chromatography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95A0D995-35AC-4790-B813-111D95A9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272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Gas Liquid Chromatography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30FF0786-932E-4F26-8AE3-7A72932A5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4558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High Performance Liquid Chromatography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56702D33-5B47-4C41-B314-6AEF04EF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6225"/>
            <a:ext cx="0" cy="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Gel Permeation Chromatography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B9AFFE79-51A9-4ABF-A2F3-64BC5AF4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X-Ray Diffraction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80A61D71-8290-482D-9914-074FFDBD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909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Mass  Spectrometry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6267B431-2B21-4CEB-AD4B-A0E150BF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943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Differential Thermal Analysis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16277C12-D99A-4CFE-AA89-08BA197B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13313"/>
            <a:ext cx="0" cy="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Electrophoresis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Text Box 14">
            <a:extLst>
              <a:ext uri="{FF2B5EF4-FFF2-40B4-BE49-F238E27FC236}">
                <a16:creationId xmlns:a16="http://schemas.microsoft.com/office/drawing/2014/main" id="{9B498488-5BF9-4E2B-BB40-72D143E8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753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Thermoluminescence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Text Box 15">
            <a:extLst>
              <a:ext uri="{FF2B5EF4-FFF2-40B4-BE49-F238E27FC236}">
                <a16:creationId xmlns:a16="http://schemas.microsoft.com/office/drawing/2014/main" id="{580AAB89-E696-464A-BDF2-ADEF46654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0" cy="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Raman Spectroscopy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Text Box 16">
            <a:extLst>
              <a:ext uri="{FF2B5EF4-FFF2-40B4-BE49-F238E27FC236}">
                <a16:creationId xmlns:a16="http://schemas.microsoft.com/office/drawing/2014/main" id="{72C5ABDE-DFB9-43FF-A70F-F418EB8B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513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Photo Acoustic Spectroscopy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0" name="Text Box 17">
            <a:extLst>
              <a:ext uri="{FF2B5EF4-FFF2-40B4-BE49-F238E27FC236}">
                <a16:creationId xmlns:a16="http://schemas.microsoft.com/office/drawing/2014/main" id="{D2F2E8DD-1609-44D8-8525-BB3F5D846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45323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Electron Spin Resonance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Date Placeholder 16">
            <a:extLst>
              <a:ext uri="{FF2B5EF4-FFF2-40B4-BE49-F238E27FC236}">
                <a16:creationId xmlns:a16="http://schemas.microsoft.com/office/drawing/2014/main" id="{10769B09-1391-447F-9387-68649DBE78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1762" name="Slide Number Placeholder 17">
            <a:extLst>
              <a:ext uri="{FF2B5EF4-FFF2-40B4-BE49-F238E27FC236}">
                <a16:creationId xmlns:a16="http://schemas.microsoft.com/office/drawing/2014/main" id="{643A550A-07CF-4252-BCE7-E35E2221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2A0A94-35E2-4B80-93EC-6D0F32B16336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31763" name="Footer Placeholder 18">
            <a:extLst>
              <a:ext uri="{FF2B5EF4-FFF2-40B4-BE49-F238E27FC236}">
                <a16:creationId xmlns:a16="http://schemas.microsoft.com/office/drawing/2014/main" id="{CCAD0BF8-1AF0-4368-B55E-162C3DC6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42422BC5-8BE0-4EA8-8F08-129B3AA8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-76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Spectrophotometry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F17CF6BD-CFA5-4266-8AB8-AF032E35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7858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Ultraviolet-visible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2315A0CA-5CAD-45F8-ACB4-612AA34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1136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provisional identification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CCC0D52E-BA4C-4FF2-AB55-DE579B90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15033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various chemical compounds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90B5DBD2-E76E-4351-824E-828510B0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820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247" dir="2700000" algn="ctr" rotWithShape="0">
              <a:schemeClr val="tx2"/>
            </a:outerShdw>
          </a:effectLst>
        </p:spPr>
        <p:txBody>
          <a:bodyPr wrap="none"/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Derivative spectra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A646052-3DAC-44EB-96D7-E24A5915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38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shoulders and inflection points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4D5B8B86-4D5D-4B86-B09F-BE65123D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2050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transformed into new peaks, which provide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D8CE1467-4C44-49C3-A367-D2846483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415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points of comparison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8BD5FFB-1C28-4FD6-B3C6-9B539003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895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C8AA6F86-90AB-4562-80BA-3B3580C0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32305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comparison of chemical compounds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C91A205-8C51-405E-A278-2B0677E5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655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247" dir="2700000" algn="ctr" rotWithShape="0">
              <a:schemeClr val="tx2"/>
            </a:outerShdw>
          </a:effectLst>
        </p:spPr>
        <p:txBody>
          <a:bodyPr wrap="none"/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Dispersive (transmission)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5DAC9A77-7EC9-4537-8288-E0321C2E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39497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slow, less sensitive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615F094F-F419-40E5-9D5D-6698C6704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2084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247" dir="2700000" algn="ctr" rotWithShape="0">
              <a:schemeClr val="tx2"/>
            </a:outerShdw>
          </a:effectLst>
        </p:spPr>
        <p:txBody>
          <a:bodyPr wrap="none"/>
          <a:lstStyle/>
          <a:p>
            <a:pPr algn="ctr" eaLnBrk="0" hangingPunct="0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transform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B07F3E11-59D7-47C1-88B0-56E24953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5196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energy through put, higher resolution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4870638F-CB05-4577-B4D4-2ED70C35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8545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wavelength calibration, higher noise to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680C286D-D4FC-41D1-9E3C-00323B87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545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ratio</a:t>
            </a:r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61785946-36B1-47C2-9915-40DF532D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5143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350E6BB2-F6F6-4FB2-BD43-ED4B865B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5524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minute (micron sized) samples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8" name="Date Placeholder 19">
            <a:extLst>
              <a:ext uri="{FF2B5EF4-FFF2-40B4-BE49-F238E27FC236}">
                <a16:creationId xmlns:a16="http://schemas.microsoft.com/office/drawing/2014/main" id="{2A7929ED-0D13-4BEF-A242-C555B39EFB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2789" name="Slide Number Placeholder 20">
            <a:extLst>
              <a:ext uri="{FF2B5EF4-FFF2-40B4-BE49-F238E27FC236}">
                <a16:creationId xmlns:a16="http://schemas.microsoft.com/office/drawing/2014/main" id="{52965D1B-7BBE-4298-B3B2-EBA58085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05717-68B0-4027-B6CB-0E76D87B4257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32790" name="Footer Placeholder 21">
            <a:extLst>
              <a:ext uri="{FF2B5EF4-FFF2-40B4-BE49-F238E27FC236}">
                <a16:creationId xmlns:a16="http://schemas.microsoft.com/office/drawing/2014/main" id="{726C8CC4-3C19-4515-92D3-E836D299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209C776-6A40-45C0-9606-1158F55A9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0988"/>
            <a:ext cx="6096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Physics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the study of the physical properties of matter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solidFill>
                  <a:srgbClr val="002060"/>
                </a:solidFill>
                <a:latin typeface="Times New Roman" panose="02020603050405020304" pitchFamily="18" charset="0"/>
              </a:rPr>
              <a:t>that 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the study how the matter behave under different circumstances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Forensic Physics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the application of the methods and techniques of physics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 to produce evidence - objective and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     circumstantial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 to elucidate pertinent questions/doubts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    for the judicial and social justice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 to convert suspicion into reasonable          	certainty of either guilt or innocence</a:t>
            </a:r>
          </a:p>
        </p:txBody>
      </p:sp>
      <p:sp>
        <p:nvSpPr>
          <p:cNvPr id="6147" name="Date Placeholder 2">
            <a:extLst>
              <a:ext uri="{FF2B5EF4-FFF2-40B4-BE49-F238E27FC236}">
                <a16:creationId xmlns:a16="http://schemas.microsoft.com/office/drawing/2014/main" id="{332EFBE0-44EB-438B-9A0F-F87645F5C5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CC47A24-82E6-4CF8-B863-1A56FE9F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D56C85-5EDD-4F70-AB60-E7BE86F2D0F4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9484AC8A-38F7-4A1F-AE7E-DD1D69B1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5C9B4723-FB6B-43A4-A17D-ECF739A5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52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9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Ray Diffraction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F0FFE5B-58F6-4F31-81C2-735C2858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2BF0867-9CAC-4823-A737-F1B59305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1136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non-crystalline impurities</a:t>
            </a:r>
            <a:endParaRPr lang="en-US" altLang="en-US" sz="2800" b="1" i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482A4887-E7A3-447D-A2DB-CFED3D09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13112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interfere with the identification</a:t>
            </a:r>
            <a:endParaRPr lang="en-US" altLang="en-US" sz="2800" b="1" i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950ECF66-CA19-4981-9571-19BC757B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838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Char char="-"/>
            </a:pP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destructive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reexamination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73B924D2-6F24-46EA-9BBB-FF2FE25A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365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System"/>
              <a:buNone/>
            </a:pP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-supplement to spectrochemical methods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E22BD03F-DAA5-462B-801F-249A293B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3048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the identification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9F42C471-14FF-485C-A078-117C4454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746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  minerals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explosives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 products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1F31794A-2D7C-4DF6-B134-1CF16B6E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127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  fillers in plastics and papers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mica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54F76F0E-C97B-4FA8-93FE-4E70E0D0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89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clay fraction of soil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mortar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70E95FC0-F379-45C8-887E-543B0CC4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4508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crystallinity of cellulose constituents of paper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AC8571E4-65AC-4A03-A54E-730D056B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5330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  drugs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</a:t>
            </a:r>
            <a:r>
              <a:rPr lang="en-US" altLang="en-US" sz="21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narcotics   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 </a:t>
            </a:r>
            <a:r>
              <a:rPr lang="en-US" altLang="en-US" sz="2100" b="1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diluents for drugs</a:t>
            </a: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A07A763F-210C-4321-AF66-A309ECB9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7277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 </a:t>
            </a:r>
            <a:r>
              <a:rPr lang="en-US" altLang="en-US" sz="2100" b="1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paints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 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pigments  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 </a:t>
            </a:r>
            <a:r>
              <a:rPr lang="en-US" altLang="en-US" sz="21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textile fibers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6DB9A405-8DD2-40E8-B7C1-7086D41D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32893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comparison of</a:t>
            </a:r>
          </a:p>
        </p:txBody>
      </p:sp>
      <p:sp>
        <p:nvSpPr>
          <p:cNvPr id="33808" name="Date Placeholder 15">
            <a:extLst>
              <a:ext uri="{FF2B5EF4-FFF2-40B4-BE49-F238E27FC236}">
                <a16:creationId xmlns:a16="http://schemas.microsoft.com/office/drawing/2014/main" id="{C6942205-E410-47EC-B9EB-41A734FD27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3809" name="Slide Number Placeholder 16">
            <a:extLst>
              <a:ext uri="{FF2B5EF4-FFF2-40B4-BE49-F238E27FC236}">
                <a16:creationId xmlns:a16="http://schemas.microsoft.com/office/drawing/2014/main" id="{FFDB0671-2917-431F-B877-B6350071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0" y="61722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762657-DDC8-4935-882D-C7FA27626AC1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33810" name="Footer Placeholder 17">
            <a:extLst>
              <a:ext uri="{FF2B5EF4-FFF2-40B4-BE49-F238E27FC236}">
                <a16:creationId xmlns:a16="http://schemas.microsoft.com/office/drawing/2014/main" id="{EED5D615-EE24-494F-8694-164D2396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89DF02ED-98C0-493A-946D-47B87E4B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Elemental Analysis</a:t>
            </a:r>
            <a:endParaRPr lang="en-US" altLang="en-US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043E17E-61C5-43BA-B27E-CE7083F5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762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Atomic Emission Spectroscopy</a:t>
            </a:r>
            <a:endParaRPr lang="en-US" altLang="en-US" sz="20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65C53A39-1A4A-421C-97EC-F2BACCC5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95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Atomic Absorption Spectroscopy</a:t>
            </a:r>
            <a:endParaRPr lang="en-US" altLang="en-US" sz="20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DD16DE7E-81C9-4FFB-819B-DC2B5F46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05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Neutron Activation Analysis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04339213-1435-4552-B45B-B3D66891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Electron Beam Probe</a:t>
            </a:r>
            <a:endParaRPr lang="en-US" altLang="en-US" sz="20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7D393F16-E7EF-4D4B-B20E-B1B6C7C9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X-Ray Fluorescence</a:t>
            </a:r>
            <a:endParaRPr lang="en-US" altLang="en-US" sz="20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BBDDE640-86F4-485F-8110-A9F49F76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Proton Induced X-ray Emission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5BE5BCC-84DC-45AE-B295-1DE0C84E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67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Electron Spectroscopy for Chemical Analysis</a:t>
            </a:r>
            <a:endParaRPr lang="en-US" altLang="en-US" sz="20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D191EEAD-6320-4529-B394-B2D8A7F4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Auger Electron Spectroscopy</a:t>
            </a:r>
            <a:endParaRPr lang="en-US" altLang="en-US" sz="1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F910AF0A-6A5E-406E-A033-A2DB5497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Spark Source Mass Spectrometry</a:t>
            </a:r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1556C2D6-D45A-40F8-9951-EDAD205B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(X-ray Photoelectron Spectroscopy)</a:t>
            </a:r>
          </a:p>
        </p:txBody>
      </p:sp>
      <p:sp>
        <p:nvSpPr>
          <p:cNvPr id="34829" name="Date Placeholder 12">
            <a:extLst>
              <a:ext uri="{FF2B5EF4-FFF2-40B4-BE49-F238E27FC236}">
                <a16:creationId xmlns:a16="http://schemas.microsoft.com/office/drawing/2014/main" id="{E22205D8-9BDF-41EF-9DA0-0838E2BDCF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4830" name="Slide Number Placeholder 13">
            <a:extLst>
              <a:ext uri="{FF2B5EF4-FFF2-40B4-BE49-F238E27FC236}">
                <a16:creationId xmlns:a16="http://schemas.microsoft.com/office/drawing/2014/main" id="{B2D429E8-C77C-4379-888E-BA2EF341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7B40F8-4671-4DAA-A962-0C9DBC3AB7D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34831" name="Footer Placeholder 14">
            <a:extLst>
              <a:ext uri="{FF2B5EF4-FFF2-40B4-BE49-F238E27FC236}">
                <a16:creationId xmlns:a16="http://schemas.microsoft.com/office/drawing/2014/main" id="{2E31977B-E1BF-48E9-92BA-59890A9A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EA72DA1-C835-432C-8D55-2F0E7A36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2362200"/>
            <a:ext cx="7566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statistical methods to meet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judicial requirement should be chosen</a:t>
            </a:r>
          </a:p>
          <a:p>
            <a:pPr eaLnBrk="1" hangingPunct="1"/>
            <a:endParaRPr lang="en-US" altLang="en-US" sz="240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probability of  guilt  </a:t>
            </a:r>
          </a:p>
          <a:p>
            <a:pPr eaLnBrk="1" hangingPunct="1"/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2400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potential of the attribute</a:t>
            </a:r>
          </a:p>
          <a:p>
            <a:pPr eaLnBrk="1" hangingPunct="1"/>
            <a:endParaRPr lang="en-US" altLang="en-US" sz="2400" i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 innocence </a:t>
            </a:r>
          </a:p>
          <a:p>
            <a:pPr eaLnBrk="1" hangingPunct="1"/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24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discriminative potential of the attribute</a:t>
            </a:r>
          </a:p>
          <a:p>
            <a:pPr eaLnBrk="1" hangingPunct="1"/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of the </a:t>
            </a:r>
            <a:r>
              <a:rPr lang="en-US" altLang="en-US" sz="2400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 guilt  / probability of  innocence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4555EB5-AEA4-4524-B527-B41748A2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4462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463DE06-1E29-4A4A-B69B-DF0EECBFA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7115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qualitative or semi quantitative  analyses of a </a:t>
            </a:r>
          </a:p>
          <a:p>
            <a:pPr eaLnBrk="1" hangingPunct="1"/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elements </a:t>
            </a:r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smaller number of elements 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quantitative analyses should be selected for</a:t>
            </a:r>
          </a:p>
          <a:p>
            <a:pPr eaLnBrk="1" hangingPunct="1"/>
            <a:r>
              <a:rPr lang="en-US" altLang="en-US"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databases</a:t>
            </a: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56DAE326-07F0-45EF-8040-5B5136A6BF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64D7BE75-8A19-4B06-AC34-0EDBA7A8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F2F659-9E7D-4EA8-A4CF-3B7A565ECAC3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35847" name="Footer Placeholder 6">
            <a:extLst>
              <a:ext uri="{FF2B5EF4-FFF2-40B4-BE49-F238E27FC236}">
                <a16:creationId xmlns:a16="http://schemas.microsoft.com/office/drawing/2014/main" id="{EF3870C4-2574-4CDB-B029-2FC5AC8B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2CFC57-9532-41BF-9038-67B56A70B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693420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762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The   personnel  responsible for  the   opinions and interpretation should, in addition to the appropriate qualifications, training, and experience, also have: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relevant knowledge of the technology used for the manufacturing of the items, materials, products, etc. tested,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the way they are used or intended to be used, and of the defects or degradations which may occur during or in service;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knowledge of the general requirements expressed in the legislation and standards; and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an understanding of the significance of deviations found with regard to the normal use of the items, materials, products, etc. concerned.</a:t>
            </a:r>
          </a:p>
        </p:txBody>
      </p:sp>
      <p:sp>
        <p:nvSpPr>
          <p:cNvPr id="36867" name="Date Placeholder 2">
            <a:extLst>
              <a:ext uri="{FF2B5EF4-FFF2-40B4-BE49-F238E27FC236}">
                <a16:creationId xmlns:a16="http://schemas.microsoft.com/office/drawing/2014/main" id="{6C05B777-92F7-4B93-ADED-5BD81B267A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E959676-76D8-4FD2-8CC9-7B89243D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2F9025-B32A-4560-A6DA-77B74F888BEC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36869" name="Footer Placeholder 4">
            <a:extLst>
              <a:ext uri="{FF2B5EF4-FFF2-40B4-BE49-F238E27FC236}">
                <a16:creationId xmlns:a16="http://schemas.microsoft.com/office/drawing/2014/main" id="{6A34563C-67E4-4560-B3DC-FB3DFA05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1DB720E-8F71-413A-812E-E4B39D51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7200"/>
            <a:ext cx="6484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reasonable doubt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6D99953-4861-41C7-AF63-50DC1828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6518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05" name="Text Box 5">
            <a:extLst>
              <a:ext uri="{FF2B5EF4-FFF2-40B4-BE49-F238E27FC236}">
                <a16:creationId xmlns:a16="http://schemas.microsoft.com/office/drawing/2014/main" id="{7A6FD01B-EFF7-4069-B397-9470A7908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1828800"/>
            <a:ext cx="5622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…….‘</a:t>
            </a:r>
            <a:r>
              <a:rPr lang="en-US" altLang="en-US" sz="4000" b="1" i="1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reasonable’</a:t>
            </a:r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is  not </a:t>
            </a:r>
          </a:p>
          <a:p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quantifiable concept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06" name="Text Box 6">
            <a:extLst>
              <a:ext uri="{FF2B5EF4-FFF2-40B4-BE49-F238E27FC236}">
                <a16:creationId xmlns:a16="http://schemas.microsoft.com/office/drawing/2014/main" id="{51A9E43A-6D76-415D-915D-EDE5F3B4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870325"/>
            <a:ext cx="74691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</a:t>
            </a:r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 doubt </a:t>
            </a:r>
            <a:endParaRPr lang="en-US" altLang="en-US" sz="3600" b="1" i="1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in terms of  probability</a:t>
            </a:r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hypothesis of guilt is true</a:t>
            </a:r>
            <a:endParaRPr lang="en-US" altLang="en-US" sz="4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Date Placeholder 6">
            <a:extLst>
              <a:ext uri="{FF2B5EF4-FFF2-40B4-BE49-F238E27FC236}">
                <a16:creationId xmlns:a16="http://schemas.microsoft.com/office/drawing/2014/main" id="{2C022645-6C5D-4A3C-8919-84E5D45C2E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7895" name="Slide Number Placeholder 7">
            <a:extLst>
              <a:ext uri="{FF2B5EF4-FFF2-40B4-BE49-F238E27FC236}">
                <a16:creationId xmlns:a16="http://schemas.microsoft.com/office/drawing/2014/main" id="{41FDE26A-4A6F-4649-9583-0429E8B5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6991B-E62A-4B70-BED5-0906FAFF878F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37896" name="Footer Placeholder 8">
            <a:extLst>
              <a:ext uri="{FF2B5EF4-FFF2-40B4-BE49-F238E27FC236}">
                <a16:creationId xmlns:a16="http://schemas.microsoft.com/office/drawing/2014/main" id="{281FFD60-B8B2-4DB4-9F37-A9CCA26C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utoUpdateAnimBg="0"/>
      <p:bldP spid="20480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25B779C1-4198-47F5-9A09-BA531667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96838"/>
            <a:ext cx="73453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U. P. v Krishna Gopal(1988) 4 SCC 302: </a:t>
            </a:r>
          </a:p>
          <a:p>
            <a:pPr>
              <a:lnSpc>
                <a:spcPct val="75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1988 SCC (Cri) 928: AIR 1988 SC 2154.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63CE07E6-8A10-4B5D-B232-C1DCB241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609600"/>
            <a:ext cx="7370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beyond reasonable doubt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8331404-2032-4DEB-9EBF-64B1BA29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87475"/>
            <a:ext cx="86883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To   constitute  reasonable  doubt,  it   must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 free from an over-emotional response. 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Doubts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must  be  actual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and substantial doubt as to the guilt of the accused person 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arising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evidence, or from the lack of it, as opposed to mere vague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apprehensions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A reasonable doubt  is  not  imaginary,  trivial   or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merely possible  doubt,  but  a    fair   doubt  based  upon   reason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and common sense. It must grow out of the evidence in the case.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B1B6E4E-C3B1-4BC3-AE9C-8EC2903A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3886200"/>
            <a:ext cx="8947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 is  subjective  element  in  the  evaluation  of the degrees   of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and the quantum of proof.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 probability  must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 on  a  robust common  sense,  and ultimately,  on  the  trained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intuitions of the judge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While the  protection given by the  criminal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process to the accused persons is not to be eroded, at the same time,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 legitimization of trivialities would make a mockery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of administration of criminal justice.</a:t>
            </a:r>
          </a:p>
        </p:txBody>
      </p:sp>
      <p:sp>
        <p:nvSpPr>
          <p:cNvPr id="38918" name="WordArt 7">
            <a:extLst>
              <a:ext uri="{FF2B5EF4-FFF2-40B4-BE49-F238E27FC236}">
                <a16:creationId xmlns:a16="http://schemas.microsoft.com/office/drawing/2014/main" id="{74513E23-3249-4E77-9D60-8AE5E27C07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950" y="1371600"/>
            <a:ext cx="25336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2000" i="1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Reasonable doubt</a:t>
            </a:r>
          </a:p>
        </p:txBody>
      </p:sp>
      <p:sp>
        <p:nvSpPr>
          <p:cNvPr id="38919" name="Date Placeholder 6">
            <a:extLst>
              <a:ext uri="{FF2B5EF4-FFF2-40B4-BE49-F238E27FC236}">
                <a16:creationId xmlns:a16="http://schemas.microsoft.com/office/drawing/2014/main" id="{0438E4AF-A02A-425F-B7FE-0C6411D684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8920" name="Slide Number Placeholder 7">
            <a:extLst>
              <a:ext uri="{FF2B5EF4-FFF2-40B4-BE49-F238E27FC236}">
                <a16:creationId xmlns:a16="http://schemas.microsoft.com/office/drawing/2014/main" id="{4DAB76FB-DEDC-423B-B108-179D2822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F756C3-A5E0-4C37-8876-902E816EE715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38921" name="Footer Placeholder 8">
            <a:extLst>
              <a:ext uri="{FF2B5EF4-FFF2-40B4-BE49-F238E27FC236}">
                <a16:creationId xmlns:a16="http://schemas.microsoft.com/office/drawing/2014/main" id="{89D0C86F-816B-42AE-901C-E91CB960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>
            <a:extLst>
              <a:ext uri="{FF2B5EF4-FFF2-40B4-BE49-F238E27FC236}">
                <a16:creationId xmlns:a16="http://schemas.microsoft.com/office/drawing/2014/main" id="{71CF086B-4B8F-40CB-AD42-299C7E1D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 interpretation   of forensic  science   evidences has been advocated by many  forensic  scientists  in  the recent years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18F5BE6C-B0B3-4436-91DD-23FA535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076450"/>
            <a:ext cx="8224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 propounded that the probabilities  should </a:t>
            </a:r>
          </a:p>
          <a:p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revised  when  new  information is  available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EA1B14B6-B0FF-49BC-9E68-D8962E2F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295650"/>
            <a:ext cx="82899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need  to  revise probabilities   arises from a</a:t>
            </a:r>
          </a:p>
          <a:p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make better use of available information </a:t>
            </a:r>
          </a:p>
          <a:p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thereby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risk</a:t>
            </a:r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involved</a:t>
            </a:r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decision </a:t>
            </a:r>
          </a:p>
          <a:p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F8687537-C3A5-4203-8EB2-36C36E36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543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Posterior Probability</a:t>
            </a:r>
          </a:p>
          <a:p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P(A/B) = P(A)P(B/A) / [P(A)P(B/A)+P(not A)P(B/not A)]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Date Placeholder 5">
            <a:extLst>
              <a:ext uri="{FF2B5EF4-FFF2-40B4-BE49-F238E27FC236}">
                <a16:creationId xmlns:a16="http://schemas.microsoft.com/office/drawing/2014/main" id="{FC84B021-4A70-4570-A12D-7F36B7D759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39943" name="Slide Number Placeholder 6">
            <a:extLst>
              <a:ext uri="{FF2B5EF4-FFF2-40B4-BE49-F238E27FC236}">
                <a16:creationId xmlns:a16="http://schemas.microsoft.com/office/drawing/2014/main" id="{95DDB3D9-6A55-403F-969E-5B2D8375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A9A0F8-46F7-4F93-810B-8D234F73301E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39944" name="Footer Placeholder 7">
            <a:extLst>
              <a:ext uri="{FF2B5EF4-FFF2-40B4-BE49-F238E27FC236}">
                <a16:creationId xmlns:a16="http://schemas.microsoft.com/office/drawing/2014/main" id="{BEA0F078-AE50-4A12-A09D-909946AD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  <p:bldP spid="208900" grpId="0" autoUpdateAnimBg="0"/>
      <p:bldP spid="208901" grpId="0" autoUpdateAnimBg="0"/>
      <p:bldP spid="20890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>
            <a:extLst>
              <a:ext uri="{FF2B5EF4-FFF2-40B4-BE49-F238E27FC236}">
                <a16:creationId xmlns:a16="http://schemas.microsoft.com/office/drawing/2014/main" id="{4A2827F2-46F0-4832-97A5-7AD96A2F53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40963" name="Footer Placeholder 2">
            <a:extLst>
              <a:ext uri="{FF2B5EF4-FFF2-40B4-BE49-F238E27FC236}">
                <a16:creationId xmlns:a16="http://schemas.microsoft.com/office/drawing/2014/main" id="{0FCB6E88-8558-426A-A3FE-AA1FBF66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553E125-C5AE-4933-A34C-27516A3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EBE1A4-F5E7-48FF-91B0-318C3267AD73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78C470D3-3654-4F71-99CF-D09EC093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080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Trace evidence is one of the most valuable, misused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misunderstood, and underutilizes physical evidence.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scientific work on trace  evidence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criminal cases  has been peripheral to investigation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rather  than being integral with it. It is evident from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frequencies with which they are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encountered in case work in fsls.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and the interpretation of trace evidences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 resolving the  issues in  a criminal investigation is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and demands an experienced scientist and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sizeable database on various attributes of physical trace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evidences of different types.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Picture2.jpg">
            <a:extLst>
              <a:ext uri="{FF2B5EF4-FFF2-40B4-BE49-F238E27FC236}">
                <a16:creationId xmlns:a16="http://schemas.microsoft.com/office/drawing/2014/main" id="{D8BBFBF4-1EC0-4501-943A-59FC07382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2">
            <a:extLst>
              <a:ext uri="{FF2B5EF4-FFF2-40B4-BE49-F238E27FC236}">
                <a16:creationId xmlns:a16="http://schemas.microsoft.com/office/drawing/2014/main" id="{9138FCE1-A222-4258-8D0C-6379C3D8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956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i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C97446D7-F822-4B25-B3C1-36ACB8F855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6E0C4509-47CD-4E00-9EA8-AD2C648F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0704C-9E30-4C5D-BA5A-160E0035D78A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41990" name="Footer Placeholder 5">
            <a:extLst>
              <a:ext uri="{FF2B5EF4-FFF2-40B4-BE49-F238E27FC236}">
                <a16:creationId xmlns:a16="http://schemas.microsoft.com/office/drawing/2014/main" id="{51A7FCCB-1A69-4123-84E0-8415FF4E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265C6839-0F77-477E-9284-59AC24605C3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47800" y="203200"/>
            <a:ext cx="58674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evidences do not suffer from the various admitted weaknesses of personal testimony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endeavor to solve crimes in society and reaffirm confidence in the social system for better living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probably few fields in which the applications of physics are as varied as in the scientific investigation of crime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of forensic physics, as all other branches of forensic science, may conveniently be divided into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(absolute) ones</a:t>
            </a:r>
          </a:p>
        </p:txBody>
      </p:sp>
      <p:sp>
        <p:nvSpPr>
          <p:cNvPr id="7171" name="Date Placeholder 2">
            <a:extLst>
              <a:ext uri="{FF2B5EF4-FFF2-40B4-BE49-F238E27FC236}">
                <a16:creationId xmlns:a16="http://schemas.microsoft.com/office/drawing/2014/main" id="{28CF997A-CCEE-4AA4-BE9A-7B7536A363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B8F276E-1885-45F2-A978-CF64ECC2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8D4837-1684-42FD-B7C4-83A2F54B134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7173" name="Footer Placeholder 4">
            <a:extLst>
              <a:ext uri="{FF2B5EF4-FFF2-40B4-BE49-F238E27FC236}">
                <a16:creationId xmlns:a16="http://schemas.microsoft.com/office/drawing/2014/main" id="{C7C43864-7D82-43D0-AE21-DFBC03EA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59E6120C-3203-4736-8C1D-B94279AA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696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Physics</a:t>
            </a:r>
          </a:p>
          <a:p>
            <a:pPr algn="just" eaLnBrk="1" hangingPunct="1"/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“If the Medical  Jurisprudence cannot</a:t>
            </a:r>
          </a:p>
          <a:p>
            <a:pPr algn="just"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enlighten us,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the  Microscopist  and Chemical  Analysts</a:t>
            </a:r>
          </a:p>
          <a:p>
            <a:pPr algn="just"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are incapable of elucidating the matter,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recourse must be had to the expert in Physics”</a:t>
            </a:r>
          </a:p>
          <a:p>
            <a:pPr algn="just"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Dr. Hans Gross, John Adam, and  J. Collyer Adam</a:t>
            </a:r>
          </a:p>
        </p:txBody>
      </p:sp>
      <p:sp>
        <p:nvSpPr>
          <p:cNvPr id="8195" name="Date Placeholder 2">
            <a:extLst>
              <a:ext uri="{FF2B5EF4-FFF2-40B4-BE49-F238E27FC236}">
                <a16:creationId xmlns:a16="http://schemas.microsoft.com/office/drawing/2014/main" id="{BA58829C-4D5B-4096-BA73-FE9E5982A4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B5BCAD2-55F1-47FC-8EF7-4F8E804D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8C237E-E27A-49F3-9D35-DACB0FC159A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3C57C074-8E27-4F81-9B2B-D57CC611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931EA39-5F29-46BF-92E8-BBC6ADDC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801688"/>
            <a:ext cx="5133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Information Obtained from 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Examination of Physical Evidence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0466A67F-DC4B-498A-8B7A-5D1F58FFF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981200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11E2098F-9A69-4822-BC20-4E416C20B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05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Suspect </a:t>
            </a:r>
          </a:p>
        </p:txBody>
      </p:sp>
      <p:sp>
        <p:nvSpPr>
          <p:cNvPr id="9221" name="TextBox 5">
            <a:extLst>
              <a:ext uri="{FF2B5EF4-FFF2-40B4-BE49-F238E27FC236}">
                <a16:creationId xmlns:a16="http://schemas.microsoft.com/office/drawing/2014/main" id="{250EAE79-B34D-4680-8492-A61B3AB1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59313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3359E958-BD56-4CF6-BE19-6A6B79BA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4572000"/>
            <a:ext cx="176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Crime Scene</a:t>
            </a:r>
          </a:p>
        </p:txBody>
      </p:sp>
      <p:sp>
        <p:nvSpPr>
          <p:cNvPr id="9223" name="TextBox 7">
            <a:extLst>
              <a:ext uri="{FF2B5EF4-FFF2-40B4-BE49-F238E27FC236}">
                <a16:creationId xmlns:a16="http://schemas.microsoft.com/office/drawing/2014/main" id="{9EE4BA65-AEDB-4158-B3BC-6894045A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87713"/>
            <a:ext cx="244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Physical Evidence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9DBFAB-C9BF-450E-AB41-504ABF70F7FD}"/>
              </a:ext>
            </a:extLst>
          </p:cNvPr>
          <p:cNvCxnSpPr/>
          <p:nvPr/>
        </p:nvCxnSpPr>
        <p:spPr>
          <a:xfrm flipV="1">
            <a:off x="2298700" y="4756150"/>
            <a:ext cx="4254500" cy="88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AA11AF-69EA-45CF-963D-9EA1856948DC}"/>
              </a:ext>
            </a:extLst>
          </p:cNvPr>
          <p:cNvCxnSpPr>
            <a:stCxn id="9219" idx="2"/>
            <a:endCxn id="9221" idx="0"/>
          </p:cNvCxnSpPr>
          <p:nvPr/>
        </p:nvCxnSpPr>
        <p:spPr>
          <a:xfrm rot="5400000">
            <a:off x="554832" y="3532981"/>
            <a:ext cx="2216150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28061D-BE14-4C4F-A7E5-073E93E89963}"/>
              </a:ext>
            </a:extLst>
          </p:cNvPr>
          <p:cNvCxnSpPr/>
          <p:nvPr/>
        </p:nvCxnSpPr>
        <p:spPr>
          <a:xfrm rot="16200000" flipH="1">
            <a:off x="5715000" y="36576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BD6656-0836-4CA5-9808-9C4FC03A9BB9}"/>
              </a:ext>
            </a:extLst>
          </p:cNvPr>
          <p:cNvCxnSpPr/>
          <p:nvPr/>
        </p:nvCxnSpPr>
        <p:spPr>
          <a:xfrm rot="5400000">
            <a:off x="5600700" y="2476500"/>
            <a:ext cx="9906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D3EACA-C993-43DB-935C-B4675A67D774}"/>
              </a:ext>
            </a:extLst>
          </p:cNvPr>
          <p:cNvCxnSpPr/>
          <p:nvPr/>
        </p:nvCxnSpPr>
        <p:spPr>
          <a:xfrm rot="10800000" flipV="1">
            <a:off x="2209800" y="3733800"/>
            <a:ext cx="12192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2E0623-8EA5-4B54-93AA-685ED53AABD2}"/>
              </a:ext>
            </a:extLst>
          </p:cNvPr>
          <p:cNvCxnSpPr/>
          <p:nvPr/>
        </p:nvCxnSpPr>
        <p:spPr>
          <a:xfrm>
            <a:off x="2209800" y="2438400"/>
            <a:ext cx="11430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609E9D-9AE0-4B60-A9FA-D860280853E0}"/>
              </a:ext>
            </a:extLst>
          </p:cNvPr>
          <p:cNvCxnSpPr/>
          <p:nvPr/>
        </p:nvCxnSpPr>
        <p:spPr>
          <a:xfrm rot="16200000" flipH="1">
            <a:off x="6022181" y="3426619"/>
            <a:ext cx="2205038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3205D8-5E68-421F-B057-400DE0046C88}"/>
              </a:ext>
            </a:extLst>
          </p:cNvPr>
          <p:cNvCxnSpPr/>
          <p:nvPr/>
        </p:nvCxnSpPr>
        <p:spPr>
          <a:xfrm flipV="1">
            <a:off x="2209800" y="2133600"/>
            <a:ext cx="4254500" cy="87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32" name="Date Placeholder 15">
            <a:extLst>
              <a:ext uri="{FF2B5EF4-FFF2-40B4-BE49-F238E27FC236}">
                <a16:creationId xmlns:a16="http://schemas.microsoft.com/office/drawing/2014/main" id="{8CC3F2DD-CEAF-4046-8926-ABDFAC48E3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9233" name="Slide Number Placeholder 16">
            <a:extLst>
              <a:ext uri="{FF2B5EF4-FFF2-40B4-BE49-F238E27FC236}">
                <a16:creationId xmlns:a16="http://schemas.microsoft.com/office/drawing/2014/main" id="{77DDBC24-D7C0-492C-A0EB-D7B0D91B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2187B-7ACE-4C88-AEF0-AA97A9EFBE7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9234" name="Footer Placeholder 17">
            <a:extLst>
              <a:ext uri="{FF2B5EF4-FFF2-40B4-BE49-F238E27FC236}">
                <a16:creationId xmlns:a16="http://schemas.microsoft.com/office/drawing/2014/main" id="{C30CEAAE-85FF-40F2-ABBB-6568F5D2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8259458-E78F-423A-A771-B5F25ADDD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629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400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any objects and materials from a scene of crime, suspect , or  victim  that  may  shed  light  on  an investigation/judicial  decision  making,  are </a:t>
            </a:r>
          </a:p>
          <a:p>
            <a:pPr>
              <a:defRPr/>
            </a:pPr>
            <a:r>
              <a:rPr lang="en-US" altLang="ko-KR" sz="2400" b="1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physical evidence </a:t>
            </a:r>
            <a:r>
              <a:rPr lang="en-US" altLang="ko-KR" sz="2400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(clue)/</a:t>
            </a:r>
            <a:r>
              <a:rPr lang="en-US" altLang="ko-KR" sz="2400" b="1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exhibit</a:t>
            </a:r>
            <a:r>
              <a:rPr lang="en-US" altLang="ko-KR" sz="2400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 </a:t>
            </a:r>
            <a:r>
              <a:rPr lang="en-US" altLang="ko-KR" sz="2000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(brought in court)</a:t>
            </a:r>
            <a:endParaRPr lang="en-US" altLang="ko-KR" sz="2400" i="1" dirty="0">
              <a:solidFill>
                <a:srgbClr val="002060"/>
              </a:solidFill>
              <a:latin typeface="Times New Roman" pitchFamily="18" charset="0"/>
              <a:ea typeface="Gulim" pitchFamily="34" charset="-127"/>
            </a:endParaRPr>
          </a:p>
          <a:p>
            <a:pPr>
              <a:lnSpc>
                <a:spcPct val="35000"/>
              </a:lnSpc>
              <a:defRPr/>
            </a:pPr>
            <a:endParaRPr lang="en-US" altLang="ko-KR" sz="2400" dirty="0">
              <a:solidFill>
                <a:srgbClr val="002060"/>
              </a:solidFill>
              <a:latin typeface="Times New Roman" pitchFamily="18" charset="0"/>
              <a:ea typeface="Gulim" pitchFamily="34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Evidence Recognition</a:t>
            </a:r>
          </a:p>
          <a:p>
            <a:pPr>
              <a:lnSpc>
                <a:spcPts val="400"/>
              </a:lnSpc>
              <a:defRPr/>
            </a:pPr>
            <a:endParaRPr lang="en-US" altLang="ko-KR" sz="2400" dirty="0">
              <a:solidFill>
                <a:srgbClr val="002060"/>
              </a:solidFill>
              <a:latin typeface="Times New Roman" pitchFamily="18" charset="0"/>
              <a:ea typeface="Gulim" pitchFamily="34" charset="-127"/>
            </a:endParaRPr>
          </a:p>
          <a:p>
            <a:pPr>
              <a:lnSpc>
                <a:spcPct val="135000"/>
              </a:lnSpc>
              <a:buFont typeface="Wingdings" pitchFamily="2" charset="2"/>
              <a:buChar char="Ø"/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Human initiated events produce a record of it self</a:t>
            </a:r>
          </a:p>
          <a:p>
            <a:pPr>
              <a:lnSpc>
                <a:spcPct val="135000"/>
              </a:lnSpc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  Changes in the immediate environment</a:t>
            </a:r>
          </a:p>
          <a:p>
            <a:pPr>
              <a:lnSpc>
                <a:spcPct val="135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	 * Objects get moved</a:t>
            </a:r>
          </a:p>
          <a:p>
            <a:pPr indent="804863">
              <a:lnSpc>
                <a:spcPct val="135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	 * Objects get broken</a:t>
            </a:r>
          </a:p>
          <a:p>
            <a:pPr indent="804863">
              <a:lnSpc>
                <a:spcPct val="135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	 * Marks are made </a:t>
            </a:r>
          </a:p>
          <a:p>
            <a:pPr indent="804863">
              <a:lnSpc>
                <a:spcPct val="135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	 * Materials change</a:t>
            </a:r>
          </a:p>
          <a:p>
            <a:pPr indent="804863">
              <a:lnSpc>
                <a:spcPct val="135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	 * Materials are transferred</a:t>
            </a:r>
          </a:p>
          <a:p>
            <a:pPr indent="804863">
              <a:lnSpc>
                <a:spcPct val="40000"/>
              </a:lnSpc>
              <a:defRPr/>
            </a:pPr>
            <a:r>
              <a:rPr lang="en-US" altLang="ko-KR" sz="240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   	</a:t>
            </a:r>
          </a:p>
          <a:p>
            <a:pPr indent="804863">
              <a:lnSpc>
                <a:spcPct val="40000"/>
              </a:lnSpc>
              <a:defRPr/>
            </a:pPr>
            <a:r>
              <a:rPr lang="en-US" altLang="ko-KR" sz="2400" i="1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     et cetera</a:t>
            </a:r>
          </a:p>
        </p:txBody>
      </p:sp>
      <p:sp>
        <p:nvSpPr>
          <p:cNvPr id="10243" name="Date Placeholder 2">
            <a:extLst>
              <a:ext uri="{FF2B5EF4-FFF2-40B4-BE49-F238E27FC236}">
                <a16:creationId xmlns:a16="http://schemas.microsoft.com/office/drawing/2014/main" id="{3622AE3C-689C-4AE5-81D3-6A7F43DE19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2E4475A-1B03-4A19-87BF-D69A28DF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C008E7-8AC9-4ACC-B055-D90B6D9F5DE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92B289BC-F995-4F28-A581-25EA3764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F86817-7B96-4CFE-AABC-E19B75DCA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55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3600" b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Trace Evidence</a:t>
            </a:r>
          </a:p>
          <a:p>
            <a:pPr eaLnBrk="1" hangingPunct="1">
              <a:lnSpc>
                <a:spcPct val="30000"/>
              </a:lnSpc>
            </a:pPr>
            <a:endParaRPr lang="en-US" altLang="ko-KR" sz="36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Size 		: small amount that can only just    </a:t>
            </a: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be detected</a:t>
            </a:r>
          </a:p>
          <a:p>
            <a:pPr eaLnBrk="1" hangingPunct="1">
              <a:lnSpc>
                <a:spcPct val="50000"/>
              </a:lnSpc>
            </a:pPr>
            <a:endParaRPr lang="en-US" altLang="ko-KR" sz="32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Vestige	: surviving trace of what has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almost disappeared</a:t>
            </a:r>
          </a:p>
          <a:p>
            <a:pPr eaLnBrk="1" hangingPunct="1">
              <a:lnSpc>
                <a:spcPct val="50000"/>
              </a:lnSpc>
            </a:pPr>
            <a:endParaRPr lang="en-US" altLang="ko-KR" sz="32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Pattern 	: an impression/mark/sign that </a:t>
            </a: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                   some person, animal, or thing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		  has been in a particular place 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32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Trace something back:   to discover origin of it</a:t>
            </a:r>
          </a:p>
        </p:txBody>
      </p:sp>
      <p:sp>
        <p:nvSpPr>
          <p:cNvPr id="11267" name="Date Placeholder 2">
            <a:extLst>
              <a:ext uri="{FF2B5EF4-FFF2-40B4-BE49-F238E27FC236}">
                <a16:creationId xmlns:a16="http://schemas.microsoft.com/office/drawing/2014/main" id="{EF26529D-6327-439A-AC68-6218496D86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ABEB1B7-2337-4180-B2BF-C0BBD4CF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5A1F87-EF7D-4E94-A9F0-56705581481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1269" name="Footer Placeholder 4">
            <a:extLst>
              <a:ext uri="{FF2B5EF4-FFF2-40B4-BE49-F238E27FC236}">
                <a16:creationId xmlns:a16="http://schemas.microsoft.com/office/drawing/2014/main" id="{850C6CC3-CDA2-4058-8913-21C28B15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8CA22635-930A-49F6-90A4-022E7491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58825"/>
            <a:ext cx="71628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28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Trace evidence  may  be  in  the  form  of </a:t>
            </a:r>
            <a:endParaRPr lang="en-US" altLang="ko-KR" sz="24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>
              <a:lnSpc>
                <a:spcPct val="50000"/>
              </a:lnSpc>
            </a:pP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◙ transferred material    ◙  a pattern  	 ◙  or both</a:t>
            </a:r>
          </a:p>
          <a:p>
            <a:pPr eaLnBrk="1" hangingPunct="1"/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Transferred material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Contact transfer of material</a:t>
            </a: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(</a:t>
            </a: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two-way transfer)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Contactless transfer of material </a:t>
            </a:r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(</a:t>
            </a: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one-way transfer)</a:t>
            </a:r>
          </a:p>
          <a:p>
            <a:pPr lvl="1" eaLnBrk="1" hangingPunct="1"/>
            <a:endParaRPr lang="en-US" altLang="ko-KR" sz="2400" i="1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sz="2400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Pattern evidence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from contact transfer of material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from contactless transfer of material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from contact, independent of transfer of material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400" i="1">
                <a:solidFill>
                  <a:srgbClr val="00206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from physical separations of material/object </a:t>
            </a:r>
            <a:endParaRPr lang="en-US" altLang="ko-KR" sz="2400">
              <a:solidFill>
                <a:srgbClr val="00206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2291" name="Date Placeholder 2">
            <a:extLst>
              <a:ext uri="{FF2B5EF4-FFF2-40B4-BE49-F238E27FC236}">
                <a16:creationId xmlns:a16="http://schemas.microsoft.com/office/drawing/2014/main" id="{5D994E4D-324E-482F-A859-F72535A86B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 August 2009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39A38B4-CA88-46C4-8064-181CB39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5F6F21-990C-4152-B627-85014706CE2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B34A772F-2103-4413-88F1-3AC9B60E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ranbsingh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2237</Words>
  <Application>Microsoft Office PowerPoint</Application>
  <PresentationFormat>On-screen Show (4:3)</PresentationFormat>
  <Paragraphs>566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Batang</vt:lpstr>
      <vt:lpstr>Gulim</vt:lpstr>
      <vt:lpstr>SimSun</vt:lpstr>
      <vt:lpstr>Arial</vt:lpstr>
      <vt:lpstr>Calibri</vt:lpstr>
      <vt:lpstr>Monotype Sorts</vt:lpstr>
      <vt:lpstr>Symbol</vt:lpstr>
      <vt:lpstr>System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Ran B Singh</cp:lastModifiedBy>
  <cp:revision>56</cp:revision>
  <dcterms:created xsi:type="dcterms:W3CDTF">2009-07-29T12:08:36Z</dcterms:created>
  <dcterms:modified xsi:type="dcterms:W3CDTF">2018-03-17T12:26:29Z</dcterms:modified>
</cp:coreProperties>
</file>