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83" r:id="rId2"/>
    <p:sldId id="270" r:id="rId3"/>
    <p:sldId id="267" r:id="rId4"/>
    <p:sldId id="273" r:id="rId5"/>
    <p:sldId id="257" r:id="rId6"/>
    <p:sldId id="259" r:id="rId7"/>
    <p:sldId id="269" r:id="rId8"/>
    <p:sldId id="272" r:id="rId9"/>
    <p:sldId id="284" r:id="rId10"/>
    <p:sldId id="281" r:id="rId11"/>
    <p:sldId id="274" r:id="rId12"/>
    <p:sldId id="275" r:id="rId13"/>
    <p:sldId id="282" r:id="rId14"/>
    <p:sldId id="261" r:id="rId15"/>
    <p:sldId id="260" r:id="rId16"/>
    <p:sldId id="288" r:id="rId17"/>
    <p:sldId id="285" r:id="rId18"/>
    <p:sldId id="265" r:id="rId19"/>
    <p:sldId id="266" r:id="rId20"/>
    <p:sldId id="286" r:id="rId21"/>
    <p:sldId id="287" r:id="rId22"/>
    <p:sldId id="276" r:id="rId23"/>
    <p:sldId id="264" r:id="rId24"/>
    <p:sldId id="262" r:id="rId2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M0qXvLxYcj1F3/H23zDvIQ==" hashData="iukw1W01jNOHBvA+CbpIp76sPXWMDOGZ3NMBAt/PFyMUJ2QncW3I5Ui5dcfuhKb0VsP45YedWkpjt8yyKZJetA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  <a:srgbClr val="969696"/>
    <a:srgbClr val="FF0000"/>
    <a:srgbClr val="006600"/>
    <a:srgbClr val="800000"/>
    <a:srgbClr val="660033"/>
    <a:srgbClr val="FFFFCC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83" autoAdjust="0"/>
  </p:normalViewPr>
  <p:slideViewPr>
    <p:cSldViewPr>
      <p:cViewPr varScale="1">
        <p:scale>
          <a:sx n="50" d="100"/>
          <a:sy n="50" d="100"/>
        </p:scale>
        <p:origin x="1279" y="24"/>
      </p:cViewPr>
      <p:guideLst>
        <p:guide orient="horz" pos="2160"/>
        <p:guide pos="31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8B2FD2A1-E0F1-45DF-94E6-3DAF0EBFC50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681C7137-1923-4BD7-B439-4D211BB922FC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6388" name="Rectangle 4">
            <a:extLst>
              <a:ext uri="{FF2B5EF4-FFF2-40B4-BE49-F238E27FC236}">
                <a16:creationId xmlns:a16="http://schemas.microsoft.com/office/drawing/2014/main" id="{F40B3A22-E276-4301-88E1-6B1315EC4FB1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6389" name="Rectangle 5">
            <a:extLst>
              <a:ext uri="{FF2B5EF4-FFF2-40B4-BE49-F238E27FC236}">
                <a16:creationId xmlns:a16="http://schemas.microsoft.com/office/drawing/2014/main" id="{4BF26A13-3FDF-430A-B16E-2BC25583ED7F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B840D7DB-9BB0-4D74-8219-04EAC75079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D6C6F769-A96E-4F61-B66E-DFA40652117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DA69D576-A397-4DBD-AD9A-3E8EC5A47E2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CA79FE72-110B-4BC1-BA9D-490F466FE3E7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365" name="Rectangle 5">
            <a:extLst>
              <a:ext uri="{FF2B5EF4-FFF2-40B4-BE49-F238E27FC236}">
                <a16:creationId xmlns:a16="http://schemas.microsoft.com/office/drawing/2014/main" id="{897CC848-7AA8-4E9E-977B-33919FC2C9D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15366" name="Rectangle 6">
            <a:extLst>
              <a:ext uri="{FF2B5EF4-FFF2-40B4-BE49-F238E27FC236}">
                <a16:creationId xmlns:a16="http://schemas.microsoft.com/office/drawing/2014/main" id="{17AA0FCF-1ABD-4471-ACF8-8D09DDAFF50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5367" name="Rectangle 7">
            <a:extLst>
              <a:ext uri="{FF2B5EF4-FFF2-40B4-BE49-F238E27FC236}">
                <a16:creationId xmlns:a16="http://schemas.microsoft.com/office/drawing/2014/main" id="{666EC9C4-711F-4785-86EB-0CBD60296C0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CA8EDEB8-4A3B-4167-96BB-AB6AEB1B6D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93F7F831-6354-4205-BCBB-E85FA27A71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EB0B151-9FF8-43DB-9DCF-28118B4CFBA7}" type="slidenum">
              <a:rPr lang="en-US" altLang="en-US" sz="1200"/>
              <a:pPr/>
              <a:t>2</a:t>
            </a:fld>
            <a:endParaRPr lang="en-US" altLang="en-US" sz="1200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BC6DE6F7-4E8A-4424-823C-540541EC6EC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69D5EFC6-045F-44EC-8F48-CF6ABFF920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BDF34374-0FF2-4DD8-B03F-0103F3B2080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0EA0508-4833-418B-BC17-4A46BB57988C}" type="slidenum">
              <a:rPr lang="en-US" altLang="en-US" sz="1200"/>
              <a:pPr/>
              <a:t>11</a:t>
            </a:fld>
            <a:endParaRPr lang="en-US" altLang="en-US" sz="1200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1DB67EB0-2505-4460-BE5D-EE3FB3A0196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D1373ECC-E4EC-4D7A-88A6-9720CBEA44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C149D2D9-E6A2-469D-B402-B07FF9800C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40E55B5-12F8-42A0-B8E5-CCA43EF931C2}" type="slidenum">
              <a:rPr lang="en-US" altLang="en-US" sz="1200"/>
              <a:pPr/>
              <a:t>12</a:t>
            </a:fld>
            <a:endParaRPr lang="en-US" altLang="en-US" sz="1200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6F4AE5DA-FBBD-4910-A140-B88568B223D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5958FCCF-DE4D-4955-8F1D-D8EABA82DA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9672886E-EB22-4C26-B2B5-993BF658A8D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CEDE495-3E1F-4705-B553-5E813690C3F9}" type="slidenum">
              <a:rPr lang="en-US" altLang="en-US" sz="1200"/>
              <a:pPr/>
              <a:t>14</a:t>
            </a:fld>
            <a:endParaRPr lang="en-US" altLang="en-US" sz="1200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64173548-534F-4134-B083-8B82FC417DD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46F8FEDD-A444-451D-B59A-AF835B5B11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21D9AFEB-157E-4B5E-931C-1DF93814F10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9DAB91C-A58A-4B76-9F52-B543CE2D6174}" type="slidenum">
              <a:rPr lang="en-US" altLang="en-US" sz="1200"/>
              <a:pPr/>
              <a:t>15</a:t>
            </a:fld>
            <a:endParaRPr lang="en-US" altLang="en-US" sz="1200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B905328B-5289-419C-9F1C-16D49D915DE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6C47D3D0-51CF-47CF-806E-D1CEB3A585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6669B542-7438-4B76-999A-8AA3CCD6C8D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B62DC6E-7FA6-437D-A351-673971FBACC1}" type="slidenum">
              <a:rPr lang="en-US" altLang="en-US" sz="1200"/>
              <a:pPr/>
              <a:t>16</a:t>
            </a:fld>
            <a:endParaRPr lang="en-US" altLang="en-US" sz="1200"/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CCCABB69-55D6-4200-9AC5-E247C8F7645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82F71A48-4D72-4955-A654-5A6CF0238C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32A49974-DBAF-4C1C-96B4-E69C3BA83E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424DE36-A770-475F-840C-6D296E9D8BCF}" type="slidenum">
              <a:rPr lang="en-US" altLang="en-US" sz="1200"/>
              <a:pPr/>
              <a:t>18</a:t>
            </a:fld>
            <a:endParaRPr lang="en-US" altLang="en-US" sz="1200"/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8F883159-974E-4F24-846F-1C46A095F63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C596F65B-997B-415D-B7C2-BDEA4F538F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3F923BEB-6EBE-4B7C-A9B4-2BA2CCC9DA1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5902AAA-FBE2-4F28-B608-A3061209D0EA}" type="slidenum">
              <a:rPr lang="en-US" altLang="en-US" sz="1200"/>
              <a:pPr/>
              <a:t>19</a:t>
            </a:fld>
            <a:endParaRPr lang="en-US" altLang="en-US" sz="1200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D4CD8227-B9D9-4788-9867-27694970332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A769E95F-A405-4D23-A88F-A670DAA27B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CDF84F75-F68F-4931-A572-0587FD46F1E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49B6150-C09A-4556-86E1-EABFDCFBA093}" type="slidenum">
              <a:rPr lang="en-US" altLang="en-US" sz="1200"/>
              <a:pPr/>
              <a:t>22</a:t>
            </a:fld>
            <a:endParaRPr lang="en-US" altLang="en-US" sz="1200"/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73339481-F41B-4F8E-A788-C1BB0F86C46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837994CD-2399-4BB1-BF67-17F2F3BA8B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D742A2D2-92BD-4CF9-A49E-F08BA734B8F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E492153-BC66-4D3D-BD94-FEB9077EFB2A}" type="slidenum">
              <a:rPr lang="en-US" altLang="en-US" sz="1200"/>
              <a:pPr/>
              <a:t>23</a:t>
            </a:fld>
            <a:endParaRPr lang="en-US" altLang="en-US" sz="1200"/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31FD478D-009F-4697-9A68-A7D43A20EC6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0FF1BD93-C448-4D2E-9B95-461F43F639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1A9E34AD-A5B0-4661-B079-FED73468F87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24FDDDB-7226-45C5-94B6-5BAB395F259F}" type="slidenum">
              <a:rPr lang="en-US" altLang="en-US" sz="1200"/>
              <a:pPr/>
              <a:t>24</a:t>
            </a:fld>
            <a:endParaRPr lang="en-US" altLang="en-US" sz="1200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CF8C6D87-821E-41B8-A2A2-1181844C178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8E202312-0F7F-47C1-81CF-0F60C7B5DA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829E2E7D-D44C-499A-90DA-4EFF292A314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AC97EEE-81C3-483E-88CE-57812392A5FA}" type="slidenum">
              <a:rPr lang="en-US" altLang="en-US" sz="1200"/>
              <a:pPr/>
              <a:t>3</a:t>
            </a:fld>
            <a:endParaRPr lang="en-US" altLang="en-US" sz="1200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B3E11DC8-DF37-4386-8DA6-60303C35B88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1EB2DE07-BBBE-4DD6-B469-1F962084BA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7C601569-F380-41B5-AC22-859F1D6724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4309CE5-C78C-40B8-9BF8-7DF85DE942AC}" type="slidenum">
              <a:rPr lang="en-US" altLang="en-US" sz="1200"/>
              <a:pPr/>
              <a:t>4</a:t>
            </a:fld>
            <a:endParaRPr lang="en-US" altLang="en-US" sz="1200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CC43AE46-A612-4EF6-ADE9-D088AA14B65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FE3FCB67-3BD2-4F75-8D95-365291CFF0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F09098B8-5700-4D1E-A5FF-DBD772A9B0B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D9A1421-44BB-4A26-AAA5-75490B0C1776}" type="slidenum">
              <a:rPr lang="en-US" altLang="en-US" sz="1200"/>
              <a:pPr/>
              <a:t>5</a:t>
            </a:fld>
            <a:endParaRPr lang="en-US" altLang="en-US" sz="1200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E3C74001-66CF-41E5-9751-846A76A4251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7FB5657E-923E-46DE-A46A-726092A2D2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BCA90F8C-1DC5-450C-A3DF-AB7BC0A8CC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8DB421C-9E54-4A41-AF75-61FEA1593E99}" type="slidenum">
              <a:rPr lang="en-US" altLang="en-US" sz="1200"/>
              <a:pPr/>
              <a:t>6</a:t>
            </a:fld>
            <a:endParaRPr lang="en-US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69FF8F4C-935A-4734-8680-486DD80242D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B87318C2-E3FD-40FD-ACE7-0E8440CCA8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950A59DC-923D-4839-B3DF-8F2F2657C85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00641D2-EA4C-438B-A079-87E04BB9D5C1}" type="slidenum">
              <a:rPr lang="en-US" altLang="en-US" sz="1200"/>
              <a:pPr/>
              <a:t>7</a:t>
            </a:fld>
            <a:endParaRPr lang="en-US" altLang="en-US" sz="1200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27A018A8-F2C6-4785-9D4C-D0BB195BD21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083C398E-3EC7-4FF4-8066-0AD3EE0811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1E53F027-2333-419E-BC17-64B7D70ACE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63AF322-352B-4EB5-AB93-AB8F39C61276}" type="slidenum">
              <a:rPr lang="en-US" altLang="en-US" sz="1200"/>
              <a:pPr/>
              <a:t>8</a:t>
            </a:fld>
            <a:endParaRPr lang="en-US" altLang="en-US" sz="1200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2723DC51-2F41-4BEE-A255-A0F572431E7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86676E13-B876-4472-8895-028833BA7D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12E03B20-900D-4985-815E-2F0E295C439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C99D7C6-FC23-4039-A47B-7EE10C2C33C5}" type="slidenum">
              <a:rPr lang="en-US" altLang="en-US" sz="1200"/>
              <a:pPr/>
              <a:t>9</a:t>
            </a:fld>
            <a:endParaRPr lang="en-US" altLang="en-US" sz="1200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6780CC6D-EAB2-46BC-AB40-2AF2E75BF83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7E0B072E-1FCF-4D49-AAE2-86F91DF9F5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0627AF19-E5B1-4CEF-A0F1-302FEC411B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BAAA011-0D11-4BB3-9706-6897E6ED813A}" type="slidenum">
              <a:rPr lang="en-US" altLang="en-US" sz="1200"/>
              <a:pPr/>
              <a:t>10</a:t>
            </a:fld>
            <a:endParaRPr lang="en-US" altLang="en-US" sz="1200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D7E850EC-4462-4CE4-94AB-E34657DDF2E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B1746CFD-91C9-4B3A-AF21-D600E598D1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840F3-5E75-42F7-80E2-FFE04539A6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8F65A5-6FFD-4444-8148-9AB759A56F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52F2AD6-93F7-4A35-B61F-4B2D6D32D3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FBF1C5C-7D2F-4F41-BB03-B5B0564399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57BD1A9-07E1-49CC-9B73-A033DD8925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D8FB73-A8B2-44B0-B1C7-8F9765B7DB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7486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91514-7A1D-4B71-8AD3-3FBE69B34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B286D-6874-4FAC-A51E-2250CB90EF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545E3A7-9286-4DEC-B5D8-82D79A6367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179755B-FDF2-4B1A-B7E8-1A3B0DA31F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C4020E2-B2CE-4AD6-B754-1F4E6850E2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AF8581-3F86-4A13-99D6-0F3E03AC45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2841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BFFCCA-0B6B-47D3-BA8C-5755AA1FA3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489FAE-E406-402A-A6EB-7ED1C12F7D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91BD0E8-BE35-4918-A8D2-7BAE97BE7A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102CBD7-A3B1-49F6-A333-18B904F4AD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EE7B52D-93D3-4984-9730-9A13677D83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856571-E2D5-4528-BF43-08450A5B22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0934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48D995B-76E2-43C1-B522-F780AA37ED07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08FF770-BACB-454C-AA37-D26299B5BE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34B4DA7-A835-4E2E-8680-956BAF3A05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20256B7-288B-45A9-851A-344BA27775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A7A736-52FC-4496-BF7B-91BE65ED08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8530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90688-77D4-4A75-B508-042817072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269A0E-7FC5-4BF0-B5CF-A7F109F6F5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00773F7-E784-4AE2-BB32-61E6B4B9B2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BFF3D7A-D2C0-4CFE-ACDE-214E3B40ED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6256A4A-DA70-486A-834C-58DB01CE0B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4EB3C3-0DEC-443D-ADD4-14AE4F3558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2324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2A6ED-A07D-44B1-A2A5-BABDE7EF9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1CAD49-FA84-421D-A9B1-10BEACC2A1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494CF58-7271-4E7F-8123-6EE144F3E5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1C4077F-5C0D-434E-8237-6CF59A0EC9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0DF4FCA-83E1-4F9A-AEFB-0B6706506E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FE6766-8BA8-4E8C-9456-BEF9DC77AE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6265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C92AB-A0A5-451C-92A1-83E9102AE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6F4257-BB88-4BC3-9CAC-510D9B4DE2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309CE2-FF4E-4881-A68B-0896445D1A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43868E1-7DB5-4A71-BE28-1F37126BA6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D3F614-724C-426B-BD1C-74238B3962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171A51C-CB12-472E-8352-A5C56A419C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AB0E19-DCE9-446F-B8BF-501CFFDF35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3873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15917-0EDE-4DE9-99AE-C4FCEA445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B23D4C-30BF-47B2-98A8-06290E3F4F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C5ABC7-A65C-429F-9C11-C10E6FF0A9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F50B9A-E4C9-4935-B7C3-BC9478E719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CCB24C-4D9E-46AD-915F-D23303F6CD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8B1072F-C173-428F-9E71-9EE4523F5A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C3E5095-6221-445E-B932-E34EBE65DE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D59F457-74CA-4C4C-82F7-5152CDD34E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E331B9-F4E8-4007-B396-09B48D8086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8963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8FFF3-BA61-4FDD-B080-6905CFB34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D29FE8C-BECC-4AEF-9F42-1A853F6628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66C3F4C-7EAA-49AE-BC6F-E5F0B4AE0C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BE3F111-440A-48ED-ACBB-366AFDF38B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789FF-3216-4CCE-8A3D-95800002A5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5444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84BDD0E-C4A7-4CB1-BBD4-EAAD494D05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48264F2-95DC-4336-8A59-4DC5502066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3253C31-F051-4752-91DA-6A47C232E9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96E30C-4177-42DE-9D90-158EEEF858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7275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6C4EB-99F7-4BF6-B966-207E6FE28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7E558C-BC01-4CCC-A5F0-6F8DF077D2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B020E4-3D10-4E6B-87F2-76FF038668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CEA84B8-B8C9-4545-A159-66C6BCC9A7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C7FE33-74E1-479F-82F2-1878FBF86F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74675F1-DAFE-4E09-BA8E-C6E52E551C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5AE99-52E3-4056-9EF6-6B879122C3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9898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8403F-C554-456D-AAC7-324E84BE6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54F847-4BD0-4876-B821-80E258B6FE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N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5CB099-E9C3-4931-ABBE-0E955CCBEF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CD8497D-4961-48FA-95F6-8FE380A07F1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9E9BC77-347C-4711-A28D-CFCF20C49D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FACF898-CCED-4C2F-8059-14370D7F4C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389340-EEAB-4309-A81C-5BF908B201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6352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A05D478-FB49-4122-B850-E49F7EDFAC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974B665-C613-4AA0-A61F-A22AD431D6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FF9D0A1-78BD-4539-B48E-EE2D90A99FD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D5BCBB2-4E6C-4393-9227-9858C2B5421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93E1079-DAE8-4621-B17A-F6E6787D618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6F7A39EE-20CE-4426-A642-9E1D2CDA1A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>
            <a:extLst>
              <a:ext uri="{FF2B5EF4-FFF2-40B4-BE49-F238E27FC236}">
                <a16:creationId xmlns:a16="http://schemas.microsoft.com/office/drawing/2014/main" id="{61B6D721-C686-4C63-B8FD-75692208EB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2925" y="21748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6325" name="Text Box 5">
            <a:extLst>
              <a:ext uri="{FF2B5EF4-FFF2-40B4-BE49-F238E27FC236}">
                <a16:creationId xmlns:a16="http://schemas.microsoft.com/office/drawing/2014/main" id="{AAECC61D-B145-4719-BE09-48A13D6D49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2322513"/>
            <a:ext cx="6229350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70000"/>
              </a:lnSpc>
            </a:pPr>
            <a:r>
              <a:rPr lang="en-US" altLang="en-US" sz="7200">
                <a:solidFill>
                  <a:schemeClr val="accent2"/>
                </a:solidFill>
              </a:rPr>
              <a:t>Examination of </a:t>
            </a:r>
          </a:p>
          <a:p>
            <a:pPr>
              <a:lnSpc>
                <a:spcPct val="70000"/>
              </a:lnSpc>
            </a:pPr>
            <a:r>
              <a:rPr lang="en-US" altLang="en-US" sz="7200">
                <a:solidFill>
                  <a:schemeClr val="accent2"/>
                </a:solidFill>
              </a:rPr>
              <a:t>wires and cables</a:t>
            </a:r>
          </a:p>
        </p:txBody>
      </p:sp>
      <p:sp>
        <p:nvSpPr>
          <p:cNvPr id="4100" name="Text Box 6">
            <a:extLst>
              <a:ext uri="{FF2B5EF4-FFF2-40B4-BE49-F238E27FC236}">
                <a16:creationId xmlns:a16="http://schemas.microsoft.com/office/drawing/2014/main" id="{D8B78E30-015F-4E2A-9154-21F00A9975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8925" y="59086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01" name="Text Box 7">
            <a:hlinkClick r:id="rId2" action="ppaction://hlinksldjump"/>
            <a:extLst>
              <a:ext uri="{FF2B5EF4-FFF2-40B4-BE49-F238E27FC236}">
                <a16:creationId xmlns:a16="http://schemas.microsoft.com/office/drawing/2014/main" id="{353EBEDC-32A9-4A2F-AB96-78F27C0DDC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8400" y="6324600"/>
            <a:ext cx="147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b="1" i="1">
                <a:solidFill>
                  <a:srgbClr val="800000"/>
                </a:solidFill>
              </a:rPr>
              <a:t>ranbsingh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5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>
            <a:extLst>
              <a:ext uri="{FF2B5EF4-FFF2-40B4-BE49-F238E27FC236}">
                <a16:creationId xmlns:a16="http://schemas.microsoft.com/office/drawing/2014/main" id="{1BF46B53-6303-4791-B236-B86A5E01CA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7263" y="371475"/>
            <a:ext cx="1587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300" b="1">
                <a:solidFill>
                  <a:schemeClr val="accent2"/>
                </a:solidFill>
                <a:latin typeface="Arial" panose="020B0604020202020204" pitchFamily="34" charset="0"/>
              </a:rPr>
              <a:t>Impurities</a:t>
            </a:r>
            <a:r>
              <a:rPr lang="en-US" altLang="en-US" sz="3300" b="1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300" b="1">
                <a:solidFill>
                  <a:srgbClr val="006600"/>
                </a:solidFill>
                <a:latin typeface="Arial" panose="020B0604020202020204" pitchFamily="34" charset="0"/>
              </a:rPr>
              <a:t>detected</a:t>
            </a:r>
            <a:r>
              <a:rPr lang="en-US" altLang="en-US" sz="3300" b="1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300" b="1">
                <a:solidFill>
                  <a:schemeClr val="accent1"/>
                </a:solidFill>
                <a:latin typeface="Arial" panose="020B0604020202020204" pitchFamily="34" charset="0"/>
              </a:rPr>
              <a:t>in</a:t>
            </a:r>
            <a:r>
              <a:rPr lang="en-US" altLang="en-US" sz="3300" b="1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300" b="1">
                <a:solidFill>
                  <a:srgbClr val="FF0000"/>
                </a:solidFill>
                <a:latin typeface="Arial" panose="020B0604020202020204" pitchFamily="34" charset="0"/>
              </a:rPr>
              <a:t>aluminum</a:t>
            </a:r>
            <a:endParaRPr lang="en-US" altLang="en-US" b="1">
              <a:solidFill>
                <a:srgbClr val="FF0000"/>
              </a:solidFill>
            </a:endParaRPr>
          </a:p>
        </p:txBody>
      </p:sp>
      <p:grpSp>
        <p:nvGrpSpPr>
          <p:cNvPr id="53251" name="Group 3">
            <a:extLst>
              <a:ext uri="{FF2B5EF4-FFF2-40B4-BE49-F238E27FC236}">
                <a16:creationId xmlns:a16="http://schemas.microsoft.com/office/drawing/2014/main" id="{AA0E7D5E-1DFC-43E2-896E-2B187EDEDF72}"/>
              </a:ext>
            </a:extLst>
          </p:cNvPr>
          <p:cNvGrpSpPr>
            <a:grpSpLocks/>
          </p:cNvGrpSpPr>
          <p:nvPr/>
        </p:nvGrpSpPr>
        <p:grpSpPr bwMode="auto">
          <a:xfrm>
            <a:off x="3435350" y="3557588"/>
            <a:ext cx="4833938" cy="41275"/>
            <a:chOff x="2164" y="2241"/>
            <a:chExt cx="3045" cy="26"/>
          </a:xfrm>
        </p:grpSpPr>
        <p:sp>
          <p:nvSpPr>
            <p:cNvPr id="21598" name="Text Box 4">
              <a:extLst>
                <a:ext uri="{FF2B5EF4-FFF2-40B4-BE49-F238E27FC236}">
                  <a16:creationId xmlns:a16="http://schemas.microsoft.com/office/drawing/2014/main" id="{ECA8CA2A-4D1F-4301-9162-51157A99C6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4" y="2241"/>
              <a:ext cx="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1900" b="1">
                  <a:solidFill>
                    <a:srgbClr val="FF0000"/>
                  </a:solidFill>
                  <a:latin typeface="Arial" panose="020B0604020202020204" pitchFamily="34" charset="0"/>
                </a:rPr>
                <a:t>B</a:t>
              </a:r>
              <a:endParaRPr lang="en-US" altLang="en-US" b="1">
                <a:solidFill>
                  <a:srgbClr val="FF0000"/>
                </a:solidFill>
              </a:endParaRPr>
            </a:p>
          </p:txBody>
        </p:sp>
        <p:sp>
          <p:nvSpPr>
            <p:cNvPr id="21599" name="Text Box 5">
              <a:extLst>
                <a:ext uri="{FF2B5EF4-FFF2-40B4-BE49-F238E27FC236}">
                  <a16:creationId xmlns:a16="http://schemas.microsoft.com/office/drawing/2014/main" id="{451EAA35-E533-45E3-A39E-FB4A414B1E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2" y="2267"/>
              <a:ext cx="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1900" b="1">
                  <a:solidFill>
                    <a:srgbClr val="FF0000"/>
                  </a:solidFill>
                  <a:latin typeface="Arial" panose="020B0604020202020204" pitchFamily="34" charset="0"/>
                </a:rPr>
                <a:t>Cr</a:t>
              </a:r>
              <a:endParaRPr lang="en-US" altLang="en-US" b="1">
                <a:solidFill>
                  <a:srgbClr val="FF0000"/>
                </a:solidFill>
              </a:endParaRPr>
            </a:p>
          </p:txBody>
        </p:sp>
        <p:sp>
          <p:nvSpPr>
            <p:cNvPr id="21600" name="Text Box 6">
              <a:extLst>
                <a:ext uri="{FF2B5EF4-FFF2-40B4-BE49-F238E27FC236}">
                  <a16:creationId xmlns:a16="http://schemas.microsoft.com/office/drawing/2014/main" id="{59E0093C-0F72-41BA-8D5D-2142FC8071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41" y="2241"/>
              <a:ext cx="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1900" b="1">
                  <a:solidFill>
                    <a:srgbClr val="FF0000"/>
                  </a:solidFill>
                  <a:latin typeface="Arial" panose="020B0604020202020204" pitchFamily="34" charset="0"/>
                </a:rPr>
                <a:t>Cu</a:t>
              </a:r>
              <a:endParaRPr lang="en-US" altLang="en-US" b="1">
                <a:solidFill>
                  <a:srgbClr val="FF0000"/>
                </a:solidFill>
              </a:endParaRPr>
            </a:p>
          </p:txBody>
        </p:sp>
        <p:sp>
          <p:nvSpPr>
            <p:cNvPr id="21601" name="Text Box 7">
              <a:extLst>
                <a:ext uri="{FF2B5EF4-FFF2-40B4-BE49-F238E27FC236}">
                  <a16:creationId xmlns:a16="http://schemas.microsoft.com/office/drawing/2014/main" id="{FC5D4771-F420-4C41-8185-25E0F378DA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79" y="2241"/>
              <a:ext cx="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1900" b="1">
                  <a:solidFill>
                    <a:srgbClr val="FF0000"/>
                  </a:solidFill>
                  <a:latin typeface="Arial" panose="020B0604020202020204" pitchFamily="34" charset="0"/>
                </a:rPr>
                <a:t>Fe</a:t>
              </a:r>
              <a:endParaRPr lang="en-US" altLang="en-US" b="1">
                <a:solidFill>
                  <a:srgbClr val="FF0000"/>
                </a:solidFill>
              </a:endParaRPr>
            </a:p>
          </p:txBody>
        </p:sp>
        <p:sp>
          <p:nvSpPr>
            <p:cNvPr id="21602" name="Text Box 8">
              <a:extLst>
                <a:ext uri="{FF2B5EF4-FFF2-40B4-BE49-F238E27FC236}">
                  <a16:creationId xmlns:a16="http://schemas.microsoft.com/office/drawing/2014/main" id="{5B09ED56-025E-49AC-908B-02DB2E82CC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32" y="2241"/>
              <a:ext cx="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1900" b="1">
                  <a:solidFill>
                    <a:srgbClr val="FF0000"/>
                  </a:solidFill>
                  <a:latin typeface="Arial" panose="020B0604020202020204" pitchFamily="34" charset="0"/>
                </a:rPr>
                <a:t>Pb</a:t>
              </a:r>
              <a:endParaRPr lang="en-US" altLang="en-US" b="1">
                <a:solidFill>
                  <a:srgbClr val="FF0000"/>
                </a:solidFill>
              </a:endParaRPr>
            </a:p>
          </p:txBody>
        </p:sp>
        <p:sp>
          <p:nvSpPr>
            <p:cNvPr id="21603" name="Text Box 9">
              <a:extLst>
                <a:ext uri="{FF2B5EF4-FFF2-40B4-BE49-F238E27FC236}">
                  <a16:creationId xmlns:a16="http://schemas.microsoft.com/office/drawing/2014/main" id="{88595E9E-2CB1-4908-B409-8EEF2D3E44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17" y="2241"/>
              <a:ext cx="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1900" b="1">
                  <a:solidFill>
                    <a:srgbClr val="FF0000"/>
                  </a:solidFill>
                  <a:latin typeface="Arial" panose="020B0604020202020204" pitchFamily="34" charset="0"/>
                </a:rPr>
                <a:t>Mg</a:t>
              </a:r>
              <a:endParaRPr lang="en-US" altLang="en-US" b="1">
                <a:solidFill>
                  <a:srgbClr val="FF0000"/>
                </a:solidFill>
              </a:endParaRPr>
            </a:p>
          </p:txBody>
        </p:sp>
        <p:sp>
          <p:nvSpPr>
            <p:cNvPr id="21604" name="Text Box 10">
              <a:extLst>
                <a:ext uri="{FF2B5EF4-FFF2-40B4-BE49-F238E27FC236}">
                  <a16:creationId xmlns:a16="http://schemas.microsoft.com/office/drawing/2014/main" id="{508606B0-FEC0-4FA6-B7D2-EF4C68F16D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56" y="2241"/>
              <a:ext cx="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1900" b="1">
                  <a:solidFill>
                    <a:srgbClr val="FF0000"/>
                  </a:solidFill>
                  <a:latin typeface="Arial" panose="020B0604020202020204" pitchFamily="34" charset="0"/>
                </a:rPr>
                <a:t>Mn</a:t>
              </a:r>
              <a:endParaRPr lang="en-US" altLang="en-US" b="1">
                <a:solidFill>
                  <a:srgbClr val="FF0000"/>
                </a:solidFill>
              </a:endParaRPr>
            </a:p>
          </p:txBody>
        </p:sp>
        <p:sp>
          <p:nvSpPr>
            <p:cNvPr id="21605" name="Text Box 11">
              <a:extLst>
                <a:ext uri="{FF2B5EF4-FFF2-40B4-BE49-F238E27FC236}">
                  <a16:creationId xmlns:a16="http://schemas.microsoft.com/office/drawing/2014/main" id="{E6538BE8-12B9-4571-B742-66B85DE2FE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94" y="2241"/>
              <a:ext cx="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1900" b="1">
                  <a:solidFill>
                    <a:srgbClr val="FF0000"/>
                  </a:solidFill>
                  <a:latin typeface="Arial" panose="020B0604020202020204" pitchFamily="34" charset="0"/>
                </a:rPr>
                <a:t>Ni</a:t>
              </a:r>
              <a:endParaRPr lang="en-US" altLang="en-US" b="1">
                <a:solidFill>
                  <a:srgbClr val="FF0000"/>
                </a:solidFill>
              </a:endParaRPr>
            </a:p>
          </p:txBody>
        </p:sp>
        <p:sp>
          <p:nvSpPr>
            <p:cNvPr id="21606" name="Text Box 12">
              <a:extLst>
                <a:ext uri="{FF2B5EF4-FFF2-40B4-BE49-F238E27FC236}">
                  <a16:creationId xmlns:a16="http://schemas.microsoft.com/office/drawing/2014/main" id="{46AC3D8A-FE84-43AD-91AF-40C47677F3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70" y="2241"/>
              <a:ext cx="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1900" b="1">
                  <a:solidFill>
                    <a:srgbClr val="FF0000"/>
                  </a:solidFill>
                  <a:latin typeface="Arial" panose="020B0604020202020204" pitchFamily="34" charset="0"/>
                </a:rPr>
                <a:t>Ti</a:t>
              </a:r>
              <a:endParaRPr lang="en-US" altLang="en-US" b="1">
                <a:solidFill>
                  <a:srgbClr val="FF0000"/>
                </a:solidFill>
              </a:endParaRPr>
            </a:p>
          </p:txBody>
        </p:sp>
        <p:sp>
          <p:nvSpPr>
            <p:cNvPr id="21607" name="Text Box 13">
              <a:extLst>
                <a:ext uri="{FF2B5EF4-FFF2-40B4-BE49-F238E27FC236}">
                  <a16:creationId xmlns:a16="http://schemas.microsoft.com/office/drawing/2014/main" id="{DD0AB6F9-00AB-4530-BC8F-7FB6B2B4C0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09" y="2241"/>
              <a:ext cx="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1900" b="1">
                  <a:solidFill>
                    <a:srgbClr val="FF0000"/>
                  </a:solidFill>
                  <a:latin typeface="Arial" panose="020B0604020202020204" pitchFamily="34" charset="0"/>
                </a:rPr>
                <a:t>V</a:t>
              </a:r>
              <a:endParaRPr lang="en-US" altLang="en-US" b="1">
                <a:solidFill>
                  <a:srgbClr val="FF0000"/>
                </a:solidFill>
              </a:endParaRPr>
            </a:p>
          </p:txBody>
        </p:sp>
      </p:grpSp>
      <p:grpSp>
        <p:nvGrpSpPr>
          <p:cNvPr id="53262" name="Group 14">
            <a:extLst>
              <a:ext uri="{FF2B5EF4-FFF2-40B4-BE49-F238E27FC236}">
                <a16:creationId xmlns:a16="http://schemas.microsoft.com/office/drawing/2014/main" id="{A1D451BB-5164-4EC2-9E79-70A113D7E4DC}"/>
              </a:ext>
            </a:extLst>
          </p:cNvPr>
          <p:cNvGrpSpPr>
            <a:grpSpLocks/>
          </p:cNvGrpSpPr>
          <p:nvPr/>
        </p:nvGrpSpPr>
        <p:grpSpPr bwMode="auto">
          <a:xfrm>
            <a:off x="3435350" y="3883025"/>
            <a:ext cx="4833938" cy="25400"/>
            <a:chOff x="2164" y="2446"/>
            <a:chExt cx="3045" cy="16"/>
          </a:xfrm>
        </p:grpSpPr>
        <p:sp>
          <p:nvSpPr>
            <p:cNvPr id="21588" name="Text Box 15">
              <a:extLst>
                <a:ext uri="{FF2B5EF4-FFF2-40B4-BE49-F238E27FC236}">
                  <a16:creationId xmlns:a16="http://schemas.microsoft.com/office/drawing/2014/main" id="{5565A19F-6807-403B-9142-0BE7B916B0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4" y="2462"/>
              <a:ext cx="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1900" b="1">
                  <a:solidFill>
                    <a:schemeClr val="accent2"/>
                  </a:solidFill>
                  <a:latin typeface="Arial" panose="020B0604020202020204" pitchFamily="34" charset="0"/>
                </a:rPr>
                <a:t>5</a:t>
              </a:r>
              <a:endParaRPr lang="en-US" altLang="en-US" b="1">
                <a:solidFill>
                  <a:schemeClr val="accent2"/>
                </a:solidFill>
              </a:endParaRPr>
            </a:p>
          </p:txBody>
        </p:sp>
        <p:sp>
          <p:nvSpPr>
            <p:cNvPr id="21589" name="Text Box 16">
              <a:extLst>
                <a:ext uri="{FF2B5EF4-FFF2-40B4-BE49-F238E27FC236}">
                  <a16:creationId xmlns:a16="http://schemas.microsoft.com/office/drawing/2014/main" id="{3D3497DF-2F92-451D-89A1-37412481AE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41" y="2446"/>
              <a:ext cx="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1900" b="1">
                  <a:solidFill>
                    <a:schemeClr val="accent2"/>
                  </a:solidFill>
                  <a:latin typeface="Arial" panose="020B0604020202020204" pitchFamily="34" charset="0"/>
                </a:rPr>
                <a:t>22</a:t>
              </a:r>
              <a:endParaRPr lang="en-US" altLang="en-US" b="1">
                <a:solidFill>
                  <a:schemeClr val="accent2"/>
                </a:solidFill>
              </a:endParaRPr>
            </a:p>
          </p:txBody>
        </p:sp>
        <p:sp>
          <p:nvSpPr>
            <p:cNvPr id="21590" name="Text Box 17">
              <a:extLst>
                <a:ext uri="{FF2B5EF4-FFF2-40B4-BE49-F238E27FC236}">
                  <a16:creationId xmlns:a16="http://schemas.microsoft.com/office/drawing/2014/main" id="{8AEC20BE-4E9C-4412-88D5-9C283D6206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2" y="2462"/>
              <a:ext cx="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1900" b="1">
                  <a:solidFill>
                    <a:schemeClr val="accent2"/>
                  </a:solidFill>
                  <a:latin typeface="Arial" panose="020B0604020202020204" pitchFamily="34" charset="0"/>
                </a:rPr>
                <a:t>7</a:t>
              </a:r>
              <a:endParaRPr lang="en-US" altLang="en-US" b="1">
                <a:solidFill>
                  <a:schemeClr val="accent2"/>
                </a:solidFill>
              </a:endParaRPr>
            </a:p>
          </p:txBody>
        </p:sp>
        <p:sp>
          <p:nvSpPr>
            <p:cNvPr id="21591" name="Text Box 18">
              <a:extLst>
                <a:ext uri="{FF2B5EF4-FFF2-40B4-BE49-F238E27FC236}">
                  <a16:creationId xmlns:a16="http://schemas.microsoft.com/office/drawing/2014/main" id="{94B968F5-B97F-44B8-8B20-E0F09BF63B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79" y="2462"/>
              <a:ext cx="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1900" b="1">
                  <a:solidFill>
                    <a:schemeClr val="accent2"/>
                  </a:solidFill>
                  <a:latin typeface="Arial" panose="020B0604020202020204" pitchFamily="34" charset="0"/>
                </a:rPr>
                <a:t>7</a:t>
              </a:r>
              <a:endParaRPr lang="en-US" altLang="en-US" b="1">
                <a:solidFill>
                  <a:schemeClr val="accent2"/>
                </a:solidFill>
              </a:endParaRPr>
            </a:p>
          </p:txBody>
        </p:sp>
        <p:sp>
          <p:nvSpPr>
            <p:cNvPr id="21592" name="Text Box 19">
              <a:extLst>
                <a:ext uri="{FF2B5EF4-FFF2-40B4-BE49-F238E27FC236}">
                  <a16:creationId xmlns:a16="http://schemas.microsoft.com/office/drawing/2014/main" id="{F6C8A5F3-3202-4E3A-9547-F1FAF8598C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32" y="2462"/>
              <a:ext cx="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1900" b="1">
                  <a:solidFill>
                    <a:schemeClr val="accent2"/>
                  </a:solidFill>
                  <a:latin typeface="Arial" panose="020B0604020202020204" pitchFamily="34" charset="0"/>
                </a:rPr>
                <a:t>14</a:t>
              </a:r>
              <a:endParaRPr lang="en-US" altLang="en-US" b="1">
                <a:solidFill>
                  <a:schemeClr val="accent2"/>
                </a:solidFill>
              </a:endParaRPr>
            </a:p>
          </p:txBody>
        </p:sp>
        <p:sp>
          <p:nvSpPr>
            <p:cNvPr id="21593" name="Text Box 20">
              <a:extLst>
                <a:ext uri="{FF2B5EF4-FFF2-40B4-BE49-F238E27FC236}">
                  <a16:creationId xmlns:a16="http://schemas.microsoft.com/office/drawing/2014/main" id="{B2C893B3-130A-4749-95F0-C17C394E79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17" y="2462"/>
              <a:ext cx="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1900" b="1">
                  <a:solidFill>
                    <a:schemeClr val="accent2"/>
                  </a:solidFill>
                  <a:latin typeface="Arial" panose="020B0604020202020204" pitchFamily="34" charset="0"/>
                </a:rPr>
                <a:t>21</a:t>
              </a:r>
              <a:endParaRPr lang="en-US" altLang="en-US" b="1">
                <a:solidFill>
                  <a:schemeClr val="accent2"/>
                </a:solidFill>
              </a:endParaRPr>
            </a:p>
          </p:txBody>
        </p:sp>
        <p:sp>
          <p:nvSpPr>
            <p:cNvPr id="21594" name="Text Box 21">
              <a:extLst>
                <a:ext uri="{FF2B5EF4-FFF2-40B4-BE49-F238E27FC236}">
                  <a16:creationId xmlns:a16="http://schemas.microsoft.com/office/drawing/2014/main" id="{FB9DEBC3-8CCD-4EAE-94D6-ED1C585B0C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56" y="2462"/>
              <a:ext cx="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1900" b="1">
                  <a:solidFill>
                    <a:schemeClr val="accent2"/>
                  </a:solidFill>
                  <a:latin typeface="Arial" panose="020B0604020202020204" pitchFamily="34" charset="0"/>
                </a:rPr>
                <a:t>7</a:t>
              </a:r>
              <a:endParaRPr lang="en-US" altLang="en-US" b="1">
                <a:solidFill>
                  <a:schemeClr val="accent2"/>
                </a:solidFill>
              </a:endParaRPr>
            </a:p>
          </p:txBody>
        </p:sp>
        <p:sp>
          <p:nvSpPr>
            <p:cNvPr id="21595" name="Text Box 22">
              <a:extLst>
                <a:ext uri="{FF2B5EF4-FFF2-40B4-BE49-F238E27FC236}">
                  <a16:creationId xmlns:a16="http://schemas.microsoft.com/office/drawing/2014/main" id="{6C454CF4-2DAA-493C-8668-39CA6764B3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94" y="2462"/>
              <a:ext cx="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1900" b="1">
                  <a:solidFill>
                    <a:schemeClr val="accent2"/>
                  </a:solidFill>
                  <a:latin typeface="Arial" panose="020B0604020202020204" pitchFamily="34" charset="0"/>
                </a:rPr>
                <a:t>7</a:t>
              </a:r>
              <a:endParaRPr lang="en-US" altLang="en-US" b="1">
                <a:solidFill>
                  <a:schemeClr val="accent2"/>
                </a:solidFill>
              </a:endParaRPr>
            </a:p>
          </p:txBody>
        </p:sp>
        <p:sp>
          <p:nvSpPr>
            <p:cNvPr id="21596" name="Text Box 23">
              <a:extLst>
                <a:ext uri="{FF2B5EF4-FFF2-40B4-BE49-F238E27FC236}">
                  <a16:creationId xmlns:a16="http://schemas.microsoft.com/office/drawing/2014/main" id="{65BA0A22-51C7-4949-8218-358D5A8798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70" y="2462"/>
              <a:ext cx="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1900" b="1">
                  <a:solidFill>
                    <a:schemeClr val="accent2"/>
                  </a:solidFill>
                  <a:latin typeface="Arial" panose="020B0604020202020204" pitchFamily="34" charset="0"/>
                </a:rPr>
                <a:t>12</a:t>
              </a:r>
              <a:endParaRPr lang="en-US" altLang="en-US" b="1">
                <a:solidFill>
                  <a:schemeClr val="accent2"/>
                </a:solidFill>
              </a:endParaRPr>
            </a:p>
          </p:txBody>
        </p:sp>
        <p:sp>
          <p:nvSpPr>
            <p:cNvPr id="21597" name="Text Box 24">
              <a:extLst>
                <a:ext uri="{FF2B5EF4-FFF2-40B4-BE49-F238E27FC236}">
                  <a16:creationId xmlns:a16="http://schemas.microsoft.com/office/drawing/2014/main" id="{DEB2DE63-93BB-482F-B05E-9E8A17FE1F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09" y="2462"/>
              <a:ext cx="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1900" b="1">
                  <a:solidFill>
                    <a:schemeClr val="accent2"/>
                  </a:solidFill>
                  <a:latin typeface="Arial" panose="020B0604020202020204" pitchFamily="34" charset="0"/>
                </a:rPr>
                <a:t>15</a:t>
              </a:r>
              <a:endParaRPr lang="en-US" altLang="en-US" b="1">
                <a:solidFill>
                  <a:schemeClr val="accent2"/>
                </a:solidFill>
              </a:endParaRPr>
            </a:p>
          </p:txBody>
        </p:sp>
      </p:grpSp>
      <p:grpSp>
        <p:nvGrpSpPr>
          <p:cNvPr id="53273" name="Group 25">
            <a:extLst>
              <a:ext uri="{FF2B5EF4-FFF2-40B4-BE49-F238E27FC236}">
                <a16:creationId xmlns:a16="http://schemas.microsoft.com/office/drawing/2014/main" id="{B50105A6-EBC3-4A22-B573-03752E5E56AB}"/>
              </a:ext>
            </a:extLst>
          </p:cNvPr>
          <p:cNvGrpSpPr>
            <a:grpSpLocks/>
          </p:cNvGrpSpPr>
          <p:nvPr/>
        </p:nvGrpSpPr>
        <p:grpSpPr bwMode="auto">
          <a:xfrm>
            <a:off x="3435350" y="5489575"/>
            <a:ext cx="4295775" cy="0"/>
            <a:chOff x="2164" y="3458"/>
            <a:chExt cx="2706" cy="0"/>
          </a:xfrm>
        </p:grpSpPr>
        <p:sp>
          <p:nvSpPr>
            <p:cNvPr id="21579" name="Text Box 26">
              <a:extLst>
                <a:ext uri="{FF2B5EF4-FFF2-40B4-BE49-F238E27FC236}">
                  <a16:creationId xmlns:a16="http://schemas.microsoft.com/office/drawing/2014/main" id="{F5FA67F4-0279-432B-8984-99D2E1063E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94" y="3458"/>
              <a:ext cx="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1900" b="1">
                  <a:solidFill>
                    <a:srgbClr val="006600"/>
                  </a:solidFill>
                  <a:latin typeface="Arial" panose="020B0604020202020204" pitchFamily="34" charset="0"/>
                </a:rPr>
                <a:t>Mn</a:t>
              </a:r>
              <a:endParaRPr lang="en-US" altLang="en-US" b="1">
                <a:solidFill>
                  <a:srgbClr val="006600"/>
                </a:solidFill>
              </a:endParaRPr>
            </a:p>
          </p:txBody>
        </p:sp>
        <p:sp>
          <p:nvSpPr>
            <p:cNvPr id="21580" name="Text Box 27">
              <a:extLst>
                <a:ext uri="{FF2B5EF4-FFF2-40B4-BE49-F238E27FC236}">
                  <a16:creationId xmlns:a16="http://schemas.microsoft.com/office/drawing/2014/main" id="{2095DCB7-DD7E-4C81-A989-DAAA4DAED2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4" y="3458"/>
              <a:ext cx="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1900" b="1">
                  <a:solidFill>
                    <a:srgbClr val="006600"/>
                  </a:solidFill>
                  <a:latin typeface="Arial" panose="020B0604020202020204" pitchFamily="34" charset="0"/>
                </a:rPr>
                <a:t>Cu</a:t>
              </a:r>
              <a:endParaRPr lang="en-US" altLang="en-US" b="1">
                <a:solidFill>
                  <a:srgbClr val="006600"/>
                </a:solidFill>
              </a:endParaRPr>
            </a:p>
          </p:txBody>
        </p:sp>
        <p:sp>
          <p:nvSpPr>
            <p:cNvPr id="21581" name="Text Box 28">
              <a:extLst>
                <a:ext uri="{FF2B5EF4-FFF2-40B4-BE49-F238E27FC236}">
                  <a16:creationId xmlns:a16="http://schemas.microsoft.com/office/drawing/2014/main" id="{A01FA174-3763-4BD3-9993-DD536F0FA9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79" y="3458"/>
              <a:ext cx="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1900" b="1">
                  <a:solidFill>
                    <a:srgbClr val="006600"/>
                  </a:solidFill>
                  <a:latin typeface="Arial" panose="020B0604020202020204" pitchFamily="34" charset="0"/>
                </a:rPr>
                <a:t>Ga</a:t>
              </a:r>
              <a:endParaRPr lang="en-US" altLang="en-US" b="1">
                <a:solidFill>
                  <a:srgbClr val="006600"/>
                </a:solidFill>
              </a:endParaRPr>
            </a:p>
          </p:txBody>
        </p:sp>
        <p:sp>
          <p:nvSpPr>
            <p:cNvPr id="21582" name="Text Box 29">
              <a:extLst>
                <a:ext uri="{FF2B5EF4-FFF2-40B4-BE49-F238E27FC236}">
                  <a16:creationId xmlns:a16="http://schemas.microsoft.com/office/drawing/2014/main" id="{47FB7799-88CF-4B6A-8169-D7AF4B7608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56" y="3458"/>
              <a:ext cx="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1900" b="1">
                  <a:solidFill>
                    <a:srgbClr val="006600"/>
                  </a:solidFill>
                  <a:latin typeface="Arial" panose="020B0604020202020204" pitchFamily="34" charset="0"/>
                </a:rPr>
                <a:t>La</a:t>
              </a:r>
              <a:endParaRPr lang="en-US" altLang="en-US" b="1">
                <a:solidFill>
                  <a:srgbClr val="006600"/>
                </a:solidFill>
              </a:endParaRPr>
            </a:p>
          </p:txBody>
        </p:sp>
        <p:sp>
          <p:nvSpPr>
            <p:cNvPr id="21583" name="Text Box 30">
              <a:extLst>
                <a:ext uri="{FF2B5EF4-FFF2-40B4-BE49-F238E27FC236}">
                  <a16:creationId xmlns:a16="http://schemas.microsoft.com/office/drawing/2014/main" id="{90986182-C13D-4DC3-ADF8-7AF12EF3B4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70" y="3458"/>
              <a:ext cx="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1900" b="1">
                  <a:solidFill>
                    <a:srgbClr val="006600"/>
                  </a:solidFill>
                  <a:latin typeface="Arial" panose="020B0604020202020204" pitchFamily="34" charset="0"/>
                </a:rPr>
                <a:t>Sm</a:t>
              </a:r>
              <a:endParaRPr lang="en-US" altLang="en-US" b="1">
                <a:solidFill>
                  <a:srgbClr val="006600"/>
                </a:solidFill>
              </a:endParaRPr>
            </a:p>
          </p:txBody>
        </p:sp>
        <p:sp>
          <p:nvSpPr>
            <p:cNvPr id="21584" name="Text Box 31">
              <a:extLst>
                <a:ext uri="{FF2B5EF4-FFF2-40B4-BE49-F238E27FC236}">
                  <a16:creationId xmlns:a16="http://schemas.microsoft.com/office/drawing/2014/main" id="{8E30F726-8FE3-4F03-B6EE-7521FA3560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2" y="3458"/>
              <a:ext cx="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1900" b="1">
                  <a:solidFill>
                    <a:srgbClr val="006600"/>
                  </a:solidFill>
                  <a:latin typeface="Arial" panose="020B0604020202020204" pitchFamily="34" charset="0"/>
                </a:rPr>
                <a:t>Cr</a:t>
              </a:r>
              <a:endParaRPr lang="en-US" altLang="en-US" b="1">
                <a:solidFill>
                  <a:srgbClr val="006600"/>
                </a:solidFill>
              </a:endParaRPr>
            </a:p>
          </p:txBody>
        </p:sp>
        <p:sp>
          <p:nvSpPr>
            <p:cNvPr id="21585" name="Text Box 32">
              <a:extLst>
                <a:ext uri="{FF2B5EF4-FFF2-40B4-BE49-F238E27FC236}">
                  <a16:creationId xmlns:a16="http://schemas.microsoft.com/office/drawing/2014/main" id="{48496257-930B-4B56-8B83-A1C873AF38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41" y="3458"/>
              <a:ext cx="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1900" b="1">
                  <a:solidFill>
                    <a:srgbClr val="006600"/>
                  </a:solidFill>
                  <a:latin typeface="Arial" panose="020B0604020202020204" pitchFamily="34" charset="0"/>
                </a:rPr>
                <a:t>Fe</a:t>
              </a:r>
              <a:endParaRPr lang="en-US" altLang="en-US" b="1">
                <a:solidFill>
                  <a:srgbClr val="006600"/>
                </a:solidFill>
              </a:endParaRPr>
            </a:p>
          </p:txBody>
        </p:sp>
        <p:sp>
          <p:nvSpPr>
            <p:cNvPr id="21586" name="Text Box 33">
              <a:extLst>
                <a:ext uri="{FF2B5EF4-FFF2-40B4-BE49-F238E27FC236}">
                  <a16:creationId xmlns:a16="http://schemas.microsoft.com/office/drawing/2014/main" id="{9E3A949F-1BFB-4A7C-9BE1-624A34D0FB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17" y="3458"/>
              <a:ext cx="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1900" b="1">
                  <a:solidFill>
                    <a:srgbClr val="006600"/>
                  </a:solidFill>
                  <a:latin typeface="Arial" panose="020B0604020202020204" pitchFamily="34" charset="0"/>
                </a:rPr>
                <a:t>Hf</a:t>
              </a:r>
              <a:endParaRPr lang="en-US" altLang="en-US" b="1">
                <a:solidFill>
                  <a:srgbClr val="006600"/>
                </a:solidFill>
              </a:endParaRPr>
            </a:p>
          </p:txBody>
        </p:sp>
        <p:sp>
          <p:nvSpPr>
            <p:cNvPr id="21587" name="Text Box 34">
              <a:extLst>
                <a:ext uri="{FF2B5EF4-FFF2-40B4-BE49-F238E27FC236}">
                  <a16:creationId xmlns:a16="http://schemas.microsoft.com/office/drawing/2014/main" id="{03B0210F-09C7-495B-AD6B-132941B82B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32" y="3458"/>
              <a:ext cx="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1900" b="1">
                  <a:solidFill>
                    <a:srgbClr val="006600"/>
                  </a:solidFill>
                  <a:latin typeface="Arial" panose="020B0604020202020204" pitchFamily="34" charset="0"/>
                </a:rPr>
                <a:t>Sc</a:t>
              </a:r>
              <a:endParaRPr lang="en-US" altLang="en-US" b="1">
                <a:solidFill>
                  <a:srgbClr val="006600"/>
                </a:solidFill>
              </a:endParaRPr>
            </a:p>
          </p:txBody>
        </p:sp>
      </p:grpSp>
      <p:grpSp>
        <p:nvGrpSpPr>
          <p:cNvPr id="53283" name="Group 35">
            <a:extLst>
              <a:ext uri="{FF2B5EF4-FFF2-40B4-BE49-F238E27FC236}">
                <a16:creationId xmlns:a16="http://schemas.microsoft.com/office/drawing/2014/main" id="{CCBD44A7-8A6F-4688-8DAE-797CA3785D9B}"/>
              </a:ext>
            </a:extLst>
          </p:cNvPr>
          <p:cNvGrpSpPr>
            <a:grpSpLocks/>
          </p:cNvGrpSpPr>
          <p:nvPr/>
        </p:nvGrpSpPr>
        <p:grpSpPr bwMode="auto">
          <a:xfrm>
            <a:off x="3435350" y="5840413"/>
            <a:ext cx="4295775" cy="0"/>
            <a:chOff x="2164" y="3679"/>
            <a:chExt cx="2706" cy="0"/>
          </a:xfrm>
        </p:grpSpPr>
        <p:sp>
          <p:nvSpPr>
            <p:cNvPr id="21570" name="Text Box 36">
              <a:extLst>
                <a:ext uri="{FF2B5EF4-FFF2-40B4-BE49-F238E27FC236}">
                  <a16:creationId xmlns:a16="http://schemas.microsoft.com/office/drawing/2014/main" id="{375A65D9-1380-4A9B-827F-8376A1AF37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94" y="3679"/>
              <a:ext cx="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1900" b="1">
                  <a:solidFill>
                    <a:srgbClr val="800000"/>
                  </a:solidFill>
                  <a:latin typeface="Arial" panose="020B0604020202020204" pitchFamily="34" charset="0"/>
                </a:rPr>
                <a:t>2.5</a:t>
              </a:r>
              <a:endParaRPr lang="en-US" altLang="en-US" b="1">
                <a:solidFill>
                  <a:srgbClr val="800000"/>
                </a:solidFill>
              </a:endParaRPr>
            </a:p>
          </p:txBody>
        </p:sp>
        <p:sp>
          <p:nvSpPr>
            <p:cNvPr id="21571" name="Text Box 37">
              <a:extLst>
                <a:ext uri="{FF2B5EF4-FFF2-40B4-BE49-F238E27FC236}">
                  <a16:creationId xmlns:a16="http://schemas.microsoft.com/office/drawing/2014/main" id="{0884004A-8C64-4D7E-9BC4-2DEEF68992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4" y="3679"/>
              <a:ext cx="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1900" b="1">
                  <a:solidFill>
                    <a:srgbClr val="800000"/>
                  </a:solidFill>
                  <a:latin typeface="Arial" panose="020B0604020202020204" pitchFamily="34" charset="0"/>
                </a:rPr>
                <a:t>6.5</a:t>
              </a:r>
              <a:endParaRPr lang="en-US" altLang="en-US" b="1">
                <a:solidFill>
                  <a:srgbClr val="800000"/>
                </a:solidFill>
              </a:endParaRPr>
            </a:p>
          </p:txBody>
        </p:sp>
        <p:sp>
          <p:nvSpPr>
            <p:cNvPr id="21572" name="Text Box 38">
              <a:extLst>
                <a:ext uri="{FF2B5EF4-FFF2-40B4-BE49-F238E27FC236}">
                  <a16:creationId xmlns:a16="http://schemas.microsoft.com/office/drawing/2014/main" id="{DB79A986-90FD-4BF9-A0FE-856B3F1A10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79" y="3679"/>
              <a:ext cx="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1900" b="1">
                  <a:solidFill>
                    <a:srgbClr val="800000"/>
                  </a:solidFill>
                  <a:latin typeface="Arial" panose="020B0604020202020204" pitchFamily="34" charset="0"/>
                </a:rPr>
                <a:t>4.5</a:t>
              </a:r>
              <a:endParaRPr lang="en-US" altLang="en-US" b="1">
                <a:solidFill>
                  <a:srgbClr val="800000"/>
                </a:solidFill>
              </a:endParaRPr>
            </a:p>
          </p:txBody>
        </p:sp>
        <p:sp>
          <p:nvSpPr>
            <p:cNvPr id="21573" name="Text Box 39">
              <a:extLst>
                <a:ext uri="{FF2B5EF4-FFF2-40B4-BE49-F238E27FC236}">
                  <a16:creationId xmlns:a16="http://schemas.microsoft.com/office/drawing/2014/main" id="{AE8B6536-7E8F-4581-8C5F-787554DDD1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56" y="3679"/>
              <a:ext cx="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1900" b="1">
                  <a:solidFill>
                    <a:srgbClr val="800000"/>
                  </a:solidFill>
                  <a:latin typeface="Arial" panose="020B0604020202020204" pitchFamily="34" charset="0"/>
                </a:rPr>
                <a:t>11</a:t>
              </a:r>
              <a:endParaRPr lang="en-US" altLang="en-US" b="1">
                <a:solidFill>
                  <a:srgbClr val="800000"/>
                </a:solidFill>
              </a:endParaRPr>
            </a:p>
          </p:txBody>
        </p:sp>
        <p:sp>
          <p:nvSpPr>
            <p:cNvPr id="21574" name="Text Box 40">
              <a:extLst>
                <a:ext uri="{FF2B5EF4-FFF2-40B4-BE49-F238E27FC236}">
                  <a16:creationId xmlns:a16="http://schemas.microsoft.com/office/drawing/2014/main" id="{6FD04CAF-CD39-4320-BEBB-B8A8A8D726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70" y="3679"/>
              <a:ext cx="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1900" b="1">
                  <a:solidFill>
                    <a:srgbClr val="800000"/>
                  </a:solidFill>
                  <a:latin typeface="Arial" panose="020B0604020202020204" pitchFamily="34" charset="0"/>
                </a:rPr>
                <a:t>12.5</a:t>
              </a:r>
              <a:endParaRPr lang="en-US" altLang="en-US" b="1">
                <a:solidFill>
                  <a:srgbClr val="800000"/>
                </a:solidFill>
              </a:endParaRPr>
            </a:p>
          </p:txBody>
        </p:sp>
        <p:sp>
          <p:nvSpPr>
            <p:cNvPr id="21575" name="Text Box 41">
              <a:extLst>
                <a:ext uri="{FF2B5EF4-FFF2-40B4-BE49-F238E27FC236}">
                  <a16:creationId xmlns:a16="http://schemas.microsoft.com/office/drawing/2014/main" id="{89E07EE1-E5BE-4DDF-BBEC-E445961C58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2" y="3679"/>
              <a:ext cx="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1900" b="1">
                  <a:solidFill>
                    <a:srgbClr val="800000"/>
                  </a:solidFill>
                  <a:latin typeface="Arial" panose="020B0604020202020204" pitchFamily="34" charset="0"/>
                </a:rPr>
                <a:t>1.8</a:t>
              </a:r>
              <a:endParaRPr lang="en-US" altLang="en-US" b="1">
                <a:solidFill>
                  <a:srgbClr val="800000"/>
                </a:solidFill>
              </a:endParaRPr>
            </a:p>
          </p:txBody>
        </p:sp>
        <p:sp>
          <p:nvSpPr>
            <p:cNvPr id="21576" name="Text Box 42">
              <a:extLst>
                <a:ext uri="{FF2B5EF4-FFF2-40B4-BE49-F238E27FC236}">
                  <a16:creationId xmlns:a16="http://schemas.microsoft.com/office/drawing/2014/main" id="{B89E44E1-57A7-4707-AFCB-400EB49E46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41" y="3679"/>
              <a:ext cx="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1900" b="1">
                  <a:solidFill>
                    <a:srgbClr val="800000"/>
                  </a:solidFill>
                  <a:latin typeface="Arial" panose="020B0604020202020204" pitchFamily="34" charset="0"/>
                </a:rPr>
                <a:t>3.5</a:t>
              </a:r>
              <a:endParaRPr lang="en-US" altLang="en-US" b="1">
                <a:solidFill>
                  <a:srgbClr val="800000"/>
                </a:solidFill>
              </a:endParaRPr>
            </a:p>
          </p:txBody>
        </p:sp>
        <p:sp>
          <p:nvSpPr>
            <p:cNvPr id="21577" name="Text Box 43">
              <a:extLst>
                <a:ext uri="{FF2B5EF4-FFF2-40B4-BE49-F238E27FC236}">
                  <a16:creationId xmlns:a16="http://schemas.microsoft.com/office/drawing/2014/main" id="{E70D6011-3A8D-4317-8D79-44DC09E1A0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17" y="3679"/>
              <a:ext cx="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1900" b="1">
                  <a:solidFill>
                    <a:srgbClr val="800000"/>
                  </a:solidFill>
                  <a:latin typeface="Arial" panose="020B0604020202020204" pitchFamily="34" charset="0"/>
                </a:rPr>
                <a:t>10</a:t>
              </a:r>
              <a:endParaRPr lang="en-US" altLang="en-US" b="1">
                <a:solidFill>
                  <a:srgbClr val="800000"/>
                </a:solidFill>
              </a:endParaRPr>
            </a:p>
          </p:txBody>
        </p:sp>
        <p:sp>
          <p:nvSpPr>
            <p:cNvPr id="21578" name="Text Box 44">
              <a:extLst>
                <a:ext uri="{FF2B5EF4-FFF2-40B4-BE49-F238E27FC236}">
                  <a16:creationId xmlns:a16="http://schemas.microsoft.com/office/drawing/2014/main" id="{569DF744-08E2-4239-85C0-053982DCA0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32" y="3679"/>
              <a:ext cx="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1900" b="1">
                  <a:solidFill>
                    <a:srgbClr val="800000"/>
                  </a:solidFill>
                  <a:latin typeface="Arial" panose="020B0604020202020204" pitchFamily="34" charset="0"/>
                </a:rPr>
                <a:t>6.5</a:t>
              </a:r>
              <a:endParaRPr lang="en-US" altLang="en-US" b="1">
                <a:solidFill>
                  <a:srgbClr val="800000"/>
                </a:solidFill>
              </a:endParaRPr>
            </a:p>
          </p:txBody>
        </p:sp>
      </p:grpSp>
      <p:sp>
        <p:nvSpPr>
          <p:cNvPr id="53293" name="Text Box 45">
            <a:extLst>
              <a:ext uri="{FF2B5EF4-FFF2-40B4-BE49-F238E27FC236}">
                <a16:creationId xmlns:a16="http://schemas.microsoft.com/office/drawing/2014/main" id="{D792711A-9CF6-4BB3-9650-7DF618D0CF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1188" y="3206750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500" b="1">
                <a:solidFill>
                  <a:srgbClr val="CC6600"/>
                </a:solidFill>
                <a:latin typeface="Arial" panose="020B0604020202020204" pitchFamily="34" charset="0"/>
              </a:rPr>
              <a:t>spectrographic</a:t>
            </a:r>
            <a:r>
              <a:rPr lang="en-US" altLang="en-US" sz="2500" b="1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500" b="1">
                <a:solidFill>
                  <a:srgbClr val="CC6600"/>
                </a:solidFill>
                <a:latin typeface="Arial" panose="020B0604020202020204" pitchFamily="34" charset="0"/>
              </a:rPr>
              <a:t>analysis</a:t>
            </a:r>
            <a:endParaRPr lang="en-US" altLang="en-US" b="1">
              <a:solidFill>
                <a:srgbClr val="CC6600"/>
              </a:solidFill>
            </a:endParaRPr>
          </a:p>
        </p:txBody>
      </p:sp>
      <p:sp>
        <p:nvSpPr>
          <p:cNvPr id="53294" name="Text Box 46">
            <a:extLst>
              <a:ext uri="{FF2B5EF4-FFF2-40B4-BE49-F238E27FC236}">
                <a16:creationId xmlns:a16="http://schemas.microsoft.com/office/drawing/2014/main" id="{DDEC8C37-E3D4-41D5-B931-B178136BC9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3438" y="5137150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500" b="1">
                <a:solidFill>
                  <a:srgbClr val="006600"/>
                </a:solidFill>
                <a:latin typeface="Arial" panose="020B0604020202020204" pitchFamily="34" charset="0"/>
              </a:rPr>
              <a:t>neutron activation analysis</a:t>
            </a:r>
            <a:endParaRPr lang="en-US" altLang="en-US" b="1">
              <a:solidFill>
                <a:srgbClr val="006600"/>
              </a:solidFill>
            </a:endParaRPr>
          </a:p>
        </p:txBody>
      </p:sp>
      <p:grpSp>
        <p:nvGrpSpPr>
          <p:cNvPr id="53295" name="Group 47">
            <a:extLst>
              <a:ext uri="{FF2B5EF4-FFF2-40B4-BE49-F238E27FC236}">
                <a16:creationId xmlns:a16="http://schemas.microsoft.com/office/drawing/2014/main" id="{BCC0287B-6048-49B9-BA4F-7B59809AEF82}"/>
              </a:ext>
            </a:extLst>
          </p:cNvPr>
          <p:cNvGrpSpPr>
            <a:grpSpLocks/>
          </p:cNvGrpSpPr>
          <p:nvPr/>
        </p:nvGrpSpPr>
        <p:grpSpPr bwMode="auto">
          <a:xfrm>
            <a:off x="1466850" y="3557588"/>
            <a:ext cx="1073150" cy="0"/>
            <a:chOff x="924" y="2241"/>
            <a:chExt cx="676" cy="0"/>
          </a:xfrm>
        </p:grpSpPr>
        <p:sp>
          <p:nvSpPr>
            <p:cNvPr id="21568" name="Text Box 48">
              <a:extLst>
                <a:ext uri="{FF2B5EF4-FFF2-40B4-BE49-F238E27FC236}">
                  <a16:creationId xmlns:a16="http://schemas.microsoft.com/office/drawing/2014/main" id="{64ADE6FA-5477-4545-8012-C098ED3AFD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4" y="2241"/>
              <a:ext cx="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1700" b="1">
                  <a:solidFill>
                    <a:schemeClr val="accent2"/>
                  </a:solidFill>
                  <a:latin typeface="Arial" panose="020B0604020202020204" pitchFamily="34" charset="0"/>
                </a:rPr>
                <a:t>elements</a:t>
              </a:r>
              <a:endParaRPr lang="en-US" altLang="en-US" b="1">
                <a:solidFill>
                  <a:schemeClr val="accent2"/>
                </a:solidFill>
              </a:endParaRPr>
            </a:p>
          </p:txBody>
        </p:sp>
        <p:sp>
          <p:nvSpPr>
            <p:cNvPr id="21569" name="Text Box 49">
              <a:extLst>
                <a:ext uri="{FF2B5EF4-FFF2-40B4-BE49-F238E27FC236}">
                  <a16:creationId xmlns:a16="http://schemas.microsoft.com/office/drawing/2014/main" id="{98EEDA30-2D6E-468D-8E9D-3FFD92FA8D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00" y="2241"/>
              <a:ext cx="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1700" b="1">
                  <a:solidFill>
                    <a:schemeClr val="accent2"/>
                  </a:solidFill>
                  <a:latin typeface="Arial" panose="020B0604020202020204" pitchFamily="34" charset="0"/>
                </a:rPr>
                <a:t>analyzed</a:t>
              </a:r>
              <a:endParaRPr lang="en-US" altLang="en-US" b="1">
                <a:solidFill>
                  <a:schemeClr val="accent2"/>
                </a:solidFill>
              </a:endParaRPr>
            </a:p>
          </p:txBody>
        </p:sp>
      </p:grpSp>
      <p:sp>
        <p:nvSpPr>
          <p:cNvPr id="53298" name="Text Box 50">
            <a:extLst>
              <a:ext uri="{FF2B5EF4-FFF2-40B4-BE49-F238E27FC236}">
                <a16:creationId xmlns:a16="http://schemas.microsoft.com/office/drawing/2014/main" id="{A6243151-53F4-46C3-A7E9-E6CD2FDFE5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6238" y="3657600"/>
            <a:ext cx="106362" cy="96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700" b="1">
                <a:solidFill>
                  <a:srgbClr val="FF0000"/>
                </a:solidFill>
                <a:latin typeface="Arial" panose="020B0604020202020204" pitchFamily="34" charset="0"/>
              </a:rPr>
              <a:t>coefficient of variation(%)</a:t>
            </a:r>
            <a:endParaRPr lang="en-US" altLang="en-US" b="1">
              <a:solidFill>
                <a:srgbClr val="FF0000"/>
              </a:solidFill>
            </a:endParaRPr>
          </a:p>
        </p:txBody>
      </p:sp>
      <p:grpSp>
        <p:nvGrpSpPr>
          <p:cNvPr id="53299" name="Group 51">
            <a:extLst>
              <a:ext uri="{FF2B5EF4-FFF2-40B4-BE49-F238E27FC236}">
                <a16:creationId xmlns:a16="http://schemas.microsoft.com/office/drawing/2014/main" id="{39801ECF-8CC7-460F-A140-E82517F96F38}"/>
              </a:ext>
            </a:extLst>
          </p:cNvPr>
          <p:cNvGrpSpPr>
            <a:grpSpLocks/>
          </p:cNvGrpSpPr>
          <p:nvPr/>
        </p:nvGrpSpPr>
        <p:grpSpPr bwMode="auto">
          <a:xfrm>
            <a:off x="533400" y="4267200"/>
            <a:ext cx="1611313" cy="176213"/>
            <a:chOff x="360" y="2683"/>
            <a:chExt cx="1015" cy="111"/>
          </a:xfrm>
        </p:grpSpPr>
        <p:sp>
          <p:nvSpPr>
            <p:cNvPr id="21565" name="Text Box 52">
              <a:extLst>
                <a:ext uri="{FF2B5EF4-FFF2-40B4-BE49-F238E27FC236}">
                  <a16:creationId xmlns:a16="http://schemas.microsoft.com/office/drawing/2014/main" id="{12DCC51A-CDFE-448E-B958-CD335FB96F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" y="2683"/>
              <a:ext cx="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1700" b="1">
                  <a:solidFill>
                    <a:schemeClr val="accent2"/>
                  </a:solidFill>
                  <a:latin typeface="Arial" panose="020B0604020202020204" pitchFamily="34" charset="0"/>
                </a:rPr>
                <a:t>elements</a:t>
              </a:r>
              <a:endParaRPr lang="en-US" altLang="en-US" b="1">
                <a:solidFill>
                  <a:schemeClr val="accent2"/>
                </a:solidFill>
              </a:endParaRPr>
            </a:p>
          </p:txBody>
        </p:sp>
        <p:sp>
          <p:nvSpPr>
            <p:cNvPr id="21566" name="Text Box 53">
              <a:extLst>
                <a:ext uri="{FF2B5EF4-FFF2-40B4-BE49-F238E27FC236}">
                  <a16:creationId xmlns:a16="http://schemas.microsoft.com/office/drawing/2014/main" id="{4CA7D95D-577B-4E70-B283-371393BC8B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75" y="2683"/>
              <a:ext cx="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1700" b="1">
                  <a:solidFill>
                    <a:schemeClr val="accent2"/>
                  </a:solidFill>
                  <a:latin typeface="Arial" panose="020B0604020202020204" pitchFamily="34" charset="0"/>
                </a:rPr>
                <a:t>recommended for</a:t>
              </a:r>
              <a:endParaRPr lang="en-US" altLang="en-US" b="1">
                <a:solidFill>
                  <a:schemeClr val="accent2"/>
                </a:solidFill>
              </a:endParaRPr>
            </a:p>
          </p:txBody>
        </p:sp>
        <p:sp>
          <p:nvSpPr>
            <p:cNvPr id="21567" name="Text Box 54">
              <a:extLst>
                <a:ext uri="{FF2B5EF4-FFF2-40B4-BE49-F238E27FC236}">
                  <a16:creationId xmlns:a16="http://schemas.microsoft.com/office/drawing/2014/main" id="{C8BF1A00-E42C-420F-9084-AB09C07D45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75" y="2794"/>
              <a:ext cx="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1700" b="1">
                  <a:solidFill>
                    <a:schemeClr val="accent2"/>
                  </a:solidFill>
                  <a:latin typeface="Arial" panose="020B0604020202020204" pitchFamily="34" charset="0"/>
                </a:rPr>
                <a:t>characterization</a:t>
              </a:r>
              <a:endParaRPr lang="en-US" altLang="en-US" b="1">
                <a:solidFill>
                  <a:schemeClr val="accent2"/>
                </a:solidFill>
              </a:endParaRPr>
            </a:p>
          </p:txBody>
        </p:sp>
      </p:grpSp>
      <p:grpSp>
        <p:nvGrpSpPr>
          <p:cNvPr id="53303" name="Group 55">
            <a:extLst>
              <a:ext uri="{FF2B5EF4-FFF2-40B4-BE49-F238E27FC236}">
                <a16:creationId xmlns:a16="http://schemas.microsoft.com/office/drawing/2014/main" id="{381D92E2-97B6-4F6B-9C36-FD1ACA643211}"/>
              </a:ext>
            </a:extLst>
          </p:cNvPr>
          <p:cNvGrpSpPr>
            <a:grpSpLocks/>
          </p:cNvGrpSpPr>
          <p:nvPr/>
        </p:nvGrpSpPr>
        <p:grpSpPr bwMode="auto">
          <a:xfrm>
            <a:off x="1447800" y="5486400"/>
            <a:ext cx="1073150" cy="0"/>
            <a:chOff x="924" y="3458"/>
            <a:chExt cx="676" cy="0"/>
          </a:xfrm>
        </p:grpSpPr>
        <p:sp>
          <p:nvSpPr>
            <p:cNvPr id="21563" name="Text Box 56">
              <a:extLst>
                <a:ext uri="{FF2B5EF4-FFF2-40B4-BE49-F238E27FC236}">
                  <a16:creationId xmlns:a16="http://schemas.microsoft.com/office/drawing/2014/main" id="{2766A95C-7462-43BC-A252-3E2AA3A4D7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00" y="3458"/>
              <a:ext cx="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1700" b="1">
                  <a:solidFill>
                    <a:srgbClr val="9966FF"/>
                  </a:solidFill>
                  <a:latin typeface="Arial" panose="020B0604020202020204" pitchFamily="34" charset="0"/>
                </a:rPr>
                <a:t>analyzed</a:t>
              </a:r>
              <a:endParaRPr lang="en-US" altLang="en-US" b="1">
                <a:solidFill>
                  <a:srgbClr val="9966FF"/>
                </a:solidFill>
              </a:endParaRPr>
            </a:p>
          </p:txBody>
        </p:sp>
        <p:sp>
          <p:nvSpPr>
            <p:cNvPr id="21564" name="Text Box 57">
              <a:extLst>
                <a:ext uri="{FF2B5EF4-FFF2-40B4-BE49-F238E27FC236}">
                  <a16:creationId xmlns:a16="http://schemas.microsoft.com/office/drawing/2014/main" id="{01177963-28E4-44AD-88B4-9F6E224190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4" y="3458"/>
              <a:ext cx="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1700" b="1">
                  <a:solidFill>
                    <a:srgbClr val="9966FF"/>
                  </a:solidFill>
                  <a:latin typeface="Arial" panose="020B0604020202020204" pitchFamily="34" charset="0"/>
                </a:rPr>
                <a:t>elements</a:t>
              </a:r>
              <a:endParaRPr lang="en-US" altLang="en-US" b="1">
                <a:solidFill>
                  <a:srgbClr val="9966FF"/>
                </a:solidFill>
              </a:endParaRPr>
            </a:p>
          </p:txBody>
        </p:sp>
      </p:grpSp>
      <p:grpSp>
        <p:nvGrpSpPr>
          <p:cNvPr id="53306" name="Group 58">
            <a:extLst>
              <a:ext uri="{FF2B5EF4-FFF2-40B4-BE49-F238E27FC236}">
                <a16:creationId xmlns:a16="http://schemas.microsoft.com/office/drawing/2014/main" id="{5C7928B8-F7D0-4806-9A95-1F7F150090C5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6172200"/>
            <a:ext cx="1611313" cy="193675"/>
            <a:chOff x="377" y="3910"/>
            <a:chExt cx="1015" cy="122"/>
          </a:xfrm>
        </p:grpSpPr>
        <p:sp>
          <p:nvSpPr>
            <p:cNvPr id="21560" name="Text Box 59">
              <a:extLst>
                <a:ext uri="{FF2B5EF4-FFF2-40B4-BE49-F238E27FC236}">
                  <a16:creationId xmlns:a16="http://schemas.microsoft.com/office/drawing/2014/main" id="{CDF9AA17-6058-42EA-927B-2E78B6F8BA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2" y="3910"/>
              <a:ext cx="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1700" b="1">
                  <a:solidFill>
                    <a:srgbClr val="FF0066"/>
                  </a:solidFill>
                  <a:latin typeface="Arial" panose="020B0604020202020204" pitchFamily="34" charset="0"/>
                </a:rPr>
                <a:t>recommended for</a:t>
              </a:r>
              <a:endParaRPr lang="en-US" altLang="en-US" b="1">
                <a:solidFill>
                  <a:srgbClr val="FF0066"/>
                </a:solidFill>
              </a:endParaRPr>
            </a:p>
          </p:txBody>
        </p:sp>
        <p:sp>
          <p:nvSpPr>
            <p:cNvPr id="21561" name="Text Box 60">
              <a:extLst>
                <a:ext uri="{FF2B5EF4-FFF2-40B4-BE49-F238E27FC236}">
                  <a16:creationId xmlns:a16="http://schemas.microsoft.com/office/drawing/2014/main" id="{3E2D612D-E166-4394-BC10-9471D21ABC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" y="3922"/>
              <a:ext cx="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1700" b="1">
                  <a:solidFill>
                    <a:srgbClr val="FF0066"/>
                  </a:solidFill>
                  <a:latin typeface="Arial" panose="020B0604020202020204" pitchFamily="34" charset="0"/>
                </a:rPr>
                <a:t>elements</a:t>
              </a:r>
              <a:endParaRPr lang="en-US" altLang="en-US" b="1">
                <a:solidFill>
                  <a:srgbClr val="FF0066"/>
                </a:solidFill>
              </a:endParaRPr>
            </a:p>
          </p:txBody>
        </p:sp>
        <p:sp>
          <p:nvSpPr>
            <p:cNvPr id="21562" name="Text Box 61">
              <a:extLst>
                <a:ext uri="{FF2B5EF4-FFF2-40B4-BE49-F238E27FC236}">
                  <a16:creationId xmlns:a16="http://schemas.microsoft.com/office/drawing/2014/main" id="{4518C8F5-E1A6-4889-82D2-D36EC3BBF6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2" y="4032"/>
              <a:ext cx="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1700" b="1">
                  <a:solidFill>
                    <a:srgbClr val="FF0066"/>
                  </a:solidFill>
                  <a:latin typeface="Arial" panose="020B0604020202020204" pitchFamily="34" charset="0"/>
                </a:rPr>
                <a:t>characterization</a:t>
              </a:r>
              <a:endParaRPr lang="en-US" altLang="en-US" b="1">
                <a:solidFill>
                  <a:srgbClr val="FF0066"/>
                </a:solidFill>
              </a:endParaRPr>
            </a:p>
          </p:txBody>
        </p:sp>
      </p:grpSp>
      <p:sp>
        <p:nvSpPr>
          <p:cNvPr id="53310" name="Text Box 62">
            <a:extLst>
              <a:ext uri="{FF2B5EF4-FFF2-40B4-BE49-F238E27FC236}">
                <a16:creationId xmlns:a16="http://schemas.microsoft.com/office/drawing/2014/main" id="{D86F3D92-E8B0-49D2-95B1-5C473196BF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6925" y="6365875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300" b="1">
                <a:solidFill>
                  <a:schemeClr val="accent2"/>
                </a:solidFill>
                <a:latin typeface="Arial" panose="020B0604020202020204" pitchFamily="34" charset="0"/>
              </a:rPr>
              <a:t>Mn, Cr, Hf, Sc, Fe</a:t>
            </a:r>
            <a:endParaRPr lang="en-US" altLang="en-US" b="1">
              <a:solidFill>
                <a:schemeClr val="accent2"/>
              </a:solidFill>
            </a:endParaRPr>
          </a:p>
        </p:txBody>
      </p:sp>
      <p:sp>
        <p:nvSpPr>
          <p:cNvPr id="53311" name="Text Box 63">
            <a:extLst>
              <a:ext uri="{FF2B5EF4-FFF2-40B4-BE49-F238E27FC236}">
                <a16:creationId xmlns:a16="http://schemas.microsoft.com/office/drawing/2014/main" id="{EFB40B30-98F7-47AB-A141-A76065E114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425" y="6553200"/>
            <a:ext cx="77788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500" b="1">
                <a:solidFill>
                  <a:srgbClr val="006600"/>
                </a:solidFill>
                <a:latin typeface="Arial" panose="020B0604020202020204" pitchFamily="34" charset="0"/>
              </a:rPr>
              <a:t>Tagging: silver</a:t>
            </a:r>
            <a:endParaRPr lang="en-US" altLang="en-US" b="1">
              <a:solidFill>
                <a:srgbClr val="006600"/>
              </a:solidFill>
            </a:endParaRPr>
          </a:p>
        </p:txBody>
      </p:sp>
      <p:sp>
        <p:nvSpPr>
          <p:cNvPr id="53312" name="Text Box 64">
            <a:extLst>
              <a:ext uri="{FF2B5EF4-FFF2-40B4-BE49-F238E27FC236}">
                <a16:creationId xmlns:a16="http://schemas.microsoft.com/office/drawing/2014/main" id="{C4114807-C9E2-4E4C-8259-2111E32C6C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6238" y="5802313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700" b="1">
                <a:solidFill>
                  <a:schemeClr val="accent1"/>
                </a:solidFill>
                <a:latin typeface="Arial" panose="020B0604020202020204" pitchFamily="34" charset="0"/>
              </a:rPr>
              <a:t>coefficient of variation(%)</a:t>
            </a:r>
            <a:endParaRPr lang="en-US" altLang="en-US" b="1">
              <a:solidFill>
                <a:schemeClr val="accent1"/>
              </a:solidFill>
            </a:endParaRPr>
          </a:p>
        </p:txBody>
      </p:sp>
      <p:grpSp>
        <p:nvGrpSpPr>
          <p:cNvPr id="53313" name="Group 65">
            <a:extLst>
              <a:ext uri="{FF2B5EF4-FFF2-40B4-BE49-F238E27FC236}">
                <a16:creationId xmlns:a16="http://schemas.microsoft.com/office/drawing/2014/main" id="{08D21339-89C3-495A-B130-3C2E98C5B147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814388"/>
            <a:ext cx="8229600" cy="1778000"/>
            <a:chOff x="240" y="513"/>
            <a:chExt cx="5184" cy="1120"/>
          </a:xfrm>
        </p:grpSpPr>
        <p:sp>
          <p:nvSpPr>
            <p:cNvPr id="21528" name="Text Box 66">
              <a:extLst>
                <a:ext uri="{FF2B5EF4-FFF2-40B4-BE49-F238E27FC236}">
                  <a16:creationId xmlns:a16="http://schemas.microsoft.com/office/drawing/2014/main" id="{E4536DFF-975F-4E5D-90ED-8D24E27C4D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99" y="796"/>
              <a:ext cx="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1900" b="1">
                  <a:solidFill>
                    <a:srgbClr val="FF0000"/>
                  </a:solidFill>
                  <a:latin typeface="Arial" panose="020B0604020202020204" pitchFamily="34" charset="0"/>
                </a:rPr>
                <a:t>Titanium</a:t>
              </a:r>
              <a:endParaRPr lang="en-US" altLang="en-US" b="1">
                <a:solidFill>
                  <a:srgbClr val="FF0000"/>
                </a:solidFill>
              </a:endParaRPr>
            </a:p>
          </p:txBody>
        </p:sp>
        <p:grpSp>
          <p:nvGrpSpPr>
            <p:cNvPr id="21529" name="Group 67">
              <a:extLst>
                <a:ext uri="{FF2B5EF4-FFF2-40B4-BE49-F238E27FC236}">
                  <a16:creationId xmlns:a16="http://schemas.microsoft.com/office/drawing/2014/main" id="{8F7A36DB-6818-4C84-ACE0-F0D134EAF24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56" y="589"/>
              <a:ext cx="82" cy="975"/>
              <a:chOff x="4356" y="589"/>
              <a:chExt cx="82" cy="975"/>
            </a:xfrm>
          </p:grpSpPr>
          <p:sp>
            <p:nvSpPr>
              <p:cNvPr id="21555" name="Text Box 68">
                <a:extLst>
                  <a:ext uri="{FF2B5EF4-FFF2-40B4-BE49-F238E27FC236}">
                    <a16:creationId xmlns:a16="http://schemas.microsoft.com/office/drawing/2014/main" id="{684B1CD3-BEAC-4FA5-B5CD-108250B0160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20" y="796"/>
                <a:ext cx="0" cy="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/>
                <a:r>
                  <a:rPr lang="en-US" altLang="en-US" sz="1900" b="1">
                    <a:solidFill>
                      <a:srgbClr val="800000"/>
                    </a:solidFill>
                    <a:latin typeface="Arial" panose="020B0604020202020204" pitchFamily="34" charset="0"/>
                  </a:rPr>
                  <a:t>Samarium</a:t>
                </a:r>
                <a:endParaRPr lang="en-US" altLang="en-US" b="1">
                  <a:solidFill>
                    <a:srgbClr val="800000"/>
                  </a:solidFill>
                </a:endParaRPr>
              </a:p>
            </p:txBody>
          </p:sp>
          <p:sp>
            <p:nvSpPr>
              <p:cNvPr id="21556" name="Text Box 69">
                <a:extLst>
                  <a:ext uri="{FF2B5EF4-FFF2-40B4-BE49-F238E27FC236}">
                    <a16:creationId xmlns:a16="http://schemas.microsoft.com/office/drawing/2014/main" id="{2FB6A972-3D3F-4659-B620-9702E7D27FF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38" y="1024"/>
                <a:ext cx="0" cy="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/>
                <a:r>
                  <a:rPr lang="en-US" altLang="en-US" sz="1900" b="1">
                    <a:solidFill>
                      <a:schemeClr val="tx2"/>
                    </a:solidFill>
                    <a:latin typeface="Arial" panose="020B0604020202020204" pitchFamily="34" charset="0"/>
                  </a:rPr>
                  <a:t>Scandium</a:t>
                </a:r>
                <a:endParaRPr lang="en-US" altLang="en-US" b="1">
                  <a:solidFill>
                    <a:schemeClr val="tx2"/>
                  </a:solidFill>
                </a:endParaRPr>
              </a:p>
            </p:txBody>
          </p:sp>
          <p:sp>
            <p:nvSpPr>
              <p:cNvPr id="21557" name="Text Box 70">
                <a:extLst>
                  <a:ext uri="{FF2B5EF4-FFF2-40B4-BE49-F238E27FC236}">
                    <a16:creationId xmlns:a16="http://schemas.microsoft.com/office/drawing/2014/main" id="{64FB3784-62F4-4CDA-A51C-E715D27BEDB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56" y="1328"/>
                <a:ext cx="0" cy="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/>
                <a:r>
                  <a:rPr lang="en-US" altLang="en-US" sz="1900" b="1">
                    <a:solidFill>
                      <a:srgbClr val="FF0000"/>
                    </a:solidFill>
                    <a:latin typeface="Arial" panose="020B0604020202020204" pitchFamily="34" charset="0"/>
                  </a:rPr>
                  <a:t>Silicon</a:t>
                </a:r>
                <a:endParaRPr lang="en-US" altLang="en-US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21558" name="Text Box 71">
                <a:extLst>
                  <a:ext uri="{FF2B5EF4-FFF2-40B4-BE49-F238E27FC236}">
                    <a16:creationId xmlns:a16="http://schemas.microsoft.com/office/drawing/2014/main" id="{37257E75-B478-4151-8D94-ADED78A3DF9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05" y="1564"/>
                <a:ext cx="0" cy="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/>
                <a:r>
                  <a:rPr lang="en-US" altLang="en-US" sz="1900" b="1">
                    <a:solidFill>
                      <a:srgbClr val="006600"/>
                    </a:solidFill>
                    <a:latin typeface="Arial" panose="020B0604020202020204" pitchFamily="34" charset="0"/>
                  </a:rPr>
                  <a:t>Sodium</a:t>
                </a:r>
                <a:endParaRPr lang="en-US" altLang="en-US" b="1">
                  <a:solidFill>
                    <a:srgbClr val="006600"/>
                  </a:solidFill>
                </a:endParaRPr>
              </a:p>
            </p:txBody>
          </p:sp>
          <p:sp>
            <p:nvSpPr>
              <p:cNvPr id="21559" name="Text Box 72">
                <a:extLst>
                  <a:ext uri="{FF2B5EF4-FFF2-40B4-BE49-F238E27FC236}">
                    <a16:creationId xmlns:a16="http://schemas.microsoft.com/office/drawing/2014/main" id="{DADF1D8A-67D4-4974-AACF-A3E423AD3B1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26" y="589"/>
                <a:ext cx="0" cy="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/>
                <a:r>
                  <a:rPr lang="en-US" altLang="en-US" sz="1900" b="1">
                    <a:solidFill>
                      <a:srgbClr val="FF0066"/>
                    </a:solidFill>
                    <a:latin typeface="Arial" panose="020B0604020202020204" pitchFamily="34" charset="0"/>
                  </a:rPr>
                  <a:t>Potassium</a:t>
                </a:r>
                <a:endParaRPr lang="en-US" altLang="en-US" b="1">
                  <a:solidFill>
                    <a:srgbClr val="FF0066"/>
                  </a:solidFill>
                </a:endParaRPr>
              </a:p>
            </p:txBody>
          </p:sp>
        </p:grpSp>
        <p:sp>
          <p:nvSpPr>
            <p:cNvPr id="21530" name="Text Box 73">
              <a:extLst>
                <a:ext uri="{FF2B5EF4-FFF2-40B4-BE49-F238E27FC236}">
                  <a16:creationId xmlns:a16="http://schemas.microsoft.com/office/drawing/2014/main" id="{077432D2-6797-4D96-9A2C-7B9DF39E58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74" y="603"/>
              <a:ext cx="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1900" b="1">
                  <a:solidFill>
                    <a:schemeClr val="accent2"/>
                  </a:solidFill>
                  <a:latin typeface="Arial" panose="020B0604020202020204" pitchFamily="34" charset="0"/>
                </a:rPr>
                <a:t>Tin</a:t>
              </a:r>
              <a:endParaRPr lang="en-US" altLang="en-US" b="1">
                <a:solidFill>
                  <a:schemeClr val="accent2"/>
                </a:solidFill>
              </a:endParaRPr>
            </a:p>
          </p:txBody>
        </p:sp>
        <p:sp>
          <p:nvSpPr>
            <p:cNvPr id="21531" name="Text Box 74">
              <a:extLst>
                <a:ext uri="{FF2B5EF4-FFF2-40B4-BE49-F238E27FC236}">
                  <a16:creationId xmlns:a16="http://schemas.microsoft.com/office/drawing/2014/main" id="{F1ED2EAF-F4B7-493A-80C6-67C5C519AE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24" y="1038"/>
              <a:ext cx="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1900" b="1">
                  <a:solidFill>
                    <a:srgbClr val="006600"/>
                  </a:solidFill>
                  <a:latin typeface="Arial" panose="020B0604020202020204" pitchFamily="34" charset="0"/>
                </a:rPr>
                <a:t>Vanadium</a:t>
              </a:r>
              <a:endParaRPr lang="en-US" altLang="en-US" b="1">
                <a:solidFill>
                  <a:srgbClr val="006600"/>
                </a:solidFill>
              </a:endParaRPr>
            </a:p>
          </p:txBody>
        </p:sp>
        <p:sp>
          <p:nvSpPr>
            <p:cNvPr id="21532" name="Text Box 75">
              <a:extLst>
                <a:ext uri="{FF2B5EF4-FFF2-40B4-BE49-F238E27FC236}">
                  <a16:creationId xmlns:a16="http://schemas.microsoft.com/office/drawing/2014/main" id="{39EFF6ED-B81F-4974-9F22-BB6905B555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24" y="1248"/>
              <a:ext cx="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1900" b="1">
                  <a:solidFill>
                    <a:srgbClr val="3333CC"/>
                  </a:solidFill>
                  <a:latin typeface="Arial" panose="020B0604020202020204" pitchFamily="34" charset="0"/>
                </a:rPr>
                <a:t>Ytterbium</a:t>
              </a:r>
              <a:endParaRPr lang="en-US" altLang="en-US" b="1">
                <a:solidFill>
                  <a:srgbClr val="3333CC"/>
                </a:solidFill>
              </a:endParaRPr>
            </a:p>
          </p:txBody>
        </p:sp>
        <p:sp>
          <p:nvSpPr>
            <p:cNvPr id="21533" name="Text Box 76">
              <a:extLst>
                <a:ext uri="{FF2B5EF4-FFF2-40B4-BE49-F238E27FC236}">
                  <a16:creationId xmlns:a16="http://schemas.microsoft.com/office/drawing/2014/main" id="{6C530BFF-3956-481D-B07C-320B64340B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23" y="1460"/>
              <a:ext cx="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1900" b="1">
                  <a:solidFill>
                    <a:schemeClr val="tx2"/>
                  </a:solidFill>
                  <a:latin typeface="Arial" panose="020B0604020202020204" pitchFamily="34" charset="0"/>
                </a:rPr>
                <a:t>Zinc</a:t>
              </a:r>
              <a:endParaRPr lang="en-US" altLang="en-US" b="1">
                <a:solidFill>
                  <a:schemeClr val="tx2"/>
                </a:solidFill>
              </a:endParaRPr>
            </a:p>
          </p:txBody>
        </p:sp>
        <p:sp>
          <p:nvSpPr>
            <p:cNvPr id="21534" name="Text Box 77">
              <a:extLst>
                <a:ext uri="{FF2B5EF4-FFF2-40B4-BE49-F238E27FC236}">
                  <a16:creationId xmlns:a16="http://schemas.microsoft.com/office/drawing/2014/main" id="{1302A3B6-B558-4BE8-B92D-F5E9219E78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78" y="1633"/>
              <a:ext cx="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1900" b="1">
                  <a:solidFill>
                    <a:srgbClr val="FF0000"/>
                  </a:solidFill>
                  <a:latin typeface="Arial" panose="020B0604020202020204" pitchFamily="34" charset="0"/>
                </a:rPr>
                <a:t>Zirconium</a:t>
              </a:r>
              <a:endParaRPr lang="en-US" altLang="en-US" b="1">
                <a:solidFill>
                  <a:srgbClr val="FF0000"/>
                </a:solidFill>
              </a:endParaRPr>
            </a:p>
          </p:txBody>
        </p:sp>
        <p:sp>
          <p:nvSpPr>
            <p:cNvPr id="21535" name="Text Box 78">
              <a:extLst>
                <a:ext uri="{FF2B5EF4-FFF2-40B4-BE49-F238E27FC236}">
                  <a16:creationId xmlns:a16="http://schemas.microsoft.com/office/drawing/2014/main" id="{C3B6A1CD-EA52-4242-8A44-543B5067E4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8" y="1011"/>
              <a:ext cx="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1900" b="1">
                  <a:solidFill>
                    <a:srgbClr val="FF0000"/>
                  </a:solidFill>
                  <a:latin typeface="Arial" panose="020B0604020202020204" pitchFamily="34" charset="0"/>
                </a:rPr>
                <a:t>Manganese</a:t>
              </a:r>
              <a:endParaRPr lang="en-US" altLang="en-US" b="1">
                <a:solidFill>
                  <a:srgbClr val="FF0000"/>
                </a:solidFill>
              </a:endParaRPr>
            </a:p>
          </p:txBody>
        </p:sp>
        <p:sp>
          <p:nvSpPr>
            <p:cNvPr id="21536" name="Text Box 79">
              <a:extLst>
                <a:ext uri="{FF2B5EF4-FFF2-40B4-BE49-F238E27FC236}">
                  <a16:creationId xmlns:a16="http://schemas.microsoft.com/office/drawing/2014/main" id="{AC839438-2B76-4591-9F85-197A799D2D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58" y="1322"/>
              <a:ext cx="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1900" b="1">
                  <a:solidFill>
                    <a:schemeClr val="tx2"/>
                  </a:solidFill>
                  <a:latin typeface="Arial" panose="020B0604020202020204" pitchFamily="34" charset="0"/>
                </a:rPr>
                <a:t>Nickel</a:t>
              </a:r>
              <a:endParaRPr lang="en-US" altLang="en-US" b="1">
                <a:solidFill>
                  <a:schemeClr val="tx2"/>
                </a:solidFill>
              </a:endParaRPr>
            </a:p>
          </p:txBody>
        </p:sp>
        <p:sp>
          <p:nvSpPr>
            <p:cNvPr id="21537" name="Text Box 80">
              <a:extLst>
                <a:ext uri="{FF2B5EF4-FFF2-40B4-BE49-F238E27FC236}">
                  <a16:creationId xmlns:a16="http://schemas.microsoft.com/office/drawing/2014/main" id="{B05AEB56-D474-4554-8AA5-4CC8409849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55" y="755"/>
              <a:ext cx="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1900" b="1">
                  <a:solidFill>
                    <a:schemeClr val="tx2"/>
                  </a:solidFill>
                  <a:latin typeface="Arial" panose="020B0604020202020204" pitchFamily="34" charset="0"/>
                </a:rPr>
                <a:t>Magnesium</a:t>
              </a:r>
              <a:endParaRPr lang="en-US" altLang="en-US" b="1">
                <a:solidFill>
                  <a:schemeClr val="tx2"/>
                </a:solidFill>
              </a:endParaRPr>
            </a:p>
          </p:txBody>
        </p:sp>
        <p:sp>
          <p:nvSpPr>
            <p:cNvPr id="21538" name="Text Box 81">
              <a:extLst>
                <a:ext uri="{FF2B5EF4-FFF2-40B4-BE49-F238E27FC236}">
                  <a16:creationId xmlns:a16="http://schemas.microsoft.com/office/drawing/2014/main" id="{8DF7DA17-3DCB-4AC4-85DD-8A72D97809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4" y="528"/>
              <a:ext cx="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1900" b="1">
                  <a:solidFill>
                    <a:srgbClr val="9966FF"/>
                  </a:solidFill>
                  <a:latin typeface="Arial" panose="020B0604020202020204" pitchFamily="34" charset="0"/>
                </a:rPr>
                <a:t>Lutetium</a:t>
              </a:r>
              <a:endParaRPr lang="en-US" altLang="en-US" b="1">
                <a:solidFill>
                  <a:srgbClr val="9966FF"/>
                </a:solidFill>
              </a:endParaRPr>
            </a:p>
          </p:txBody>
        </p:sp>
        <p:sp>
          <p:nvSpPr>
            <p:cNvPr id="21539" name="Text Box 82">
              <a:extLst>
                <a:ext uri="{FF2B5EF4-FFF2-40B4-BE49-F238E27FC236}">
                  <a16:creationId xmlns:a16="http://schemas.microsoft.com/office/drawing/2014/main" id="{58978A38-8F9F-40B2-8BC2-316ACC623A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91" y="1038"/>
              <a:ext cx="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1900" b="1">
                  <a:solidFill>
                    <a:schemeClr val="tx2"/>
                  </a:solidFill>
                  <a:latin typeface="Arial" panose="020B0604020202020204" pitchFamily="34" charset="0"/>
                </a:rPr>
                <a:t>Iron</a:t>
              </a:r>
              <a:endParaRPr lang="en-US" altLang="en-US" b="1">
                <a:solidFill>
                  <a:schemeClr val="tx2"/>
                </a:solidFill>
              </a:endParaRPr>
            </a:p>
          </p:txBody>
        </p:sp>
        <p:sp>
          <p:nvSpPr>
            <p:cNvPr id="21540" name="Text Box 83">
              <a:extLst>
                <a:ext uri="{FF2B5EF4-FFF2-40B4-BE49-F238E27FC236}">
                  <a16:creationId xmlns:a16="http://schemas.microsoft.com/office/drawing/2014/main" id="{A8B1E344-4CDA-48BC-90D4-8B0B48CD7B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48" y="1301"/>
              <a:ext cx="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1900" b="1">
                  <a:solidFill>
                    <a:srgbClr val="006600"/>
                  </a:solidFill>
                  <a:latin typeface="Arial" panose="020B0604020202020204" pitchFamily="34" charset="0"/>
                </a:rPr>
                <a:t>Lanthanum</a:t>
              </a:r>
              <a:endParaRPr lang="en-US" altLang="en-US" b="1">
                <a:solidFill>
                  <a:srgbClr val="006600"/>
                </a:solidFill>
              </a:endParaRPr>
            </a:p>
          </p:txBody>
        </p:sp>
        <p:sp>
          <p:nvSpPr>
            <p:cNvPr id="21541" name="Text Box 84">
              <a:extLst>
                <a:ext uri="{FF2B5EF4-FFF2-40B4-BE49-F238E27FC236}">
                  <a16:creationId xmlns:a16="http://schemas.microsoft.com/office/drawing/2014/main" id="{D04962B5-D924-427F-8AF9-227EB0977C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22" y="1522"/>
              <a:ext cx="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1900" b="1">
                  <a:solidFill>
                    <a:schemeClr val="tx2"/>
                  </a:solidFill>
                  <a:latin typeface="Arial" panose="020B0604020202020204" pitchFamily="34" charset="0"/>
                </a:rPr>
                <a:t>Lead</a:t>
              </a:r>
              <a:endParaRPr lang="en-US" altLang="en-US" b="1">
                <a:solidFill>
                  <a:schemeClr val="tx2"/>
                </a:solidFill>
              </a:endParaRPr>
            </a:p>
          </p:txBody>
        </p:sp>
        <p:sp>
          <p:nvSpPr>
            <p:cNvPr id="21542" name="Text Box 85">
              <a:extLst>
                <a:ext uri="{FF2B5EF4-FFF2-40B4-BE49-F238E27FC236}">
                  <a16:creationId xmlns:a16="http://schemas.microsoft.com/office/drawing/2014/main" id="{DF869E1C-D17D-4C13-AE93-B53FCA11DB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28" y="776"/>
              <a:ext cx="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1900" b="1">
                  <a:solidFill>
                    <a:srgbClr val="9966FF"/>
                  </a:solidFill>
                  <a:latin typeface="Arial" panose="020B0604020202020204" pitchFamily="34" charset="0"/>
                </a:rPr>
                <a:t>Hafnium</a:t>
              </a:r>
              <a:endParaRPr lang="en-US" altLang="en-US" b="1">
                <a:solidFill>
                  <a:srgbClr val="9966FF"/>
                </a:solidFill>
              </a:endParaRPr>
            </a:p>
          </p:txBody>
        </p:sp>
        <p:sp>
          <p:nvSpPr>
            <p:cNvPr id="21543" name="Text Box 86">
              <a:extLst>
                <a:ext uri="{FF2B5EF4-FFF2-40B4-BE49-F238E27FC236}">
                  <a16:creationId xmlns:a16="http://schemas.microsoft.com/office/drawing/2014/main" id="{057636EE-0995-44B7-8CFD-F1510049DE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3" y="1031"/>
              <a:ext cx="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1900" b="1">
                  <a:solidFill>
                    <a:schemeClr val="tx2"/>
                  </a:solidFill>
                  <a:latin typeface="Arial" panose="020B0604020202020204" pitchFamily="34" charset="0"/>
                </a:rPr>
                <a:t>Chromium</a:t>
              </a:r>
              <a:endParaRPr lang="en-US" altLang="en-US" b="1">
                <a:solidFill>
                  <a:schemeClr val="tx2"/>
                </a:solidFill>
              </a:endParaRPr>
            </a:p>
          </p:txBody>
        </p:sp>
        <p:sp>
          <p:nvSpPr>
            <p:cNvPr id="21544" name="Text Box 87">
              <a:extLst>
                <a:ext uri="{FF2B5EF4-FFF2-40B4-BE49-F238E27FC236}">
                  <a16:creationId xmlns:a16="http://schemas.microsoft.com/office/drawing/2014/main" id="{437B3CEA-A142-4CE7-8ACB-C9453D9337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69" y="1280"/>
              <a:ext cx="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1900" b="1">
                  <a:solidFill>
                    <a:srgbClr val="FF0000"/>
                  </a:solidFill>
                  <a:latin typeface="Arial" panose="020B0604020202020204" pitchFamily="34" charset="0"/>
                </a:rPr>
                <a:t>Cobalt</a:t>
              </a:r>
              <a:endParaRPr lang="en-US" altLang="en-US" b="1">
                <a:solidFill>
                  <a:srgbClr val="FF0000"/>
                </a:solidFill>
              </a:endParaRPr>
            </a:p>
          </p:txBody>
        </p:sp>
        <p:sp>
          <p:nvSpPr>
            <p:cNvPr id="21545" name="Text Box 88">
              <a:extLst>
                <a:ext uri="{FF2B5EF4-FFF2-40B4-BE49-F238E27FC236}">
                  <a16:creationId xmlns:a16="http://schemas.microsoft.com/office/drawing/2014/main" id="{8DE93E0B-99FA-4FC5-8A42-C249EC05C9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12" y="1522"/>
              <a:ext cx="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1900" b="1">
                  <a:solidFill>
                    <a:srgbClr val="006600"/>
                  </a:solidFill>
                  <a:latin typeface="Arial" panose="020B0604020202020204" pitchFamily="34" charset="0"/>
                </a:rPr>
                <a:t>Copper</a:t>
              </a:r>
              <a:endParaRPr lang="en-US" altLang="en-US" b="1">
                <a:solidFill>
                  <a:srgbClr val="006600"/>
                </a:solidFill>
              </a:endParaRPr>
            </a:p>
          </p:txBody>
        </p:sp>
        <p:sp>
          <p:nvSpPr>
            <p:cNvPr id="21546" name="Text Box 89">
              <a:extLst>
                <a:ext uri="{FF2B5EF4-FFF2-40B4-BE49-F238E27FC236}">
                  <a16:creationId xmlns:a16="http://schemas.microsoft.com/office/drawing/2014/main" id="{E88894FA-6284-466E-90EB-468128FD98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83" y="769"/>
              <a:ext cx="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1900" b="1">
                  <a:solidFill>
                    <a:srgbClr val="006600"/>
                  </a:solidFill>
                  <a:latin typeface="Arial" panose="020B0604020202020204" pitchFamily="34" charset="0"/>
                </a:rPr>
                <a:t>Cerium</a:t>
              </a:r>
              <a:endParaRPr lang="en-US" altLang="en-US" b="1">
                <a:solidFill>
                  <a:srgbClr val="006600"/>
                </a:solidFill>
              </a:endParaRPr>
            </a:p>
          </p:txBody>
        </p:sp>
        <p:sp>
          <p:nvSpPr>
            <p:cNvPr id="21547" name="Text Box 90">
              <a:extLst>
                <a:ext uri="{FF2B5EF4-FFF2-40B4-BE49-F238E27FC236}">
                  <a16:creationId xmlns:a16="http://schemas.microsoft.com/office/drawing/2014/main" id="{5EFC85B4-E619-4B4D-B148-18CE42DDE9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8" y="1024"/>
              <a:ext cx="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1900" b="1">
                  <a:solidFill>
                    <a:srgbClr val="006600"/>
                  </a:solidFill>
                  <a:latin typeface="Arial" panose="020B0604020202020204" pitchFamily="34" charset="0"/>
                </a:rPr>
                <a:t>Beryllium</a:t>
              </a:r>
              <a:endParaRPr lang="en-US" altLang="en-US" b="1">
                <a:solidFill>
                  <a:srgbClr val="006600"/>
                </a:solidFill>
              </a:endParaRPr>
            </a:p>
          </p:txBody>
        </p:sp>
        <p:sp>
          <p:nvSpPr>
            <p:cNvPr id="21548" name="Text Box 91">
              <a:extLst>
                <a:ext uri="{FF2B5EF4-FFF2-40B4-BE49-F238E27FC236}">
                  <a16:creationId xmlns:a16="http://schemas.microsoft.com/office/drawing/2014/main" id="{4D55318A-8850-4B51-B682-C50854D148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" y="1280"/>
              <a:ext cx="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1900" b="1">
                  <a:solidFill>
                    <a:schemeClr val="tx2"/>
                  </a:solidFill>
                  <a:latin typeface="Arial" panose="020B0604020202020204" pitchFamily="34" charset="0"/>
                </a:rPr>
                <a:t>Boron</a:t>
              </a:r>
              <a:endParaRPr lang="en-US" altLang="en-US" b="1">
                <a:solidFill>
                  <a:schemeClr val="tx2"/>
                </a:solidFill>
              </a:endParaRPr>
            </a:p>
          </p:txBody>
        </p:sp>
        <p:sp>
          <p:nvSpPr>
            <p:cNvPr id="21549" name="Text Box 92">
              <a:extLst>
                <a:ext uri="{FF2B5EF4-FFF2-40B4-BE49-F238E27FC236}">
                  <a16:creationId xmlns:a16="http://schemas.microsoft.com/office/drawing/2014/main" id="{1633F528-8773-4E0D-83EA-5B5CD385A1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" y="1522"/>
              <a:ext cx="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1900" b="1">
                  <a:solidFill>
                    <a:srgbClr val="FF0000"/>
                  </a:solidFill>
                  <a:latin typeface="Arial" panose="020B0604020202020204" pitchFamily="34" charset="0"/>
                </a:rPr>
                <a:t>Bismuth</a:t>
              </a:r>
              <a:endParaRPr lang="en-US" altLang="en-US" b="1">
                <a:solidFill>
                  <a:srgbClr val="FF0000"/>
                </a:solidFill>
              </a:endParaRPr>
            </a:p>
          </p:txBody>
        </p:sp>
        <p:sp>
          <p:nvSpPr>
            <p:cNvPr id="21550" name="Text Box 93">
              <a:extLst>
                <a:ext uri="{FF2B5EF4-FFF2-40B4-BE49-F238E27FC236}">
                  <a16:creationId xmlns:a16="http://schemas.microsoft.com/office/drawing/2014/main" id="{E531426B-0515-48C8-AE00-E4950018A7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3" y="755"/>
              <a:ext cx="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1900" b="1">
                  <a:solidFill>
                    <a:srgbClr val="FF0066"/>
                  </a:solidFill>
                  <a:latin typeface="Arial" panose="020B0604020202020204" pitchFamily="34" charset="0"/>
                </a:rPr>
                <a:t>Arsenic</a:t>
              </a:r>
              <a:endParaRPr lang="en-US" altLang="en-US" b="1">
                <a:solidFill>
                  <a:srgbClr val="FF0066"/>
                </a:solidFill>
              </a:endParaRPr>
            </a:p>
          </p:txBody>
        </p:sp>
        <p:sp>
          <p:nvSpPr>
            <p:cNvPr id="21551" name="Text Box 94">
              <a:extLst>
                <a:ext uri="{FF2B5EF4-FFF2-40B4-BE49-F238E27FC236}">
                  <a16:creationId xmlns:a16="http://schemas.microsoft.com/office/drawing/2014/main" id="{EC439A0F-B385-44E0-85AF-D76680C9CF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1" y="513"/>
              <a:ext cx="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1900" b="1">
                  <a:solidFill>
                    <a:srgbClr val="006600"/>
                  </a:solidFill>
                  <a:latin typeface="Arial" panose="020B0604020202020204" pitchFamily="34" charset="0"/>
                </a:rPr>
                <a:t>Antimony</a:t>
              </a:r>
              <a:endParaRPr lang="en-US" altLang="en-US" b="1">
                <a:solidFill>
                  <a:srgbClr val="006600"/>
                </a:solidFill>
              </a:endParaRPr>
            </a:p>
          </p:txBody>
        </p:sp>
        <p:sp>
          <p:nvSpPr>
            <p:cNvPr id="21552" name="Text Box 95">
              <a:extLst>
                <a:ext uri="{FF2B5EF4-FFF2-40B4-BE49-F238E27FC236}">
                  <a16:creationId xmlns:a16="http://schemas.microsoft.com/office/drawing/2014/main" id="{B47A7BC8-CF4C-40B8-BF35-55AC037216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76" y="527"/>
              <a:ext cx="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1900" b="1">
                  <a:solidFill>
                    <a:schemeClr val="accent2"/>
                  </a:solidFill>
                  <a:latin typeface="Arial" panose="020B0604020202020204" pitchFamily="34" charset="0"/>
                </a:rPr>
                <a:t>Calcium</a:t>
              </a:r>
              <a:endParaRPr lang="en-US" altLang="en-US" b="1">
                <a:solidFill>
                  <a:schemeClr val="accent2"/>
                </a:solidFill>
              </a:endParaRPr>
            </a:p>
          </p:txBody>
        </p:sp>
        <p:sp>
          <p:nvSpPr>
            <p:cNvPr id="21553" name="Text Box 96">
              <a:extLst>
                <a:ext uri="{FF2B5EF4-FFF2-40B4-BE49-F238E27FC236}">
                  <a16:creationId xmlns:a16="http://schemas.microsoft.com/office/drawing/2014/main" id="{7EA43E87-1B12-4339-BC46-D8210C6B5D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36" y="554"/>
              <a:ext cx="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1900" b="1">
                  <a:solidFill>
                    <a:srgbClr val="FF0000"/>
                  </a:solidFill>
                  <a:latin typeface="Arial" panose="020B0604020202020204" pitchFamily="34" charset="0"/>
                </a:rPr>
                <a:t>Gallium</a:t>
              </a:r>
              <a:endParaRPr lang="en-US" altLang="en-US" b="1">
                <a:solidFill>
                  <a:srgbClr val="FF0000"/>
                </a:solidFill>
              </a:endParaRPr>
            </a:p>
          </p:txBody>
        </p:sp>
        <p:sp>
          <p:nvSpPr>
            <p:cNvPr id="21554" name="Text Box 97">
              <a:extLst>
                <a:ext uri="{FF2B5EF4-FFF2-40B4-BE49-F238E27FC236}">
                  <a16:creationId xmlns:a16="http://schemas.microsoft.com/office/drawing/2014/main" id="{CB794771-EC40-4649-AB8E-CF786F9174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19" y="1536"/>
              <a:ext cx="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/>
              <a:r>
                <a:rPr lang="en-US" altLang="en-US" sz="1900" b="1">
                  <a:solidFill>
                    <a:srgbClr val="FF0000"/>
                  </a:solidFill>
                  <a:latin typeface="Arial" panose="020B0604020202020204" pitchFamily="34" charset="0"/>
                </a:rPr>
                <a:t>Phosphorous</a:t>
              </a:r>
              <a:endParaRPr lang="en-US" altLang="en-US" b="1">
                <a:solidFill>
                  <a:srgbClr val="FF0000"/>
                </a:solidFill>
              </a:endParaRPr>
            </a:p>
          </p:txBody>
        </p:sp>
      </p:grpSp>
      <p:grpSp>
        <p:nvGrpSpPr>
          <p:cNvPr id="53346" name="Group 98">
            <a:extLst>
              <a:ext uri="{FF2B5EF4-FFF2-40B4-BE49-F238E27FC236}">
                <a16:creationId xmlns:a16="http://schemas.microsoft.com/office/drawing/2014/main" id="{564F3581-767C-4FEC-8BD3-B3A9A70CE1F6}"/>
              </a:ext>
            </a:extLst>
          </p:cNvPr>
          <p:cNvGrpSpPr>
            <a:grpSpLocks/>
          </p:cNvGrpSpPr>
          <p:nvPr/>
        </p:nvGrpSpPr>
        <p:grpSpPr bwMode="auto">
          <a:xfrm>
            <a:off x="4606925" y="4435475"/>
            <a:ext cx="2632075" cy="0"/>
            <a:chOff x="2902" y="2794"/>
            <a:chExt cx="1658" cy="0"/>
          </a:xfrm>
        </p:grpSpPr>
        <p:sp>
          <p:nvSpPr>
            <p:cNvPr id="21526" name="Text Box 99">
              <a:extLst>
                <a:ext uri="{FF2B5EF4-FFF2-40B4-BE49-F238E27FC236}">
                  <a16:creationId xmlns:a16="http://schemas.microsoft.com/office/drawing/2014/main" id="{21898C61-B863-4137-BADA-EC8EF68DD4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02" y="2794"/>
              <a:ext cx="0" cy="0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2300" b="1">
                  <a:solidFill>
                    <a:srgbClr val="FF0000"/>
                  </a:solidFill>
                  <a:latin typeface="Arial" panose="020B0604020202020204" pitchFamily="34" charset="0"/>
                </a:rPr>
                <a:t>Ni, Cr, B, Mn, Fe</a:t>
              </a:r>
              <a:endParaRPr lang="en-US" altLang="en-US" b="1">
                <a:solidFill>
                  <a:srgbClr val="FF0000"/>
                </a:solidFill>
              </a:endParaRPr>
            </a:p>
          </p:txBody>
        </p:sp>
        <p:sp>
          <p:nvSpPr>
            <p:cNvPr id="21527" name="Text Box 100">
              <a:extLst>
                <a:ext uri="{FF2B5EF4-FFF2-40B4-BE49-F238E27FC236}">
                  <a16:creationId xmlns:a16="http://schemas.microsoft.com/office/drawing/2014/main" id="{87F334DD-D676-44C0-8404-A28A086714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60" y="2794"/>
              <a:ext cx="0" cy="0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1300" b="1">
                  <a:solidFill>
                    <a:srgbClr val="FF0000"/>
                  </a:solidFill>
                  <a:latin typeface="Arial" panose="020B0604020202020204" pitchFamily="34" charset="0"/>
                </a:rPr>
                <a:t>in order of discrimination potential</a:t>
              </a:r>
              <a:endParaRPr lang="en-US" altLang="en-US" sz="2800" b="1">
                <a:solidFill>
                  <a:srgbClr val="FF0000"/>
                </a:solidFill>
              </a:endParaRPr>
            </a:p>
          </p:txBody>
        </p:sp>
      </p:grpSp>
      <p:sp>
        <p:nvSpPr>
          <p:cNvPr id="53349" name="Text Box 101">
            <a:extLst>
              <a:ext uri="{FF2B5EF4-FFF2-40B4-BE49-F238E27FC236}">
                <a16:creationId xmlns:a16="http://schemas.microsoft.com/office/drawing/2014/main" id="{EA53DF17-CA09-42E1-A728-373F455D7946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7315200" y="6172200"/>
            <a:ext cx="76200" cy="11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300" b="1">
                <a:solidFill>
                  <a:schemeClr val="accent2"/>
                </a:solidFill>
                <a:latin typeface="Arial" panose="020B0604020202020204" pitchFamily="34" charset="0"/>
              </a:rPr>
              <a:t>in order of discrimination potential</a:t>
            </a:r>
            <a:endParaRPr lang="en-US" altLang="en-US" sz="2800" b="1">
              <a:solidFill>
                <a:schemeClr val="accent2"/>
              </a:solidFill>
            </a:endParaRPr>
          </a:p>
        </p:txBody>
      </p:sp>
      <p:sp>
        <p:nvSpPr>
          <p:cNvPr id="21524" name="Text Box 102">
            <a:extLst>
              <a:ext uri="{FF2B5EF4-FFF2-40B4-BE49-F238E27FC236}">
                <a16:creationId xmlns:a16="http://schemas.microsoft.com/office/drawing/2014/main" id="{A9369D57-81C1-4234-9326-72BB2D7F79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0925" y="65182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25" name="Text Box 103">
            <a:hlinkClick r:id="rId3" action="ppaction://hlinksldjump"/>
            <a:extLst>
              <a:ext uri="{FF2B5EF4-FFF2-40B4-BE49-F238E27FC236}">
                <a16:creationId xmlns:a16="http://schemas.microsoft.com/office/drawing/2014/main" id="{E66A203C-609C-49E7-BBFD-D9EC7D489A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6415088"/>
            <a:ext cx="16875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 b="1" i="1">
                <a:solidFill>
                  <a:srgbClr val="800000"/>
                </a:solidFill>
              </a:rPr>
              <a:t>ranbsingh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3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3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3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3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3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3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3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3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3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3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3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3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3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3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3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3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3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3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3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3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3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3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3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3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3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3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3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3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 autoUpdateAnimBg="0"/>
      <p:bldP spid="53293" grpId="0" autoUpdateAnimBg="0"/>
      <p:bldP spid="53294" grpId="0" autoUpdateAnimBg="0"/>
      <p:bldP spid="53298" grpId="0" autoUpdateAnimBg="0"/>
      <p:bldP spid="53310" grpId="0" autoUpdateAnimBg="0"/>
      <p:bldP spid="53311" grpId="0" autoUpdateAnimBg="0"/>
      <p:bldP spid="53312" grpId="0" autoUpdateAnimBg="0"/>
      <p:bldP spid="53349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2">
            <a:extLst>
              <a:ext uri="{FF2B5EF4-FFF2-40B4-BE49-F238E27FC236}">
                <a16:creationId xmlns:a16="http://schemas.microsoft.com/office/drawing/2014/main" id="{30DD94E2-1602-43E3-81C5-76F8573818C9}"/>
              </a:ext>
            </a:extLst>
          </p:cNvPr>
          <p:cNvGrpSpPr>
            <a:grpSpLocks/>
          </p:cNvGrpSpPr>
          <p:nvPr/>
        </p:nvGrpSpPr>
        <p:grpSpPr bwMode="auto">
          <a:xfrm>
            <a:off x="2743200" y="1066800"/>
            <a:ext cx="2362200" cy="533400"/>
            <a:chOff x="1673" y="602"/>
            <a:chExt cx="1831" cy="945"/>
          </a:xfrm>
        </p:grpSpPr>
        <p:sp>
          <p:nvSpPr>
            <p:cNvPr id="23583" name="Text Box 3">
              <a:extLst>
                <a:ext uri="{FF2B5EF4-FFF2-40B4-BE49-F238E27FC236}">
                  <a16:creationId xmlns:a16="http://schemas.microsoft.com/office/drawing/2014/main" id="{51B3451C-0928-4E2E-BE23-7C54DCE6FD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0800000" flipH="1" flipV="1">
              <a:off x="2915" y="602"/>
              <a:ext cx="40" cy="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3700" b="1">
                  <a:solidFill>
                    <a:schemeClr val="accent2"/>
                  </a:solidFill>
                </a:rPr>
                <a:t>Trace element profile of copper</a:t>
              </a:r>
              <a:endParaRPr lang="en-US" altLang="en-US" sz="2800" b="1">
                <a:solidFill>
                  <a:schemeClr val="accent2"/>
                </a:solidFill>
              </a:endParaRPr>
            </a:p>
          </p:txBody>
        </p:sp>
        <p:grpSp>
          <p:nvGrpSpPr>
            <p:cNvPr id="23584" name="Group 4">
              <a:extLst>
                <a:ext uri="{FF2B5EF4-FFF2-40B4-BE49-F238E27FC236}">
                  <a16:creationId xmlns:a16="http://schemas.microsoft.com/office/drawing/2014/main" id="{A0B37B15-338B-4FD4-A57F-D221380EF5D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73" y="1402"/>
              <a:ext cx="1831" cy="145"/>
              <a:chOff x="1673" y="1067"/>
              <a:chExt cx="1831" cy="145"/>
            </a:xfrm>
          </p:grpSpPr>
          <p:sp>
            <p:nvSpPr>
              <p:cNvPr id="23585" name="Text Box 5">
                <a:extLst>
                  <a:ext uri="{FF2B5EF4-FFF2-40B4-BE49-F238E27FC236}">
                    <a16:creationId xmlns:a16="http://schemas.microsoft.com/office/drawing/2014/main" id="{9F7F5D48-611D-4DAF-B047-8B97A946306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73" y="1067"/>
                <a:ext cx="47" cy="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/>
                <a:r>
                  <a:rPr lang="en-US" altLang="en-US" sz="2900" b="1" i="1">
                    <a:solidFill>
                      <a:srgbClr val="FF0000"/>
                    </a:solidFill>
                  </a:rPr>
                  <a:t>Impurities detected</a:t>
                </a:r>
                <a:endParaRPr lang="en-US" altLang="en-US" sz="2800" b="1" i="1">
                  <a:solidFill>
                    <a:srgbClr val="FF0000"/>
                  </a:solidFill>
                </a:endParaRPr>
              </a:p>
            </p:txBody>
          </p:sp>
          <p:grpSp>
            <p:nvGrpSpPr>
              <p:cNvPr id="23586" name="Group 6">
                <a:extLst>
                  <a:ext uri="{FF2B5EF4-FFF2-40B4-BE49-F238E27FC236}">
                    <a16:creationId xmlns:a16="http://schemas.microsoft.com/office/drawing/2014/main" id="{7CDF8204-FBA5-49A0-A5C8-CDC2CFC53DC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456" y="1165"/>
                <a:ext cx="48" cy="47"/>
                <a:chOff x="3456" y="1165"/>
                <a:chExt cx="48" cy="47"/>
              </a:xfrm>
            </p:grpSpPr>
            <p:sp>
              <p:nvSpPr>
                <p:cNvPr id="23587" name="Text Box 7">
                  <a:extLst>
                    <a:ext uri="{FF2B5EF4-FFF2-40B4-BE49-F238E27FC236}">
                      <a16:creationId xmlns:a16="http://schemas.microsoft.com/office/drawing/2014/main" id="{EB6F7A41-0E6A-4E22-90B3-4BE0D0C0027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 flipH="1">
                  <a:off x="3456" y="1165"/>
                  <a:ext cx="47" cy="4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/>
                  <a:r>
                    <a:rPr lang="en-US" altLang="en-US" sz="2200" b="1" i="1">
                      <a:solidFill>
                        <a:srgbClr val="FF0000"/>
                      </a:solidFill>
                    </a:rPr>
                    <a:t>(NAA      OES)</a:t>
                  </a:r>
                  <a:endParaRPr lang="en-US" altLang="en-US" b="1" i="1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3588" name="Text Box 8">
                  <a:extLst>
                    <a:ext uri="{FF2B5EF4-FFF2-40B4-BE49-F238E27FC236}">
                      <a16:creationId xmlns:a16="http://schemas.microsoft.com/office/drawing/2014/main" id="{161A62B6-9A4C-4DDE-BCDB-5B4321A81D1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504" y="1212"/>
                  <a:ext cx="0" cy="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/>
                  <a:r>
                    <a:rPr lang="en-US" altLang="en-US" sz="1700" b="1" i="1">
                      <a:solidFill>
                        <a:srgbClr val="FF0000"/>
                      </a:solidFill>
                    </a:rPr>
                    <a:t>and</a:t>
                  </a:r>
                  <a:endParaRPr lang="en-US" altLang="en-US" b="1" i="1">
                    <a:solidFill>
                      <a:srgbClr val="FF0000"/>
                    </a:solidFill>
                  </a:endParaRPr>
                </a:p>
              </p:txBody>
            </p:sp>
          </p:grpSp>
        </p:grpSp>
      </p:grpSp>
      <p:grpSp>
        <p:nvGrpSpPr>
          <p:cNvPr id="38921" name="Group 9">
            <a:extLst>
              <a:ext uri="{FF2B5EF4-FFF2-40B4-BE49-F238E27FC236}">
                <a16:creationId xmlns:a16="http://schemas.microsoft.com/office/drawing/2014/main" id="{60CE0A9A-4331-4C82-B6C7-74F10D0D5DC0}"/>
              </a:ext>
            </a:extLst>
          </p:cNvPr>
          <p:cNvGrpSpPr>
            <a:grpSpLocks/>
          </p:cNvGrpSpPr>
          <p:nvPr/>
        </p:nvGrpSpPr>
        <p:grpSpPr bwMode="auto">
          <a:xfrm>
            <a:off x="1295400" y="2209800"/>
            <a:ext cx="6443663" cy="76200"/>
            <a:chOff x="837" y="1584"/>
            <a:chExt cx="4059" cy="48"/>
          </a:xfrm>
        </p:grpSpPr>
        <p:sp>
          <p:nvSpPr>
            <p:cNvPr id="23578" name="Text Box 10">
              <a:extLst>
                <a:ext uri="{FF2B5EF4-FFF2-40B4-BE49-F238E27FC236}">
                  <a16:creationId xmlns:a16="http://schemas.microsoft.com/office/drawing/2014/main" id="{10E03337-5AD6-4377-B4B7-232DC6B33B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7" y="1584"/>
              <a:ext cx="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2900" b="1" i="1">
                  <a:solidFill>
                    <a:schemeClr val="accent2"/>
                  </a:solidFill>
                  <a:latin typeface="Book Antiqua" panose="02040602050305030304" pitchFamily="18" charset="0"/>
                </a:rPr>
                <a:t>Antimony</a:t>
              </a:r>
              <a:endParaRPr lang="en-US" altLang="en-US" sz="4000" b="1" i="1">
                <a:solidFill>
                  <a:schemeClr val="accent2"/>
                </a:solidFill>
                <a:latin typeface="Book Antiqua" panose="02040602050305030304" pitchFamily="18" charset="0"/>
              </a:endParaRPr>
            </a:p>
          </p:txBody>
        </p:sp>
        <p:sp>
          <p:nvSpPr>
            <p:cNvPr id="23579" name="Text Box 11">
              <a:extLst>
                <a:ext uri="{FF2B5EF4-FFF2-40B4-BE49-F238E27FC236}">
                  <a16:creationId xmlns:a16="http://schemas.microsoft.com/office/drawing/2014/main" id="{5E60E039-59F3-4064-B4C4-8C0FAD96D0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51" y="1632"/>
              <a:ext cx="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2900" b="1" i="1">
                  <a:solidFill>
                    <a:srgbClr val="FF0000"/>
                  </a:solidFill>
                  <a:latin typeface="Book Antiqua" panose="02040602050305030304" pitchFamily="18" charset="0"/>
                </a:rPr>
                <a:t>Cobalt</a:t>
              </a:r>
              <a:endParaRPr lang="en-US" altLang="en-US" sz="4000" b="1" i="1">
                <a:solidFill>
                  <a:srgbClr val="FF0000"/>
                </a:solidFill>
                <a:latin typeface="Book Antiqua" panose="02040602050305030304" pitchFamily="18" charset="0"/>
              </a:endParaRPr>
            </a:p>
          </p:txBody>
        </p:sp>
        <p:sp>
          <p:nvSpPr>
            <p:cNvPr id="23580" name="Text Box 12">
              <a:extLst>
                <a:ext uri="{FF2B5EF4-FFF2-40B4-BE49-F238E27FC236}">
                  <a16:creationId xmlns:a16="http://schemas.microsoft.com/office/drawing/2014/main" id="{45E5F16D-7978-48E0-899F-9EB908A87C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66" y="1632"/>
              <a:ext cx="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2900" b="1" i="1">
                  <a:solidFill>
                    <a:srgbClr val="9966FF"/>
                  </a:solidFill>
                  <a:latin typeface="Book Antiqua" panose="02040602050305030304" pitchFamily="18" charset="0"/>
                </a:rPr>
                <a:t>Iridium</a:t>
              </a:r>
              <a:endParaRPr lang="en-US" altLang="en-US" sz="4000" b="1" i="1">
                <a:solidFill>
                  <a:srgbClr val="9966FF"/>
                </a:solidFill>
                <a:latin typeface="Book Antiqua" panose="02040602050305030304" pitchFamily="18" charset="0"/>
              </a:endParaRPr>
            </a:p>
          </p:txBody>
        </p:sp>
        <p:sp>
          <p:nvSpPr>
            <p:cNvPr id="23581" name="Text Box 13">
              <a:extLst>
                <a:ext uri="{FF2B5EF4-FFF2-40B4-BE49-F238E27FC236}">
                  <a16:creationId xmlns:a16="http://schemas.microsoft.com/office/drawing/2014/main" id="{27A5E281-36A9-4777-98B0-547584DD44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81" y="1632"/>
              <a:ext cx="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2900" b="1" i="1">
                  <a:solidFill>
                    <a:srgbClr val="006600"/>
                  </a:solidFill>
                  <a:latin typeface="Book Antiqua" panose="02040602050305030304" pitchFamily="18" charset="0"/>
                </a:rPr>
                <a:t>Nickel</a:t>
              </a:r>
              <a:endParaRPr lang="en-US" altLang="en-US" sz="4000" b="1" i="1">
                <a:solidFill>
                  <a:srgbClr val="006600"/>
                </a:solidFill>
                <a:latin typeface="Book Antiqua" panose="02040602050305030304" pitchFamily="18" charset="0"/>
              </a:endParaRPr>
            </a:p>
          </p:txBody>
        </p:sp>
        <p:sp>
          <p:nvSpPr>
            <p:cNvPr id="23582" name="Text Box 14">
              <a:extLst>
                <a:ext uri="{FF2B5EF4-FFF2-40B4-BE49-F238E27FC236}">
                  <a16:creationId xmlns:a16="http://schemas.microsoft.com/office/drawing/2014/main" id="{2D99C53C-30EE-47DD-8A92-149F31C1D9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96" y="1632"/>
              <a:ext cx="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2900" b="1" i="1">
                  <a:solidFill>
                    <a:srgbClr val="CC6600"/>
                  </a:solidFill>
                  <a:latin typeface="Book Antiqua" panose="02040602050305030304" pitchFamily="18" charset="0"/>
                </a:rPr>
                <a:t>Tellurium</a:t>
              </a:r>
              <a:endParaRPr lang="en-US" altLang="en-US" sz="4000" b="1" i="1">
                <a:solidFill>
                  <a:srgbClr val="CC6600"/>
                </a:solidFill>
                <a:latin typeface="Book Antiqua" panose="02040602050305030304" pitchFamily="18" charset="0"/>
              </a:endParaRPr>
            </a:p>
          </p:txBody>
        </p:sp>
      </p:grpSp>
      <p:grpSp>
        <p:nvGrpSpPr>
          <p:cNvPr id="38927" name="Group 15">
            <a:extLst>
              <a:ext uri="{FF2B5EF4-FFF2-40B4-BE49-F238E27FC236}">
                <a16:creationId xmlns:a16="http://schemas.microsoft.com/office/drawing/2014/main" id="{D0005105-2DD5-4F9B-8596-605E6B25ED62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3048000"/>
            <a:ext cx="6527800" cy="76200"/>
            <a:chOff x="672" y="2304"/>
            <a:chExt cx="4112" cy="48"/>
          </a:xfrm>
        </p:grpSpPr>
        <p:sp>
          <p:nvSpPr>
            <p:cNvPr id="23573" name="Text Box 16">
              <a:extLst>
                <a:ext uri="{FF2B5EF4-FFF2-40B4-BE49-F238E27FC236}">
                  <a16:creationId xmlns:a16="http://schemas.microsoft.com/office/drawing/2014/main" id="{1BF6DC48-75E3-434C-8717-D0B9EDC3CC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2" y="2352"/>
              <a:ext cx="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2900" b="1" i="1">
                  <a:solidFill>
                    <a:srgbClr val="9966FF"/>
                  </a:solidFill>
                  <a:latin typeface="Book Antiqua" panose="02040602050305030304" pitchFamily="18" charset="0"/>
                </a:rPr>
                <a:t>Arsenic</a:t>
              </a:r>
              <a:endParaRPr lang="en-US" altLang="en-US" sz="4000" b="1" i="1">
                <a:solidFill>
                  <a:srgbClr val="9966FF"/>
                </a:solidFill>
                <a:latin typeface="Book Antiqua" panose="02040602050305030304" pitchFamily="18" charset="0"/>
              </a:endParaRPr>
            </a:p>
          </p:txBody>
        </p:sp>
        <p:sp>
          <p:nvSpPr>
            <p:cNvPr id="23574" name="Text Box 17">
              <a:extLst>
                <a:ext uri="{FF2B5EF4-FFF2-40B4-BE49-F238E27FC236}">
                  <a16:creationId xmlns:a16="http://schemas.microsoft.com/office/drawing/2014/main" id="{88AE317F-39C8-49CE-9C0C-2A831DA39F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39" y="2352"/>
              <a:ext cx="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2900" b="1" i="1">
                  <a:solidFill>
                    <a:schemeClr val="accent2"/>
                  </a:solidFill>
                  <a:latin typeface="Book Antiqua" panose="02040602050305030304" pitchFamily="18" charset="0"/>
                </a:rPr>
                <a:t>Gold</a:t>
              </a:r>
              <a:endParaRPr lang="en-US" altLang="en-US" sz="4000" b="1" i="1">
                <a:solidFill>
                  <a:schemeClr val="accent2"/>
                </a:solidFill>
                <a:latin typeface="Book Antiqua" panose="02040602050305030304" pitchFamily="18" charset="0"/>
              </a:endParaRPr>
            </a:p>
          </p:txBody>
        </p:sp>
        <p:sp>
          <p:nvSpPr>
            <p:cNvPr id="23575" name="Text Box 18">
              <a:extLst>
                <a:ext uri="{FF2B5EF4-FFF2-40B4-BE49-F238E27FC236}">
                  <a16:creationId xmlns:a16="http://schemas.microsoft.com/office/drawing/2014/main" id="{43EDB54D-7E1F-4099-92B6-1231312A3B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2" y="2351"/>
              <a:ext cx="1" cy="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2900" b="1" i="1">
                  <a:solidFill>
                    <a:srgbClr val="FF0000"/>
                  </a:solidFill>
                  <a:latin typeface="Book Antiqua" panose="02040602050305030304" pitchFamily="18" charset="0"/>
                </a:rPr>
                <a:t> Lead</a:t>
              </a:r>
              <a:endParaRPr lang="en-US" altLang="en-US" sz="4000" b="1" i="1">
                <a:solidFill>
                  <a:srgbClr val="FF0000"/>
                </a:solidFill>
                <a:latin typeface="Book Antiqua" panose="02040602050305030304" pitchFamily="18" charset="0"/>
              </a:endParaRPr>
            </a:p>
          </p:txBody>
        </p:sp>
        <p:sp>
          <p:nvSpPr>
            <p:cNvPr id="23576" name="Text Box 19">
              <a:extLst>
                <a:ext uri="{FF2B5EF4-FFF2-40B4-BE49-F238E27FC236}">
                  <a16:creationId xmlns:a16="http://schemas.microsoft.com/office/drawing/2014/main" id="{F6FCE04B-E95F-4378-8825-6E30B9A155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81" y="2352"/>
              <a:ext cx="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2900" b="1" i="1">
                  <a:solidFill>
                    <a:srgbClr val="9966FF"/>
                  </a:solidFill>
                  <a:latin typeface="Book Antiqua" panose="02040602050305030304" pitchFamily="18" charset="0"/>
                </a:rPr>
                <a:t>Silver</a:t>
              </a:r>
              <a:endParaRPr lang="en-US" altLang="en-US" sz="4000" b="1" i="1">
                <a:solidFill>
                  <a:srgbClr val="9966FF"/>
                </a:solidFill>
                <a:latin typeface="Book Antiqua" panose="02040602050305030304" pitchFamily="18" charset="0"/>
              </a:endParaRPr>
            </a:p>
          </p:txBody>
        </p:sp>
        <p:sp>
          <p:nvSpPr>
            <p:cNvPr id="23577" name="Text Box 20">
              <a:extLst>
                <a:ext uri="{FF2B5EF4-FFF2-40B4-BE49-F238E27FC236}">
                  <a16:creationId xmlns:a16="http://schemas.microsoft.com/office/drawing/2014/main" id="{F230F838-CFE5-4204-8888-A5638B18E7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83" y="2304"/>
              <a:ext cx="1" cy="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2900" b="1" i="1">
                  <a:solidFill>
                    <a:srgbClr val="006600"/>
                  </a:solidFill>
                  <a:latin typeface="Book Antiqua" panose="02040602050305030304" pitchFamily="18" charset="0"/>
                </a:rPr>
                <a:t>Tin</a:t>
              </a:r>
              <a:endParaRPr lang="en-US" altLang="en-US" sz="4000" b="1" i="1">
                <a:solidFill>
                  <a:srgbClr val="006600"/>
                </a:solidFill>
                <a:latin typeface="Book Antiqua" panose="02040602050305030304" pitchFamily="18" charset="0"/>
              </a:endParaRPr>
            </a:p>
          </p:txBody>
        </p:sp>
      </p:grpSp>
      <p:grpSp>
        <p:nvGrpSpPr>
          <p:cNvPr id="38933" name="Group 21">
            <a:extLst>
              <a:ext uri="{FF2B5EF4-FFF2-40B4-BE49-F238E27FC236}">
                <a16:creationId xmlns:a16="http://schemas.microsoft.com/office/drawing/2014/main" id="{22AFAED3-D717-4F45-923B-0DFFAC1C3B94}"/>
              </a:ext>
            </a:extLst>
          </p:cNvPr>
          <p:cNvGrpSpPr>
            <a:grpSpLocks/>
          </p:cNvGrpSpPr>
          <p:nvPr/>
        </p:nvGrpSpPr>
        <p:grpSpPr bwMode="auto">
          <a:xfrm>
            <a:off x="1143000" y="3886200"/>
            <a:ext cx="6705600" cy="76200"/>
            <a:chOff x="720" y="3120"/>
            <a:chExt cx="4224" cy="48"/>
          </a:xfrm>
        </p:grpSpPr>
        <p:sp>
          <p:nvSpPr>
            <p:cNvPr id="23568" name="Text Box 22">
              <a:extLst>
                <a:ext uri="{FF2B5EF4-FFF2-40B4-BE49-F238E27FC236}">
                  <a16:creationId xmlns:a16="http://schemas.microsoft.com/office/drawing/2014/main" id="{8FAD8BBD-570F-4951-BADA-4C1B3D2A48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" y="3168"/>
              <a:ext cx="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2900" b="1" i="1">
                  <a:solidFill>
                    <a:srgbClr val="006600"/>
                  </a:solidFill>
                  <a:latin typeface="Book Antiqua" panose="02040602050305030304" pitchFamily="18" charset="0"/>
                </a:rPr>
                <a:t>Bismuth</a:t>
              </a:r>
              <a:endParaRPr lang="en-US" altLang="en-US" sz="4000" b="1" i="1">
                <a:solidFill>
                  <a:srgbClr val="006600"/>
                </a:solidFill>
                <a:latin typeface="Book Antiqua" panose="02040602050305030304" pitchFamily="18" charset="0"/>
              </a:endParaRPr>
            </a:p>
          </p:txBody>
        </p:sp>
        <p:sp>
          <p:nvSpPr>
            <p:cNvPr id="23569" name="Text Box 23">
              <a:extLst>
                <a:ext uri="{FF2B5EF4-FFF2-40B4-BE49-F238E27FC236}">
                  <a16:creationId xmlns:a16="http://schemas.microsoft.com/office/drawing/2014/main" id="{3003569A-FB28-4307-B05F-817A1D9C73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39" y="3168"/>
              <a:ext cx="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2900" b="1" i="1">
                  <a:solidFill>
                    <a:srgbClr val="9966FF"/>
                  </a:solidFill>
                  <a:latin typeface="Book Antiqua" panose="02040602050305030304" pitchFamily="18" charset="0"/>
                </a:rPr>
                <a:t>Iron</a:t>
              </a:r>
              <a:endParaRPr lang="en-US" altLang="en-US" sz="4000" b="1" i="1">
                <a:solidFill>
                  <a:srgbClr val="9966FF"/>
                </a:solidFill>
                <a:latin typeface="Book Antiqua" panose="02040602050305030304" pitchFamily="18" charset="0"/>
              </a:endParaRPr>
            </a:p>
          </p:txBody>
        </p:sp>
        <p:sp>
          <p:nvSpPr>
            <p:cNvPr id="23570" name="Text Box 24">
              <a:extLst>
                <a:ext uri="{FF2B5EF4-FFF2-40B4-BE49-F238E27FC236}">
                  <a16:creationId xmlns:a16="http://schemas.microsoft.com/office/drawing/2014/main" id="{8FA30064-03EA-45DC-9E17-3EFCB9A382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2" y="3168"/>
              <a:ext cx="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2900" b="1" i="1">
                  <a:solidFill>
                    <a:schemeClr val="accent2"/>
                  </a:solidFill>
                  <a:latin typeface="Book Antiqua" panose="02040602050305030304" pitchFamily="18" charset="0"/>
                </a:rPr>
                <a:t>Manganese</a:t>
              </a:r>
              <a:endParaRPr lang="en-US" altLang="en-US" sz="4000" b="1" i="1">
                <a:solidFill>
                  <a:schemeClr val="accent2"/>
                </a:solidFill>
                <a:latin typeface="Book Antiqua" panose="02040602050305030304" pitchFamily="18" charset="0"/>
              </a:endParaRPr>
            </a:p>
          </p:txBody>
        </p:sp>
        <p:sp>
          <p:nvSpPr>
            <p:cNvPr id="23571" name="Text Box 25">
              <a:extLst>
                <a:ext uri="{FF2B5EF4-FFF2-40B4-BE49-F238E27FC236}">
                  <a16:creationId xmlns:a16="http://schemas.microsoft.com/office/drawing/2014/main" id="{516D45EC-84E6-47EA-8154-D38DC851FA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94" y="3168"/>
              <a:ext cx="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2900" b="1" i="1">
                  <a:solidFill>
                    <a:srgbClr val="FF0000"/>
                  </a:solidFill>
                  <a:latin typeface="Book Antiqua" panose="02040602050305030304" pitchFamily="18" charset="0"/>
                </a:rPr>
                <a:t>Selenium</a:t>
              </a:r>
              <a:endParaRPr lang="en-US" altLang="en-US" sz="4000" b="1" i="1">
                <a:solidFill>
                  <a:srgbClr val="FF0000"/>
                </a:solidFill>
                <a:latin typeface="Book Antiqua" panose="02040602050305030304" pitchFamily="18" charset="0"/>
              </a:endParaRPr>
            </a:p>
          </p:txBody>
        </p:sp>
        <p:sp>
          <p:nvSpPr>
            <p:cNvPr id="23572" name="Text Box 26">
              <a:extLst>
                <a:ext uri="{FF2B5EF4-FFF2-40B4-BE49-F238E27FC236}">
                  <a16:creationId xmlns:a16="http://schemas.microsoft.com/office/drawing/2014/main" id="{2C32B5F2-BCA2-48F4-9F40-EFEF5D46EA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44" y="3120"/>
              <a:ext cx="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2900" b="1" i="1">
                  <a:solidFill>
                    <a:srgbClr val="9966FF"/>
                  </a:solidFill>
                  <a:latin typeface="Book Antiqua" panose="02040602050305030304" pitchFamily="18" charset="0"/>
                </a:rPr>
                <a:t>Zinc</a:t>
              </a:r>
              <a:endParaRPr lang="en-US" altLang="en-US" sz="4000" b="1" i="1">
                <a:solidFill>
                  <a:srgbClr val="9966FF"/>
                </a:solidFill>
                <a:latin typeface="Book Antiqua" panose="02040602050305030304" pitchFamily="18" charset="0"/>
              </a:endParaRPr>
            </a:p>
          </p:txBody>
        </p:sp>
      </p:grpSp>
      <p:sp>
        <p:nvSpPr>
          <p:cNvPr id="23558" name="Text Box 27">
            <a:extLst>
              <a:ext uri="{FF2B5EF4-FFF2-40B4-BE49-F238E27FC236}">
                <a16:creationId xmlns:a16="http://schemas.microsoft.com/office/drawing/2014/main" id="{3BE9834C-4BB4-4B75-BF54-6B8C6AC5C0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4550" y="4400550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 sz="2800" b="1">
              <a:solidFill>
                <a:schemeClr val="tx2"/>
              </a:solidFill>
            </a:endParaRPr>
          </a:p>
        </p:txBody>
      </p:sp>
      <p:sp>
        <p:nvSpPr>
          <p:cNvPr id="23559" name="Text Box 28">
            <a:extLst>
              <a:ext uri="{FF2B5EF4-FFF2-40B4-BE49-F238E27FC236}">
                <a16:creationId xmlns:a16="http://schemas.microsoft.com/office/drawing/2014/main" id="{BE3ACAEA-76E2-4A6D-9FDA-433D871B35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0925" y="43846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38941" name="Group 29">
            <a:extLst>
              <a:ext uri="{FF2B5EF4-FFF2-40B4-BE49-F238E27FC236}">
                <a16:creationId xmlns:a16="http://schemas.microsoft.com/office/drawing/2014/main" id="{E9C86684-5816-4CDF-AAD3-B7864798F474}"/>
              </a:ext>
            </a:extLst>
          </p:cNvPr>
          <p:cNvGrpSpPr>
            <a:grpSpLocks/>
          </p:cNvGrpSpPr>
          <p:nvPr/>
        </p:nvGrpSpPr>
        <p:grpSpPr bwMode="auto">
          <a:xfrm>
            <a:off x="2381250" y="5867400"/>
            <a:ext cx="819150" cy="228600"/>
            <a:chOff x="1500" y="2928"/>
            <a:chExt cx="516" cy="144"/>
          </a:xfrm>
        </p:grpSpPr>
        <p:sp>
          <p:nvSpPr>
            <p:cNvPr id="23566" name="Text Box 30">
              <a:extLst>
                <a:ext uri="{FF2B5EF4-FFF2-40B4-BE49-F238E27FC236}">
                  <a16:creationId xmlns:a16="http://schemas.microsoft.com/office/drawing/2014/main" id="{F73AD0E3-8CE2-4893-8D4E-7C5782848F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00" y="2928"/>
              <a:ext cx="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2900" b="1" i="1">
                  <a:solidFill>
                    <a:srgbClr val="FF0000"/>
                  </a:solidFill>
                </a:rPr>
                <a:t>elements recommended for</a:t>
              </a:r>
              <a:endParaRPr lang="en-US" altLang="en-US" sz="4000" b="1" i="1">
                <a:solidFill>
                  <a:srgbClr val="FF0000"/>
                </a:solidFill>
              </a:endParaRPr>
            </a:p>
          </p:txBody>
        </p:sp>
        <p:sp>
          <p:nvSpPr>
            <p:cNvPr id="23567" name="Text Box 31">
              <a:extLst>
                <a:ext uri="{FF2B5EF4-FFF2-40B4-BE49-F238E27FC236}">
                  <a16:creationId xmlns:a16="http://schemas.microsoft.com/office/drawing/2014/main" id="{1D71CD9D-A6EB-4A35-952B-4A9E483A40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" y="3072"/>
              <a:ext cx="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2900" b="1" i="1">
                  <a:solidFill>
                    <a:srgbClr val="FF0000"/>
                  </a:solidFill>
                </a:rPr>
                <a:t>characterization</a:t>
              </a:r>
              <a:endParaRPr lang="en-US" altLang="en-US" sz="4000" b="1" i="1">
                <a:solidFill>
                  <a:srgbClr val="FF0000"/>
                </a:solidFill>
              </a:endParaRPr>
            </a:p>
          </p:txBody>
        </p:sp>
      </p:grpSp>
      <p:sp>
        <p:nvSpPr>
          <p:cNvPr id="38944" name="Text Box 32">
            <a:extLst>
              <a:ext uri="{FF2B5EF4-FFF2-40B4-BE49-F238E27FC236}">
                <a16:creationId xmlns:a16="http://schemas.microsoft.com/office/drawing/2014/main" id="{FE49FEC6-5C19-4F12-806F-217E825261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5564188"/>
            <a:ext cx="76200" cy="74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400" b="1">
                <a:solidFill>
                  <a:schemeClr val="accent2"/>
                </a:solidFill>
              </a:rPr>
              <a:t>Ag,  Se,  Sb,  Au</a:t>
            </a:r>
            <a:endParaRPr lang="en-US" altLang="en-US" sz="3600" b="1">
              <a:solidFill>
                <a:schemeClr val="accent2"/>
              </a:solidFill>
            </a:endParaRPr>
          </a:p>
        </p:txBody>
      </p:sp>
      <p:sp>
        <p:nvSpPr>
          <p:cNvPr id="23562" name="Text Box 33">
            <a:extLst>
              <a:ext uri="{FF2B5EF4-FFF2-40B4-BE49-F238E27FC236}">
                <a16:creationId xmlns:a16="http://schemas.microsoft.com/office/drawing/2014/main" id="{B6FAF909-FF41-4777-A75A-DF42E4C1D9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525" y="38512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8946" name="Text Box 34">
            <a:extLst>
              <a:ext uri="{FF2B5EF4-FFF2-40B4-BE49-F238E27FC236}">
                <a16:creationId xmlns:a16="http://schemas.microsoft.com/office/drawing/2014/main" id="{EED137A4-AE21-4412-9DE4-57DB13DE40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5181600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700" b="1" i="1">
                <a:solidFill>
                  <a:schemeClr val="tx2"/>
                </a:solidFill>
              </a:rPr>
              <a:t>Neutron activation analysis</a:t>
            </a:r>
            <a:endParaRPr lang="en-US" altLang="en-US" sz="3600" b="1" i="1">
              <a:solidFill>
                <a:schemeClr val="tx2"/>
              </a:solidFill>
            </a:endParaRPr>
          </a:p>
        </p:txBody>
      </p:sp>
      <p:sp>
        <p:nvSpPr>
          <p:cNvPr id="23564" name="Text Box 35">
            <a:extLst>
              <a:ext uri="{FF2B5EF4-FFF2-40B4-BE49-F238E27FC236}">
                <a16:creationId xmlns:a16="http://schemas.microsoft.com/office/drawing/2014/main" id="{2DABDFD5-7E08-42AA-B2BF-B2811B425C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0925" y="65182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65" name="Text Box 36">
            <a:hlinkClick r:id="rId3" action="ppaction://hlinksldjump"/>
            <a:extLst>
              <a:ext uri="{FF2B5EF4-FFF2-40B4-BE49-F238E27FC236}">
                <a16:creationId xmlns:a16="http://schemas.microsoft.com/office/drawing/2014/main" id="{40724D91-9DB4-45A9-A7DF-E98AA0E3C6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6488" y="6400800"/>
            <a:ext cx="16875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 b="1" i="1">
                <a:solidFill>
                  <a:srgbClr val="800000"/>
                </a:solidFill>
              </a:rPr>
              <a:t>ranbsingh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8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8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8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8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44" grpId="0" autoUpdateAnimBg="0"/>
      <p:bldP spid="38946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>
            <a:extLst>
              <a:ext uri="{FF2B5EF4-FFF2-40B4-BE49-F238E27FC236}">
                <a16:creationId xmlns:a16="http://schemas.microsoft.com/office/drawing/2014/main" id="{98EFDE35-C78E-48DE-A0BE-42C3C5F158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688975"/>
            <a:ext cx="6648450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600" b="1" i="1">
                <a:solidFill>
                  <a:srgbClr val="FF0000"/>
                </a:solidFill>
              </a:rPr>
              <a:t>Fifty six samples </a:t>
            </a:r>
          </a:p>
          <a:p>
            <a:pPr eaLnBrk="1" hangingPunct="1">
              <a:lnSpc>
                <a:spcPct val="75000"/>
              </a:lnSpc>
            </a:pPr>
            <a:r>
              <a:rPr lang="en-US" altLang="en-US" sz="3600" b="1" i="1">
                <a:solidFill>
                  <a:srgbClr val="FF0000"/>
                </a:solidFill>
              </a:rPr>
              <a:t>from a hundred meter copper wire</a:t>
            </a:r>
          </a:p>
        </p:txBody>
      </p:sp>
      <p:sp>
        <p:nvSpPr>
          <p:cNvPr id="40963" name="Text Box 3">
            <a:extLst>
              <a:ext uri="{FF2B5EF4-FFF2-40B4-BE49-F238E27FC236}">
                <a16:creationId xmlns:a16="http://schemas.microsoft.com/office/drawing/2014/main" id="{88A18F7C-4F3B-4634-B5E4-EE26C4C098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554288"/>
            <a:ext cx="9021763" cy="364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3200" b="1">
                <a:solidFill>
                  <a:schemeClr val="accent2"/>
                </a:solidFill>
              </a:rPr>
              <a:t>Elements                         Ag          Se         Sb       Au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200" b="1">
                <a:solidFill>
                  <a:schemeClr val="accent2"/>
                </a:solidFill>
              </a:rPr>
              <a:t>  </a:t>
            </a:r>
          </a:p>
          <a:p>
            <a:pPr eaLnBrk="1" hangingPunct="1">
              <a:lnSpc>
                <a:spcPct val="90000"/>
              </a:lnSpc>
            </a:pPr>
            <a:endParaRPr lang="en-US" altLang="en-US" sz="3200" b="1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3200" b="1">
                <a:solidFill>
                  <a:srgbClr val="FF0000"/>
                </a:solidFill>
              </a:rPr>
              <a:t>Mean concentration      12.7        4.3        4.0        0.6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b="1" i="1">
                <a:solidFill>
                  <a:srgbClr val="FF0000"/>
                </a:solidFill>
              </a:rPr>
              <a:t>                (value in ppm)</a:t>
            </a:r>
          </a:p>
          <a:p>
            <a:pPr eaLnBrk="1" hangingPunct="1">
              <a:lnSpc>
                <a:spcPct val="80000"/>
              </a:lnSpc>
            </a:pPr>
            <a:endParaRPr lang="en-US" altLang="en-US" sz="2800" b="1" i="1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800" b="1" i="1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3200" b="1">
                <a:solidFill>
                  <a:schemeClr val="accent1"/>
                </a:solidFill>
              </a:rPr>
              <a:t>Coefficient of                  3.5         4.2         2.2       3.8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3200" b="1">
                <a:solidFill>
                  <a:schemeClr val="accent1"/>
                </a:solidFill>
              </a:rPr>
              <a:t>variation(%)</a:t>
            </a:r>
          </a:p>
        </p:txBody>
      </p:sp>
      <p:sp>
        <p:nvSpPr>
          <p:cNvPr id="25604" name="Text Box 4">
            <a:extLst>
              <a:ext uri="{FF2B5EF4-FFF2-40B4-BE49-F238E27FC236}">
                <a16:creationId xmlns:a16="http://schemas.microsoft.com/office/drawing/2014/main" id="{80B2F908-E727-4E1A-9799-957CACE4C1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94725" y="65182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05" name="Text Box 5">
            <a:hlinkClick r:id="rId3" action="ppaction://hlinksldjump"/>
            <a:extLst>
              <a:ext uri="{FF2B5EF4-FFF2-40B4-BE49-F238E27FC236}">
                <a16:creationId xmlns:a16="http://schemas.microsoft.com/office/drawing/2014/main" id="{592198B3-BB7D-4DF0-9BB2-9E792ECD14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6488" y="6415088"/>
            <a:ext cx="16875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 b="1" i="1">
                <a:solidFill>
                  <a:srgbClr val="800000"/>
                </a:solidFill>
              </a:rPr>
              <a:t>ranbsingh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 autoUpdateAnimBg="0"/>
      <p:bldP spid="40963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4">
            <a:extLst>
              <a:ext uri="{FF2B5EF4-FFF2-40B4-BE49-F238E27FC236}">
                <a16:creationId xmlns:a16="http://schemas.microsoft.com/office/drawing/2014/main" id="{9C3FB0CE-2244-45F8-BA58-712F4703D1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2600" y="361950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 b="1">
              <a:solidFill>
                <a:schemeClr val="tx2"/>
              </a:solidFill>
            </a:endParaRPr>
          </a:p>
        </p:txBody>
      </p:sp>
      <p:grpSp>
        <p:nvGrpSpPr>
          <p:cNvPr id="27651" name="Group 30">
            <a:extLst>
              <a:ext uri="{FF2B5EF4-FFF2-40B4-BE49-F238E27FC236}">
                <a16:creationId xmlns:a16="http://schemas.microsoft.com/office/drawing/2014/main" id="{7EA092E1-2002-4A9D-B210-6053BCE868C9}"/>
              </a:ext>
            </a:extLst>
          </p:cNvPr>
          <p:cNvGrpSpPr>
            <a:grpSpLocks/>
          </p:cNvGrpSpPr>
          <p:nvPr/>
        </p:nvGrpSpPr>
        <p:grpSpPr bwMode="auto">
          <a:xfrm>
            <a:off x="2209800" y="1981200"/>
            <a:ext cx="4205288" cy="2984500"/>
            <a:chOff x="283" y="2440"/>
            <a:chExt cx="2649" cy="1880"/>
          </a:xfrm>
        </p:grpSpPr>
        <p:sp>
          <p:nvSpPr>
            <p:cNvPr id="27655" name="Text Box 31">
              <a:extLst>
                <a:ext uri="{FF2B5EF4-FFF2-40B4-BE49-F238E27FC236}">
                  <a16:creationId xmlns:a16="http://schemas.microsoft.com/office/drawing/2014/main" id="{BFF4CE1B-E078-4B54-BE3A-6811B67B7D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69" y="2440"/>
              <a:ext cx="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3000" b="1">
                  <a:solidFill>
                    <a:schemeClr val="tx2"/>
                  </a:solidFill>
                </a:rPr>
                <a:t>Comparison of copper wires</a:t>
              </a:r>
              <a:endParaRPr lang="en-US" altLang="en-US" sz="3200" b="1">
                <a:solidFill>
                  <a:schemeClr val="tx2"/>
                </a:solidFill>
              </a:endParaRPr>
            </a:p>
          </p:txBody>
        </p:sp>
        <p:sp>
          <p:nvSpPr>
            <p:cNvPr id="27656" name="Text Box 32">
              <a:extLst>
                <a:ext uri="{FF2B5EF4-FFF2-40B4-BE49-F238E27FC236}">
                  <a16:creationId xmlns:a16="http://schemas.microsoft.com/office/drawing/2014/main" id="{97BF0F60-4CF5-4AD3-BB45-5B22027252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" y="2661"/>
              <a:ext cx="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2500" b="1">
                  <a:solidFill>
                    <a:schemeClr val="accent2"/>
                  </a:solidFill>
                </a:rPr>
                <a:t>Case A</a:t>
              </a:r>
              <a:endParaRPr lang="en-US" altLang="en-US" sz="3200" b="1">
                <a:solidFill>
                  <a:schemeClr val="accent2"/>
                </a:solidFill>
              </a:endParaRPr>
            </a:p>
          </p:txBody>
        </p:sp>
        <p:sp>
          <p:nvSpPr>
            <p:cNvPr id="27657" name="Text Box 33">
              <a:extLst>
                <a:ext uri="{FF2B5EF4-FFF2-40B4-BE49-F238E27FC236}">
                  <a16:creationId xmlns:a16="http://schemas.microsoft.com/office/drawing/2014/main" id="{80185B27-011E-49DA-8FBB-01291EFAF5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32" y="2661"/>
              <a:ext cx="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2100" b="1">
                  <a:solidFill>
                    <a:schemeClr val="tx2"/>
                  </a:solidFill>
                </a:rPr>
                <a:t>concentration in ppm</a:t>
              </a:r>
              <a:endParaRPr lang="en-US" altLang="en-US" sz="3200" b="1">
                <a:solidFill>
                  <a:schemeClr val="tx2"/>
                </a:solidFill>
              </a:endParaRPr>
            </a:p>
          </p:txBody>
        </p:sp>
        <p:sp>
          <p:nvSpPr>
            <p:cNvPr id="27658" name="Text Box 34">
              <a:extLst>
                <a:ext uri="{FF2B5EF4-FFF2-40B4-BE49-F238E27FC236}">
                  <a16:creationId xmlns:a16="http://schemas.microsoft.com/office/drawing/2014/main" id="{FD2081AA-15B6-4521-ACC1-3B8FF70505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32" y="2772"/>
              <a:ext cx="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2100" b="1">
                  <a:solidFill>
                    <a:schemeClr val="tx2"/>
                  </a:solidFill>
                </a:rPr>
                <a:t>Ag     Au    Sb  Se</a:t>
              </a:r>
              <a:endParaRPr lang="en-US" altLang="en-US" sz="3200" b="1">
                <a:solidFill>
                  <a:schemeClr val="tx2"/>
                </a:solidFill>
              </a:endParaRPr>
            </a:p>
          </p:txBody>
        </p:sp>
        <p:sp>
          <p:nvSpPr>
            <p:cNvPr id="27659" name="Text Box 35">
              <a:extLst>
                <a:ext uri="{FF2B5EF4-FFF2-40B4-BE49-F238E27FC236}">
                  <a16:creationId xmlns:a16="http://schemas.microsoft.com/office/drawing/2014/main" id="{F116525C-D175-4C5F-ABEA-E42A034C34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1" y="2993"/>
              <a:ext cx="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2500" b="1">
                  <a:solidFill>
                    <a:schemeClr val="tx2"/>
                  </a:solidFill>
                </a:rPr>
                <a:t>questioned</a:t>
              </a:r>
              <a:endParaRPr lang="en-US" altLang="en-US" sz="3200" b="1">
                <a:solidFill>
                  <a:schemeClr val="tx2"/>
                </a:solidFill>
              </a:endParaRPr>
            </a:p>
          </p:txBody>
        </p:sp>
        <p:sp>
          <p:nvSpPr>
            <p:cNvPr id="27660" name="Text Box 36">
              <a:extLst>
                <a:ext uri="{FF2B5EF4-FFF2-40B4-BE49-F238E27FC236}">
                  <a16:creationId xmlns:a16="http://schemas.microsoft.com/office/drawing/2014/main" id="{3001891A-4C79-4306-A1F8-47CC7A46B6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4" y="3214"/>
              <a:ext cx="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2500" b="1">
                  <a:solidFill>
                    <a:schemeClr val="tx2"/>
                  </a:solidFill>
                </a:rPr>
                <a:t>known</a:t>
              </a:r>
              <a:endParaRPr lang="en-US" altLang="en-US" sz="3200" b="1">
                <a:solidFill>
                  <a:schemeClr val="tx2"/>
                </a:solidFill>
              </a:endParaRPr>
            </a:p>
          </p:txBody>
        </p:sp>
        <p:sp>
          <p:nvSpPr>
            <p:cNvPr id="27661" name="Text Box 37">
              <a:extLst>
                <a:ext uri="{FF2B5EF4-FFF2-40B4-BE49-F238E27FC236}">
                  <a16:creationId xmlns:a16="http://schemas.microsoft.com/office/drawing/2014/main" id="{6B16F9BB-3DD2-4C84-B5F2-88218C5F22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4" y="3436"/>
              <a:ext cx="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2500" b="1">
                  <a:solidFill>
                    <a:schemeClr val="tx2"/>
                  </a:solidFill>
                </a:rPr>
                <a:t>known</a:t>
              </a:r>
              <a:endParaRPr lang="en-US" altLang="en-US" sz="3200" b="1">
                <a:solidFill>
                  <a:schemeClr val="tx2"/>
                </a:solidFill>
              </a:endParaRPr>
            </a:p>
          </p:txBody>
        </p:sp>
        <p:sp>
          <p:nvSpPr>
            <p:cNvPr id="27662" name="Text Box 38">
              <a:extLst>
                <a:ext uri="{FF2B5EF4-FFF2-40B4-BE49-F238E27FC236}">
                  <a16:creationId xmlns:a16="http://schemas.microsoft.com/office/drawing/2014/main" id="{9AFA9BEF-3B77-46C4-AD6E-2D837EF950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8" y="3657"/>
              <a:ext cx="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2500" b="1">
                  <a:solidFill>
                    <a:schemeClr val="accent2"/>
                  </a:solidFill>
                </a:rPr>
                <a:t>Case B</a:t>
              </a:r>
              <a:endParaRPr lang="en-US" altLang="en-US" sz="3200" b="1">
                <a:solidFill>
                  <a:schemeClr val="accent2"/>
                </a:solidFill>
              </a:endParaRPr>
            </a:p>
          </p:txBody>
        </p:sp>
        <p:sp>
          <p:nvSpPr>
            <p:cNvPr id="27663" name="Text Box 39">
              <a:extLst>
                <a:ext uri="{FF2B5EF4-FFF2-40B4-BE49-F238E27FC236}">
                  <a16:creationId xmlns:a16="http://schemas.microsoft.com/office/drawing/2014/main" id="{CF7124E2-4DEA-4015-BDB3-73491EFD90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1" y="3878"/>
              <a:ext cx="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2500" b="1">
                  <a:solidFill>
                    <a:schemeClr val="tx2"/>
                  </a:solidFill>
                </a:rPr>
                <a:t>questioned</a:t>
              </a:r>
              <a:endParaRPr lang="en-US" altLang="en-US" sz="3200" b="1">
                <a:solidFill>
                  <a:schemeClr val="tx2"/>
                </a:solidFill>
              </a:endParaRPr>
            </a:p>
          </p:txBody>
        </p:sp>
        <p:sp>
          <p:nvSpPr>
            <p:cNvPr id="27664" name="Text Box 40">
              <a:extLst>
                <a:ext uri="{FF2B5EF4-FFF2-40B4-BE49-F238E27FC236}">
                  <a16:creationId xmlns:a16="http://schemas.microsoft.com/office/drawing/2014/main" id="{15C6A465-7ABA-4896-9590-71091E30E9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4" y="4099"/>
              <a:ext cx="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2500" b="1">
                  <a:solidFill>
                    <a:schemeClr val="tx2"/>
                  </a:solidFill>
                </a:rPr>
                <a:t>known</a:t>
              </a:r>
              <a:endParaRPr lang="en-US" altLang="en-US" sz="3200" b="1">
                <a:solidFill>
                  <a:schemeClr val="tx2"/>
                </a:solidFill>
              </a:endParaRPr>
            </a:p>
          </p:txBody>
        </p:sp>
        <p:sp>
          <p:nvSpPr>
            <p:cNvPr id="27665" name="Text Box 41">
              <a:extLst>
                <a:ext uri="{FF2B5EF4-FFF2-40B4-BE49-F238E27FC236}">
                  <a16:creationId xmlns:a16="http://schemas.microsoft.com/office/drawing/2014/main" id="{A051D4CF-3683-4717-8E88-C6E497BD5E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4" y="4292"/>
              <a:ext cx="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2500" b="1">
                  <a:solidFill>
                    <a:schemeClr val="tx2"/>
                  </a:solidFill>
                </a:rPr>
                <a:t>known</a:t>
              </a:r>
              <a:endParaRPr lang="en-US" altLang="en-US" sz="3200" b="1">
                <a:solidFill>
                  <a:schemeClr val="tx2"/>
                </a:solidFill>
              </a:endParaRPr>
            </a:p>
          </p:txBody>
        </p:sp>
        <p:sp>
          <p:nvSpPr>
            <p:cNvPr id="27666" name="Text Box 42">
              <a:extLst>
                <a:ext uri="{FF2B5EF4-FFF2-40B4-BE49-F238E27FC236}">
                  <a16:creationId xmlns:a16="http://schemas.microsoft.com/office/drawing/2014/main" id="{66F25D4B-33C4-4EA0-8AD7-72E3DDA1D3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32" y="2993"/>
              <a:ext cx="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2100" b="1">
                  <a:solidFill>
                    <a:srgbClr val="006600"/>
                  </a:solidFill>
                </a:rPr>
                <a:t>14.0  0.51 7.0 2.7</a:t>
              </a:r>
              <a:endParaRPr lang="en-US" altLang="en-US" sz="3200" b="1">
                <a:solidFill>
                  <a:srgbClr val="006600"/>
                </a:solidFill>
              </a:endParaRPr>
            </a:p>
          </p:txBody>
        </p:sp>
        <p:sp>
          <p:nvSpPr>
            <p:cNvPr id="27667" name="Text Box 43">
              <a:extLst>
                <a:ext uri="{FF2B5EF4-FFF2-40B4-BE49-F238E27FC236}">
                  <a16:creationId xmlns:a16="http://schemas.microsoft.com/office/drawing/2014/main" id="{2650F05B-0623-4BB0-97E7-CE0A91D857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32" y="3214"/>
              <a:ext cx="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2100" b="1">
                  <a:solidFill>
                    <a:schemeClr val="tx2"/>
                  </a:solidFill>
                </a:rPr>
                <a:t>0.2  0.03 2.2 0.7</a:t>
              </a:r>
              <a:endParaRPr lang="en-US" altLang="en-US" sz="3200" b="1">
                <a:solidFill>
                  <a:schemeClr val="tx2"/>
                </a:solidFill>
              </a:endParaRPr>
            </a:p>
          </p:txBody>
        </p:sp>
        <p:sp>
          <p:nvSpPr>
            <p:cNvPr id="27668" name="Text Box 44">
              <a:extLst>
                <a:ext uri="{FF2B5EF4-FFF2-40B4-BE49-F238E27FC236}">
                  <a16:creationId xmlns:a16="http://schemas.microsoft.com/office/drawing/2014/main" id="{FE12ECBA-1DE6-4D8F-B33D-CDC45057F2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32" y="3436"/>
              <a:ext cx="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2100" b="1">
                  <a:solidFill>
                    <a:schemeClr val="tx2"/>
                  </a:solidFill>
                </a:rPr>
                <a:t>0.3  0.03 2.1 0.7</a:t>
              </a:r>
              <a:endParaRPr lang="en-US" altLang="en-US" sz="3200" b="1">
                <a:solidFill>
                  <a:schemeClr val="tx2"/>
                </a:solidFill>
              </a:endParaRPr>
            </a:p>
          </p:txBody>
        </p:sp>
        <p:sp>
          <p:nvSpPr>
            <p:cNvPr id="27669" name="Text Box 45">
              <a:extLst>
                <a:ext uri="{FF2B5EF4-FFF2-40B4-BE49-F238E27FC236}">
                  <a16:creationId xmlns:a16="http://schemas.microsoft.com/office/drawing/2014/main" id="{E9A1DD06-7790-4812-9152-C7F99E6C7D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32" y="3878"/>
              <a:ext cx="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2100" b="1">
                  <a:solidFill>
                    <a:srgbClr val="006600"/>
                  </a:solidFill>
                </a:rPr>
                <a:t>14.0  0.52 7.0 2.7</a:t>
              </a:r>
              <a:endParaRPr lang="en-US" altLang="en-US" sz="3200" b="1">
                <a:solidFill>
                  <a:srgbClr val="006600"/>
                </a:solidFill>
              </a:endParaRPr>
            </a:p>
          </p:txBody>
        </p:sp>
        <p:sp>
          <p:nvSpPr>
            <p:cNvPr id="27670" name="Text Box 46">
              <a:extLst>
                <a:ext uri="{FF2B5EF4-FFF2-40B4-BE49-F238E27FC236}">
                  <a16:creationId xmlns:a16="http://schemas.microsoft.com/office/drawing/2014/main" id="{D2945FBF-ADE6-4305-B038-0BD41804C6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32" y="4099"/>
              <a:ext cx="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2100" b="1">
                  <a:solidFill>
                    <a:schemeClr val="tx2"/>
                  </a:solidFill>
                </a:rPr>
                <a:t>7.9  0.06 0.5 4.5</a:t>
              </a:r>
              <a:endParaRPr lang="en-US" altLang="en-US" sz="3200" b="1">
                <a:solidFill>
                  <a:schemeClr val="tx2"/>
                </a:solidFill>
              </a:endParaRPr>
            </a:p>
          </p:txBody>
        </p:sp>
        <p:sp>
          <p:nvSpPr>
            <p:cNvPr id="27671" name="Text Box 47">
              <a:extLst>
                <a:ext uri="{FF2B5EF4-FFF2-40B4-BE49-F238E27FC236}">
                  <a16:creationId xmlns:a16="http://schemas.microsoft.com/office/drawing/2014/main" id="{BA8C6144-CC31-425E-B1D2-FCDDB8208C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32" y="4296"/>
              <a:ext cx="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2100" b="1">
                  <a:solidFill>
                    <a:srgbClr val="006600"/>
                  </a:solidFill>
                </a:rPr>
                <a:t>14.0  0.52 7.0 2.7</a:t>
              </a:r>
              <a:endParaRPr lang="en-US" altLang="en-US" sz="3200" b="1">
                <a:solidFill>
                  <a:srgbClr val="006600"/>
                </a:solidFill>
              </a:endParaRPr>
            </a:p>
          </p:txBody>
        </p:sp>
        <p:sp>
          <p:nvSpPr>
            <p:cNvPr id="27672" name="Text Box 48">
              <a:extLst>
                <a:ext uri="{FF2B5EF4-FFF2-40B4-BE49-F238E27FC236}">
                  <a16:creationId xmlns:a16="http://schemas.microsoft.com/office/drawing/2014/main" id="{E28A8825-9343-47FA-93B5-40B84A457C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78" y="2993"/>
              <a:ext cx="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1900" b="1">
                  <a:solidFill>
                    <a:srgbClr val="800000"/>
                  </a:solidFill>
                </a:rPr>
                <a:t>could not be</a:t>
              </a:r>
              <a:endParaRPr lang="en-US" altLang="en-US" sz="3200" b="1">
                <a:solidFill>
                  <a:srgbClr val="800000"/>
                </a:solidFill>
              </a:endParaRPr>
            </a:p>
          </p:txBody>
        </p:sp>
        <p:sp>
          <p:nvSpPr>
            <p:cNvPr id="27673" name="Text Box 49">
              <a:extLst>
                <a:ext uri="{FF2B5EF4-FFF2-40B4-BE49-F238E27FC236}">
                  <a16:creationId xmlns:a16="http://schemas.microsoft.com/office/drawing/2014/main" id="{2F4DA8CC-A83E-4741-B227-D3D28B93A9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78" y="3214"/>
              <a:ext cx="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1900" b="1">
                  <a:solidFill>
                    <a:srgbClr val="800000"/>
                  </a:solidFill>
                </a:rPr>
                <a:t>distinguished</a:t>
              </a:r>
              <a:endParaRPr lang="en-US" altLang="en-US" sz="3200" b="1">
                <a:solidFill>
                  <a:srgbClr val="800000"/>
                </a:solidFill>
              </a:endParaRPr>
            </a:p>
          </p:txBody>
        </p:sp>
        <p:sp>
          <p:nvSpPr>
            <p:cNvPr id="27674" name="Text Box 50">
              <a:extLst>
                <a:ext uri="{FF2B5EF4-FFF2-40B4-BE49-F238E27FC236}">
                  <a16:creationId xmlns:a16="http://schemas.microsoft.com/office/drawing/2014/main" id="{2885B259-115F-4E73-9A5D-364DD34A92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78" y="3436"/>
              <a:ext cx="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1900" b="1">
                  <a:solidFill>
                    <a:srgbClr val="800000"/>
                  </a:solidFill>
                </a:rPr>
                <a:t>on the basis</a:t>
              </a:r>
              <a:endParaRPr lang="en-US" altLang="en-US" sz="3200" b="1">
                <a:solidFill>
                  <a:srgbClr val="800000"/>
                </a:solidFill>
              </a:endParaRPr>
            </a:p>
          </p:txBody>
        </p:sp>
        <p:sp>
          <p:nvSpPr>
            <p:cNvPr id="27675" name="Text Box 51">
              <a:extLst>
                <a:ext uri="{FF2B5EF4-FFF2-40B4-BE49-F238E27FC236}">
                  <a16:creationId xmlns:a16="http://schemas.microsoft.com/office/drawing/2014/main" id="{90156602-FC91-4B43-B649-AF2F32BDFA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98" y="3649"/>
              <a:ext cx="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900" b="1">
                  <a:solidFill>
                    <a:srgbClr val="800000"/>
                  </a:solidFill>
                </a:rPr>
                <a:t>of physica</a:t>
              </a:r>
              <a:r>
                <a:rPr lang="en-US" altLang="en-US" sz="1900">
                  <a:solidFill>
                    <a:srgbClr val="800000"/>
                  </a:solidFill>
                </a:rPr>
                <a:t>l,</a:t>
              </a:r>
              <a:endParaRPr lang="en-US" altLang="en-US" sz="3200">
                <a:solidFill>
                  <a:srgbClr val="800000"/>
                </a:solidFill>
              </a:endParaRPr>
            </a:p>
          </p:txBody>
        </p:sp>
        <p:sp>
          <p:nvSpPr>
            <p:cNvPr id="27676" name="Text Box 52">
              <a:extLst>
                <a:ext uri="{FF2B5EF4-FFF2-40B4-BE49-F238E27FC236}">
                  <a16:creationId xmlns:a16="http://schemas.microsoft.com/office/drawing/2014/main" id="{78DA6887-C8E2-46E2-AAF8-DD28D2F405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66" y="3878"/>
              <a:ext cx="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1900" b="1">
                  <a:solidFill>
                    <a:srgbClr val="800000"/>
                  </a:solidFill>
                </a:rPr>
                <a:t>chemical,</a:t>
              </a:r>
              <a:endParaRPr lang="en-US" altLang="en-US" sz="3200" b="1">
                <a:solidFill>
                  <a:srgbClr val="800000"/>
                </a:solidFill>
              </a:endParaRPr>
            </a:p>
          </p:txBody>
        </p:sp>
        <p:sp>
          <p:nvSpPr>
            <p:cNvPr id="27677" name="Text Box 53">
              <a:extLst>
                <a:ext uri="{FF2B5EF4-FFF2-40B4-BE49-F238E27FC236}">
                  <a16:creationId xmlns:a16="http://schemas.microsoft.com/office/drawing/2014/main" id="{06492F76-B023-45BB-A7B3-BB9F7238F2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78" y="4099"/>
              <a:ext cx="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1900" b="1">
                  <a:solidFill>
                    <a:srgbClr val="800000"/>
                  </a:solidFill>
                </a:rPr>
                <a:t>and electrical</a:t>
              </a:r>
              <a:endParaRPr lang="en-US" altLang="en-US" sz="3200" b="1">
                <a:solidFill>
                  <a:srgbClr val="800000"/>
                </a:solidFill>
              </a:endParaRPr>
            </a:p>
          </p:txBody>
        </p:sp>
        <p:sp>
          <p:nvSpPr>
            <p:cNvPr id="27678" name="Text Box 54">
              <a:extLst>
                <a:ext uri="{FF2B5EF4-FFF2-40B4-BE49-F238E27FC236}">
                  <a16:creationId xmlns:a16="http://schemas.microsoft.com/office/drawing/2014/main" id="{A673B401-BB9C-46CC-AFDC-EC9F0F802C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94" y="4265"/>
              <a:ext cx="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1900" b="1">
                  <a:solidFill>
                    <a:srgbClr val="800000"/>
                  </a:solidFill>
                </a:rPr>
                <a:t>properties</a:t>
              </a:r>
              <a:endParaRPr lang="en-US" altLang="en-US" sz="3200" b="1">
                <a:solidFill>
                  <a:srgbClr val="800000"/>
                </a:solidFill>
              </a:endParaRPr>
            </a:p>
          </p:txBody>
        </p:sp>
        <p:sp>
          <p:nvSpPr>
            <p:cNvPr id="27679" name="Rectangle 55">
              <a:extLst>
                <a:ext uri="{FF2B5EF4-FFF2-40B4-BE49-F238E27FC236}">
                  <a16:creationId xmlns:a16="http://schemas.microsoft.com/office/drawing/2014/main" id="{2056E057-FC6E-4BA2-9D07-FB0E331B424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064" y="2903"/>
              <a:ext cx="1015" cy="1417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IN" altLang="en-US"/>
            </a:p>
          </p:txBody>
        </p:sp>
      </p:grpSp>
      <p:sp>
        <p:nvSpPr>
          <p:cNvPr id="27652" name="Text Box 78">
            <a:extLst>
              <a:ext uri="{FF2B5EF4-FFF2-40B4-BE49-F238E27FC236}">
                <a16:creationId xmlns:a16="http://schemas.microsoft.com/office/drawing/2014/main" id="{659ECA08-6BBC-41D3-931C-9D55C7AB09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4875" y="4708525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800" b="1">
                <a:solidFill>
                  <a:schemeClr val="tx2"/>
                </a:solidFill>
                <a:latin typeface="Arial" panose="020B0604020202020204" pitchFamily="34" charset="0"/>
              </a:rPr>
              <a:t>*</a:t>
            </a:r>
            <a:endParaRPr lang="en-US" altLang="en-US" b="1">
              <a:solidFill>
                <a:schemeClr val="tx2"/>
              </a:solidFill>
            </a:endParaRPr>
          </a:p>
        </p:txBody>
      </p:sp>
      <p:sp>
        <p:nvSpPr>
          <p:cNvPr id="27653" name="Text Box 79">
            <a:extLst>
              <a:ext uri="{FF2B5EF4-FFF2-40B4-BE49-F238E27FC236}">
                <a16:creationId xmlns:a16="http://schemas.microsoft.com/office/drawing/2014/main" id="{93265C82-CB3B-408E-893B-ADFA8D3D59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4875" y="6111875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800" b="1">
                <a:solidFill>
                  <a:schemeClr val="tx2"/>
                </a:solidFill>
                <a:latin typeface="Arial" panose="020B0604020202020204" pitchFamily="34" charset="0"/>
              </a:rPr>
              <a:t>*</a:t>
            </a:r>
            <a:endParaRPr lang="en-US" altLang="en-US" b="1">
              <a:solidFill>
                <a:schemeClr val="tx2"/>
              </a:solidFill>
            </a:endParaRPr>
          </a:p>
        </p:txBody>
      </p:sp>
      <p:sp>
        <p:nvSpPr>
          <p:cNvPr id="27654" name="Text Box 80">
            <a:extLst>
              <a:ext uri="{FF2B5EF4-FFF2-40B4-BE49-F238E27FC236}">
                <a16:creationId xmlns:a16="http://schemas.microsoft.com/office/drawing/2014/main" id="{3E599B30-879E-49A0-A805-78BF90182E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4875" y="6792913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800" b="1">
                <a:solidFill>
                  <a:schemeClr val="tx2"/>
                </a:solidFill>
                <a:latin typeface="Arial" panose="020B0604020202020204" pitchFamily="34" charset="0"/>
              </a:rPr>
              <a:t>*</a:t>
            </a:r>
            <a:endParaRPr lang="en-US" altLang="en-US" b="1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07" name="Group 39">
            <a:extLst>
              <a:ext uri="{FF2B5EF4-FFF2-40B4-BE49-F238E27FC236}">
                <a16:creationId xmlns:a16="http://schemas.microsoft.com/office/drawing/2014/main" id="{C7377475-FE81-4638-BDD4-CE03A5BE2655}"/>
              </a:ext>
            </a:extLst>
          </p:cNvPr>
          <p:cNvGrpSpPr>
            <a:grpSpLocks/>
          </p:cNvGrpSpPr>
          <p:nvPr/>
        </p:nvGrpSpPr>
        <p:grpSpPr bwMode="auto">
          <a:xfrm>
            <a:off x="3105150" y="336550"/>
            <a:ext cx="1328738" cy="333375"/>
            <a:chOff x="1956" y="212"/>
            <a:chExt cx="837" cy="210"/>
          </a:xfrm>
        </p:grpSpPr>
        <p:sp>
          <p:nvSpPr>
            <p:cNvPr id="28718" name="Text Box 2">
              <a:extLst>
                <a:ext uri="{FF2B5EF4-FFF2-40B4-BE49-F238E27FC236}">
                  <a16:creationId xmlns:a16="http://schemas.microsoft.com/office/drawing/2014/main" id="{A2E0FEEC-1F89-48C6-B861-C9B2F332A7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93" y="212"/>
              <a:ext cx="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3300" b="1">
                  <a:solidFill>
                    <a:srgbClr val="FF0000"/>
                  </a:solidFill>
                  <a:latin typeface="Arial" panose="020B0604020202020204" pitchFamily="34" charset="0"/>
                </a:rPr>
                <a:t>Strands of different Cables having</a:t>
              </a:r>
              <a:endParaRPr lang="en-US" altLang="en-US" b="1">
                <a:solidFill>
                  <a:srgbClr val="FF0000"/>
                </a:solidFill>
              </a:endParaRPr>
            </a:p>
          </p:txBody>
        </p:sp>
        <p:sp>
          <p:nvSpPr>
            <p:cNvPr id="28719" name="Text Box 3">
              <a:extLst>
                <a:ext uri="{FF2B5EF4-FFF2-40B4-BE49-F238E27FC236}">
                  <a16:creationId xmlns:a16="http://schemas.microsoft.com/office/drawing/2014/main" id="{16DE15E2-E9A1-4C79-9133-88EF79B2AC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56" y="422"/>
              <a:ext cx="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3300" b="1">
                  <a:solidFill>
                    <a:srgbClr val="CC6600"/>
                  </a:solidFill>
                  <a:latin typeface="Arial" panose="020B0604020202020204" pitchFamily="34" charset="0"/>
                </a:rPr>
                <a:t>   similar</a:t>
              </a:r>
              <a:r>
                <a:rPr lang="en-US" altLang="en-US" sz="3300" b="1">
                  <a:solidFill>
                    <a:srgbClr val="FF0000"/>
                  </a:solidFill>
                  <a:latin typeface="Arial" panose="020B0604020202020204" pitchFamily="34" charset="0"/>
                </a:rPr>
                <a:t> impurity levels</a:t>
              </a:r>
              <a:endParaRPr lang="en-US" altLang="en-US" b="1">
                <a:solidFill>
                  <a:srgbClr val="FF0000"/>
                </a:solidFill>
              </a:endParaRPr>
            </a:p>
          </p:txBody>
        </p:sp>
      </p:grpSp>
      <p:grpSp>
        <p:nvGrpSpPr>
          <p:cNvPr id="7208" name="Group 40">
            <a:extLst>
              <a:ext uri="{FF2B5EF4-FFF2-40B4-BE49-F238E27FC236}">
                <a16:creationId xmlns:a16="http://schemas.microsoft.com/office/drawing/2014/main" id="{BA57D2C9-AD20-42B7-8CD5-C999A48D8B9C}"/>
              </a:ext>
            </a:extLst>
          </p:cNvPr>
          <p:cNvGrpSpPr>
            <a:grpSpLocks/>
          </p:cNvGrpSpPr>
          <p:nvPr/>
        </p:nvGrpSpPr>
        <p:grpSpPr bwMode="auto">
          <a:xfrm>
            <a:off x="2914650" y="1371600"/>
            <a:ext cx="5314950" cy="0"/>
            <a:chOff x="1836" y="864"/>
            <a:chExt cx="3348" cy="0"/>
          </a:xfrm>
        </p:grpSpPr>
        <p:sp>
          <p:nvSpPr>
            <p:cNvPr id="28714" name="Text Box 4">
              <a:extLst>
                <a:ext uri="{FF2B5EF4-FFF2-40B4-BE49-F238E27FC236}">
                  <a16:creationId xmlns:a16="http://schemas.microsoft.com/office/drawing/2014/main" id="{B5D6BF6C-B94D-4B74-8ED4-B6D0B3BC4A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36" y="864"/>
              <a:ext cx="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2200" b="1">
                  <a:solidFill>
                    <a:srgbClr val="0033CC"/>
                  </a:solidFill>
                  <a:latin typeface="Arial" panose="020B0604020202020204" pitchFamily="34" charset="0"/>
                </a:rPr>
                <a:t>Ag</a:t>
              </a:r>
              <a:endParaRPr lang="en-US" altLang="en-US" b="1">
                <a:solidFill>
                  <a:srgbClr val="0033CC"/>
                </a:solidFill>
              </a:endParaRPr>
            </a:p>
          </p:txBody>
        </p:sp>
        <p:sp>
          <p:nvSpPr>
            <p:cNvPr id="28715" name="Text Box 5">
              <a:extLst>
                <a:ext uri="{FF2B5EF4-FFF2-40B4-BE49-F238E27FC236}">
                  <a16:creationId xmlns:a16="http://schemas.microsoft.com/office/drawing/2014/main" id="{8FB08DB3-08F6-4AC2-87CC-586A38E458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70" y="864"/>
              <a:ext cx="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2200" b="1">
                  <a:solidFill>
                    <a:srgbClr val="0033CC"/>
                  </a:solidFill>
                  <a:latin typeface="Arial" panose="020B0604020202020204" pitchFamily="34" charset="0"/>
                </a:rPr>
                <a:t>Au</a:t>
              </a:r>
              <a:endParaRPr lang="en-US" altLang="en-US" b="1">
                <a:solidFill>
                  <a:srgbClr val="0033CC"/>
                </a:solidFill>
              </a:endParaRPr>
            </a:p>
          </p:txBody>
        </p:sp>
        <p:sp>
          <p:nvSpPr>
            <p:cNvPr id="28716" name="Text Box 6">
              <a:extLst>
                <a:ext uri="{FF2B5EF4-FFF2-40B4-BE49-F238E27FC236}">
                  <a16:creationId xmlns:a16="http://schemas.microsoft.com/office/drawing/2014/main" id="{A59DFE7A-12D4-46CF-982F-E24700EC16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7" y="864"/>
              <a:ext cx="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2200" b="1">
                  <a:solidFill>
                    <a:srgbClr val="0033CC"/>
                  </a:solidFill>
                  <a:latin typeface="Arial" panose="020B0604020202020204" pitchFamily="34" charset="0"/>
                </a:rPr>
                <a:t>Sb</a:t>
              </a:r>
              <a:endParaRPr lang="en-US" altLang="en-US" b="1">
                <a:solidFill>
                  <a:srgbClr val="0033CC"/>
                </a:solidFill>
              </a:endParaRPr>
            </a:p>
          </p:txBody>
        </p:sp>
        <p:sp>
          <p:nvSpPr>
            <p:cNvPr id="28717" name="Text Box 7">
              <a:extLst>
                <a:ext uri="{FF2B5EF4-FFF2-40B4-BE49-F238E27FC236}">
                  <a16:creationId xmlns:a16="http://schemas.microsoft.com/office/drawing/2014/main" id="{EFA33B72-D938-4E87-95D7-C51D53C697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4" y="864"/>
              <a:ext cx="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2200" b="1">
                  <a:solidFill>
                    <a:srgbClr val="0033CC"/>
                  </a:solidFill>
                  <a:latin typeface="Arial" panose="020B0604020202020204" pitchFamily="34" charset="0"/>
                </a:rPr>
                <a:t>Se</a:t>
              </a:r>
              <a:endParaRPr lang="en-US" altLang="en-US" b="1">
                <a:solidFill>
                  <a:srgbClr val="0033CC"/>
                </a:solidFill>
              </a:endParaRPr>
            </a:p>
          </p:txBody>
        </p:sp>
      </p:grpSp>
      <p:grpSp>
        <p:nvGrpSpPr>
          <p:cNvPr id="7209" name="Group 41">
            <a:extLst>
              <a:ext uri="{FF2B5EF4-FFF2-40B4-BE49-F238E27FC236}">
                <a16:creationId xmlns:a16="http://schemas.microsoft.com/office/drawing/2014/main" id="{3B22AD40-6A17-4505-80F7-853310AA5D4F}"/>
              </a:ext>
            </a:extLst>
          </p:cNvPr>
          <p:cNvGrpSpPr>
            <a:grpSpLocks/>
          </p:cNvGrpSpPr>
          <p:nvPr/>
        </p:nvGrpSpPr>
        <p:grpSpPr bwMode="auto">
          <a:xfrm>
            <a:off x="1236663" y="2193925"/>
            <a:ext cx="6992937" cy="0"/>
            <a:chOff x="779" y="1382"/>
            <a:chExt cx="4405" cy="0"/>
          </a:xfrm>
        </p:grpSpPr>
        <p:sp>
          <p:nvSpPr>
            <p:cNvPr id="28709" name="Text Box 8">
              <a:extLst>
                <a:ext uri="{FF2B5EF4-FFF2-40B4-BE49-F238E27FC236}">
                  <a16:creationId xmlns:a16="http://schemas.microsoft.com/office/drawing/2014/main" id="{4D974D6F-BB73-44F4-9543-2D2BF2BA56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9" y="1382"/>
              <a:ext cx="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2200" b="1">
                  <a:solidFill>
                    <a:srgbClr val="660033"/>
                  </a:solidFill>
                  <a:latin typeface="Arial" panose="020B0604020202020204" pitchFamily="34" charset="0"/>
                </a:rPr>
                <a:t>B2</a:t>
              </a:r>
              <a:endParaRPr lang="en-US" altLang="en-US" b="1">
                <a:solidFill>
                  <a:srgbClr val="660033"/>
                </a:solidFill>
              </a:endParaRPr>
            </a:p>
          </p:txBody>
        </p:sp>
        <p:sp>
          <p:nvSpPr>
            <p:cNvPr id="28710" name="Text Box 9">
              <a:extLst>
                <a:ext uri="{FF2B5EF4-FFF2-40B4-BE49-F238E27FC236}">
                  <a16:creationId xmlns:a16="http://schemas.microsoft.com/office/drawing/2014/main" id="{095E5844-11FF-42F7-B61A-DF075E7D3E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36" y="1382"/>
              <a:ext cx="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2200" b="1">
                  <a:solidFill>
                    <a:srgbClr val="660033"/>
                  </a:solidFill>
                  <a:latin typeface="Arial" panose="020B0604020202020204" pitchFamily="34" charset="0"/>
                </a:rPr>
                <a:t>10.4</a:t>
              </a:r>
              <a:endParaRPr lang="en-US" altLang="en-US" b="1">
                <a:solidFill>
                  <a:srgbClr val="660033"/>
                </a:solidFill>
              </a:endParaRPr>
            </a:p>
          </p:txBody>
        </p:sp>
        <p:sp>
          <p:nvSpPr>
            <p:cNvPr id="28711" name="Text Box 10">
              <a:extLst>
                <a:ext uri="{FF2B5EF4-FFF2-40B4-BE49-F238E27FC236}">
                  <a16:creationId xmlns:a16="http://schemas.microsoft.com/office/drawing/2014/main" id="{B4141554-7A7C-42F5-A6FF-874405176D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70" y="1382"/>
              <a:ext cx="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2200" b="1">
                  <a:solidFill>
                    <a:srgbClr val="660033"/>
                  </a:solidFill>
                  <a:latin typeface="Arial" panose="020B0604020202020204" pitchFamily="34" charset="0"/>
                </a:rPr>
                <a:t>0.074</a:t>
              </a:r>
              <a:endParaRPr lang="en-US" altLang="en-US" b="1">
                <a:solidFill>
                  <a:srgbClr val="660033"/>
                </a:solidFill>
              </a:endParaRPr>
            </a:p>
          </p:txBody>
        </p:sp>
        <p:sp>
          <p:nvSpPr>
            <p:cNvPr id="28712" name="Text Box 11">
              <a:extLst>
                <a:ext uri="{FF2B5EF4-FFF2-40B4-BE49-F238E27FC236}">
                  <a16:creationId xmlns:a16="http://schemas.microsoft.com/office/drawing/2014/main" id="{2D9C8905-CEE5-4DBD-BAB6-C1C2057F5A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7" y="1382"/>
              <a:ext cx="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2200" b="1">
                  <a:solidFill>
                    <a:srgbClr val="660033"/>
                  </a:solidFill>
                  <a:latin typeface="Arial" panose="020B0604020202020204" pitchFamily="34" charset="0"/>
                </a:rPr>
                <a:t>4.4</a:t>
              </a:r>
              <a:endParaRPr lang="en-US" altLang="en-US" b="1">
                <a:solidFill>
                  <a:srgbClr val="660033"/>
                </a:solidFill>
              </a:endParaRPr>
            </a:p>
          </p:txBody>
        </p:sp>
        <p:sp>
          <p:nvSpPr>
            <p:cNvPr id="28713" name="Text Box 12">
              <a:extLst>
                <a:ext uri="{FF2B5EF4-FFF2-40B4-BE49-F238E27FC236}">
                  <a16:creationId xmlns:a16="http://schemas.microsoft.com/office/drawing/2014/main" id="{E915A2D0-A6D1-4CAB-95AC-1817179036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4" y="1382"/>
              <a:ext cx="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2200" b="1">
                  <a:solidFill>
                    <a:srgbClr val="660033"/>
                  </a:solidFill>
                  <a:latin typeface="Arial" panose="020B0604020202020204" pitchFamily="34" charset="0"/>
                </a:rPr>
                <a:t>0.8</a:t>
              </a:r>
              <a:endParaRPr lang="en-US" altLang="en-US" b="1">
                <a:solidFill>
                  <a:srgbClr val="660033"/>
                </a:solidFill>
              </a:endParaRPr>
            </a:p>
          </p:txBody>
        </p:sp>
      </p:grpSp>
      <p:grpSp>
        <p:nvGrpSpPr>
          <p:cNvPr id="7210" name="Group 42">
            <a:extLst>
              <a:ext uri="{FF2B5EF4-FFF2-40B4-BE49-F238E27FC236}">
                <a16:creationId xmlns:a16="http://schemas.microsoft.com/office/drawing/2014/main" id="{FCFD392E-4407-4B74-800E-390BF47181A8}"/>
              </a:ext>
            </a:extLst>
          </p:cNvPr>
          <p:cNvGrpSpPr>
            <a:grpSpLocks/>
          </p:cNvGrpSpPr>
          <p:nvPr/>
        </p:nvGrpSpPr>
        <p:grpSpPr bwMode="auto">
          <a:xfrm>
            <a:off x="1236663" y="2743200"/>
            <a:ext cx="6992937" cy="0"/>
            <a:chOff x="779" y="1728"/>
            <a:chExt cx="4405" cy="0"/>
          </a:xfrm>
        </p:grpSpPr>
        <p:sp>
          <p:nvSpPr>
            <p:cNvPr id="28704" name="Text Box 13">
              <a:extLst>
                <a:ext uri="{FF2B5EF4-FFF2-40B4-BE49-F238E27FC236}">
                  <a16:creationId xmlns:a16="http://schemas.microsoft.com/office/drawing/2014/main" id="{E1F3A8BA-F871-4343-BCDA-78E8297656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9" y="1728"/>
              <a:ext cx="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2200" b="1">
                  <a:solidFill>
                    <a:srgbClr val="006600"/>
                  </a:solidFill>
                  <a:latin typeface="Arial" panose="020B0604020202020204" pitchFamily="34" charset="0"/>
                </a:rPr>
                <a:t>C17</a:t>
              </a:r>
              <a:endParaRPr lang="en-US" altLang="en-US" b="1">
                <a:solidFill>
                  <a:srgbClr val="006600"/>
                </a:solidFill>
              </a:endParaRPr>
            </a:p>
          </p:txBody>
        </p:sp>
        <p:sp>
          <p:nvSpPr>
            <p:cNvPr id="28705" name="Text Box 14">
              <a:extLst>
                <a:ext uri="{FF2B5EF4-FFF2-40B4-BE49-F238E27FC236}">
                  <a16:creationId xmlns:a16="http://schemas.microsoft.com/office/drawing/2014/main" id="{03CCE003-C976-4A1A-9C84-BE119AC279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36" y="1728"/>
              <a:ext cx="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2200" b="1">
                  <a:solidFill>
                    <a:srgbClr val="006600"/>
                  </a:solidFill>
                  <a:latin typeface="Arial" panose="020B0604020202020204" pitchFamily="34" charset="0"/>
                </a:rPr>
                <a:t>10.1</a:t>
              </a:r>
              <a:endParaRPr lang="en-US" altLang="en-US" b="1">
                <a:solidFill>
                  <a:srgbClr val="006600"/>
                </a:solidFill>
              </a:endParaRPr>
            </a:p>
          </p:txBody>
        </p:sp>
        <p:sp>
          <p:nvSpPr>
            <p:cNvPr id="28706" name="Text Box 15">
              <a:extLst>
                <a:ext uri="{FF2B5EF4-FFF2-40B4-BE49-F238E27FC236}">
                  <a16:creationId xmlns:a16="http://schemas.microsoft.com/office/drawing/2014/main" id="{CB67F418-D9DF-44FA-81D6-18E3CE62F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70" y="1728"/>
              <a:ext cx="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2200" b="1">
                  <a:solidFill>
                    <a:srgbClr val="006600"/>
                  </a:solidFill>
                  <a:latin typeface="Arial" panose="020B0604020202020204" pitchFamily="34" charset="0"/>
                </a:rPr>
                <a:t>0.074</a:t>
              </a:r>
              <a:endParaRPr lang="en-US" altLang="en-US" b="1">
                <a:solidFill>
                  <a:srgbClr val="006600"/>
                </a:solidFill>
              </a:endParaRPr>
            </a:p>
          </p:txBody>
        </p:sp>
        <p:sp>
          <p:nvSpPr>
            <p:cNvPr id="28707" name="Text Box 16">
              <a:extLst>
                <a:ext uri="{FF2B5EF4-FFF2-40B4-BE49-F238E27FC236}">
                  <a16:creationId xmlns:a16="http://schemas.microsoft.com/office/drawing/2014/main" id="{78F614CD-82CF-4459-B921-B16EE27C7D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7" y="1728"/>
              <a:ext cx="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2200" b="1">
                  <a:solidFill>
                    <a:srgbClr val="006600"/>
                  </a:solidFill>
                  <a:latin typeface="Arial" panose="020B0604020202020204" pitchFamily="34" charset="0"/>
                </a:rPr>
                <a:t>4.0</a:t>
              </a:r>
              <a:endParaRPr lang="en-US" altLang="en-US" b="1">
                <a:solidFill>
                  <a:srgbClr val="006600"/>
                </a:solidFill>
              </a:endParaRPr>
            </a:p>
          </p:txBody>
        </p:sp>
        <p:sp>
          <p:nvSpPr>
            <p:cNvPr id="28708" name="Text Box 17">
              <a:extLst>
                <a:ext uri="{FF2B5EF4-FFF2-40B4-BE49-F238E27FC236}">
                  <a16:creationId xmlns:a16="http://schemas.microsoft.com/office/drawing/2014/main" id="{4B492141-CD9A-4460-ACB3-A53567CAEB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4" y="1728"/>
              <a:ext cx="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2200" b="1">
                  <a:solidFill>
                    <a:srgbClr val="006600"/>
                  </a:solidFill>
                  <a:latin typeface="Arial" panose="020B0604020202020204" pitchFamily="34" charset="0"/>
                </a:rPr>
                <a:t>0.8</a:t>
              </a:r>
              <a:endParaRPr lang="en-US" altLang="en-US" b="1">
                <a:solidFill>
                  <a:srgbClr val="006600"/>
                </a:solidFill>
              </a:endParaRPr>
            </a:p>
          </p:txBody>
        </p:sp>
      </p:grpSp>
      <p:grpSp>
        <p:nvGrpSpPr>
          <p:cNvPr id="7211" name="Group 43">
            <a:extLst>
              <a:ext uri="{FF2B5EF4-FFF2-40B4-BE49-F238E27FC236}">
                <a16:creationId xmlns:a16="http://schemas.microsoft.com/office/drawing/2014/main" id="{F8D8A1A3-AC6A-4920-A94A-F7626FB8F399}"/>
              </a:ext>
            </a:extLst>
          </p:cNvPr>
          <p:cNvGrpSpPr>
            <a:grpSpLocks/>
          </p:cNvGrpSpPr>
          <p:nvPr/>
        </p:nvGrpSpPr>
        <p:grpSpPr bwMode="auto">
          <a:xfrm>
            <a:off x="3810000" y="3810000"/>
            <a:ext cx="458788" cy="330200"/>
            <a:chOff x="2379" y="2419"/>
            <a:chExt cx="289" cy="208"/>
          </a:xfrm>
        </p:grpSpPr>
        <p:sp>
          <p:nvSpPr>
            <p:cNvPr id="28702" name="Text Box 18">
              <a:extLst>
                <a:ext uri="{FF2B5EF4-FFF2-40B4-BE49-F238E27FC236}">
                  <a16:creationId xmlns:a16="http://schemas.microsoft.com/office/drawing/2014/main" id="{E231E7CF-40DF-46CA-AD75-C42E5A4439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79" y="2419"/>
              <a:ext cx="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2800" b="1">
                  <a:solidFill>
                    <a:srgbClr val="660033"/>
                  </a:solidFill>
                  <a:latin typeface="Arial" panose="020B0604020202020204" pitchFamily="34" charset="0"/>
                </a:rPr>
                <a:t>Average values of impurity levels</a:t>
              </a:r>
              <a:endParaRPr lang="en-US" altLang="en-US" b="1">
                <a:solidFill>
                  <a:srgbClr val="660033"/>
                </a:solidFill>
              </a:endParaRPr>
            </a:p>
          </p:txBody>
        </p:sp>
        <p:sp>
          <p:nvSpPr>
            <p:cNvPr id="28703" name="Text Box 19">
              <a:extLst>
                <a:ext uri="{FF2B5EF4-FFF2-40B4-BE49-F238E27FC236}">
                  <a16:creationId xmlns:a16="http://schemas.microsoft.com/office/drawing/2014/main" id="{A5BD4DC5-DE37-4C07-B63E-AC8BF76311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68" y="2627"/>
              <a:ext cx="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2800" b="1">
                  <a:solidFill>
                    <a:srgbClr val="660033"/>
                  </a:solidFill>
                  <a:latin typeface="Arial" panose="020B0604020202020204" pitchFamily="34" charset="0"/>
                </a:rPr>
                <a:t>in three different multi-stranded cables</a:t>
              </a:r>
              <a:endParaRPr lang="en-US" altLang="en-US" b="1">
                <a:solidFill>
                  <a:srgbClr val="660033"/>
                </a:solidFill>
              </a:endParaRPr>
            </a:p>
          </p:txBody>
        </p:sp>
      </p:grpSp>
      <p:grpSp>
        <p:nvGrpSpPr>
          <p:cNvPr id="7215" name="Group 47">
            <a:extLst>
              <a:ext uri="{FF2B5EF4-FFF2-40B4-BE49-F238E27FC236}">
                <a16:creationId xmlns:a16="http://schemas.microsoft.com/office/drawing/2014/main" id="{C33E5A52-0877-4986-92FB-9C5E43B7C1E6}"/>
              </a:ext>
            </a:extLst>
          </p:cNvPr>
          <p:cNvGrpSpPr>
            <a:grpSpLocks/>
          </p:cNvGrpSpPr>
          <p:nvPr/>
        </p:nvGrpSpPr>
        <p:grpSpPr bwMode="auto">
          <a:xfrm>
            <a:off x="1046163" y="6583363"/>
            <a:ext cx="7183437" cy="0"/>
            <a:chOff x="659" y="4147"/>
            <a:chExt cx="4525" cy="0"/>
          </a:xfrm>
        </p:grpSpPr>
        <p:sp>
          <p:nvSpPr>
            <p:cNvPr id="28697" name="Text Box 30">
              <a:extLst>
                <a:ext uri="{FF2B5EF4-FFF2-40B4-BE49-F238E27FC236}">
                  <a16:creationId xmlns:a16="http://schemas.microsoft.com/office/drawing/2014/main" id="{308BF5B3-51F4-44C9-BF7B-C91E7C1A4B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9" y="4147"/>
              <a:ext cx="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2200" b="1">
                  <a:solidFill>
                    <a:srgbClr val="006600"/>
                  </a:solidFill>
                  <a:latin typeface="Arial" panose="020B0604020202020204" pitchFamily="34" charset="0"/>
                </a:rPr>
                <a:t>C</a:t>
              </a:r>
              <a:endParaRPr lang="en-US" altLang="en-US" b="1">
                <a:solidFill>
                  <a:srgbClr val="006600"/>
                </a:solidFill>
              </a:endParaRPr>
            </a:p>
          </p:txBody>
        </p:sp>
        <p:sp>
          <p:nvSpPr>
            <p:cNvPr id="28698" name="Text Box 31">
              <a:extLst>
                <a:ext uri="{FF2B5EF4-FFF2-40B4-BE49-F238E27FC236}">
                  <a16:creationId xmlns:a16="http://schemas.microsoft.com/office/drawing/2014/main" id="{B60A5A6A-2744-42DD-B186-D553B4A824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36" y="4147"/>
              <a:ext cx="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2200" b="1">
                  <a:solidFill>
                    <a:srgbClr val="006600"/>
                  </a:solidFill>
                  <a:latin typeface="Arial" panose="020B0604020202020204" pitchFamily="34" charset="0"/>
                </a:rPr>
                <a:t>11.97</a:t>
              </a:r>
              <a:endParaRPr lang="en-US" altLang="en-US" b="1">
                <a:solidFill>
                  <a:srgbClr val="006600"/>
                </a:solidFill>
              </a:endParaRPr>
            </a:p>
          </p:txBody>
        </p:sp>
        <p:sp>
          <p:nvSpPr>
            <p:cNvPr id="28699" name="Text Box 32">
              <a:extLst>
                <a:ext uri="{FF2B5EF4-FFF2-40B4-BE49-F238E27FC236}">
                  <a16:creationId xmlns:a16="http://schemas.microsoft.com/office/drawing/2014/main" id="{484C8212-D16B-408F-B896-5A5DCD088B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70" y="4147"/>
              <a:ext cx="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2200" b="1">
                  <a:solidFill>
                    <a:srgbClr val="006600"/>
                  </a:solidFill>
                  <a:latin typeface="Arial" panose="020B0604020202020204" pitchFamily="34" charset="0"/>
                </a:rPr>
                <a:t>0.0458</a:t>
              </a:r>
              <a:endParaRPr lang="en-US" altLang="en-US" b="1">
                <a:solidFill>
                  <a:srgbClr val="006600"/>
                </a:solidFill>
              </a:endParaRPr>
            </a:p>
          </p:txBody>
        </p:sp>
        <p:sp>
          <p:nvSpPr>
            <p:cNvPr id="28700" name="Text Box 33">
              <a:extLst>
                <a:ext uri="{FF2B5EF4-FFF2-40B4-BE49-F238E27FC236}">
                  <a16:creationId xmlns:a16="http://schemas.microsoft.com/office/drawing/2014/main" id="{30BAF791-A497-474A-B235-2031319726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7" y="4147"/>
              <a:ext cx="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2200" b="1">
                  <a:solidFill>
                    <a:srgbClr val="006600"/>
                  </a:solidFill>
                  <a:latin typeface="Arial" panose="020B0604020202020204" pitchFamily="34" charset="0"/>
                </a:rPr>
                <a:t>2.237</a:t>
              </a:r>
              <a:endParaRPr lang="en-US" altLang="en-US" b="1">
                <a:solidFill>
                  <a:srgbClr val="006600"/>
                </a:solidFill>
              </a:endParaRPr>
            </a:p>
          </p:txBody>
        </p:sp>
        <p:sp>
          <p:nvSpPr>
            <p:cNvPr id="28701" name="Text Box 34">
              <a:extLst>
                <a:ext uri="{FF2B5EF4-FFF2-40B4-BE49-F238E27FC236}">
                  <a16:creationId xmlns:a16="http://schemas.microsoft.com/office/drawing/2014/main" id="{492A7E37-8373-45A6-9EFA-087A3CBC1E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4" y="4147"/>
              <a:ext cx="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2200" b="1">
                  <a:solidFill>
                    <a:srgbClr val="006600"/>
                  </a:solidFill>
                  <a:latin typeface="Arial" panose="020B0604020202020204" pitchFamily="34" charset="0"/>
                </a:rPr>
                <a:t>0.68</a:t>
              </a:r>
              <a:endParaRPr lang="en-US" altLang="en-US" b="1">
                <a:solidFill>
                  <a:srgbClr val="006600"/>
                </a:solidFill>
              </a:endParaRPr>
            </a:p>
          </p:txBody>
        </p:sp>
      </p:grpSp>
      <p:grpSp>
        <p:nvGrpSpPr>
          <p:cNvPr id="7214" name="Group 46">
            <a:extLst>
              <a:ext uri="{FF2B5EF4-FFF2-40B4-BE49-F238E27FC236}">
                <a16:creationId xmlns:a16="http://schemas.microsoft.com/office/drawing/2014/main" id="{A50C9489-0E80-4CE8-9713-6ECDF447B946}"/>
              </a:ext>
            </a:extLst>
          </p:cNvPr>
          <p:cNvGrpSpPr>
            <a:grpSpLocks/>
          </p:cNvGrpSpPr>
          <p:nvPr/>
        </p:nvGrpSpPr>
        <p:grpSpPr bwMode="auto">
          <a:xfrm>
            <a:off x="1036638" y="4664075"/>
            <a:ext cx="7192962" cy="1371600"/>
            <a:chOff x="653" y="2938"/>
            <a:chExt cx="4531" cy="864"/>
          </a:xfrm>
        </p:grpSpPr>
        <p:sp>
          <p:nvSpPr>
            <p:cNvPr id="28681" name="Text Box 25">
              <a:extLst>
                <a:ext uri="{FF2B5EF4-FFF2-40B4-BE49-F238E27FC236}">
                  <a16:creationId xmlns:a16="http://schemas.microsoft.com/office/drawing/2014/main" id="{3658FEF2-A8B0-4F62-AEFC-E3B789AF84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3" y="3802"/>
              <a:ext cx="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2200" b="1">
                  <a:solidFill>
                    <a:srgbClr val="FF0000"/>
                  </a:solidFill>
                  <a:latin typeface="Arial" panose="020B0604020202020204" pitchFamily="34" charset="0"/>
                </a:rPr>
                <a:t>B</a:t>
              </a:r>
              <a:endParaRPr lang="en-US" altLang="en-US" b="1">
                <a:solidFill>
                  <a:srgbClr val="FF0000"/>
                </a:solidFill>
              </a:endParaRPr>
            </a:p>
          </p:txBody>
        </p:sp>
        <p:sp>
          <p:nvSpPr>
            <p:cNvPr id="28682" name="Text Box 26">
              <a:extLst>
                <a:ext uri="{FF2B5EF4-FFF2-40B4-BE49-F238E27FC236}">
                  <a16:creationId xmlns:a16="http://schemas.microsoft.com/office/drawing/2014/main" id="{0934BF14-5AAE-42BD-BCE0-F2EDF50A8A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36" y="3802"/>
              <a:ext cx="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2200" b="1">
                  <a:solidFill>
                    <a:srgbClr val="FF0000"/>
                  </a:solidFill>
                  <a:latin typeface="Arial" panose="020B0604020202020204" pitchFamily="34" charset="0"/>
                </a:rPr>
                <a:t>11.76</a:t>
              </a:r>
              <a:endParaRPr lang="en-US" altLang="en-US" b="1">
                <a:solidFill>
                  <a:srgbClr val="FF0000"/>
                </a:solidFill>
              </a:endParaRPr>
            </a:p>
          </p:txBody>
        </p:sp>
        <p:sp>
          <p:nvSpPr>
            <p:cNvPr id="28683" name="Text Box 27">
              <a:extLst>
                <a:ext uri="{FF2B5EF4-FFF2-40B4-BE49-F238E27FC236}">
                  <a16:creationId xmlns:a16="http://schemas.microsoft.com/office/drawing/2014/main" id="{CF3E6214-338B-471D-AA56-5A4AF9651F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70" y="3802"/>
              <a:ext cx="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2200" b="1">
                  <a:solidFill>
                    <a:srgbClr val="FF0000"/>
                  </a:solidFill>
                  <a:latin typeface="Arial" panose="020B0604020202020204" pitchFamily="34" charset="0"/>
                </a:rPr>
                <a:t>0.0464</a:t>
              </a:r>
              <a:endParaRPr lang="en-US" altLang="en-US" b="1">
                <a:solidFill>
                  <a:srgbClr val="FF0000"/>
                </a:solidFill>
              </a:endParaRPr>
            </a:p>
          </p:txBody>
        </p:sp>
        <p:sp>
          <p:nvSpPr>
            <p:cNvPr id="28684" name="Text Box 28">
              <a:extLst>
                <a:ext uri="{FF2B5EF4-FFF2-40B4-BE49-F238E27FC236}">
                  <a16:creationId xmlns:a16="http://schemas.microsoft.com/office/drawing/2014/main" id="{A1ECA08C-1511-41EA-977F-CA0824A9BD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7" y="3802"/>
              <a:ext cx="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2200" b="1">
                  <a:solidFill>
                    <a:srgbClr val="FF0000"/>
                  </a:solidFill>
                  <a:latin typeface="Arial" panose="020B0604020202020204" pitchFamily="34" charset="0"/>
                </a:rPr>
                <a:t>2.413</a:t>
              </a:r>
              <a:endParaRPr lang="en-US" altLang="en-US" b="1">
                <a:solidFill>
                  <a:srgbClr val="FF0000"/>
                </a:solidFill>
              </a:endParaRPr>
            </a:p>
          </p:txBody>
        </p:sp>
        <p:sp>
          <p:nvSpPr>
            <p:cNvPr id="28685" name="Text Box 29">
              <a:extLst>
                <a:ext uri="{FF2B5EF4-FFF2-40B4-BE49-F238E27FC236}">
                  <a16:creationId xmlns:a16="http://schemas.microsoft.com/office/drawing/2014/main" id="{55AD685E-6186-4E2D-8C6E-A0A74A5779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4" y="3802"/>
              <a:ext cx="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2200" b="1">
                  <a:solidFill>
                    <a:srgbClr val="FF0000"/>
                  </a:solidFill>
                  <a:latin typeface="Arial" panose="020B0604020202020204" pitchFamily="34" charset="0"/>
                </a:rPr>
                <a:t>0.65</a:t>
              </a:r>
              <a:endParaRPr lang="en-US" altLang="en-US" b="1">
                <a:solidFill>
                  <a:srgbClr val="FF0000"/>
                </a:solidFill>
              </a:endParaRPr>
            </a:p>
          </p:txBody>
        </p:sp>
        <p:grpSp>
          <p:nvGrpSpPr>
            <p:cNvPr id="28686" name="Group 45">
              <a:extLst>
                <a:ext uri="{FF2B5EF4-FFF2-40B4-BE49-F238E27FC236}">
                  <a16:creationId xmlns:a16="http://schemas.microsoft.com/office/drawing/2014/main" id="{4D365B93-56AA-47D4-9963-E1A3AE048DB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2" y="2938"/>
              <a:ext cx="4512" cy="518"/>
              <a:chOff x="672" y="2938"/>
              <a:chExt cx="4512" cy="518"/>
            </a:xfrm>
          </p:grpSpPr>
          <p:sp>
            <p:nvSpPr>
              <p:cNvPr id="28687" name="Text Box 20">
                <a:extLst>
                  <a:ext uri="{FF2B5EF4-FFF2-40B4-BE49-F238E27FC236}">
                    <a16:creationId xmlns:a16="http://schemas.microsoft.com/office/drawing/2014/main" id="{CD70E6AF-23DD-4B7A-8B72-74CC8035976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2" y="3456"/>
                <a:ext cx="0" cy="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/>
                <a:r>
                  <a:rPr lang="en-US" altLang="en-US" sz="2200" b="1">
                    <a:solidFill>
                      <a:srgbClr val="800000"/>
                    </a:solidFill>
                    <a:latin typeface="Arial" panose="020B0604020202020204" pitchFamily="34" charset="0"/>
                  </a:rPr>
                  <a:t>A</a:t>
                </a:r>
                <a:endParaRPr lang="en-US" altLang="en-US" b="1">
                  <a:solidFill>
                    <a:srgbClr val="800000"/>
                  </a:solidFill>
                </a:endParaRPr>
              </a:p>
            </p:txBody>
          </p:sp>
          <p:sp>
            <p:nvSpPr>
              <p:cNvPr id="28688" name="Text Box 21">
                <a:extLst>
                  <a:ext uri="{FF2B5EF4-FFF2-40B4-BE49-F238E27FC236}">
                    <a16:creationId xmlns:a16="http://schemas.microsoft.com/office/drawing/2014/main" id="{4A2F18CB-3AFF-4500-B682-78BCBFF9891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36" y="3456"/>
                <a:ext cx="0" cy="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/>
                <a:r>
                  <a:rPr lang="en-US" altLang="en-US" sz="2200" b="1">
                    <a:solidFill>
                      <a:srgbClr val="800000"/>
                    </a:solidFill>
                    <a:latin typeface="Arial" panose="020B0604020202020204" pitchFamily="34" charset="0"/>
                  </a:rPr>
                  <a:t>10.25</a:t>
                </a:r>
                <a:endParaRPr lang="en-US" altLang="en-US" b="1">
                  <a:solidFill>
                    <a:srgbClr val="800000"/>
                  </a:solidFill>
                </a:endParaRPr>
              </a:p>
            </p:txBody>
          </p:sp>
          <p:sp>
            <p:nvSpPr>
              <p:cNvPr id="28689" name="Text Box 22">
                <a:extLst>
                  <a:ext uri="{FF2B5EF4-FFF2-40B4-BE49-F238E27FC236}">
                    <a16:creationId xmlns:a16="http://schemas.microsoft.com/office/drawing/2014/main" id="{AFF6097E-B54D-4908-A83C-25FD6F769DA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70" y="3456"/>
                <a:ext cx="0" cy="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/>
                <a:r>
                  <a:rPr lang="en-US" altLang="en-US" sz="2200" b="1">
                    <a:solidFill>
                      <a:srgbClr val="800000"/>
                    </a:solidFill>
                    <a:latin typeface="Arial" panose="020B0604020202020204" pitchFamily="34" charset="0"/>
                  </a:rPr>
                  <a:t>0.0628</a:t>
                </a:r>
                <a:endParaRPr lang="en-US" altLang="en-US" b="1">
                  <a:solidFill>
                    <a:srgbClr val="800000"/>
                  </a:solidFill>
                </a:endParaRPr>
              </a:p>
            </p:txBody>
          </p:sp>
          <p:sp>
            <p:nvSpPr>
              <p:cNvPr id="28690" name="Text Box 23">
                <a:extLst>
                  <a:ext uri="{FF2B5EF4-FFF2-40B4-BE49-F238E27FC236}">
                    <a16:creationId xmlns:a16="http://schemas.microsoft.com/office/drawing/2014/main" id="{F5AC9DD1-E015-4ED6-9C91-9F658583418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27" y="3456"/>
                <a:ext cx="0" cy="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/>
                <a:r>
                  <a:rPr lang="en-US" altLang="en-US" sz="2200" b="1">
                    <a:solidFill>
                      <a:srgbClr val="800000"/>
                    </a:solidFill>
                    <a:latin typeface="Arial" panose="020B0604020202020204" pitchFamily="34" charset="0"/>
                  </a:rPr>
                  <a:t>0.302</a:t>
                </a:r>
                <a:endParaRPr lang="en-US" altLang="en-US" b="1">
                  <a:solidFill>
                    <a:srgbClr val="800000"/>
                  </a:solidFill>
                </a:endParaRPr>
              </a:p>
            </p:txBody>
          </p:sp>
          <p:sp>
            <p:nvSpPr>
              <p:cNvPr id="28691" name="Text Box 24">
                <a:extLst>
                  <a:ext uri="{FF2B5EF4-FFF2-40B4-BE49-F238E27FC236}">
                    <a16:creationId xmlns:a16="http://schemas.microsoft.com/office/drawing/2014/main" id="{A7CAF6B8-6900-4A06-B00A-40BE14E9A58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84" y="3456"/>
                <a:ext cx="0" cy="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/>
                <a:r>
                  <a:rPr lang="en-US" altLang="en-US" sz="2200" b="1">
                    <a:solidFill>
                      <a:srgbClr val="800000"/>
                    </a:solidFill>
                    <a:latin typeface="Arial" panose="020B0604020202020204" pitchFamily="34" charset="0"/>
                  </a:rPr>
                  <a:t>1.47</a:t>
                </a:r>
                <a:endParaRPr lang="en-US" altLang="en-US" b="1">
                  <a:solidFill>
                    <a:srgbClr val="800000"/>
                  </a:solidFill>
                </a:endParaRPr>
              </a:p>
            </p:txBody>
          </p:sp>
          <p:grpSp>
            <p:nvGrpSpPr>
              <p:cNvPr id="28692" name="Group 44">
                <a:extLst>
                  <a:ext uri="{FF2B5EF4-FFF2-40B4-BE49-F238E27FC236}">
                    <a16:creationId xmlns:a16="http://schemas.microsoft.com/office/drawing/2014/main" id="{79954C95-845D-4CEE-92A0-2F189B5DCB9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36" y="2938"/>
                <a:ext cx="3348" cy="0"/>
                <a:chOff x="1836" y="2938"/>
                <a:chExt cx="3348" cy="0"/>
              </a:xfrm>
            </p:grpSpPr>
            <p:sp>
              <p:nvSpPr>
                <p:cNvPr id="28693" name="Text Box 35">
                  <a:extLst>
                    <a:ext uri="{FF2B5EF4-FFF2-40B4-BE49-F238E27FC236}">
                      <a16:creationId xmlns:a16="http://schemas.microsoft.com/office/drawing/2014/main" id="{8D0BD14E-16C1-40EC-A01A-7818CECAFE3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836" y="2938"/>
                  <a:ext cx="0" cy="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/>
                  <a:r>
                    <a:rPr lang="en-US" altLang="en-US" sz="2200" b="1">
                      <a:solidFill>
                        <a:srgbClr val="0033CC"/>
                      </a:solidFill>
                      <a:latin typeface="Arial" panose="020B0604020202020204" pitchFamily="34" charset="0"/>
                    </a:rPr>
                    <a:t>Ag</a:t>
                  </a:r>
                  <a:endParaRPr lang="en-US" altLang="en-US" b="1">
                    <a:solidFill>
                      <a:srgbClr val="0033CC"/>
                    </a:solidFill>
                  </a:endParaRPr>
                </a:p>
              </p:txBody>
            </p:sp>
            <p:sp>
              <p:nvSpPr>
                <p:cNvPr id="28694" name="Text Box 36">
                  <a:extLst>
                    <a:ext uri="{FF2B5EF4-FFF2-40B4-BE49-F238E27FC236}">
                      <a16:creationId xmlns:a16="http://schemas.microsoft.com/office/drawing/2014/main" id="{0DEC6162-E65B-4A67-846F-47C5A7E6AAD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070" y="2938"/>
                  <a:ext cx="0" cy="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/>
                  <a:r>
                    <a:rPr lang="en-US" altLang="en-US" sz="2200" b="1">
                      <a:solidFill>
                        <a:srgbClr val="0033CC"/>
                      </a:solidFill>
                      <a:latin typeface="Arial" panose="020B0604020202020204" pitchFamily="34" charset="0"/>
                    </a:rPr>
                    <a:t>Au</a:t>
                  </a:r>
                  <a:endParaRPr lang="en-US" altLang="en-US" b="1">
                    <a:solidFill>
                      <a:srgbClr val="0033CC"/>
                    </a:solidFill>
                  </a:endParaRPr>
                </a:p>
              </p:txBody>
            </p:sp>
            <p:sp>
              <p:nvSpPr>
                <p:cNvPr id="28695" name="Text Box 37">
                  <a:extLst>
                    <a:ext uri="{FF2B5EF4-FFF2-40B4-BE49-F238E27FC236}">
                      <a16:creationId xmlns:a16="http://schemas.microsoft.com/office/drawing/2014/main" id="{470D0964-945B-47CF-8F72-9ADFDC96053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127" y="2938"/>
                  <a:ext cx="0" cy="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/>
                  <a:r>
                    <a:rPr lang="en-US" altLang="en-US" sz="2200" b="1">
                      <a:solidFill>
                        <a:srgbClr val="0033CC"/>
                      </a:solidFill>
                      <a:latin typeface="Arial" panose="020B0604020202020204" pitchFamily="34" charset="0"/>
                    </a:rPr>
                    <a:t>Sb</a:t>
                  </a:r>
                  <a:endParaRPr lang="en-US" altLang="en-US" b="1">
                    <a:solidFill>
                      <a:srgbClr val="0033CC"/>
                    </a:solidFill>
                  </a:endParaRPr>
                </a:p>
              </p:txBody>
            </p:sp>
            <p:sp>
              <p:nvSpPr>
                <p:cNvPr id="28696" name="Text Box 38">
                  <a:extLst>
                    <a:ext uri="{FF2B5EF4-FFF2-40B4-BE49-F238E27FC236}">
                      <a16:creationId xmlns:a16="http://schemas.microsoft.com/office/drawing/2014/main" id="{30BC9563-8ECA-421E-8CE1-16EBD0479CE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184" y="2938"/>
                  <a:ext cx="0" cy="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/>
                  <a:r>
                    <a:rPr lang="en-US" altLang="en-US" sz="2200" b="1">
                      <a:solidFill>
                        <a:srgbClr val="0033CC"/>
                      </a:solidFill>
                      <a:latin typeface="Arial" panose="020B0604020202020204" pitchFamily="34" charset="0"/>
                    </a:rPr>
                    <a:t>Se</a:t>
                  </a:r>
                  <a:endParaRPr lang="en-US" altLang="en-US" b="1">
                    <a:solidFill>
                      <a:srgbClr val="0033CC"/>
                    </a:solidFill>
                  </a:endParaRPr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7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97" name="Group 53">
            <a:extLst>
              <a:ext uri="{FF2B5EF4-FFF2-40B4-BE49-F238E27FC236}">
                <a16:creationId xmlns:a16="http://schemas.microsoft.com/office/drawing/2014/main" id="{7CE92E25-0006-478B-944D-8C600F856DE3}"/>
              </a:ext>
            </a:extLst>
          </p:cNvPr>
          <p:cNvGrpSpPr>
            <a:grpSpLocks/>
          </p:cNvGrpSpPr>
          <p:nvPr/>
        </p:nvGrpSpPr>
        <p:grpSpPr bwMode="auto">
          <a:xfrm>
            <a:off x="3392488" y="336550"/>
            <a:ext cx="1354137" cy="387350"/>
            <a:chOff x="2137" y="212"/>
            <a:chExt cx="853" cy="244"/>
          </a:xfrm>
        </p:grpSpPr>
        <p:sp>
          <p:nvSpPr>
            <p:cNvPr id="30776" name="Text Box 2">
              <a:extLst>
                <a:ext uri="{FF2B5EF4-FFF2-40B4-BE49-F238E27FC236}">
                  <a16:creationId xmlns:a16="http://schemas.microsoft.com/office/drawing/2014/main" id="{A1B6F381-28A3-4DD7-9E18-0335D30C7A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0" y="212"/>
              <a:ext cx="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3300" b="1">
                  <a:solidFill>
                    <a:srgbClr val="CC6600"/>
                  </a:solidFill>
                  <a:latin typeface="Arial" panose="020B0604020202020204" pitchFamily="34" charset="0"/>
                </a:rPr>
                <a:t>Different Strands of the same Cable having</a:t>
              </a:r>
              <a:endParaRPr lang="en-US" altLang="en-US" b="1">
                <a:solidFill>
                  <a:srgbClr val="CC6600"/>
                </a:solidFill>
              </a:endParaRPr>
            </a:p>
          </p:txBody>
        </p:sp>
        <p:sp>
          <p:nvSpPr>
            <p:cNvPr id="30777" name="Text Box 3">
              <a:extLst>
                <a:ext uri="{FF2B5EF4-FFF2-40B4-BE49-F238E27FC236}">
                  <a16:creationId xmlns:a16="http://schemas.microsoft.com/office/drawing/2014/main" id="{B7BF4F7D-CBB9-44BF-A0FB-3FF57186A6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37" y="456"/>
              <a:ext cx="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3300" b="1">
                  <a:solidFill>
                    <a:srgbClr val="CC6600"/>
                  </a:solidFill>
                  <a:latin typeface="Arial" panose="020B0604020202020204" pitchFamily="34" charset="0"/>
                </a:rPr>
                <a:t>      indistinguishable impurity levels</a:t>
              </a:r>
              <a:endParaRPr lang="en-US" altLang="en-US" b="1">
                <a:solidFill>
                  <a:srgbClr val="CC6600"/>
                </a:solidFill>
              </a:endParaRPr>
            </a:p>
          </p:txBody>
        </p:sp>
      </p:grpSp>
      <p:grpSp>
        <p:nvGrpSpPr>
          <p:cNvPr id="6198" name="Group 54">
            <a:extLst>
              <a:ext uri="{FF2B5EF4-FFF2-40B4-BE49-F238E27FC236}">
                <a16:creationId xmlns:a16="http://schemas.microsoft.com/office/drawing/2014/main" id="{49B15066-117C-4D69-A79F-05B48B1E2B66}"/>
              </a:ext>
            </a:extLst>
          </p:cNvPr>
          <p:cNvGrpSpPr>
            <a:grpSpLocks/>
          </p:cNvGrpSpPr>
          <p:nvPr/>
        </p:nvGrpSpPr>
        <p:grpSpPr bwMode="auto">
          <a:xfrm>
            <a:off x="2228850" y="1371600"/>
            <a:ext cx="5314950" cy="0"/>
            <a:chOff x="1404" y="864"/>
            <a:chExt cx="3348" cy="0"/>
          </a:xfrm>
        </p:grpSpPr>
        <p:sp>
          <p:nvSpPr>
            <p:cNvPr id="30772" name="Text Box 4">
              <a:extLst>
                <a:ext uri="{FF2B5EF4-FFF2-40B4-BE49-F238E27FC236}">
                  <a16:creationId xmlns:a16="http://schemas.microsoft.com/office/drawing/2014/main" id="{E2369B4F-EF54-4E2C-B549-21410D344E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04" y="864"/>
              <a:ext cx="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2200" b="1">
                  <a:solidFill>
                    <a:srgbClr val="0033CC"/>
                  </a:solidFill>
                  <a:latin typeface="Arial" panose="020B0604020202020204" pitchFamily="34" charset="0"/>
                </a:rPr>
                <a:t>Ag</a:t>
              </a:r>
              <a:endParaRPr lang="en-US" altLang="en-US" b="1">
                <a:solidFill>
                  <a:srgbClr val="0033CC"/>
                </a:solidFill>
              </a:endParaRPr>
            </a:p>
          </p:txBody>
        </p:sp>
        <p:sp>
          <p:nvSpPr>
            <p:cNvPr id="30773" name="Text Box 5">
              <a:extLst>
                <a:ext uri="{FF2B5EF4-FFF2-40B4-BE49-F238E27FC236}">
                  <a16:creationId xmlns:a16="http://schemas.microsoft.com/office/drawing/2014/main" id="{A8D80162-45FE-4E70-B606-ECC374CE88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38" y="864"/>
              <a:ext cx="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2200" b="1">
                  <a:solidFill>
                    <a:srgbClr val="0033CC"/>
                  </a:solidFill>
                  <a:latin typeface="Arial" panose="020B0604020202020204" pitchFamily="34" charset="0"/>
                </a:rPr>
                <a:t>Au</a:t>
              </a:r>
              <a:endParaRPr lang="en-US" altLang="en-US" b="1">
                <a:solidFill>
                  <a:srgbClr val="0033CC"/>
                </a:solidFill>
              </a:endParaRPr>
            </a:p>
          </p:txBody>
        </p:sp>
        <p:sp>
          <p:nvSpPr>
            <p:cNvPr id="30774" name="Text Box 6">
              <a:extLst>
                <a:ext uri="{FF2B5EF4-FFF2-40B4-BE49-F238E27FC236}">
                  <a16:creationId xmlns:a16="http://schemas.microsoft.com/office/drawing/2014/main" id="{498B54CB-BCFD-4EAA-A655-8ED63CEA06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95" y="864"/>
              <a:ext cx="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2200" b="1">
                  <a:solidFill>
                    <a:srgbClr val="0033CC"/>
                  </a:solidFill>
                  <a:latin typeface="Arial" panose="020B0604020202020204" pitchFamily="34" charset="0"/>
                </a:rPr>
                <a:t>Sb</a:t>
              </a:r>
              <a:endParaRPr lang="en-US" altLang="en-US" b="1">
                <a:solidFill>
                  <a:srgbClr val="0033CC"/>
                </a:solidFill>
              </a:endParaRPr>
            </a:p>
          </p:txBody>
        </p:sp>
        <p:sp>
          <p:nvSpPr>
            <p:cNvPr id="30775" name="Text Box 7">
              <a:extLst>
                <a:ext uri="{FF2B5EF4-FFF2-40B4-BE49-F238E27FC236}">
                  <a16:creationId xmlns:a16="http://schemas.microsoft.com/office/drawing/2014/main" id="{C6C0AEF1-97EB-4B43-80C8-803909B9E9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52" y="864"/>
              <a:ext cx="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2200" b="1">
                  <a:solidFill>
                    <a:srgbClr val="0033CC"/>
                  </a:solidFill>
                  <a:latin typeface="Arial" panose="020B0604020202020204" pitchFamily="34" charset="0"/>
                </a:rPr>
                <a:t>Se</a:t>
              </a:r>
              <a:endParaRPr lang="en-US" altLang="en-US" b="1">
                <a:solidFill>
                  <a:srgbClr val="0033CC"/>
                </a:solidFill>
              </a:endParaRPr>
            </a:p>
          </p:txBody>
        </p:sp>
      </p:grpSp>
      <p:grpSp>
        <p:nvGrpSpPr>
          <p:cNvPr id="6199" name="Group 55">
            <a:extLst>
              <a:ext uri="{FF2B5EF4-FFF2-40B4-BE49-F238E27FC236}">
                <a16:creationId xmlns:a16="http://schemas.microsoft.com/office/drawing/2014/main" id="{2661191D-BB6B-40E3-BB34-272BEFDB1FB2}"/>
              </a:ext>
            </a:extLst>
          </p:cNvPr>
          <p:cNvGrpSpPr>
            <a:grpSpLocks/>
          </p:cNvGrpSpPr>
          <p:nvPr/>
        </p:nvGrpSpPr>
        <p:grpSpPr bwMode="auto">
          <a:xfrm>
            <a:off x="550863" y="1920875"/>
            <a:ext cx="6992937" cy="1644650"/>
            <a:chOff x="347" y="1210"/>
            <a:chExt cx="4405" cy="1036"/>
          </a:xfrm>
        </p:grpSpPr>
        <p:sp>
          <p:nvSpPr>
            <p:cNvPr id="30752" name="Text Box 8">
              <a:extLst>
                <a:ext uri="{FF2B5EF4-FFF2-40B4-BE49-F238E27FC236}">
                  <a16:creationId xmlns:a16="http://schemas.microsoft.com/office/drawing/2014/main" id="{CBA5F539-78AA-43EC-BD01-8A4B51BA03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7" y="1210"/>
              <a:ext cx="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2200" b="1">
                  <a:solidFill>
                    <a:srgbClr val="800000"/>
                  </a:solidFill>
                  <a:latin typeface="Arial" panose="020B0604020202020204" pitchFamily="34" charset="0"/>
                </a:rPr>
                <a:t>A2</a:t>
              </a:r>
              <a:endParaRPr lang="en-US" altLang="en-US" b="1">
                <a:solidFill>
                  <a:srgbClr val="800000"/>
                </a:solidFill>
              </a:endParaRPr>
            </a:p>
          </p:txBody>
        </p:sp>
        <p:sp>
          <p:nvSpPr>
            <p:cNvPr id="30753" name="Text Box 9">
              <a:extLst>
                <a:ext uri="{FF2B5EF4-FFF2-40B4-BE49-F238E27FC236}">
                  <a16:creationId xmlns:a16="http://schemas.microsoft.com/office/drawing/2014/main" id="{DE0DECEA-C259-4D9A-A62E-85E4F86C83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04" y="1210"/>
              <a:ext cx="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2200" b="1">
                  <a:solidFill>
                    <a:srgbClr val="800000"/>
                  </a:solidFill>
                  <a:latin typeface="Arial" panose="020B0604020202020204" pitchFamily="34" charset="0"/>
                </a:rPr>
                <a:t>12.5</a:t>
              </a:r>
              <a:endParaRPr lang="en-US" altLang="en-US" b="1">
                <a:solidFill>
                  <a:srgbClr val="800000"/>
                </a:solidFill>
              </a:endParaRPr>
            </a:p>
          </p:txBody>
        </p:sp>
        <p:sp>
          <p:nvSpPr>
            <p:cNvPr id="30754" name="Text Box 10">
              <a:extLst>
                <a:ext uri="{FF2B5EF4-FFF2-40B4-BE49-F238E27FC236}">
                  <a16:creationId xmlns:a16="http://schemas.microsoft.com/office/drawing/2014/main" id="{0DCFEFEE-FB3F-4891-8ACC-7EFA0B5DB7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38" y="1210"/>
              <a:ext cx="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2200" b="1">
                  <a:solidFill>
                    <a:srgbClr val="800000"/>
                  </a:solidFill>
                  <a:latin typeface="Arial" panose="020B0604020202020204" pitchFamily="34" charset="0"/>
                </a:rPr>
                <a:t>0.018</a:t>
              </a:r>
              <a:endParaRPr lang="en-US" altLang="en-US" b="1">
                <a:solidFill>
                  <a:srgbClr val="800000"/>
                </a:solidFill>
              </a:endParaRPr>
            </a:p>
          </p:txBody>
        </p:sp>
        <p:sp>
          <p:nvSpPr>
            <p:cNvPr id="30755" name="Text Box 11">
              <a:extLst>
                <a:ext uri="{FF2B5EF4-FFF2-40B4-BE49-F238E27FC236}">
                  <a16:creationId xmlns:a16="http://schemas.microsoft.com/office/drawing/2014/main" id="{86610FC3-078B-4D24-86DB-4AC01155C3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95" y="1210"/>
              <a:ext cx="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2200" b="1">
                  <a:solidFill>
                    <a:srgbClr val="800000"/>
                  </a:solidFill>
                  <a:latin typeface="Arial" panose="020B0604020202020204" pitchFamily="34" charset="0"/>
                </a:rPr>
                <a:t>0.20</a:t>
              </a:r>
              <a:endParaRPr lang="en-US" altLang="en-US" b="1">
                <a:solidFill>
                  <a:srgbClr val="800000"/>
                </a:solidFill>
              </a:endParaRPr>
            </a:p>
          </p:txBody>
        </p:sp>
        <p:sp>
          <p:nvSpPr>
            <p:cNvPr id="30756" name="Text Box 12">
              <a:extLst>
                <a:ext uri="{FF2B5EF4-FFF2-40B4-BE49-F238E27FC236}">
                  <a16:creationId xmlns:a16="http://schemas.microsoft.com/office/drawing/2014/main" id="{C784468F-5072-47B3-8AFA-6B29CEA156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52" y="1210"/>
              <a:ext cx="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2200" b="1">
                  <a:solidFill>
                    <a:srgbClr val="800000"/>
                  </a:solidFill>
                  <a:latin typeface="Arial" panose="020B0604020202020204" pitchFamily="34" charset="0"/>
                </a:rPr>
                <a:t>0.6</a:t>
              </a:r>
              <a:endParaRPr lang="en-US" altLang="en-US" b="1">
                <a:solidFill>
                  <a:srgbClr val="800000"/>
                </a:solidFill>
              </a:endParaRPr>
            </a:p>
          </p:txBody>
        </p:sp>
        <p:sp>
          <p:nvSpPr>
            <p:cNvPr id="30757" name="Text Box 13">
              <a:extLst>
                <a:ext uri="{FF2B5EF4-FFF2-40B4-BE49-F238E27FC236}">
                  <a16:creationId xmlns:a16="http://schemas.microsoft.com/office/drawing/2014/main" id="{06938A0B-E885-493C-A1E9-40BBBE1755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7" y="1555"/>
              <a:ext cx="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2200" b="1">
                  <a:solidFill>
                    <a:srgbClr val="800000"/>
                  </a:solidFill>
                  <a:latin typeface="Arial" panose="020B0604020202020204" pitchFamily="34" charset="0"/>
                </a:rPr>
                <a:t>A3</a:t>
              </a:r>
              <a:endParaRPr lang="en-US" altLang="en-US" b="1">
                <a:solidFill>
                  <a:srgbClr val="800000"/>
                </a:solidFill>
              </a:endParaRPr>
            </a:p>
          </p:txBody>
        </p:sp>
        <p:sp>
          <p:nvSpPr>
            <p:cNvPr id="30758" name="Text Box 14">
              <a:extLst>
                <a:ext uri="{FF2B5EF4-FFF2-40B4-BE49-F238E27FC236}">
                  <a16:creationId xmlns:a16="http://schemas.microsoft.com/office/drawing/2014/main" id="{58060E07-6F6D-48F1-BC3B-1EA3846409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04" y="1555"/>
              <a:ext cx="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2200" b="1">
                  <a:solidFill>
                    <a:srgbClr val="800000"/>
                  </a:solidFill>
                  <a:latin typeface="Arial" panose="020B0604020202020204" pitchFamily="34" charset="0"/>
                </a:rPr>
                <a:t>12.3</a:t>
              </a:r>
              <a:endParaRPr lang="en-US" altLang="en-US" b="1">
                <a:solidFill>
                  <a:srgbClr val="800000"/>
                </a:solidFill>
              </a:endParaRPr>
            </a:p>
          </p:txBody>
        </p:sp>
        <p:sp>
          <p:nvSpPr>
            <p:cNvPr id="30759" name="Text Box 15">
              <a:extLst>
                <a:ext uri="{FF2B5EF4-FFF2-40B4-BE49-F238E27FC236}">
                  <a16:creationId xmlns:a16="http://schemas.microsoft.com/office/drawing/2014/main" id="{AC4A821D-317C-4715-97C5-7F0DD296CE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38" y="1555"/>
              <a:ext cx="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2200" b="1">
                  <a:solidFill>
                    <a:srgbClr val="800000"/>
                  </a:solidFill>
                  <a:latin typeface="Arial" panose="020B0604020202020204" pitchFamily="34" charset="0"/>
                </a:rPr>
                <a:t>0.017</a:t>
              </a:r>
              <a:endParaRPr lang="en-US" altLang="en-US" b="1">
                <a:solidFill>
                  <a:srgbClr val="800000"/>
                </a:solidFill>
              </a:endParaRPr>
            </a:p>
          </p:txBody>
        </p:sp>
        <p:sp>
          <p:nvSpPr>
            <p:cNvPr id="30760" name="Text Box 16">
              <a:extLst>
                <a:ext uri="{FF2B5EF4-FFF2-40B4-BE49-F238E27FC236}">
                  <a16:creationId xmlns:a16="http://schemas.microsoft.com/office/drawing/2014/main" id="{5987EB69-07B3-4591-8C51-1D5D3180EC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95" y="1555"/>
              <a:ext cx="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2200" b="1">
                  <a:solidFill>
                    <a:srgbClr val="800000"/>
                  </a:solidFill>
                  <a:latin typeface="Arial" panose="020B0604020202020204" pitchFamily="34" charset="0"/>
                </a:rPr>
                <a:t>0.22</a:t>
              </a:r>
              <a:endParaRPr lang="en-US" altLang="en-US" b="1">
                <a:solidFill>
                  <a:srgbClr val="800000"/>
                </a:solidFill>
              </a:endParaRPr>
            </a:p>
          </p:txBody>
        </p:sp>
        <p:sp>
          <p:nvSpPr>
            <p:cNvPr id="30761" name="Text Box 17">
              <a:extLst>
                <a:ext uri="{FF2B5EF4-FFF2-40B4-BE49-F238E27FC236}">
                  <a16:creationId xmlns:a16="http://schemas.microsoft.com/office/drawing/2014/main" id="{FE479EE9-2BD0-4F0B-B42E-99103AC37C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52" y="1555"/>
              <a:ext cx="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2200" b="1">
                  <a:solidFill>
                    <a:srgbClr val="800000"/>
                  </a:solidFill>
                  <a:latin typeface="Arial" panose="020B0604020202020204" pitchFamily="34" charset="0"/>
                </a:rPr>
                <a:t>0.6</a:t>
              </a:r>
              <a:endParaRPr lang="en-US" altLang="en-US" b="1">
                <a:solidFill>
                  <a:srgbClr val="800000"/>
                </a:solidFill>
              </a:endParaRPr>
            </a:p>
          </p:txBody>
        </p:sp>
        <p:sp>
          <p:nvSpPr>
            <p:cNvPr id="30762" name="Text Box 18">
              <a:extLst>
                <a:ext uri="{FF2B5EF4-FFF2-40B4-BE49-F238E27FC236}">
                  <a16:creationId xmlns:a16="http://schemas.microsoft.com/office/drawing/2014/main" id="{EA8AD85A-F782-44A1-AD36-29B1F7A0AE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7" y="1901"/>
              <a:ext cx="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2200" b="1">
                  <a:solidFill>
                    <a:srgbClr val="FF0000"/>
                  </a:solidFill>
                  <a:latin typeface="Arial" panose="020B0604020202020204" pitchFamily="34" charset="0"/>
                </a:rPr>
                <a:t>A9</a:t>
              </a:r>
              <a:endParaRPr lang="en-US" altLang="en-US" b="1">
                <a:solidFill>
                  <a:srgbClr val="FF0000"/>
                </a:solidFill>
              </a:endParaRPr>
            </a:p>
          </p:txBody>
        </p:sp>
        <p:sp>
          <p:nvSpPr>
            <p:cNvPr id="30763" name="Text Box 19">
              <a:extLst>
                <a:ext uri="{FF2B5EF4-FFF2-40B4-BE49-F238E27FC236}">
                  <a16:creationId xmlns:a16="http://schemas.microsoft.com/office/drawing/2014/main" id="{830762BA-7553-48A7-AF93-C1378F7D61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04" y="1901"/>
              <a:ext cx="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2200" b="1">
                  <a:solidFill>
                    <a:srgbClr val="FF0000"/>
                  </a:solidFill>
                  <a:latin typeface="Arial" panose="020B0604020202020204" pitchFamily="34" charset="0"/>
                </a:rPr>
                <a:t>10.9</a:t>
              </a:r>
              <a:endParaRPr lang="en-US" altLang="en-US" b="1">
                <a:solidFill>
                  <a:srgbClr val="FF0000"/>
                </a:solidFill>
              </a:endParaRPr>
            </a:p>
          </p:txBody>
        </p:sp>
        <p:sp>
          <p:nvSpPr>
            <p:cNvPr id="30764" name="Text Box 20">
              <a:extLst>
                <a:ext uri="{FF2B5EF4-FFF2-40B4-BE49-F238E27FC236}">
                  <a16:creationId xmlns:a16="http://schemas.microsoft.com/office/drawing/2014/main" id="{BFABB168-90DF-408A-9C03-C5ECB2A55F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38" y="1901"/>
              <a:ext cx="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2200" b="1">
                  <a:solidFill>
                    <a:srgbClr val="FF0000"/>
                  </a:solidFill>
                  <a:latin typeface="Arial" panose="020B0604020202020204" pitchFamily="34" charset="0"/>
                </a:rPr>
                <a:t>0.017</a:t>
              </a:r>
              <a:endParaRPr lang="en-US" altLang="en-US" b="1">
                <a:solidFill>
                  <a:srgbClr val="FF0000"/>
                </a:solidFill>
              </a:endParaRPr>
            </a:p>
          </p:txBody>
        </p:sp>
        <p:sp>
          <p:nvSpPr>
            <p:cNvPr id="30765" name="Text Box 21">
              <a:extLst>
                <a:ext uri="{FF2B5EF4-FFF2-40B4-BE49-F238E27FC236}">
                  <a16:creationId xmlns:a16="http://schemas.microsoft.com/office/drawing/2014/main" id="{4033AA26-FFAB-4DD7-AB84-2021EBD6B4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95" y="1901"/>
              <a:ext cx="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2200" b="1">
                  <a:solidFill>
                    <a:srgbClr val="FF0000"/>
                  </a:solidFill>
                  <a:latin typeface="Arial" panose="020B0604020202020204" pitchFamily="34" charset="0"/>
                </a:rPr>
                <a:t>0.18</a:t>
              </a:r>
              <a:endParaRPr lang="en-US" altLang="en-US" b="1">
                <a:solidFill>
                  <a:srgbClr val="FF0000"/>
                </a:solidFill>
              </a:endParaRPr>
            </a:p>
          </p:txBody>
        </p:sp>
        <p:sp>
          <p:nvSpPr>
            <p:cNvPr id="30766" name="Text Box 22">
              <a:extLst>
                <a:ext uri="{FF2B5EF4-FFF2-40B4-BE49-F238E27FC236}">
                  <a16:creationId xmlns:a16="http://schemas.microsoft.com/office/drawing/2014/main" id="{06AFFDD6-A8B2-4662-BED1-69ABFAEAC8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52" y="1901"/>
              <a:ext cx="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2200" b="1">
                  <a:solidFill>
                    <a:srgbClr val="FF0000"/>
                  </a:solidFill>
                  <a:latin typeface="Arial" panose="020B0604020202020204" pitchFamily="34" charset="0"/>
                </a:rPr>
                <a:t>0.5</a:t>
              </a:r>
              <a:endParaRPr lang="en-US" altLang="en-US" b="1">
                <a:solidFill>
                  <a:srgbClr val="FF0000"/>
                </a:solidFill>
              </a:endParaRPr>
            </a:p>
          </p:txBody>
        </p:sp>
        <p:sp>
          <p:nvSpPr>
            <p:cNvPr id="30767" name="Text Box 23">
              <a:extLst>
                <a:ext uri="{FF2B5EF4-FFF2-40B4-BE49-F238E27FC236}">
                  <a16:creationId xmlns:a16="http://schemas.microsoft.com/office/drawing/2014/main" id="{C7EA9B5D-EBEF-4889-862D-29B1872E0B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7" y="2246"/>
              <a:ext cx="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2200" b="1">
                  <a:solidFill>
                    <a:srgbClr val="FF0000"/>
                  </a:solidFill>
                  <a:latin typeface="Arial" panose="020B0604020202020204" pitchFamily="34" charset="0"/>
                </a:rPr>
                <a:t>A10</a:t>
              </a:r>
              <a:endParaRPr lang="en-US" altLang="en-US" b="1">
                <a:solidFill>
                  <a:srgbClr val="FF0000"/>
                </a:solidFill>
              </a:endParaRPr>
            </a:p>
          </p:txBody>
        </p:sp>
        <p:sp>
          <p:nvSpPr>
            <p:cNvPr id="30768" name="Text Box 24">
              <a:extLst>
                <a:ext uri="{FF2B5EF4-FFF2-40B4-BE49-F238E27FC236}">
                  <a16:creationId xmlns:a16="http://schemas.microsoft.com/office/drawing/2014/main" id="{E4F23DAC-2F74-4A5F-9835-7391F8800D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04" y="2246"/>
              <a:ext cx="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2200" b="1">
                  <a:solidFill>
                    <a:srgbClr val="FF0000"/>
                  </a:solidFill>
                  <a:latin typeface="Arial" panose="020B0604020202020204" pitchFamily="34" charset="0"/>
                </a:rPr>
                <a:t>11.0</a:t>
              </a:r>
              <a:endParaRPr lang="en-US" altLang="en-US" b="1">
                <a:solidFill>
                  <a:srgbClr val="FF0000"/>
                </a:solidFill>
              </a:endParaRPr>
            </a:p>
          </p:txBody>
        </p:sp>
        <p:sp>
          <p:nvSpPr>
            <p:cNvPr id="30769" name="Text Box 25">
              <a:extLst>
                <a:ext uri="{FF2B5EF4-FFF2-40B4-BE49-F238E27FC236}">
                  <a16:creationId xmlns:a16="http://schemas.microsoft.com/office/drawing/2014/main" id="{093E896A-AD5F-4187-801A-E82A98D899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38" y="2246"/>
              <a:ext cx="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2200" b="1">
                  <a:solidFill>
                    <a:srgbClr val="FF0000"/>
                  </a:solidFill>
                  <a:latin typeface="Arial" panose="020B0604020202020204" pitchFamily="34" charset="0"/>
                </a:rPr>
                <a:t>0.019</a:t>
              </a:r>
              <a:endParaRPr lang="en-US" altLang="en-US" b="1">
                <a:solidFill>
                  <a:srgbClr val="FF0000"/>
                </a:solidFill>
              </a:endParaRPr>
            </a:p>
          </p:txBody>
        </p:sp>
        <p:sp>
          <p:nvSpPr>
            <p:cNvPr id="30770" name="Text Box 26">
              <a:extLst>
                <a:ext uri="{FF2B5EF4-FFF2-40B4-BE49-F238E27FC236}">
                  <a16:creationId xmlns:a16="http://schemas.microsoft.com/office/drawing/2014/main" id="{F9216775-BD37-4BF6-85EC-FD6B62B6F1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95" y="2246"/>
              <a:ext cx="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2200" b="1">
                  <a:solidFill>
                    <a:srgbClr val="FF0000"/>
                  </a:solidFill>
                  <a:latin typeface="Arial" panose="020B0604020202020204" pitchFamily="34" charset="0"/>
                </a:rPr>
                <a:t>0.19</a:t>
              </a:r>
              <a:endParaRPr lang="en-US" altLang="en-US" b="1">
                <a:solidFill>
                  <a:srgbClr val="FF0000"/>
                </a:solidFill>
              </a:endParaRPr>
            </a:p>
          </p:txBody>
        </p:sp>
        <p:sp>
          <p:nvSpPr>
            <p:cNvPr id="30771" name="Text Box 27">
              <a:extLst>
                <a:ext uri="{FF2B5EF4-FFF2-40B4-BE49-F238E27FC236}">
                  <a16:creationId xmlns:a16="http://schemas.microsoft.com/office/drawing/2014/main" id="{EAC936CB-6431-4C65-A6CE-E3A9B9AD6A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52" y="2246"/>
              <a:ext cx="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2200" b="1">
                  <a:solidFill>
                    <a:srgbClr val="FF0000"/>
                  </a:solidFill>
                  <a:latin typeface="Arial" panose="020B0604020202020204" pitchFamily="34" charset="0"/>
                </a:rPr>
                <a:t>0.5</a:t>
              </a:r>
              <a:endParaRPr lang="en-US" altLang="en-US" b="1">
                <a:solidFill>
                  <a:srgbClr val="FF0000"/>
                </a:solidFill>
              </a:endParaRPr>
            </a:p>
          </p:txBody>
        </p:sp>
      </p:grpSp>
      <p:grpSp>
        <p:nvGrpSpPr>
          <p:cNvPr id="6200" name="Group 56">
            <a:extLst>
              <a:ext uri="{FF2B5EF4-FFF2-40B4-BE49-F238E27FC236}">
                <a16:creationId xmlns:a16="http://schemas.microsoft.com/office/drawing/2014/main" id="{03DD47DF-1777-43C1-84F7-E3E1A8DB3A02}"/>
              </a:ext>
            </a:extLst>
          </p:cNvPr>
          <p:cNvGrpSpPr>
            <a:grpSpLocks/>
          </p:cNvGrpSpPr>
          <p:nvPr/>
        </p:nvGrpSpPr>
        <p:grpSpPr bwMode="auto">
          <a:xfrm>
            <a:off x="550863" y="4114800"/>
            <a:ext cx="6992937" cy="1096963"/>
            <a:chOff x="347" y="2592"/>
            <a:chExt cx="4405" cy="691"/>
          </a:xfrm>
        </p:grpSpPr>
        <p:sp>
          <p:nvSpPr>
            <p:cNvPr id="30737" name="Text Box 28">
              <a:extLst>
                <a:ext uri="{FF2B5EF4-FFF2-40B4-BE49-F238E27FC236}">
                  <a16:creationId xmlns:a16="http://schemas.microsoft.com/office/drawing/2014/main" id="{9C39A904-DDC4-4896-AF92-8C809B4CE1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7" y="2592"/>
              <a:ext cx="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2200" b="1">
                  <a:solidFill>
                    <a:srgbClr val="006600"/>
                  </a:solidFill>
                  <a:latin typeface="Arial" panose="020B0604020202020204" pitchFamily="34" charset="0"/>
                </a:rPr>
                <a:t>B3</a:t>
              </a:r>
              <a:endParaRPr lang="en-US" altLang="en-US" b="1">
                <a:solidFill>
                  <a:srgbClr val="006600"/>
                </a:solidFill>
              </a:endParaRPr>
            </a:p>
          </p:txBody>
        </p:sp>
        <p:sp>
          <p:nvSpPr>
            <p:cNvPr id="30738" name="Text Box 29">
              <a:extLst>
                <a:ext uri="{FF2B5EF4-FFF2-40B4-BE49-F238E27FC236}">
                  <a16:creationId xmlns:a16="http://schemas.microsoft.com/office/drawing/2014/main" id="{7AA9BBDC-5AEA-49AA-A717-074EB51970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04" y="2592"/>
              <a:ext cx="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2200" b="1">
                  <a:solidFill>
                    <a:srgbClr val="006600"/>
                  </a:solidFill>
                  <a:latin typeface="Arial" panose="020B0604020202020204" pitchFamily="34" charset="0"/>
                </a:rPr>
                <a:t>7.6</a:t>
              </a:r>
              <a:endParaRPr lang="en-US" altLang="en-US" b="1">
                <a:solidFill>
                  <a:srgbClr val="006600"/>
                </a:solidFill>
              </a:endParaRPr>
            </a:p>
          </p:txBody>
        </p:sp>
        <p:sp>
          <p:nvSpPr>
            <p:cNvPr id="30739" name="Text Box 30">
              <a:extLst>
                <a:ext uri="{FF2B5EF4-FFF2-40B4-BE49-F238E27FC236}">
                  <a16:creationId xmlns:a16="http://schemas.microsoft.com/office/drawing/2014/main" id="{0931D541-1456-428F-838A-B769B76A3C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38" y="2592"/>
              <a:ext cx="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2200" b="1">
                  <a:solidFill>
                    <a:srgbClr val="006600"/>
                  </a:solidFill>
                  <a:latin typeface="Arial" panose="020B0604020202020204" pitchFamily="34" charset="0"/>
                </a:rPr>
                <a:t>0.005</a:t>
              </a:r>
              <a:endParaRPr lang="en-US" altLang="en-US" b="1">
                <a:solidFill>
                  <a:srgbClr val="006600"/>
                </a:solidFill>
              </a:endParaRPr>
            </a:p>
          </p:txBody>
        </p:sp>
        <p:sp>
          <p:nvSpPr>
            <p:cNvPr id="30740" name="Text Box 31">
              <a:extLst>
                <a:ext uri="{FF2B5EF4-FFF2-40B4-BE49-F238E27FC236}">
                  <a16:creationId xmlns:a16="http://schemas.microsoft.com/office/drawing/2014/main" id="{93236FFF-E33F-4A44-B47C-803BD1850E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95" y="2592"/>
              <a:ext cx="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2200" b="1">
                  <a:solidFill>
                    <a:srgbClr val="006600"/>
                  </a:solidFill>
                  <a:latin typeface="Arial" panose="020B0604020202020204" pitchFamily="34" charset="0"/>
                </a:rPr>
                <a:t>0.10</a:t>
              </a:r>
              <a:endParaRPr lang="en-US" altLang="en-US" b="1">
                <a:solidFill>
                  <a:srgbClr val="006600"/>
                </a:solidFill>
              </a:endParaRPr>
            </a:p>
          </p:txBody>
        </p:sp>
        <p:sp>
          <p:nvSpPr>
            <p:cNvPr id="30741" name="Text Box 32">
              <a:extLst>
                <a:ext uri="{FF2B5EF4-FFF2-40B4-BE49-F238E27FC236}">
                  <a16:creationId xmlns:a16="http://schemas.microsoft.com/office/drawing/2014/main" id="{77802D40-EA27-4509-A4E9-28F05FC68F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52" y="2592"/>
              <a:ext cx="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2200" b="1">
                  <a:solidFill>
                    <a:srgbClr val="006600"/>
                  </a:solidFill>
                  <a:latin typeface="Arial" panose="020B0604020202020204" pitchFamily="34" charset="0"/>
                </a:rPr>
                <a:t>0.4</a:t>
              </a:r>
              <a:endParaRPr lang="en-US" altLang="en-US" b="1">
                <a:solidFill>
                  <a:srgbClr val="006600"/>
                </a:solidFill>
              </a:endParaRPr>
            </a:p>
          </p:txBody>
        </p:sp>
        <p:sp>
          <p:nvSpPr>
            <p:cNvPr id="30742" name="Text Box 33">
              <a:extLst>
                <a:ext uri="{FF2B5EF4-FFF2-40B4-BE49-F238E27FC236}">
                  <a16:creationId xmlns:a16="http://schemas.microsoft.com/office/drawing/2014/main" id="{0C30F9BE-5A02-4197-89E0-77B18A0206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7" y="2938"/>
              <a:ext cx="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2200" b="1">
                  <a:solidFill>
                    <a:srgbClr val="006600"/>
                  </a:solidFill>
                  <a:latin typeface="Arial" panose="020B0604020202020204" pitchFamily="34" charset="0"/>
                </a:rPr>
                <a:t>B9</a:t>
              </a:r>
              <a:endParaRPr lang="en-US" altLang="en-US" b="1">
                <a:solidFill>
                  <a:srgbClr val="006600"/>
                </a:solidFill>
              </a:endParaRPr>
            </a:p>
          </p:txBody>
        </p:sp>
        <p:sp>
          <p:nvSpPr>
            <p:cNvPr id="30743" name="Text Box 34">
              <a:extLst>
                <a:ext uri="{FF2B5EF4-FFF2-40B4-BE49-F238E27FC236}">
                  <a16:creationId xmlns:a16="http://schemas.microsoft.com/office/drawing/2014/main" id="{09C66848-6093-419C-8025-8D5608DA5E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04" y="2938"/>
              <a:ext cx="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2200" b="1">
                  <a:solidFill>
                    <a:srgbClr val="006600"/>
                  </a:solidFill>
                  <a:latin typeface="Arial" panose="020B0604020202020204" pitchFamily="34" charset="0"/>
                </a:rPr>
                <a:t>7.6</a:t>
              </a:r>
              <a:endParaRPr lang="en-US" altLang="en-US" b="1">
                <a:solidFill>
                  <a:srgbClr val="006600"/>
                </a:solidFill>
              </a:endParaRPr>
            </a:p>
          </p:txBody>
        </p:sp>
        <p:sp>
          <p:nvSpPr>
            <p:cNvPr id="30744" name="Text Box 35">
              <a:extLst>
                <a:ext uri="{FF2B5EF4-FFF2-40B4-BE49-F238E27FC236}">
                  <a16:creationId xmlns:a16="http://schemas.microsoft.com/office/drawing/2014/main" id="{218A29F2-63C6-44D3-B352-AB227B2EAA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38" y="2938"/>
              <a:ext cx="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2200" b="1">
                  <a:solidFill>
                    <a:srgbClr val="006600"/>
                  </a:solidFill>
                  <a:latin typeface="Arial" panose="020B0604020202020204" pitchFamily="34" charset="0"/>
                </a:rPr>
                <a:t>0.004</a:t>
              </a:r>
              <a:endParaRPr lang="en-US" altLang="en-US" b="1">
                <a:solidFill>
                  <a:srgbClr val="006600"/>
                </a:solidFill>
              </a:endParaRPr>
            </a:p>
          </p:txBody>
        </p:sp>
        <p:sp>
          <p:nvSpPr>
            <p:cNvPr id="30745" name="Text Box 36">
              <a:extLst>
                <a:ext uri="{FF2B5EF4-FFF2-40B4-BE49-F238E27FC236}">
                  <a16:creationId xmlns:a16="http://schemas.microsoft.com/office/drawing/2014/main" id="{ED19CC74-783D-4D9A-ADA2-66047F8FA4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95" y="2938"/>
              <a:ext cx="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2200" b="1">
                  <a:solidFill>
                    <a:srgbClr val="006600"/>
                  </a:solidFill>
                  <a:latin typeface="Arial" panose="020B0604020202020204" pitchFamily="34" charset="0"/>
                </a:rPr>
                <a:t>0.08</a:t>
              </a:r>
              <a:endParaRPr lang="en-US" altLang="en-US" b="1">
                <a:solidFill>
                  <a:srgbClr val="006600"/>
                </a:solidFill>
              </a:endParaRPr>
            </a:p>
          </p:txBody>
        </p:sp>
        <p:sp>
          <p:nvSpPr>
            <p:cNvPr id="30746" name="Text Box 37">
              <a:extLst>
                <a:ext uri="{FF2B5EF4-FFF2-40B4-BE49-F238E27FC236}">
                  <a16:creationId xmlns:a16="http://schemas.microsoft.com/office/drawing/2014/main" id="{80DC9196-FADD-4058-9E35-60B701CE17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52" y="2938"/>
              <a:ext cx="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2200" b="1">
                  <a:solidFill>
                    <a:srgbClr val="006600"/>
                  </a:solidFill>
                  <a:latin typeface="Arial" panose="020B0604020202020204" pitchFamily="34" charset="0"/>
                </a:rPr>
                <a:t>0.3</a:t>
              </a:r>
              <a:endParaRPr lang="en-US" altLang="en-US" b="1">
                <a:solidFill>
                  <a:srgbClr val="006600"/>
                </a:solidFill>
              </a:endParaRPr>
            </a:p>
          </p:txBody>
        </p:sp>
        <p:sp>
          <p:nvSpPr>
            <p:cNvPr id="30747" name="Text Box 38">
              <a:extLst>
                <a:ext uri="{FF2B5EF4-FFF2-40B4-BE49-F238E27FC236}">
                  <a16:creationId xmlns:a16="http://schemas.microsoft.com/office/drawing/2014/main" id="{8CB7601E-AFDC-4517-89BD-618428E79D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7" y="3283"/>
              <a:ext cx="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2200" b="1">
                  <a:solidFill>
                    <a:srgbClr val="006600"/>
                  </a:solidFill>
                  <a:latin typeface="Arial" panose="020B0604020202020204" pitchFamily="34" charset="0"/>
                </a:rPr>
                <a:t>B19</a:t>
              </a:r>
              <a:endParaRPr lang="en-US" altLang="en-US" b="1">
                <a:solidFill>
                  <a:srgbClr val="006600"/>
                </a:solidFill>
              </a:endParaRPr>
            </a:p>
          </p:txBody>
        </p:sp>
        <p:sp>
          <p:nvSpPr>
            <p:cNvPr id="30748" name="Text Box 39">
              <a:extLst>
                <a:ext uri="{FF2B5EF4-FFF2-40B4-BE49-F238E27FC236}">
                  <a16:creationId xmlns:a16="http://schemas.microsoft.com/office/drawing/2014/main" id="{5B05025B-69CC-4471-BF5C-8D9B02D6C7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04" y="3283"/>
              <a:ext cx="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2200" b="1">
                  <a:solidFill>
                    <a:srgbClr val="006600"/>
                  </a:solidFill>
                  <a:latin typeface="Arial" panose="020B0604020202020204" pitchFamily="34" charset="0"/>
                </a:rPr>
                <a:t>7.8</a:t>
              </a:r>
              <a:endParaRPr lang="en-US" altLang="en-US" b="1">
                <a:solidFill>
                  <a:srgbClr val="006600"/>
                </a:solidFill>
              </a:endParaRPr>
            </a:p>
          </p:txBody>
        </p:sp>
        <p:sp>
          <p:nvSpPr>
            <p:cNvPr id="30749" name="Text Box 40">
              <a:extLst>
                <a:ext uri="{FF2B5EF4-FFF2-40B4-BE49-F238E27FC236}">
                  <a16:creationId xmlns:a16="http://schemas.microsoft.com/office/drawing/2014/main" id="{AD3DD8C1-E923-4B10-85CE-65D6F846BD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38" y="3283"/>
              <a:ext cx="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2200" b="1">
                  <a:solidFill>
                    <a:srgbClr val="006600"/>
                  </a:solidFill>
                  <a:latin typeface="Arial" panose="020B0604020202020204" pitchFamily="34" charset="0"/>
                </a:rPr>
                <a:t>0.006</a:t>
              </a:r>
              <a:endParaRPr lang="en-US" altLang="en-US" b="1">
                <a:solidFill>
                  <a:srgbClr val="006600"/>
                </a:solidFill>
              </a:endParaRPr>
            </a:p>
          </p:txBody>
        </p:sp>
        <p:sp>
          <p:nvSpPr>
            <p:cNvPr id="30750" name="Text Box 41">
              <a:extLst>
                <a:ext uri="{FF2B5EF4-FFF2-40B4-BE49-F238E27FC236}">
                  <a16:creationId xmlns:a16="http://schemas.microsoft.com/office/drawing/2014/main" id="{99B3CA78-81B1-4041-AB34-566E2C0612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95" y="3283"/>
              <a:ext cx="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2200" b="1">
                  <a:solidFill>
                    <a:srgbClr val="006600"/>
                  </a:solidFill>
                  <a:latin typeface="Arial" panose="020B0604020202020204" pitchFamily="34" charset="0"/>
                </a:rPr>
                <a:t>0.08</a:t>
              </a:r>
              <a:endParaRPr lang="en-US" altLang="en-US" b="1">
                <a:solidFill>
                  <a:srgbClr val="006600"/>
                </a:solidFill>
              </a:endParaRPr>
            </a:p>
          </p:txBody>
        </p:sp>
        <p:sp>
          <p:nvSpPr>
            <p:cNvPr id="30751" name="Text Box 42">
              <a:extLst>
                <a:ext uri="{FF2B5EF4-FFF2-40B4-BE49-F238E27FC236}">
                  <a16:creationId xmlns:a16="http://schemas.microsoft.com/office/drawing/2014/main" id="{B45939EA-D796-4485-BDE8-002B023C2D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52" y="3283"/>
              <a:ext cx="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2200" b="1">
                  <a:solidFill>
                    <a:srgbClr val="006600"/>
                  </a:solidFill>
                  <a:latin typeface="Arial" panose="020B0604020202020204" pitchFamily="34" charset="0"/>
                </a:rPr>
                <a:t>0.3</a:t>
              </a:r>
              <a:endParaRPr lang="en-US" altLang="en-US" b="1">
                <a:solidFill>
                  <a:srgbClr val="006600"/>
                </a:solidFill>
              </a:endParaRPr>
            </a:p>
          </p:txBody>
        </p:sp>
      </p:grpSp>
      <p:grpSp>
        <p:nvGrpSpPr>
          <p:cNvPr id="6201" name="Group 57">
            <a:extLst>
              <a:ext uri="{FF2B5EF4-FFF2-40B4-BE49-F238E27FC236}">
                <a16:creationId xmlns:a16="http://schemas.microsoft.com/office/drawing/2014/main" id="{2508C600-E0AD-46AC-95E0-95F0932DFD3E}"/>
              </a:ext>
            </a:extLst>
          </p:cNvPr>
          <p:cNvGrpSpPr>
            <a:grpSpLocks/>
          </p:cNvGrpSpPr>
          <p:nvPr/>
        </p:nvGrpSpPr>
        <p:grpSpPr bwMode="auto">
          <a:xfrm>
            <a:off x="550863" y="5761038"/>
            <a:ext cx="6992937" cy="547687"/>
            <a:chOff x="347" y="3629"/>
            <a:chExt cx="4405" cy="345"/>
          </a:xfrm>
        </p:grpSpPr>
        <p:sp>
          <p:nvSpPr>
            <p:cNvPr id="30727" name="Text Box 43">
              <a:extLst>
                <a:ext uri="{FF2B5EF4-FFF2-40B4-BE49-F238E27FC236}">
                  <a16:creationId xmlns:a16="http://schemas.microsoft.com/office/drawing/2014/main" id="{ECCE520E-B6CD-4994-A6BA-6668D7C2B9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7" y="3629"/>
              <a:ext cx="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2200" b="1">
                  <a:solidFill>
                    <a:schemeClr val="accent2"/>
                  </a:solidFill>
                  <a:latin typeface="Arial" panose="020B0604020202020204" pitchFamily="34" charset="0"/>
                </a:rPr>
                <a:t>C14</a:t>
              </a:r>
              <a:endParaRPr lang="en-US" altLang="en-US" b="1">
                <a:solidFill>
                  <a:schemeClr val="accent2"/>
                </a:solidFill>
              </a:endParaRPr>
            </a:p>
          </p:txBody>
        </p:sp>
        <p:sp>
          <p:nvSpPr>
            <p:cNvPr id="30728" name="Text Box 44">
              <a:extLst>
                <a:ext uri="{FF2B5EF4-FFF2-40B4-BE49-F238E27FC236}">
                  <a16:creationId xmlns:a16="http://schemas.microsoft.com/office/drawing/2014/main" id="{CB80D394-64FC-454D-B4E0-ADB30EFB4A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04" y="3629"/>
              <a:ext cx="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2200" b="1">
                  <a:solidFill>
                    <a:schemeClr val="accent2"/>
                  </a:solidFill>
                  <a:latin typeface="Arial" panose="020B0604020202020204" pitchFamily="34" charset="0"/>
                </a:rPr>
                <a:t>12.1</a:t>
              </a:r>
              <a:endParaRPr lang="en-US" altLang="en-US" b="1">
                <a:solidFill>
                  <a:schemeClr val="accent2"/>
                </a:solidFill>
              </a:endParaRPr>
            </a:p>
          </p:txBody>
        </p:sp>
        <p:sp>
          <p:nvSpPr>
            <p:cNvPr id="30729" name="Text Box 45">
              <a:extLst>
                <a:ext uri="{FF2B5EF4-FFF2-40B4-BE49-F238E27FC236}">
                  <a16:creationId xmlns:a16="http://schemas.microsoft.com/office/drawing/2014/main" id="{4C8C6D7F-71B1-42F9-ACAD-8E5B1CBA24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38" y="3629"/>
              <a:ext cx="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2200" b="1">
                  <a:solidFill>
                    <a:schemeClr val="accent2"/>
                  </a:solidFill>
                  <a:latin typeface="Arial" panose="020B0604020202020204" pitchFamily="34" charset="0"/>
                </a:rPr>
                <a:t>0.011</a:t>
              </a:r>
              <a:endParaRPr lang="en-US" altLang="en-US" b="1">
                <a:solidFill>
                  <a:schemeClr val="accent2"/>
                </a:solidFill>
              </a:endParaRPr>
            </a:p>
          </p:txBody>
        </p:sp>
        <p:sp>
          <p:nvSpPr>
            <p:cNvPr id="30730" name="Text Box 46">
              <a:extLst>
                <a:ext uri="{FF2B5EF4-FFF2-40B4-BE49-F238E27FC236}">
                  <a16:creationId xmlns:a16="http://schemas.microsoft.com/office/drawing/2014/main" id="{AFDE9F66-3917-4AD5-B478-9701049702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95" y="3629"/>
              <a:ext cx="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2200" b="1">
                  <a:solidFill>
                    <a:schemeClr val="accent2"/>
                  </a:solidFill>
                  <a:latin typeface="Arial" panose="020B0604020202020204" pitchFamily="34" charset="0"/>
                </a:rPr>
                <a:t>0.13</a:t>
              </a:r>
              <a:endParaRPr lang="en-US" altLang="en-US" b="1">
                <a:solidFill>
                  <a:schemeClr val="accent2"/>
                </a:solidFill>
              </a:endParaRPr>
            </a:p>
          </p:txBody>
        </p:sp>
        <p:sp>
          <p:nvSpPr>
            <p:cNvPr id="30731" name="Text Box 47">
              <a:extLst>
                <a:ext uri="{FF2B5EF4-FFF2-40B4-BE49-F238E27FC236}">
                  <a16:creationId xmlns:a16="http://schemas.microsoft.com/office/drawing/2014/main" id="{0331181F-1C68-4D9D-9DD2-9BE48D4AA2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52" y="3629"/>
              <a:ext cx="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2200" b="1">
                  <a:solidFill>
                    <a:schemeClr val="accent2"/>
                  </a:solidFill>
                  <a:latin typeface="Arial" panose="020B0604020202020204" pitchFamily="34" charset="0"/>
                </a:rPr>
                <a:t>0.5</a:t>
              </a:r>
              <a:endParaRPr lang="en-US" altLang="en-US" b="1">
                <a:solidFill>
                  <a:schemeClr val="accent2"/>
                </a:solidFill>
              </a:endParaRPr>
            </a:p>
          </p:txBody>
        </p:sp>
        <p:sp>
          <p:nvSpPr>
            <p:cNvPr id="30732" name="Text Box 48">
              <a:extLst>
                <a:ext uri="{FF2B5EF4-FFF2-40B4-BE49-F238E27FC236}">
                  <a16:creationId xmlns:a16="http://schemas.microsoft.com/office/drawing/2014/main" id="{9AA1C8E1-32EC-4BAF-82F4-986B06BBD2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7" y="3974"/>
              <a:ext cx="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2200" b="1">
                  <a:solidFill>
                    <a:schemeClr val="accent2"/>
                  </a:solidFill>
                  <a:latin typeface="Arial" panose="020B0604020202020204" pitchFamily="34" charset="0"/>
                </a:rPr>
                <a:t>C15</a:t>
              </a:r>
              <a:endParaRPr lang="en-US" altLang="en-US" b="1">
                <a:solidFill>
                  <a:schemeClr val="accent2"/>
                </a:solidFill>
              </a:endParaRPr>
            </a:p>
          </p:txBody>
        </p:sp>
        <p:sp>
          <p:nvSpPr>
            <p:cNvPr id="30733" name="Text Box 49">
              <a:extLst>
                <a:ext uri="{FF2B5EF4-FFF2-40B4-BE49-F238E27FC236}">
                  <a16:creationId xmlns:a16="http://schemas.microsoft.com/office/drawing/2014/main" id="{18F369BC-2C5D-46C8-8D19-CC1DCE8138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04" y="3974"/>
              <a:ext cx="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2200" b="1">
                  <a:solidFill>
                    <a:schemeClr val="accent2"/>
                  </a:solidFill>
                  <a:latin typeface="Arial" panose="020B0604020202020204" pitchFamily="34" charset="0"/>
                </a:rPr>
                <a:t>12.1</a:t>
              </a:r>
              <a:endParaRPr lang="en-US" altLang="en-US" b="1">
                <a:solidFill>
                  <a:schemeClr val="accent2"/>
                </a:solidFill>
              </a:endParaRPr>
            </a:p>
          </p:txBody>
        </p:sp>
        <p:sp>
          <p:nvSpPr>
            <p:cNvPr id="30734" name="Text Box 50">
              <a:extLst>
                <a:ext uri="{FF2B5EF4-FFF2-40B4-BE49-F238E27FC236}">
                  <a16:creationId xmlns:a16="http://schemas.microsoft.com/office/drawing/2014/main" id="{B14FE567-DD99-4AB9-8EF6-B6ABDF5182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38" y="3974"/>
              <a:ext cx="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2200" b="1">
                  <a:solidFill>
                    <a:schemeClr val="accent2"/>
                  </a:solidFill>
                  <a:latin typeface="Arial" panose="020B0604020202020204" pitchFamily="34" charset="0"/>
                </a:rPr>
                <a:t>0.012</a:t>
              </a:r>
              <a:endParaRPr lang="en-US" altLang="en-US" b="1">
                <a:solidFill>
                  <a:schemeClr val="accent2"/>
                </a:solidFill>
              </a:endParaRPr>
            </a:p>
          </p:txBody>
        </p:sp>
        <p:sp>
          <p:nvSpPr>
            <p:cNvPr id="30735" name="Text Box 51">
              <a:extLst>
                <a:ext uri="{FF2B5EF4-FFF2-40B4-BE49-F238E27FC236}">
                  <a16:creationId xmlns:a16="http://schemas.microsoft.com/office/drawing/2014/main" id="{ABFF2427-2C76-47BC-8B95-1842B2ABBF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95" y="3974"/>
              <a:ext cx="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2200" b="1">
                  <a:solidFill>
                    <a:schemeClr val="accent2"/>
                  </a:solidFill>
                  <a:latin typeface="Arial" panose="020B0604020202020204" pitchFamily="34" charset="0"/>
                </a:rPr>
                <a:t>0.13</a:t>
              </a:r>
              <a:endParaRPr lang="en-US" altLang="en-US" b="1">
                <a:solidFill>
                  <a:schemeClr val="accent2"/>
                </a:solidFill>
              </a:endParaRPr>
            </a:p>
          </p:txBody>
        </p:sp>
        <p:sp>
          <p:nvSpPr>
            <p:cNvPr id="30736" name="Text Box 52">
              <a:extLst>
                <a:ext uri="{FF2B5EF4-FFF2-40B4-BE49-F238E27FC236}">
                  <a16:creationId xmlns:a16="http://schemas.microsoft.com/office/drawing/2014/main" id="{2E38E6BC-E02F-4E47-A27E-EC99BAE983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52" y="3974"/>
              <a:ext cx="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2200" b="1">
                  <a:solidFill>
                    <a:schemeClr val="accent2"/>
                  </a:solidFill>
                  <a:latin typeface="Arial" panose="020B0604020202020204" pitchFamily="34" charset="0"/>
                </a:rPr>
                <a:t>0.4</a:t>
              </a:r>
              <a:endParaRPr lang="en-US" altLang="en-US" b="1">
                <a:solidFill>
                  <a:schemeClr val="accent2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6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scan0054">
            <a:extLst>
              <a:ext uri="{FF2B5EF4-FFF2-40B4-BE49-F238E27FC236}">
                <a16:creationId xmlns:a16="http://schemas.microsoft.com/office/drawing/2014/main" id="{A7C85157-CB23-4C91-8A69-B37D4888E2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8610600" cy="510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Text Box 3">
            <a:extLst>
              <a:ext uri="{FF2B5EF4-FFF2-40B4-BE49-F238E27FC236}">
                <a16:creationId xmlns:a16="http://schemas.microsoft.com/office/drawing/2014/main" id="{00335560-0169-4E3E-8FCD-BB2B48CC8C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4572000"/>
            <a:ext cx="38909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 i="1">
                <a:solidFill>
                  <a:srgbClr val="CC0066"/>
                </a:solidFill>
                <a:latin typeface="Poppl-Laudatio Regular" pitchFamily="34" charset="0"/>
                <a:cs typeface="Arial" panose="020B0604020202020204" pitchFamily="34" charset="0"/>
              </a:rPr>
              <a:t>Physical correspondence of strands</a:t>
            </a:r>
          </a:p>
        </p:txBody>
      </p:sp>
      <p:sp>
        <p:nvSpPr>
          <p:cNvPr id="32772" name="Line 4">
            <a:extLst>
              <a:ext uri="{FF2B5EF4-FFF2-40B4-BE49-F238E27FC236}">
                <a16:creationId xmlns:a16="http://schemas.microsoft.com/office/drawing/2014/main" id="{46823DB0-1C9F-4F49-9328-79056CBE787A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4267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32773" name="Line 5">
            <a:extLst>
              <a:ext uri="{FF2B5EF4-FFF2-40B4-BE49-F238E27FC236}">
                <a16:creationId xmlns:a16="http://schemas.microsoft.com/office/drawing/2014/main" id="{E2D98FF5-AB6D-42BA-89FD-8D306B06091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24400" y="4038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scan0002">
            <a:extLst>
              <a:ext uri="{FF2B5EF4-FFF2-40B4-BE49-F238E27FC236}">
                <a16:creationId xmlns:a16="http://schemas.microsoft.com/office/drawing/2014/main" id="{7D8751D5-AE8C-4388-A0A6-6BC4ADF8DE72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lum brigh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41" t="64548" r="525" b="581"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4819" name="Text Box 3">
            <a:extLst>
              <a:ext uri="{FF2B5EF4-FFF2-40B4-BE49-F238E27FC236}">
                <a16:creationId xmlns:a16="http://schemas.microsoft.com/office/drawing/2014/main" id="{D9839318-1FE6-486B-905B-2373628D31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8125" y="431800"/>
            <a:ext cx="637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CC0066"/>
                </a:solidFill>
                <a:latin typeface="Poppl-Laudatio Regular" pitchFamily="34" charset="0"/>
                <a:cs typeface="Arial" panose="020B0604020202020204" pitchFamily="34" charset="0"/>
              </a:rPr>
              <a:t>Wire links transmitter with suspect terrorist</a:t>
            </a:r>
          </a:p>
        </p:txBody>
      </p:sp>
      <p:sp>
        <p:nvSpPr>
          <p:cNvPr id="34820" name="Text Box 4">
            <a:extLst>
              <a:ext uri="{FF2B5EF4-FFF2-40B4-BE49-F238E27FC236}">
                <a16:creationId xmlns:a16="http://schemas.microsoft.com/office/drawing/2014/main" id="{E0C32557-E498-488F-981D-0CCB282CAF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163638"/>
            <a:ext cx="65262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FFFF00"/>
                </a:solidFill>
                <a:latin typeface="Poppl-Laudatio Regular" pitchFamily="34" charset="0"/>
                <a:cs typeface="Arial" panose="020B0604020202020204" pitchFamily="34" charset="0"/>
              </a:rPr>
              <a:t>two pairs of flex from the transmitter</a:t>
            </a:r>
            <a:r>
              <a:rPr lang="en-US" altLang="en-US" sz="2000">
                <a:solidFill>
                  <a:schemeClr val="hlink"/>
                </a:solidFill>
                <a:latin typeface="Poppl-Laudatio Regular" pitchFamily="34" charset="0"/>
                <a:cs typeface="Arial" panose="020B0604020202020204" pitchFamily="34" charset="0"/>
              </a:rPr>
              <a:t>   A1, A2 &amp; B1, B2</a:t>
            </a:r>
          </a:p>
        </p:txBody>
      </p:sp>
      <p:sp>
        <p:nvSpPr>
          <p:cNvPr id="34821" name="Text Box 5">
            <a:extLst>
              <a:ext uri="{FF2B5EF4-FFF2-40B4-BE49-F238E27FC236}">
                <a16:creationId xmlns:a16="http://schemas.microsoft.com/office/drawing/2014/main" id="{6F940103-F18B-4245-BCA9-C84E1E544C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828800"/>
            <a:ext cx="6451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>
                <a:latin typeface="Poppl-Laudatio Regular" pitchFamily="34" charset="0"/>
                <a:cs typeface="Arial" panose="020B0604020202020204" pitchFamily="34" charset="0"/>
              </a:rPr>
              <a:t>two pairs of flex from the suspect       </a:t>
            </a:r>
            <a:r>
              <a:rPr lang="en-US" altLang="en-US" sz="2000">
                <a:solidFill>
                  <a:srgbClr val="0066FF"/>
                </a:solidFill>
                <a:latin typeface="Poppl-Laudatio Regular" pitchFamily="34" charset="0"/>
                <a:cs typeface="Arial" panose="020B0604020202020204" pitchFamily="34" charset="0"/>
              </a:rPr>
              <a:t>C1, C2 &amp; D1, D2</a:t>
            </a:r>
          </a:p>
        </p:txBody>
      </p:sp>
      <p:sp>
        <p:nvSpPr>
          <p:cNvPr id="34822" name="Text Box 6">
            <a:extLst>
              <a:ext uri="{FF2B5EF4-FFF2-40B4-BE49-F238E27FC236}">
                <a16:creationId xmlns:a16="http://schemas.microsoft.com/office/drawing/2014/main" id="{637E46CE-1453-48AF-A3BC-C31FD2852E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535238"/>
            <a:ext cx="69103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CC0066"/>
                </a:solidFill>
                <a:latin typeface="Poppl-Laudatio Regular" pitchFamily="34" charset="0"/>
                <a:cs typeface="Arial" panose="020B0604020202020204" pitchFamily="34" charset="0"/>
              </a:rPr>
              <a:t>Each had seven strands; 3-iron strands &amp; 4-copper strands</a:t>
            </a:r>
          </a:p>
        </p:txBody>
      </p:sp>
      <p:sp>
        <p:nvSpPr>
          <p:cNvPr id="34823" name="Text Box 7">
            <a:extLst>
              <a:ext uri="{FF2B5EF4-FFF2-40B4-BE49-F238E27FC236}">
                <a16:creationId xmlns:a16="http://schemas.microsoft.com/office/drawing/2014/main" id="{A4A4874C-E309-432C-8CFB-E64A70650A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2757488"/>
            <a:ext cx="38512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800" i="1">
                <a:latin typeface="Poppl-Laudatio Regular" pitchFamily="34" charset="0"/>
                <a:cs typeface="Arial" panose="020B0604020202020204" pitchFamily="34" charset="0"/>
              </a:rPr>
              <a:t>Diameter of each strand was 0.27 mm</a:t>
            </a:r>
          </a:p>
        </p:txBody>
      </p:sp>
      <p:sp>
        <p:nvSpPr>
          <p:cNvPr id="34824" name="Text Box 8">
            <a:extLst>
              <a:ext uri="{FF2B5EF4-FFF2-40B4-BE49-F238E27FC236}">
                <a16:creationId xmlns:a16="http://schemas.microsoft.com/office/drawing/2014/main" id="{C0F27139-CEED-4071-9776-7030EA0D6F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429000"/>
            <a:ext cx="65436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66FF"/>
                </a:solidFill>
                <a:latin typeface="Poppl-Laudatio Regular" pitchFamily="34" charset="0"/>
                <a:cs typeface="Arial" panose="020B0604020202020204" pitchFamily="34" charset="0"/>
              </a:rPr>
              <a:t>All the strands were marked sequentially and analyzed</a:t>
            </a:r>
          </a:p>
        </p:txBody>
      </p:sp>
      <p:sp>
        <p:nvSpPr>
          <p:cNvPr id="34825" name="Text Box 9">
            <a:extLst>
              <a:ext uri="{FF2B5EF4-FFF2-40B4-BE49-F238E27FC236}">
                <a16:creationId xmlns:a16="http://schemas.microsoft.com/office/drawing/2014/main" id="{A6B26C05-8551-4457-9114-C49C5CEC38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4267200"/>
            <a:ext cx="5759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A50021"/>
                </a:solidFill>
                <a:latin typeface="Poppl-Laudatio Regular" pitchFamily="34" charset="0"/>
                <a:cs typeface="Arial" panose="020B0604020202020204" pitchFamily="34" charset="0"/>
              </a:rPr>
              <a:t>Neutron Activation Analysis technique was used</a:t>
            </a:r>
          </a:p>
        </p:txBody>
      </p:sp>
      <p:sp>
        <p:nvSpPr>
          <p:cNvPr id="34826" name="Text Box 10">
            <a:extLst>
              <a:ext uri="{FF2B5EF4-FFF2-40B4-BE49-F238E27FC236}">
                <a16:creationId xmlns:a16="http://schemas.microsoft.com/office/drawing/2014/main" id="{B7B738A2-7B1C-40F5-BCD7-D3F39B67CE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3600" y="4967288"/>
            <a:ext cx="79549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>
                <a:latin typeface="Poppl-Laudatio Regular" pitchFamily="34" charset="0"/>
                <a:cs typeface="Arial" panose="020B0604020202020204" pitchFamily="34" charset="0"/>
              </a:rPr>
              <a:t>Flexes could be grouped into; (1) </a:t>
            </a:r>
            <a:r>
              <a:rPr lang="en-US" altLang="en-US" sz="1800">
                <a:solidFill>
                  <a:srgbClr val="CC0066"/>
                </a:solidFill>
                <a:latin typeface="Poppl-Laudatio Regular" pitchFamily="34" charset="0"/>
                <a:cs typeface="Arial" panose="020B0604020202020204" pitchFamily="34" charset="0"/>
              </a:rPr>
              <a:t>A1, B1</a:t>
            </a:r>
            <a:r>
              <a:rPr lang="en-US" altLang="en-US" sz="1800">
                <a:latin typeface="Poppl-Laudatio Regular" pitchFamily="34" charset="0"/>
                <a:cs typeface="Arial" panose="020B0604020202020204" pitchFamily="34" charset="0"/>
              </a:rPr>
              <a:t>, </a:t>
            </a:r>
            <a:r>
              <a:rPr lang="en-US" altLang="en-US" sz="1800">
                <a:solidFill>
                  <a:srgbClr val="0066FF"/>
                </a:solidFill>
                <a:latin typeface="Poppl-Laudatio Regular" pitchFamily="34" charset="0"/>
                <a:cs typeface="Arial" panose="020B0604020202020204" pitchFamily="34" charset="0"/>
              </a:rPr>
              <a:t>C2, D2</a:t>
            </a:r>
            <a:r>
              <a:rPr lang="en-US" altLang="en-US" sz="1800">
                <a:latin typeface="Poppl-Laudatio Regular" pitchFamily="34" charset="0"/>
                <a:cs typeface="Arial" panose="020B0604020202020204" pitchFamily="34" charset="0"/>
              </a:rPr>
              <a:t>  and (2) </a:t>
            </a:r>
            <a:r>
              <a:rPr lang="en-US" altLang="en-US" sz="1800">
                <a:solidFill>
                  <a:srgbClr val="CC0066"/>
                </a:solidFill>
                <a:latin typeface="Poppl-Laudatio Regular" pitchFamily="34" charset="0"/>
                <a:cs typeface="Arial" panose="020B0604020202020204" pitchFamily="34" charset="0"/>
              </a:rPr>
              <a:t>A2, B2</a:t>
            </a:r>
            <a:r>
              <a:rPr lang="en-US" altLang="en-US" sz="1800">
                <a:latin typeface="Poppl-Laudatio Regular" pitchFamily="34" charset="0"/>
                <a:cs typeface="Arial" panose="020B0604020202020204" pitchFamily="34" charset="0"/>
              </a:rPr>
              <a:t>, </a:t>
            </a:r>
            <a:r>
              <a:rPr lang="en-US" altLang="en-US" sz="1800">
                <a:solidFill>
                  <a:srgbClr val="0066FF"/>
                </a:solidFill>
                <a:latin typeface="Poppl-Laudatio Regular" pitchFamily="34" charset="0"/>
                <a:cs typeface="Arial" panose="020B0604020202020204" pitchFamily="34" charset="0"/>
              </a:rPr>
              <a:t>C1, D1</a:t>
            </a:r>
          </a:p>
        </p:txBody>
      </p:sp>
      <p:sp>
        <p:nvSpPr>
          <p:cNvPr id="34827" name="Text Box 11">
            <a:extLst>
              <a:ext uri="{FF2B5EF4-FFF2-40B4-BE49-F238E27FC236}">
                <a16:creationId xmlns:a16="http://schemas.microsoft.com/office/drawing/2014/main" id="{4FD85B58-CE56-452A-94ED-B2BD9F8A55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5659438"/>
            <a:ext cx="57102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FF0000"/>
                </a:solidFill>
                <a:latin typeface="Poppl-Laudatio Regular" pitchFamily="34" charset="0"/>
                <a:cs typeface="Arial" panose="020B0604020202020204" pitchFamily="34" charset="0"/>
              </a:rPr>
              <a:t>The suspect was associated with the transmitter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scan0079">
            <a:extLst>
              <a:ext uri="{FF2B5EF4-FFF2-40B4-BE49-F238E27FC236}">
                <a16:creationId xmlns:a16="http://schemas.microsoft.com/office/drawing/2014/main" id="{6BEE3556-CF94-4B8F-A451-A2D0ECEBB5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0413" y="-317500"/>
            <a:ext cx="10666413" cy="749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scan0080">
            <a:extLst>
              <a:ext uri="{FF2B5EF4-FFF2-40B4-BE49-F238E27FC236}">
                <a16:creationId xmlns:a16="http://schemas.microsoft.com/office/drawing/2014/main" id="{9097A928-A3C7-4B21-ABEC-AF28F21298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" y="168275"/>
            <a:ext cx="8869363" cy="651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>
            <a:extLst>
              <a:ext uri="{FF2B5EF4-FFF2-40B4-BE49-F238E27FC236}">
                <a16:creationId xmlns:a16="http://schemas.microsoft.com/office/drawing/2014/main" id="{BC7E8C9B-5311-4BFB-9643-0B72574A52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51925" y="65182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3" name="Text Box 3">
            <a:hlinkClick r:id="rId3" action="ppaction://hlinksldjump"/>
            <a:extLst>
              <a:ext uri="{FF2B5EF4-FFF2-40B4-BE49-F238E27FC236}">
                <a16:creationId xmlns:a16="http://schemas.microsoft.com/office/drawing/2014/main" id="{83962F39-E8CE-4167-B5A4-8C12C4E413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6488" y="6399213"/>
            <a:ext cx="147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b="1" i="1">
                <a:solidFill>
                  <a:srgbClr val="800000"/>
                </a:solidFill>
              </a:rPr>
              <a:t>ranbsingh</a:t>
            </a:r>
          </a:p>
        </p:txBody>
      </p:sp>
      <p:sp>
        <p:nvSpPr>
          <p:cNvPr id="5124" name="Text Box 4">
            <a:extLst>
              <a:ext uri="{FF2B5EF4-FFF2-40B4-BE49-F238E27FC236}">
                <a16:creationId xmlns:a16="http://schemas.microsoft.com/office/drawing/2014/main" id="{B623B12B-4CB2-49DE-BA9A-65B488152F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0925" y="212725"/>
            <a:ext cx="612933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6000" b="1">
                <a:solidFill>
                  <a:srgbClr val="006600"/>
                </a:solidFill>
              </a:rPr>
              <a:t>Objects (material)</a:t>
            </a:r>
          </a:p>
        </p:txBody>
      </p:sp>
      <p:sp>
        <p:nvSpPr>
          <p:cNvPr id="30725" name="Text Box 5">
            <a:extLst>
              <a:ext uri="{FF2B5EF4-FFF2-40B4-BE49-F238E27FC236}">
                <a16:creationId xmlns:a16="http://schemas.microsoft.com/office/drawing/2014/main" id="{980CE3A8-7E6B-4317-8D68-AC403FC3E5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6200" y="1143000"/>
            <a:ext cx="22415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4400" b="1">
                <a:solidFill>
                  <a:srgbClr val="3333CC"/>
                </a:solidFill>
              </a:rPr>
              <a:t>Natural</a:t>
            </a:r>
          </a:p>
        </p:txBody>
      </p:sp>
      <p:sp>
        <p:nvSpPr>
          <p:cNvPr id="30726" name="Text Box 6">
            <a:extLst>
              <a:ext uri="{FF2B5EF4-FFF2-40B4-BE49-F238E27FC236}">
                <a16:creationId xmlns:a16="http://schemas.microsoft.com/office/drawing/2014/main" id="{6B96B7A4-3420-4B89-9DD2-108DE56636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951038"/>
            <a:ext cx="630237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65000"/>
              </a:lnSpc>
            </a:pPr>
            <a:r>
              <a:rPr lang="en-US" altLang="en-US" sz="2800">
                <a:solidFill>
                  <a:srgbClr val="CC6600"/>
                </a:solidFill>
                <a:cs typeface="Times New Roman" panose="02020603050405020304" pitchFamily="18" charset="0"/>
              </a:rPr>
              <a:t>*</a:t>
            </a:r>
            <a:r>
              <a:rPr lang="en-US" altLang="en-US" sz="2800">
                <a:solidFill>
                  <a:srgbClr val="CC6600"/>
                </a:solidFill>
              </a:rPr>
              <a:t> major and minor constituents</a:t>
            </a:r>
          </a:p>
          <a:p>
            <a:pPr eaLnBrk="1" hangingPunct="1">
              <a:lnSpc>
                <a:spcPct val="65000"/>
              </a:lnSpc>
            </a:pPr>
            <a:r>
              <a:rPr lang="en-US" altLang="en-US" sz="2800">
                <a:solidFill>
                  <a:srgbClr val="CC6600"/>
                </a:solidFill>
              </a:rPr>
              <a:t>   controlled by nature </a:t>
            </a:r>
            <a:r>
              <a:rPr lang="en-US" altLang="en-US" b="1" i="1">
                <a:solidFill>
                  <a:srgbClr val="CC6600"/>
                </a:solidFill>
              </a:rPr>
              <a:t>(within specific range)</a:t>
            </a:r>
            <a:r>
              <a:rPr lang="en-US" altLang="en-US">
                <a:solidFill>
                  <a:srgbClr val="CC6600"/>
                </a:solidFill>
              </a:rPr>
              <a:t> </a:t>
            </a:r>
          </a:p>
        </p:txBody>
      </p:sp>
      <p:sp>
        <p:nvSpPr>
          <p:cNvPr id="30727" name="Text Box 7">
            <a:extLst>
              <a:ext uri="{FF2B5EF4-FFF2-40B4-BE49-F238E27FC236}">
                <a16:creationId xmlns:a16="http://schemas.microsoft.com/office/drawing/2014/main" id="{523E725F-CD46-494C-9EC7-8811084BFE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663" y="2566988"/>
            <a:ext cx="51641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CC6600"/>
                </a:solidFill>
                <a:cs typeface="Times New Roman" panose="02020603050405020304" pitchFamily="18" charset="0"/>
              </a:rPr>
              <a:t>*</a:t>
            </a:r>
            <a:r>
              <a:rPr lang="en-US" altLang="en-US" sz="2800">
                <a:solidFill>
                  <a:schemeClr val="accent2"/>
                </a:solidFill>
              </a:rPr>
              <a:t> trace constituents vary at random</a:t>
            </a:r>
          </a:p>
        </p:txBody>
      </p:sp>
      <p:sp>
        <p:nvSpPr>
          <p:cNvPr id="30728" name="Text Box 8">
            <a:extLst>
              <a:ext uri="{FF2B5EF4-FFF2-40B4-BE49-F238E27FC236}">
                <a16:creationId xmlns:a16="http://schemas.microsoft.com/office/drawing/2014/main" id="{CFCFED0B-5A54-4A13-884C-6F0495D2AB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100388"/>
            <a:ext cx="67135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CC6600"/>
                </a:solidFill>
                <a:cs typeface="Times New Roman" panose="02020603050405020304" pitchFamily="18" charset="0"/>
              </a:rPr>
              <a:t>*</a:t>
            </a:r>
            <a:r>
              <a:rPr lang="en-US" altLang="en-US" sz="2800">
                <a:solidFill>
                  <a:srgbClr val="006600"/>
                </a:solidFill>
              </a:rPr>
              <a:t> change with time (environment, source etc.)</a:t>
            </a:r>
          </a:p>
        </p:txBody>
      </p:sp>
      <p:sp>
        <p:nvSpPr>
          <p:cNvPr id="5129" name="Text Box 9">
            <a:extLst>
              <a:ext uri="{FF2B5EF4-FFF2-40B4-BE49-F238E27FC236}">
                <a16:creationId xmlns:a16="http://schemas.microsoft.com/office/drawing/2014/main" id="{459C9ED3-FAFD-44FF-BFAD-BEA8A5171E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525" y="42322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30" name="Text Box 10">
            <a:extLst>
              <a:ext uri="{FF2B5EF4-FFF2-40B4-BE49-F238E27FC236}">
                <a16:creationId xmlns:a16="http://schemas.microsoft.com/office/drawing/2014/main" id="{B8891003-79D7-41F6-BD5B-4E9214A9EF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325" y="53752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31" name="Text Box 11">
            <a:extLst>
              <a:ext uri="{FF2B5EF4-FFF2-40B4-BE49-F238E27FC236}">
                <a16:creationId xmlns:a16="http://schemas.microsoft.com/office/drawing/2014/main" id="{24342183-E777-40E6-885A-35FAF04E1A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6200" y="3733800"/>
            <a:ext cx="382428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4400" b="1">
                <a:solidFill>
                  <a:schemeClr val="accent2"/>
                </a:solidFill>
              </a:rPr>
              <a:t>Manufactured</a:t>
            </a:r>
          </a:p>
        </p:txBody>
      </p:sp>
      <p:sp>
        <p:nvSpPr>
          <p:cNvPr id="30732" name="Text Box 12">
            <a:extLst>
              <a:ext uri="{FF2B5EF4-FFF2-40B4-BE49-F238E27FC236}">
                <a16:creationId xmlns:a16="http://schemas.microsoft.com/office/drawing/2014/main" id="{AD390E64-4A09-4E6A-941C-5A7A488CE7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425" y="4533900"/>
            <a:ext cx="721995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65000"/>
              </a:lnSpc>
            </a:pPr>
            <a:r>
              <a:rPr lang="en-US" altLang="en-US" sz="2800">
                <a:solidFill>
                  <a:srgbClr val="CC6600"/>
                </a:solidFill>
                <a:cs typeface="Times New Roman" panose="02020603050405020304" pitchFamily="18" charset="0"/>
              </a:rPr>
              <a:t>*</a:t>
            </a:r>
            <a:r>
              <a:rPr lang="en-US" altLang="en-US" sz="2800">
                <a:solidFill>
                  <a:srgbClr val="FF0000"/>
                </a:solidFill>
              </a:rPr>
              <a:t> major and minor constituents</a:t>
            </a:r>
          </a:p>
          <a:p>
            <a:pPr eaLnBrk="1" hangingPunct="1">
              <a:lnSpc>
                <a:spcPct val="65000"/>
              </a:lnSpc>
            </a:pPr>
            <a:r>
              <a:rPr lang="en-US" altLang="en-US" sz="2800">
                <a:solidFill>
                  <a:srgbClr val="FF0000"/>
                </a:solidFill>
              </a:rPr>
              <a:t>  controlled by manufacturer </a:t>
            </a:r>
            <a:r>
              <a:rPr lang="en-US" altLang="en-US" b="1" i="1">
                <a:solidFill>
                  <a:srgbClr val="FF0000"/>
                </a:solidFill>
              </a:rPr>
              <a:t>(within specific range)</a:t>
            </a:r>
            <a:r>
              <a:rPr lang="en-US" altLang="en-US" b="1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0733" name="Text Box 13">
            <a:extLst>
              <a:ext uri="{FF2B5EF4-FFF2-40B4-BE49-F238E27FC236}">
                <a16:creationId xmlns:a16="http://schemas.microsoft.com/office/drawing/2014/main" id="{15810D40-3460-429F-A213-7E7C0C1A64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563" y="5272088"/>
            <a:ext cx="51641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CC6600"/>
                </a:solidFill>
                <a:cs typeface="Times New Roman" panose="02020603050405020304" pitchFamily="18" charset="0"/>
              </a:rPr>
              <a:t>*</a:t>
            </a:r>
            <a:r>
              <a:rPr lang="en-US" altLang="en-US" sz="2800">
                <a:solidFill>
                  <a:srgbClr val="6600CC"/>
                </a:solidFill>
              </a:rPr>
              <a:t> trace constituents vary at random</a:t>
            </a:r>
          </a:p>
        </p:txBody>
      </p:sp>
      <p:sp>
        <p:nvSpPr>
          <p:cNvPr id="30734" name="Text Box 14">
            <a:extLst>
              <a:ext uri="{FF2B5EF4-FFF2-40B4-BE49-F238E27FC236}">
                <a16:creationId xmlns:a16="http://schemas.microsoft.com/office/drawing/2014/main" id="{A4452561-6110-4701-B9E2-31A3621F6D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525" y="5881688"/>
            <a:ext cx="58197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CC6600"/>
                </a:solidFill>
                <a:cs typeface="Times New Roman" panose="02020603050405020304" pitchFamily="18" charset="0"/>
              </a:rPr>
              <a:t>*</a:t>
            </a:r>
            <a:r>
              <a:rPr lang="en-US" altLang="en-US" sz="2800">
                <a:solidFill>
                  <a:srgbClr val="006600"/>
                </a:solidFill>
              </a:rPr>
              <a:t> bulk production and wide distribution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500"/>
                                        <p:tgtEl>
                                          <p:spTgt spid="30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5" grpId="0" autoUpdateAnimBg="0"/>
      <p:bldP spid="30726" grpId="0" autoUpdateAnimBg="0"/>
      <p:bldP spid="30727" grpId="0" autoUpdateAnimBg="0"/>
      <p:bldP spid="30728" grpId="0" autoUpdateAnimBg="0"/>
      <p:bldP spid="30731" grpId="0" autoUpdateAnimBg="0"/>
      <p:bldP spid="30732" grpId="0" autoUpdateAnimBg="0"/>
      <p:bldP spid="30733" grpId="0" autoUpdateAnimBg="0"/>
      <p:bldP spid="30734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scan0020">
            <a:extLst>
              <a:ext uri="{FF2B5EF4-FFF2-40B4-BE49-F238E27FC236}">
                <a16:creationId xmlns:a16="http://schemas.microsoft.com/office/drawing/2014/main" id="{C577D800-0FD7-4D74-B652-0E52C33F77F4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4225" y="609600"/>
            <a:ext cx="5035550" cy="5486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scan0019">
            <a:extLst>
              <a:ext uri="{FF2B5EF4-FFF2-40B4-BE49-F238E27FC236}">
                <a16:creationId xmlns:a16="http://schemas.microsoft.com/office/drawing/2014/main" id="{BC5FE2EE-21ED-4E29-B9E2-546BE708ABCC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70188" y="609600"/>
            <a:ext cx="3603625" cy="5486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AutoShape 3">
            <a:extLst>
              <a:ext uri="{FF2B5EF4-FFF2-40B4-BE49-F238E27FC236}">
                <a16:creationId xmlns:a16="http://schemas.microsoft.com/office/drawing/2014/main" id="{56D6A027-5358-4064-BA51-D9CBCA1195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550" y="844550"/>
            <a:ext cx="673100" cy="596900"/>
          </a:xfrm>
          <a:prstGeom prst="upArrow">
            <a:avLst>
              <a:gd name="adj1" fmla="val 75009"/>
              <a:gd name="adj2" fmla="val 49995"/>
            </a:avLst>
          </a:prstGeom>
          <a:solidFill>
            <a:srgbClr val="CC33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IN" altLang="en-US"/>
          </a:p>
        </p:txBody>
      </p:sp>
      <p:sp>
        <p:nvSpPr>
          <p:cNvPr id="43012" name="Rectangle 4">
            <a:extLst>
              <a:ext uri="{FF2B5EF4-FFF2-40B4-BE49-F238E27FC236}">
                <a16:creationId xmlns:a16="http://schemas.microsoft.com/office/drawing/2014/main" id="{14CF30D5-E9B8-46E5-9197-5F5DCC59D6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9525" y="792163"/>
            <a:ext cx="12350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>
                <a:solidFill>
                  <a:schemeClr val="accent1"/>
                </a:solidFill>
              </a:rPr>
              <a:t>1977</a:t>
            </a:r>
          </a:p>
        </p:txBody>
      </p:sp>
      <p:sp>
        <p:nvSpPr>
          <p:cNvPr id="43013" name="Rectangle 5">
            <a:extLst>
              <a:ext uri="{FF2B5EF4-FFF2-40B4-BE49-F238E27FC236}">
                <a16:creationId xmlns:a16="http://schemas.microsoft.com/office/drawing/2014/main" id="{6A755450-3F1D-4E29-93A4-EDF10CED4D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447800"/>
            <a:ext cx="36576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b="1"/>
              <a:t>A priori assumptions</a:t>
            </a:r>
          </a:p>
          <a:p>
            <a:r>
              <a:rPr lang="en-US" altLang="en-US" b="1"/>
              <a:t>   -within agreement,</a:t>
            </a:r>
          </a:p>
          <a:p>
            <a:r>
              <a:rPr lang="en-US" altLang="en-US" b="1"/>
              <a:t>   -between variations</a:t>
            </a:r>
          </a:p>
          <a:p>
            <a:r>
              <a:rPr lang="en-US" altLang="en-US" b="1"/>
              <a:t>were verified</a:t>
            </a:r>
            <a:r>
              <a:rPr lang="en-US" altLang="en-US"/>
              <a:t> </a:t>
            </a:r>
          </a:p>
        </p:txBody>
      </p:sp>
      <p:sp>
        <p:nvSpPr>
          <p:cNvPr id="43014" name="Rectangle 6">
            <a:extLst>
              <a:ext uri="{FF2B5EF4-FFF2-40B4-BE49-F238E27FC236}">
                <a16:creationId xmlns:a16="http://schemas.microsoft.com/office/drawing/2014/main" id="{5409870B-F9B3-452B-8163-386CEEFCD4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325" y="3200400"/>
            <a:ext cx="4000500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en-US" altLang="en-US" b="1" i="1">
                <a:solidFill>
                  <a:srgbClr val="006600"/>
                </a:solidFill>
              </a:rPr>
              <a:t>Forty  five   inter-comparisons</a:t>
            </a:r>
          </a:p>
          <a:p>
            <a:pPr>
              <a:lnSpc>
                <a:spcPct val="85000"/>
              </a:lnSpc>
            </a:pPr>
            <a:r>
              <a:rPr lang="en-US" altLang="en-US" b="1" i="1">
                <a:solidFill>
                  <a:srgbClr val="006600"/>
                </a:solidFill>
              </a:rPr>
              <a:t>were made, and   it was shown</a:t>
            </a:r>
          </a:p>
          <a:p>
            <a:pPr>
              <a:lnSpc>
                <a:spcPct val="85000"/>
              </a:lnSpc>
            </a:pPr>
            <a:r>
              <a:rPr lang="en-US" altLang="en-US" b="1" i="1">
                <a:solidFill>
                  <a:srgbClr val="006600"/>
                </a:solidFill>
              </a:rPr>
              <a:t>that the levels of the elements:</a:t>
            </a:r>
          </a:p>
          <a:p>
            <a:pPr>
              <a:lnSpc>
                <a:spcPct val="85000"/>
              </a:lnSpc>
            </a:pPr>
            <a:r>
              <a:rPr lang="en-US" altLang="en-US" b="1" i="1">
                <a:solidFill>
                  <a:srgbClr val="006600"/>
                </a:solidFill>
              </a:rPr>
              <a:t>Ag,  Au,  Se, and  Sb  could </a:t>
            </a:r>
          </a:p>
          <a:p>
            <a:pPr>
              <a:lnSpc>
                <a:spcPct val="85000"/>
              </a:lnSpc>
            </a:pPr>
            <a:r>
              <a:rPr lang="en-US" altLang="en-US" b="1" i="1">
                <a:solidFill>
                  <a:srgbClr val="006600"/>
                </a:solidFill>
              </a:rPr>
              <a:t>differentiate all the wires</a:t>
            </a:r>
          </a:p>
        </p:txBody>
      </p:sp>
      <p:sp>
        <p:nvSpPr>
          <p:cNvPr id="43015" name="Rectangle 7">
            <a:extLst>
              <a:ext uri="{FF2B5EF4-FFF2-40B4-BE49-F238E27FC236}">
                <a16:creationId xmlns:a16="http://schemas.microsoft.com/office/drawing/2014/main" id="{2B333127-CA9C-4BBC-BA46-A75815DB98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5299075"/>
            <a:ext cx="4060825" cy="102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en-US" alt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above method  was used</a:t>
            </a:r>
          </a:p>
          <a:p>
            <a:pPr>
              <a:lnSpc>
                <a:spcPct val="85000"/>
              </a:lnSpc>
              <a:defRPr/>
            </a:pPr>
            <a:r>
              <a:rPr lang="en-US" alt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to analyze and report on case </a:t>
            </a:r>
          </a:p>
          <a:p>
            <a:pPr>
              <a:lnSpc>
                <a:spcPct val="85000"/>
              </a:lnSpc>
              <a:defRPr/>
            </a:pPr>
            <a:r>
              <a:rPr lang="en-US" alt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samples with confidence</a:t>
            </a:r>
          </a:p>
        </p:txBody>
      </p:sp>
      <p:sp>
        <p:nvSpPr>
          <p:cNvPr id="43016" name="AutoShape 8">
            <a:extLst>
              <a:ext uri="{FF2B5EF4-FFF2-40B4-BE49-F238E27FC236}">
                <a16:creationId xmlns:a16="http://schemas.microsoft.com/office/drawing/2014/main" id="{4487E783-8DAF-4378-8DE8-67E1292034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5950" y="920750"/>
            <a:ext cx="673100" cy="596900"/>
          </a:xfrm>
          <a:prstGeom prst="downArrow">
            <a:avLst>
              <a:gd name="adj1" fmla="val 84435"/>
              <a:gd name="adj2" fmla="val 55319"/>
            </a:avLst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3017" name="Rectangle 9">
            <a:extLst>
              <a:ext uri="{FF2B5EF4-FFF2-40B4-BE49-F238E27FC236}">
                <a16:creationId xmlns:a16="http://schemas.microsoft.com/office/drawing/2014/main" id="{5A6FA183-FCFD-47FF-8F84-14389AECEE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4525" y="792163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>
                <a:solidFill>
                  <a:schemeClr val="accent1"/>
                </a:solidFill>
              </a:rPr>
              <a:t>1997</a:t>
            </a:r>
          </a:p>
        </p:txBody>
      </p:sp>
      <p:sp>
        <p:nvSpPr>
          <p:cNvPr id="43018" name="Rectangle 10">
            <a:extLst>
              <a:ext uri="{FF2B5EF4-FFF2-40B4-BE49-F238E27FC236}">
                <a16:creationId xmlns:a16="http://schemas.microsoft.com/office/drawing/2014/main" id="{415FA0E0-5373-47FC-9677-2A2CA841BA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1447800"/>
            <a:ext cx="35052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r>
              <a:rPr lang="en-US" alt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Trace element profile of</a:t>
            </a:r>
          </a:p>
          <a:p>
            <a:pPr>
              <a:defRPr/>
            </a:pPr>
            <a:r>
              <a:rPr lang="en-US" altLang="en-US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one hundred and  eleven</a:t>
            </a:r>
          </a:p>
          <a:p>
            <a:pPr>
              <a:defRPr/>
            </a:pPr>
            <a:r>
              <a:rPr lang="en-US" alt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copper wires from actual cases were compiled</a:t>
            </a:r>
            <a:r>
              <a:rPr lang="en-US" altLang="en-US" b="1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3019" name="Rectangle 11">
            <a:extLst>
              <a:ext uri="{FF2B5EF4-FFF2-40B4-BE49-F238E27FC236}">
                <a16:creationId xmlns:a16="http://schemas.microsoft.com/office/drawing/2014/main" id="{6CD5C48D-2E22-4DB4-8033-F6A4B5B2B8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3263900"/>
            <a:ext cx="4038600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en-US" altLang="en-US" b="1" i="1">
                <a:solidFill>
                  <a:schemeClr val="tx2"/>
                </a:solidFill>
              </a:rPr>
              <a:t>Six thousand   one hundred</a:t>
            </a:r>
          </a:p>
          <a:p>
            <a:pPr>
              <a:lnSpc>
                <a:spcPct val="85000"/>
              </a:lnSpc>
            </a:pPr>
            <a:r>
              <a:rPr lang="en-US" altLang="en-US" b="1" i="1">
                <a:solidFill>
                  <a:schemeClr val="tx2"/>
                </a:solidFill>
              </a:rPr>
              <a:t>and  five  inter-comparisons</a:t>
            </a:r>
          </a:p>
          <a:p>
            <a:pPr>
              <a:lnSpc>
                <a:spcPct val="85000"/>
              </a:lnSpc>
            </a:pPr>
            <a:r>
              <a:rPr lang="en-US" altLang="en-US" b="1" i="1">
                <a:solidFill>
                  <a:schemeClr val="tx2"/>
                </a:solidFill>
              </a:rPr>
              <a:t>were made. The wires could</a:t>
            </a:r>
          </a:p>
          <a:p>
            <a:pPr>
              <a:lnSpc>
                <a:spcPct val="85000"/>
              </a:lnSpc>
            </a:pPr>
            <a:r>
              <a:rPr lang="en-US" altLang="en-US" b="1" i="1">
                <a:solidFill>
                  <a:schemeClr val="tx2"/>
                </a:solidFill>
              </a:rPr>
              <a:t>be grouped into </a:t>
            </a:r>
            <a:r>
              <a:rPr lang="en-US" altLang="en-US" b="1" i="1" u="sng">
                <a:solidFill>
                  <a:schemeClr val="tx2"/>
                </a:solidFill>
              </a:rPr>
              <a:t>one hundred</a:t>
            </a:r>
          </a:p>
          <a:p>
            <a:pPr>
              <a:lnSpc>
                <a:spcPct val="85000"/>
              </a:lnSpc>
            </a:pPr>
            <a:r>
              <a:rPr lang="en-US" altLang="en-US" b="1" i="1">
                <a:solidFill>
                  <a:schemeClr val="tx2"/>
                </a:solidFill>
              </a:rPr>
              <a:t>different  sources  only</a:t>
            </a:r>
          </a:p>
        </p:txBody>
      </p:sp>
      <p:sp>
        <p:nvSpPr>
          <p:cNvPr id="43020" name="Rectangle 12">
            <a:extLst>
              <a:ext uri="{FF2B5EF4-FFF2-40B4-BE49-F238E27FC236}">
                <a16:creationId xmlns:a16="http://schemas.microsoft.com/office/drawing/2014/main" id="{9254755C-FDAF-47A9-8F7F-F4E338683B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5257800"/>
            <a:ext cx="4332288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 b="1" i="1">
                <a:solidFill>
                  <a:srgbClr val="006600"/>
                </a:solidFill>
              </a:rPr>
              <a:t>If indistinguishable samples were not </a:t>
            </a:r>
          </a:p>
          <a:p>
            <a:r>
              <a:rPr lang="en-US" altLang="en-US" sz="2000" b="1" i="1">
                <a:solidFill>
                  <a:srgbClr val="006600"/>
                </a:solidFill>
              </a:rPr>
              <a:t>duplicates, the  confidence  in  forming </a:t>
            </a:r>
          </a:p>
          <a:p>
            <a:r>
              <a:rPr lang="en-US" altLang="en-US" sz="2000" b="1" i="1">
                <a:solidFill>
                  <a:srgbClr val="006600"/>
                </a:solidFill>
              </a:rPr>
              <a:t>opinion </a:t>
            </a:r>
            <a:r>
              <a:rPr lang="en-US" altLang="en-US" b="1" i="1">
                <a:solidFill>
                  <a:srgbClr val="006600"/>
                </a:solidFill>
              </a:rPr>
              <a:t>is</a:t>
            </a:r>
            <a:r>
              <a:rPr lang="en-US" altLang="en-US" sz="2000" b="1" i="1">
                <a:solidFill>
                  <a:srgbClr val="006600"/>
                </a:solidFill>
              </a:rPr>
              <a:t> affected. Determination of </a:t>
            </a:r>
          </a:p>
          <a:p>
            <a:r>
              <a:rPr lang="en-US" altLang="en-US" sz="2000" b="1" i="1">
                <a:solidFill>
                  <a:srgbClr val="006600"/>
                </a:solidFill>
              </a:rPr>
              <a:t>a few more elements  may  be  essential</a:t>
            </a:r>
          </a:p>
        </p:txBody>
      </p:sp>
      <p:sp>
        <p:nvSpPr>
          <p:cNvPr id="41996" name="Text Box 13">
            <a:hlinkClick r:id="rId3" action="ppaction://hlinksldjump"/>
            <a:extLst>
              <a:ext uri="{FF2B5EF4-FFF2-40B4-BE49-F238E27FC236}">
                <a16:creationId xmlns:a16="http://schemas.microsoft.com/office/drawing/2014/main" id="{75F3AEB1-A5FC-49A4-A2B4-795904E752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2750" y="6491288"/>
            <a:ext cx="1111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800" i="1"/>
              <a:t>ranbsingh</a:t>
            </a:r>
            <a:endParaRPr lang="en-US" altLang="en-US"/>
          </a:p>
        </p:txBody>
      </p:sp>
      <p:sp>
        <p:nvSpPr>
          <p:cNvPr id="43022" name="Text Box 14">
            <a:extLst>
              <a:ext uri="{FF2B5EF4-FFF2-40B4-BE49-F238E27FC236}">
                <a16:creationId xmlns:a16="http://schemas.microsoft.com/office/drawing/2014/main" id="{DE95A9BF-76DF-42D3-83C8-C89DDFC150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7663" y="-196850"/>
            <a:ext cx="35496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200" b="1" i="1">
                <a:solidFill>
                  <a:srgbClr val="CC3300"/>
                </a:solidFill>
              </a:rPr>
              <a:t>Characterization of </a:t>
            </a:r>
          </a:p>
        </p:txBody>
      </p:sp>
      <p:sp>
        <p:nvSpPr>
          <p:cNvPr id="43023" name="Text Box 15">
            <a:extLst>
              <a:ext uri="{FF2B5EF4-FFF2-40B4-BE49-F238E27FC236}">
                <a16:creationId xmlns:a16="http://schemas.microsoft.com/office/drawing/2014/main" id="{725E361A-0928-4FC3-BEEC-00ECCDC90A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33400"/>
            <a:ext cx="3889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rgbClr val="006600"/>
                </a:solidFill>
              </a:rPr>
              <a:t>(Neutron Activation Analysis)</a:t>
            </a:r>
          </a:p>
        </p:txBody>
      </p:sp>
      <p:sp>
        <p:nvSpPr>
          <p:cNvPr id="41999" name="Rectangle 16">
            <a:extLst>
              <a:ext uri="{FF2B5EF4-FFF2-40B4-BE49-F238E27FC236}">
                <a16:creationId xmlns:a16="http://schemas.microsoft.com/office/drawing/2014/main" id="{685F1D7A-CFF7-400E-9D37-87D1EEB9CE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76200"/>
            <a:ext cx="88058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000" b="1">
                <a:solidFill>
                  <a:schemeClr val="accent2"/>
                </a:solidFill>
              </a:rPr>
              <a:t>Copper Wires by Trace Element profile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0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0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3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3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3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3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2" grpId="0" autoUpdateAnimBg="0"/>
      <p:bldP spid="43013" grpId="0" autoUpdateAnimBg="0"/>
      <p:bldP spid="43014" grpId="0" autoUpdateAnimBg="0"/>
      <p:bldP spid="43015" grpId="0" autoUpdateAnimBg="0"/>
      <p:bldP spid="43016" grpId="0" animBg="1" autoUpdateAnimBg="0"/>
      <p:bldP spid="43017" grpId="0" autoUpdateAnimBg="0"/>
      <p:bldP spid="43018" grpId="0" autoUpdateAnimBg="0"/>
      <p:bldP spid="43019" grpId="0" autoUpdateAnimBg="0"/>
      <p:bldP spid="43020" grpId="0" autoUpdateAnimBg="0"/>
      <p:bldP spid="43022" grpId="0" autoUpdateAnimBg="0"/>
      <p:bldP spid="43023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>
            <a:extLst>
              <a:ext uri="{FF2B5EF4-FFF2-40B4-BE49-F238E27FC236}">
                <a16:creationId xmlns:a16="http://schemas.microsoft.com/office/drawing/2014/main" id="{2F04E377-1119-436C-961E-17BF57AFC7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158750"/>
            <a:ext cx="7815263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75000"/>
              </a:lnSpc>
            </a:pPr>
            <a:r>
              <a:rPr lang="en-US" altLang="en-US" sz="4400">
                <a:solidFill>
                  <a:srgbClr val="0033CC"/>
                </a:solidFill>
              </a:rPr>
              <a:t>Characterization of Wires by their</a:t>
            </a:r>
          </a:p>
          <a:p>
            <a:pPr eaLnBrk="1" hangingPunct="1">
              <a:lnSpc>
                <a:spcPct val="75000"/>
              </a:lnSpc>
            </a:pPr>
            <a:r>
              <a:rPr lang="en-US" altLang="en-US" sz="4400">
                <a:solidFill>
                  <a:srgbClr val="0033CC"/>
                </a:solidFill>
              </a:rPr>
              <a:t>Trace Element Profile </a:t>
            </a:r>
          </a:p>
        </p:txBody>
      </p:sp>
      <p:sp>
        <p:nvSpPr>
          <p:cNvPr id="10243" name="Text Box 3">
            <a:extLst>
              <a:ext uri="{FF2B5EF4-FFF2-40B4-BE49-F238E27FC236}">
                <a16:creationId xmlns:a16="http://schemas.microsoft.com/office/drawing/2014/main" id="{92E697E9-C7E6-4A53-A84F-F825E87BE7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2675" y="1377950"/>
            <a:ext cx="1879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5400" i="1">
                <a:solidFill>
                  <a:srgbClr val="660033"/>
                </a:solidFill>
              </a:rPr>
              <a:t>is it a </a:t>
            </a:r>
          </a:p>
        </p:txBody>
      </p:sp>
      <p:sp>
        <p:nvSpPr>
          <p:cNvPr id="10244" name="Text Box 4">
            <a:extLst>
              <a:ext uri="{FF2B5EF4-FFF2-40B4-BE49-F238E27FC236}">
                <a16:creationId xmlns:a16="http://schemas.microsoft.com/office/drawing/2014/main" id="{9C28E2EE-9CF5-49C1-B596-1A7339FF53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575" y="1905000"/>
            <a:ext cx="73802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000">
                <a:solidFill>
                  <a:srgbClr val="800000"/>
                </a:solidFill>
              </a:rPr>
              <a:t>Definitive Identification Technique</a:t>
            </a:r>
          </a:p>
        </p:txBody>
      </p:sp>
      <p:sp>
        <p:nvSpPr>
          <p:cNvPr id="10245" name="Text Box 5">
            <a:extLst>
              <a:ext uri="{FF2B5EF4-FFF2-40B4-BE49-F238E27FC236}">
                <a16:creationId xmlns:a16="http://schemas.microsoft.com/office/drawing/2014/main" id="{35D62C90-62B0-4075-9EAC-E2D4952473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048000"/>
            <a:ext cx="4260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600">
                <a:solidFill>
                  <a:srgbClr val="006600"/>
                </a:solidFill>
              </a:rPr>
              <a:t>Multi-stranded Cables</a:t>
            </a:r>
          </a:p>
        </p:txBody>
      </p:sp>
      <p:sp>
        <p:nvSpPr>
          <p:cNvPr id="10246" name="Text Box 6">
            <a:extLst>
              <a:ext uri="{FF2B5EF4-FFF2-40B4-BE49-F238E27FC236}">
                <a16:creationId xmlns:a16="http://schemas.microsoft.com/office/drawing/2014/main" id="{E484FC2F-C91E-40C2-85DB-D3FD3F863B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3778250"/>
            <a:ext cx="8220075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65000"/>
              </a:lnSpc>
              <a:buFontTx/>
              <a:buChar char="-"/>
            </a:pPr>
            <a:r>
              <a:rPr lang="en-US" altLang="en-US" sz="3200" i="1"/>
              <a:t> </a:t>
            </a:r>
            <a:r>
              <a:rPr lang="en-US" altLang="en-US" sz="3200" i="1">
                <a:solidFill>
                  <a:srgbClr val="FF0000"/>
                </a:solidFill>
              </a:rPr>
              <a:t>comparison of trace element concentration in </a:t>
            </a:r>
          </a:p>
          <a:p>
            <a:pPr eaLnBrk="1" hangingPunct="1">
              <a:lnSpc>
                <a:spcPct val="65000"/>
              </a:lnSpc>
            </a:pPr>
            <a:r>
              <a:rPr lang="en-US" altLang="en-US" sz="3200" i="1">
                <a:solidFill>
                  <a:srgbClr val="FF0000"/>
                </a:solidFill>
              </a:rPr>
              <a:t>  corresponding strands yields conclusive results</a:t>
            </a:r>
            <a:r>
              <a:rPr lang="en-US" altLang="en-US" sz="3200" i="1"/>
              <a:t> </a:t>
            </a:r>
          </a:p>
          <a:p>
            <a:pPr eaLnBrk="1" hangingPunct="1">
              <a:lnSpc>
                <a:spcPct val="65000"/>
              </a:lnSpc>
            </a:pPr>
            <a:r>
              <a:rPr lang="en-US" altLang="en-US" sz="2800" i="1"/>
              <a:t>  (</a:t>
            </a:r>
            <a:r>
              <a:rPr lang="en-US" altLang="en-US" sz="2800" i="1">
                <a:solidFill>
                  <a:srgbClr val="006600"/>
                </a:solidFill>
              </a:rPr>
              <a:t>beyond reasonable doubts)</a:t>
            </a:r>
          </a:p>
        </p:txBody>
      </p:sp>
      <p:sp>
        <p:nvSpPr>
          <p:cNvPr id="10247" name="Text Box 7">
            <a:extLst>
              <a:ext uri="{FF2B5EF4-FFF2-40B4-BE49-F238E27FC236}">
                <a16:creationId xmlns:a16="http://schemas.microsoft.com/office/drawing/2014/main" id="{ECCC308C-AF1A-48DC-B8A9-0891D4517C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797425"/>
            <a:ext cx="40814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600">
                <a:solidFill>
                  <a:srgbClr val="800000"/>
                </a:solidFill>
              </a:rPr>
              <a:t>Wire  (single </a:t>
            </a:r>
            <a:r>
              <a:rPr lang="en-US" altLang="en-US" sz="4000">
                <a:solidFill>
                  <a:srgbClr val="800000"/>
                </a:solidFill>
              </a:rPr>
              <a:t>strand</a:t>
            </a:r>
            <a:r>
              <a:rPr lang="en-US" altLang="en-US" sz="3600">
                <a:solidFill>
                  <a:srgbClr val="800000"/>
                </a:solidFill>
              </a:rPr>
              <a:t>)</a:t>
            </a:r>
          </a:p>
        </p:txBody>
      </p:sp>
      <p:sp>
        <p:nvSpPr>
          <p:cNvPr id="10248" name="Text Box 8">
            <a:extLst>
              <a:ext uri="{FF2B5EF4-FFF2-40B4-BE49-F238E27FC236}">
                <a16:creationId xmlns:a16="http://schemas.microsoft.com/office/drawing/2014/main" id="{C96C2DC9-9E45-419D-92C8-E23D2E2A04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5516563"/>
            <a:ext cx="66563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i="1">
                <a:solidFill>
                  <a:srgbClr val="006600"/>
                </a:solidFill>
              </a:rPr>
              <a:t>- indistinguishable </a:t>
            </a:r>
            <a:r>
              <a:rPr lang="en-US" altLang="en-US" sz="2800" i="1">
                <a:solidFill>
                  <a:srgbClr val="006600"/>
                </a:solidFill>
              </a:rPr>
              <a:t>(highly consistent with)</a:t>
            </a:r>
          </a:p>
        </p:txBody>
      </p:sp>
      <p:sp>
        <p:nvSpPr>
          <p:cNvPr id="10249" name="Text Box 9">
            <a:extLst>
              <a:ext uri="{FF2B5EF4-FFF2-40B4-BE49-F238E27FC236}">
                <a16:creationId xmlns:a16="http://schemas.microsoft.com/office/drawing/2014/main" id="{1065BD12-9BE8-4D9B-83B9-3145F152DB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5897563"/>
            <a:ext cx="46069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i="1">
                <a:solidFill>
                  <a:srgbClr val="0033CC"/>
                </a:solidFill>
              </a:rPr>
              <a:t>- distinguishable </a:t>
            </a:r>
            <a:r>
              <a:rPr lang="en-US" altLang="en-US" sz="2800" i="1">
                <a:solidFill>
                  <a:srgbClr val="0033CC"/>
                </a:solidFill>
              </a:rPr>
              <a:t>(mismatch)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utoUpdateAnimBg="0"/>
      <p:bldP spid="10243" grpId="0" autoUpdateAnimBg="0"/>
      <p:bldP spid="10244" grpId="0" autoUpdateAnimBg="0"/>
      <p:bldP spid="10245" grpId="0" autoUpdateAnimBg="0"/>
      <p:bldP spid="10246" grpId="0" autoUpdateAnimBg="0"/>
      <p:bldP spid="10247" grpId="0" autoUpdateAnimBg="0"/>
      <p:bldP spid="10248" grpId="0" autoUpdateAnimBg="0"/>
      <p:bldP spid="10249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11" name="Group 19">
            <a:extLst>
              <a:ext uri="{FF2B5EF4-FFF2-40B4-BE49-F238E27FC236}">
                <a16:creationId xmlns:a16="http://schemas.microsoft.com/office/drawing/2014/main" id="{57EA41F9-8BBE-4810-BC00-87B4A10CB005}"/>
              </a:ext>
            </a:extLst>
          </p:cNvPr>
          <p:cNvGrpSpPr>
            <a:grpSpLocks/>
          </p:cNvGrpSpPr>
          <p:nvPr/>
        </p:nvGrpSpPr>
        <p:grpSpPr bwMode="auto">
          <a:xfrm>
            <a:off x="2706688" y="549275"/>
            <a:ext cx="1531937" cy="449263"/>
            <a:chOff x="1705" y="346"/>
            <a:chExt cx="965" cy="283"/>
          </a:xfrm>
        </p:grpSpPr>
        <p:sp>
          <p:nvSpPr>
            <p:cNvPr id="46098" name="Text Box 2">
              <a:extLst>
                <a:ext uri="{FF2B5EF4-FFF2-40B4-BE49-F238E27FC236}">
                  <a16:creationId xmlns:a16="http://schemas.microsoft.com/office/drawing/2014/main" id="{2F7AC2DB-6728-44F2-B657-632EB421B1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70" y="346"/>
              <a:ext cx="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3900" b="1">
                  <a:solidFill>
                    <a:schemeClr val="accent2"/>
                  </a:solidFill>
                  <a:latin typeface="Arial" panose="020B0604020202020204" pitchFamily="34" charset="0"/>
                </a:rPr>
                <a:t>Characterization of Metals by their</a:t>
              </a:r>
              <a:endParaRPr lang="en-US" altLang="en-US" b="1">
                <a:solidFill>
                  <a:schemeClr val="accent2"/>
                </a:solidFill>
              </a:endParaRPr>
            </a:p>
          </p:txBody>
        </p:sp>
        <p:sp>
          <p:nvSpPr>
            <p:cNvPr id="46099" name="Text Box 3">
              <a:extLst>
                <a:ext uri="{FF2B5EF4-FFF2-40B4-BE49-F238E27FC236}">
                  <a16:creationId xmlns:a16="http://schemas.microsoft.com/office/drawing/2014/main" id="{01B66B8A-B4FF-4E63-9D90-198EC8A123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5" y="629"/>
              <a:ext cx="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3900" b="1">
                  <a:solidFill>
                    <a:srgbClr val="0033CC"/>
                  </a:solidFill>
                  <a:latin typeface="Arial" panose="020B0604020202020204" pitchFamily="34" charset="0"/>
                </a:rPr>
                <a:t>Trace Element Profile</a:t>
              </a:r>
              <a:endParaRPr lang="en-US" altLang="en-US" b="1">
                <a:solidFill>
                  <a:srgbClr val="0033CC"/>
                </a:solidFill>
              </a:endParaRPr>
            </a:p>
          </p:txBody>
        </p:sp>
      </p:grpSp>
      <p:sp>
        <p:nvSpPr>
          <p:cNvPr id="8196" name="Text Box 4">
            <a:extLst>
              <a:ext uri="{FF2B5EF4-FFF2-40B4-BE49-F238E27FC236}">
                <a16:creationId xmlns:a16="http://schemas.microsoft.com/office/drawing/2014/main" id="{4D444DEC-776A-4115-A4DD-3F021C042D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1981200"/>
            <a:ext cx="65088" cy="68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5500" b="1">
                <a:solidFill>
                  <a:srgbClr val="800000"/>
                </a:solidFill>
                <a:latin typeface="Arial" panose="020B0604020202020204" pitchFamily="34" charset="0"/>
              </a:rPr>
              <a:t>Whether</a:t>
            </a:r>
            <a:endParaRPr lang="en-US" altLang="en-US" b="1">
              <a:solidFill>
                <a:srgbClr val="800000"/>
              </a:solidFill>
            </a:endParaRPr>
          </a:p>
        </p:txBody>
      </p:sp>
      <p:sp>
        <p:nvSpPr>
          <p:cNvPr id="8197" name="Text Box 5">
            <a:extLst>
              <a:ext uri="{FF2B5EF4-FFF2-40B4-BE49-F238E27FC236}">
                <a16:creationId xmlns:a16="http://schemas.microsoft.com/office/drawing/2014/main" id="{C4010147-486C-4872-9050-2D2BCD74F6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6400" y="2743200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300" b="1">
                <a:solidFill>
                  <a:srgbClr val="660033"/>
                </a:solidFill>
                <a:latin typeface="Arial" panose="020B0604020202020204" pitchFamily="34" charset="0"/>
              </a:rPr>
              <a:t>Different Databases on Trace Impurities</a:t>
            </a:r>
            <a:endParaRPr lang="en-US" altLang="en-US" b="1">
              <a:solidFill>
                <a:srgbClr val="660033"/>
              </a:solidFill>
            </a:endParaRPr>
          </a:p>
        </p:txBody>
      </p:sp>
      <p:sp>
        <p:nvSpPr>
          <p:cNvPr id="8198" name="Text Box 6">
            <a:extLst>
              <a:ext uri="{FF2B5EF4-FFF2-40B4-BE49-F238E27FC236}">
                <a16:creationId xmlns:a16="http://schemas.microsoft.com/office/drawing/2014/main" id="{FC3EB967-98BF-45AC-B8C0-3549E1216B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0050" y="3017838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300" b="1">
                <a:solidFill>
                  <a:srgbClr val="660033"/>
                </a:solidFill>
                <a:latin typeface="Arial" panose="020B0604020202020204" pitchFamily="34" charset="0"/>
              </a:rPr>
              <a:t>can be Shared</a:t>
            </a:r>
            <a:endParaRPr lang="en-US" altLang="en-US" b="1">
              <a:solidFill>
                <a:srgbClr val="660033"/>
              </a:solidFill>
            </a:endParaRPr>
          </a:p>
        </p:txBody>
      </p:sp>
      <p:sp>
        <p:nvSpPr>
          <p:cNvPr id="8199" name="Text Box 7">
            <a:extLst>
              <a:ext uri="{FF2B5EF4-FFF2-40B4-BE49-F238E27FC236}">
                <a16:creationId xmlns:a16="http://schemas.microsoft.com/office/drawing/2014/main" id="{367C35CA-A73A-4426-BFCD-BB9D473DE2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3138" y="3565525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Accuracy</a:t>
            </a:r>
            <a:endParaRPr lang="en-US" altLang="en-US" b="1">
              <a:solidFill>
                <a:srgbClr val="FF0000"/>
              </a:solidFill>
            </a:endParaRPr>
          </a:p>
        </p:txBody>
      </p:sp>
      <p:sp>
        <p:nvSpPr>
          <p:cNvPr id="8200" name="Text Box 8">
            <a:extLst>
              <a:ext uri="{FF2B5EF4-FFF2-40B4-BE49-F238E27FC236}">
                <a16:creationId xmlns:a16="http://schemas.microsoft.com/office/drawing/2014/main" id="{685A0768-C380-48D0-AFA1-CEABC2BB2D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4163" y="3565525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en-US" altLang="en-US" sz="2200" b="1">
                <a:solidFill>
                  <a:schemeClr val="tx2"/>
                </a:solidFill>
                <a:latin typeface="Arial" panose="020B0604020202020204" pitchFamily="34" charset="0"/>
              </a:rPr>
              <a:t>- </a:t>
            </a:r>
            <a:r>
              <a:rPr lang="en-US" altLang="en-US" sz="2200" b="1">
                <a:solidFill>
                  <a:schemeClr val="accent2"/>
                </a:solidFill>
                <a:latin typeface="Arial" panose="020B0604020202020204" pitchFamily="34" charset="0"/>
              </a:rPr>
              <a:t>closeness of the measured value</a:t>
            </a:r>
            <a:endParaRPr lang="en-US" altLang="en-US" b="1">
              <a:solidFill>
                <a:schemeClr val="accent2"/>
              </a:solidFill>
            </a:endParaRPr>
          </a:p>
        </p:txBody>
      </p:sp>
      <p:sp>
        <p:nvSpPr>
          <p:cNvPr id="8201" name="Text Box 9">
            <a:extLst>
              <a:ext uri="{FF2B5EF4-FFF2-40B4-BE49-F238E27FC236}">
                <a16:creationId xmlns:a16="http://schemas.microsoft.com/office/drawing/2014/main" id="{8CEE7E37-B494-4402-9AB5-698A601299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9913" y="3862388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200" b="1">
                <a:solidFill>
                  <a:schemeClr val="accent2"/>
                </a:solidFill>
                <a:latin typeface="Arial" panose="020B0604020202020204" pitchFamily="34" charset="0"/>
              </a:rPr>
              <a:t>to the true value</a:t>
            </a:r>
            <a:endParaRPr lang="en-US" altLang="en-US" b="1">
              <a:solidFill>
                <a:schemeClr val="accent2"/>
              </a:solidFill>
            </a:endParaRPr>
          </a:p>
        </p:txBody>
      </p:sp>
      <p:sp>
        <p:nvSpPr>
          <p:cNvPr id="8202" name="Text Box 10">
            <a:extLst>
              <a:ext uri="{FF2B5EF4-FFF2-40B4-BE49-F238E27FC236}">
                <a16:creationId xmlns:a16="http://schemas.microsoft.com/office/drawing/2014/main" id="{0D6779E8-1DB8-453C-B0B4-9350928D0B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2450" y="4356100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800" b="1">
                <a:solidFill>
                  <a:srgbClr val="0033CC"/>
                </a:solidFill>
                <a:latin typeface="Arial" panose="020B0604020202020204" pitchFamily="34" charset="0"/>
              </a:rPr>
              <a:t>Systematic error in</a:t>
            </a:r>
            <a:endParaRPr lang="en-US" altLang="en-US" b="1">
              <a:solidFill>
                <a:srgbClr val="0033CC"/>
              </a:solidFill>
            </a:endParaRPr>
          </a:p>
        </p:txBody>
      </p:sp>
      <p:sp>
        <p:nvSpPr>
          <p:cNvPr id="8203" name="Text Box 11">
            <a:extLst>
              <a:ext uri="{FF2B5EF4-FFF2-40B4-BE49-F238E27FC236}">
                <a16:creationId xmlns:a16="http://schemas.microsoft.com/office/drawing/2014/main" id="{67C310DA-1309-415C-9E1C-FDD54DC711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9450" y="4664075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800" b="1">
                <a:solidFill>
                  <a:srgbClr val="0033CC"/>
                </a:solidFill>
                <a:latin typeface="Arial" panose="020B0604020202020204" pitchFamily="34" charset="0"/>
              </a:rPr>
              <a:t>measurements (bias)</a:t>
            </a:r>
            <a:endParaRPr lang="en-US" altLang="en-US" b="1">
              <a:solidFill>
                <a:srgbClr val="0033CC"/>
              </a:solidFill>
            </a:endParaRPr>
          </a:p>
        </p:txBody>
      </p:sp>
      <p:sp>
        <p:nvSpPr>
          <p:cNvPr id="8204" name="Text Box 12">
            <a:extLst>
              <a:ext uri="{FF2B5EF4-FFF2-40B4-BE49-F238E27FC236}">
                <a16:creationId xmlns:a16="http://schemas.microsoft.com/office/drawing/2014/main" id="{636809DF-A7D4-4D28-B2C1-0EB55F966D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4763" y="4389438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en-US" altLang="en-US" sz="2200" b="1">
                <a:solidFill>
                  <a:schemeClr val="tx2"/>
                </a:solidFill>
                <a:latin typeface="Arial" panose="020B0604020202020204" pitchFamily="34" charset="0"/>
              </a:rPr>
              <a:t>- </a:t>
            </a:r>
            <a:r>
              <a:rPr lang="en-US" altLang="en-US" sz="2200" b="1">
                <a:solidFill>
                  <a:srgbClr val="FF0000"/>
                </a:solidFill>
                <a:latin typeface="Arial" panose="020B0604020202020204" pitchFamily="34" charset="0"/>
              </a:rPr>
              <a:t>difference between measured</a:t>
            </a:r>
            <a:endParaRPr lang="en-US" altLang="en-US" b="1">
              <a:solidFill>
                <a:srgbClr val="FF0000"/>
              </a:solidFill>
            </a:endParaRPr>
          </a:p>
        </p:txBody>
      </p:sp>
      <p:sp>
        <p:nvSpPr>
          <p:cNvPr id="8205" name="Text Box 13">
            <a:extLst>
              <a:ext uri="{FF2B5EF4-FFF2-40B4-BE49-F238E27FC236}">
                <a16:creationId xmlns:a16="http://schemas.microsoft.com/office/drawing/2014/main" id="{7523E05E-5D34-4574-BC12-05DEC1C8FC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6563" y="4664075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200" b="1">
                <a:solidFill>
                  <a:srgbClr val="FF0000"/>
                </a:solidFill>
                <a:latin typeface="Arial" panose="020B0604020202020204" pitchFamily="34" charset="0"/>
              </a:rPr>
              <a:t>and true values</a:t>
            </a:r>
            <a:endParaRPr lang="en-US" altLang="en-US" b="1">
              <a:solidFill>
                <a:srgbClr val="FF0000"/>
              </a:solidFill>
            </a:endParaRPr>
          </a:p>
        </p:txBody>
      </p:sp>
      <p:sp>
        <p:nvSpPr>
          <p:cNvPr id="8206" name="Text Box 14">
            <a:extLst>
              <a:ext uri="{FF2B5EF4-FFF2-40B4-BE49-F238E27FC236}">
                <a16:creationId xmlns:a16="http://schemas.microsoft.com/office/drawing/2014/main" id="{B8CA3154-EF8D-4632-8EB0-B6E6B7EE96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9588" y="5211763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800" b="1">
                <a:solidFill>
                  <a:srgbClr val="660033"/>
                </a:solidFill>
                <a:latin typeface="Arial" panose="020B0604020202020204" pitchFamily="34" charset="0"/>
              </a:rPr>
              <a:t>Standard deviation</a:t>
            </a:r>
            <a:endParaRPr lang="en-US" altLang="en-US" b="1">
              <a:solidFill>
                <a:srgbClr val="660033"/>
              </a:solidFill>
            </a:endParaRPr>
          </a:p>
        </p:txBody>
      </p:sp>
      <p:sp>
        <p:nvSpPr>
          <p:cNvPr id="8207" name="Text Box 15">
            <a:extLst>
              <a:ext uri="{FF2B5EF4-FFF2-40B4-BE49-F238E27FC236}">
                <a16:creationId xmlns:a16="http://schemas.microsoft.com/office/drawing/2014/main" id="{0D3CE7EB-7D82-4455-BF96-E241F59328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5963" y="5211763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en-US" altLang="en-US" sz="2200" b="1">
                <a:solidFill>
                  <a:schemeClr val="tx2"/>
                </a:solidFill>
                <a:latin typeface="Arial" panose="020B0604020202020204" pitchFamily="34" charset="0"/>
              </a:rPr>
              <a:t>- </a:t>
            </a:r>
            <a:r>
              <a:rPr lang="en-US" altLang="en-US" sz="2200" b="1">
                <a:solidFill>
                  <a:srgbClr val="006600"/>
                </a:solidFill>
                <a:latin typeface="Arial" panose="020B0604020202020204" pitchFamily="34" charset="0"/>
              </a:rPr>
              <a:t>an index of precision</a:t>
            </a:r>
            <a:endParaRPr lang="en-US" altLang="en-US" b="1">
              <a:solidFill>
                <a:srgbClr val="006600"/>
              </a:solidFill>
            </a:endParaRPr>
          </a:p>
        </p:txBody>
      </p:sp>
      <p:sp>
        <p:nvSpPr>
          <p:cNvPr id="8208" name="Text Box 16">
            <a:extLst>
              <a:ext uri="{FF2B5EF4-FFF2-40B4-BE49-F238E27FC236}">
                <a16:creationId xmlns:a16="http://schemas.microsoft.com/office/drawing/2014/main" id="{D36558B6-1C36-4653-AFCD-AD844FE68F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2088" y="6172200"/>
            <a:ext cx="1587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en-US" altLang="en-US" sz="2200" b="1">
                <a:solidFill>
                  <a:srgbClr val="006600"/>
                </a:solidFill>
                <a:latin typeface="Arial" panose="020B0604020202020204" pitchFamily="34" charset="0"/>
              </a:rPr>
              <a:t>* Validation of analytical technique</a:t>
            </a:r>
            <a:endParaRPr lang="en-US" altLang="en-US" b="1">
              <a:solidFill>
                <a:srgbClr val="006600"/>
              </a:solidFill>
            </a:endParaRPr>
          </a:p>
        </p:txBody>
      </p:sp>
      <p:sp>
        <p:nvSpPr>
          <p:cNvPr id="8209" name="Text Box 17">
            <a:extLst>
              <a:ext uri="{FF2B5EF4-FFF2-40B4-BE49-F238E27FC236}">
                <a16:creationId xmlns:a16="http://schemas.microsoft.com/office/drawing/2014/main" id="{FEC18425-1B74-4760-AD80-C17EEB2D15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1488" y="5715000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800" b="1">
                <a:solidFill>
                  <a:srgbClr val="0033CC"/>
                </a:solidFill>
                <a:latin typeface="Arial" panose="020B0604020202020204" pitchFamily="34" charset="0"/>
              </a:rPr>
              <a:t>Generation of Analytical data of Known Quality</a:t>
            </a:r>
            <a:endParaRPr lang="en-US" altLang="en-US" b="1">
              <a:solidFill>
                <a:srgbClr val="0033CC"/>
              </a:solidFill>
            </a:endParaRPr>
          </a:p>
        </p:txBody>
      </p:sp>
      <p:sp>
        <p:nvSpPr>
          <p:cNvPr id="8210" name="Text Box 18">
            <a:extLst>
              <a:ext uri="{FF2B5EF4-FFF2-40B4-BE49-F238E27FC236}">
                <a16:creationId xmlns:a16="http://schemas.microsoft.com/office/drawing/2014/main" id="{A039C442-2918-4EAF-9FF4-8143FD485A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9988" y="6477000"/>
            <a:ext cx="1587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en-US" altLang="en-US" sz="2200" b="1">
                <a:solidFill>
                  <a:schemeClr val="accent2"/>
                </a:solidFill>
                <a:latin typeface="Arial" panose="020B0604020202020204" pitchFamily="34" charset="0"/>
              </a:rPr>
              <a:t>* Quality Assurance Measures</a:t>
            </a:r>
            <a:endParaRPr lang="en-US" altLang="en-US" b="1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8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autoUpdateAnimBg="0"/>
      <p:bldP spid="8197" grpId="0" autoUpdateAnimBg="0"/>
      <p:bldP spid="8198" grpId="0" autoUpdateAnimBg="0"/>
      <p:bldP spid="8199" grpId="0" autoUpdateAnimBg="0"/>
      <p:bldP spid="8200" grpId="0" autoUpdateAnimBg="0"/>
      <p:bldP spid="8201" grpId="0" autoUpdateAnimBg="0"/>
      <p:bldP spid="8202" grpId="0" autoUpdateAnimBg="0"/>
      <p:bldP spid="8203" grpId="0" autoUpdateAnimBg="0"/>
      <p:bldP spid="8204" grpId="0" autoUpdateAnimBg="0"/>
      <p:bldP spid="8205" grpId="0" autoUpdateAnimBg="0"/>
      <p:bldP spid="8206" grpId="0" autoUpdateAnimBg="0"/>
      <p:bldP spid="8207" grpId="0" autoUpdateAnimBg="0"/>
      <p:bldP spid="8208" grpId="0" autoUpdateAnimBg="0"/>
      <p:bldP spid="8209" grpId="0" autoUpdateAnimBg="0"/>
      <p:bldP spid="8210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Oval 2" descr="Granite">
            <a:extLst>
              <a:ext uri="{FF2B5EF4-FFF2-40B4-BE49-F238E27FC236}">
                <a16:creationId xmlns:a16="http://schemas.microsoft.com/office/drawing/2014/main" id="{56C77796-0F3E-401E-A86C-1EE59145A7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4724400"/>
            <a:ext cx="1096963" cy="1036638"/>
          </a:xfrm>
          <a:prstGeom prst="ellips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IN" altLang="en-US"/>
          </a:p>
        </p:txBody>
      </p:sp>
      <p:sp>
        <p:nvSpPr>
          <p:cNvPr id="14339" name="Text Box 3">
            <a:extLst>
              <a:ext uri="{FF2B5EF4-FFF2-40B4-BE49-F238E27FC236}">
                <a16:creationId xmlns:a16="http://schemas.microsoft.com/office/drawing/2014/main" id="{9A099C38-A6AB-4A0E-A62D-E44295F025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7775" y="822325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4400" b="1">
                <a:solidFill>
                  <a:srgbClr val="FF0000"/>
                </a:solidFill>
                <a:latin typeface="Arial" panose="020B0604020202020204" pitchFamily="34" charset="0"/>
              </a:rPr>
              <a:t>Ingot</a:t>
            </a:r>
            <a:endParaRPr lang="en-US" altLang="en-US" b="1">
              <a:solidFill>
                <a:srgbClr val="FF0000"/>
              </a:solidFill>
            </a:endParaRPr>
          </a:p>
        </p:txBody>
      </p:sp>
      <p:sp>
        <p:nvSpPr>
          <p:cNvPr id="14340" name="Text Box 4">
            <a:extLst>
              <a:ext uri="{FF2B5EF4-FFF2-40B4-BE49-F238E27FC236}">
                <a16:creationId xmlns:a16="http://schemas.microsoft.com/office/drawing/2014/main" id="{F3D0BF21-824D-4FEE-A29D-2FA316AE71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6575" y="1646238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4400" b="1">
                <a:solidFill>
                  <a:schemeClr val="accent2"/>
                </a:solidFill>
                <a:latin typeface="Arial" panose="020B0604020202020204" pitchFamily="34" charset="0"/>
              </a:rPr>
              <a:t>Wire bars</a:t>
            </a:r>
            <a:endParaRPr lang="en-US" altLang="en-US" b="1">
              <a:solidFill>
                <a:schemeClr val="accent2"/>
              </a:solidFill>
            </a:endParaRPr>
          </a:p>
        </p:txBody>
      </p:sp>
      <p:sp>
        <p:nvSpPr>
          <p:cNvPr id="14341" name="Text Box 5">
            <a:extLst>
              <a:ext uri="{FF2B5EF4-FFF2-40B4-BE49-F238E27FC236}">
                <a16:creationId xmlns:a16="http://schemas.microsoft.com/office/drawing/2014/main" id="{28089CC8-C47E-45CB-8E2D-95350802C1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5263" y="2479675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4400" b="1">
                <a:solidFill>
                  <a:srgbClr val="006600"/>
                </a:solidFill>
                <a:latin typeface="Arial" panose="020B0604020202020204" pitchFamily="34" charset="0"/>
              </a:rPr>
              <a:t>Rolled wire rods</a:t>
            </a:r>
            <a:endParaRPr lang="en-US" altLang="en-US" b="1">
              <a:solidFill>
                <a:srgbClr val="006600"/>
              </a:solidFill>
            </a:endParaRPr>
          </a:p>
        </p:txBody>
      </p:sp>
      <p:sp>
        <p:nvSpPr>
          <p:cNvPr id="14342" name="Text Box 6">
            <a:extLst>
              <a:ext uri="{FF2B5EF4-FFF2-40B4-BE49-F238E27FC236}">
                <a16:creationId xmlns:a16="http://schemas.microsoft.com/office/drawing/2014/main" id="{7649141E-E162-4BD8-A9B7-30817050D8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8613" y="3248025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4400" b="1">
                <a:solidFill>
                  <a:srgbClr val="800000"/>
                </a:solidFill>
                <a:latin typeface="Arial" panose="020B0604020202020204" pitchFamily="34" charset="0"/>
              </a:rPr>
              <a:t>Hard drawn wire</a:t>
            </a:r>
            <a:endParaRPr lang="en-US" altLang="en-US" b="1">
              <a:solidFill>
                <a:srgbClr val="800000"/>
              </a:solidFill>
            </a:endParaRPr>
          </a:p>
        </p:txBody>
      </p:sp>
      <p:sp>
        <p:nvSpPr>
          <p:cNvPr id="14343" name="Freeform 7">
            <a:extLst>
              <a:ext uri="{FF2B5EF4-FFF2-40B4-BE49-F238E27FC236}">
                <a16:creationId xmlns:a16="http://schemas.microsoft.com/office/drawing/2014/main" id="{F5A9BC36-A2BA-485D-ACF2-F71A45E84702}"/>
              </a:ext>
            </a:extLst>
          </p:cNvPr>
          <p:cNvSpPr>
            <a:spLocks/>
          </p:cNvSpPr>
          <p:nvPr/>
        </p:nvSpPr>
        <p:spPr bwMode="auto">
          <a:xfrm>
            <a:off x="279400" y="5168900"/>
            <a:ext cx="8393113" cy="87313"/>
          </a:xfrm>
          <a:custGeom>
            <a:avLst/>
            <a:gdLst>
              <a:gd name="T0" fmla="*/ 0 w 5287"/>
              <a:gd name="T1" fmla="*/ 85725 h 55"/>
              <a:gd name="T2" fmla="*/ 8391525 w 5287"/>
              <a:gd name="T3" fmla="*/ 85725 h 55"/>
              <a:gd name="T4" fmla="*/ 8391525 w 5287"/>
              <a:gd name="T5" fmla="*/ 0 h 55"/>
              <a:gd name="T6" fmla="*/ 0 w 5287"/>
              <a:gd name="T7" fmla="*/ 0 h 55"/>
              <a:gd name="T8" fmla="*/ 0 w 5287"/>
              <a:gd name="T9" fmla="*/ 85725 h 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287" h="55">
                <a:moveTo>
                  <a:pt x="0" y="54"/>
                </a:moveTo>
                <a:lnTo>
                  <a:pt x="5286" y="54"/>
                </a:lnTo>
                <a:lnTo>
                  <a:pt x="5286" y="0"/>
                </a:lnTo>
                <a:lnTo>
                  <a:pt x="0" y="0"/>
                </a:lnTo>
                <a:lnTo>
                  <a:pt x="0" y="54"/>
                </a:lnTo>
              </a:path>
            </a:pathLst>
          </a:custGeom>
          <a:solidFill>
            <a:schemeClr val="bg2"/>
          </a:solidFill>
          <a:ln w="9525" cap="flat" cmpd="sng">
            <a:solidFill>
              <a:schemeClr val="tx2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4344" name="Text Box 8">
            <a:extLst>
              <a:ext uri="{FF2B5EF4-FFF2-40B4-BE49-F238E27FC236}">
                <a16:creationId xmlns:a16="http://schemas.microsoft.com/office/drawing/2014/main" id="{2850580A-57D9-4010-946C-0CB01954EF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9188" y="4664075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200" b="1">
                <a:solidFill>
                  <a:srgbClr val="FF0000"/>
                </a:solidFill>
                <a:latin typeface="Arial" panose="020B0604020202020204" pitchFamily="34" charset="0"/>
              </a:rPr>
              <a:t>Rod  A</a:t>
            </a:r>
            <a:endParaRPr lang="en-US" altLang="en-US" b="1">
              <a:solidFill>
                <a:srgbClr val="FF0000"/>
              </a:solidFill>
            </a:endParaRPr>
          </a:p>
        </p:txBody>
      </p:sp>
      <p:sp>
        <p:nvSpPr>
          <p:cNvPr id="14345" name="Text Box 9">
            <a:extLst>
              <a:ext uri="{FF2B5EF4-FFF2-40B4-BE49-F238E27FC236}">
                <a16:creationId xmlns:a16="http://schemas.microsoft.com/office/drawing/2014/main" id="{A77A518E-42C5-4F95-A220-CD9D535A7F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1138" y="4664075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200" b="1">
                <a:solidFill>
                  <a:srgbClr val="FF0000"/>
                </a:solidFill>
                <a:latin typeface="Arial" panose="020B0604020202020204" pitchFamily="34" charset="0"/>
              </a:rPr>
              <a:t>Rod  B</a:t>
            </a:r>
            <a:endParaRPr lang="en-US" altLang="en-US" b="1">
              <a:solidFill>
                <a:srgbClr val="FF0000"/>
              </a:solidFill>
            </a:endParaRPr>
          </a:p>
        </p:txBody>
      </p:sp>
      <p:sp>
        <p:nvSpPr>
          <p:cNvPr id="14346" name="Text Box 10">
            <a:extLst>
              <a:ext uri="{FF2B5EF4-FFF2-40B4-BE49-F238E27FC236}">
                <a16:creationId xmlns:a16="http://schemas.microsoft.com/office/drawing/2014/main" id="{CE8A6363-E23E-4B90-969F-46FC9DE164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1950" y="6308725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200" b="1">
                <a:solidFill>
                  <a:srgbClr val="0033CC"/>
                </a:solidFill>
                <a:latin typeface="Arial" panose="020B0604020202020204" pitchFamily="34" charset="0"/>
              </a:rPr>
              <a:t>known</a:t>
            </a:r>
            <a:endParaRPr lang="en-US" altLang="en-US" b="1">
              <a:solidFill>
                <a:srgbClr val="0033CC"/>
              </a:solidFill>
            </a:endParaRPr>
          </a:p>
        </p:txBody>
      </p:sp>
      <p:sp>
        <p:nvSpPr>
          <p:cNvPr id="14347" name="Text Box 11">
            <a:extLst>
              <a:ext uri="{FF2B5EF4-FFF2-40B4-BE49-F238E27FC236}">
                <a16:creationId xmlns:a16="http://schemas.microsoft.com/office/drawing/2014/main" id="{E56D52E3-7A57-4D48-8219-DED2A12F74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5763" y="6308725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200" b="1">
                <a:solidFill>
                  <a:schemeClr val="tx2"/>
                </a:solidFill>
                <a:latin typeface="Arial" panose="020B0604020202020204" pitchFamily="34" charset="0"/>
              </a:rPr>
              <a:t>obscure</a:t>
            </a:r>
            <a:endParaRPr lang="en-US" altLang="en-US" b="1">
              <a:solidFill>
                <a:schemeClr val="tx2"/>
              </a:solidFill>
            </a:endParaRPr>
          </a:p>
        </p:txBody>
      </p:sp>
      <p:sp>
        <p:nvSpPr>
          <p:cNvPr id="14348" name="Text Box 12">
            <a:extLst>
              <a:ext uri="{FF2B5EF4-FFF2-40B4-BE49-F238E27FC236}">
                <a16:creationId xmlns:a16="http://schemas.microsoft.com/office/drawing/2014/main" id="{27100790-B1B0-4C98-A8D9-9860724DFA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7988" y="6308725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200" b="1">
                <a:solidFill>
                  <a:srgbClr val="0033CC"/>
                </a:solidFill>
                <a:latin typeface="Arial" panose="020B0604020202020204" pitchFamily="34" charset="0"/>
              </a:rPr>
              <a:t>known</a:t>
            </a:r>
            <a:endParaRPr lang="en-US" altLang="en-US" b="1">
              <a:solidFill>
                <a:srgbClr val="0033CC"/>
              </a:solidFill>
            </a:endParaRPr>
          </a:p>
        </p:txBody>
      </p:sp>
      <p:sp>
        <p:nvSpPr>
          <p:cNvPr id="14354" name="AutoShape 18">
            <a:extLst>
              <a:ext uri="{FF2B5EF4-FFF2-40B4-BE49-F238E27FC236}">
                <a16:creationId xmlns:a16="http://schemas.microsoft.com/office/drawing/2014/main" id="{02E16A50-48A1-43FA-B526-2BDC80C624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5181600"/>
            <a:ext cx="1066800" cy="76200"/>
          </a:xfrm>
          <a:prstGeom prst="flowChartTerminator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I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autoUpdateAnimBg="0"/>
      <p:bldP spid="14340" grpId="0" autoUpdateAnimBg="0"/>
      <p:bldP spid="14341" grpId="0" autoUpdateAnimBg="0"/>
      <p:bldP spid="14342" grpId="0" autoUpdateAnimBg="0"/>
      <p:bldP spid="14344" grpId="0" autoUpdateAnimBg="0"/>
      <p:bldP spid="14345" grpId="0" autoUpdateAnimBg="0"/>
      <p:bldP spid="14346" grpId="0" autoUpdateAnimBg="0"/>
      <p:bldP spid="14347" grpId="0" autoUpdateAnimBg="0"/>
      <p:bldP spid="14348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>
            <a:extLst>
              <a:ext uri="{FF2B5EF4-FFF2-40B4-BE49-F238E27FC236}">
                <a16:creationId xmlns:a16="http://schemas.microsoft.com/office/drawing/2014/main" id="{CBD3E27C-8429-4999-87D4-EDF502BC28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7938"/>
            <a:ext cx="8058150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7200">
                <a:solidFill>
                  <a:srgbClr val="800000"/>
                </a:solidFill>
              </a:rPr>
              <a:t>Examination of wires</a:t>
            </a:r>
          </a:p>
        </p:txBody>
      </p:sp>
      <p:sp>
        <p:nvSpPr>
          <p:cNvPr id="36867" name="Text Box 3">
            <a:extLst>
              <a:ext uri="{FF2B5EF4-FFF2-40B4-BE49-F238E27FC236}">
                <a16:creationId xmlns:a16="http://schemas.microsoft.com/office/drawing/2014/main" id="{B1E7B1BA-178E-4C80-9935-097CE499A4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871538"/>
            <a:ext cx="8096250" cy="682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35000"/>
              </a:lnSpc>
              <a:buFontTx/>
              <a:buChar char="•"/>
            </a:pPr>
            <a:r>
              <a:rPr lang="en-US" altLang="en-US" sz="4800">
                <a:solidFill>
                  <a:schemeClr val="accent2"/>
                </a:solidFill>
              </a:rPr>
              <a:t>Measurement of gauge</a:t>
            </a:r>
            <a:r>
              <a:rPr lang="en-US" altLang="en-US" sz="4000">
                <a:solidFill>
                  <a:schemeClr val="accent2"/>
                </a:solidFill>
              </a:rPr>
              <a:t>(diameter)</a:t>
            </a:r>
            <a:endParaRPr lang="en-US" altLang="en-US" sz="4800">
              <a:solidFill>
                <a:schemeClr val="accent2"/>
              </a:solidFill>
            </a:endParaRPr>
          </a:p>
          <a:p>
            <a:pPr>
              <a:lnSpc>
                <a:spcPct val="135000"/>
              </a:lnSpc>
              <a:buFontTx/>
              <a:buChar char="•"/>
            </a:pPr>
            <a:r>
              <a:rPr lang="en-US" altLang="en-US" sz="4800">
                <a:solidFill>
                  <a:srgbClr val="006600"/>
                </a:solidFill>
              </a:rPr>
              <a:t>physical match of cut ends</a:t>
            </a:r>
          </a:p>
          <a:p>
            <a:pPr>
              <a:lnSpc>
                <a:spcPct val="135000"/>
              </a:lnSpc>
            </a:pPr>
            <a:r>
              <a:rPr lang="en-US" altLang="en-US" sz="4800">
                <a:solidFill>
                  <a:srgbClr val="660033"/>
                </a:solidFill>
              </a:rPr>
              <a:t>die marks on the surface</a:t>
            </a:r>
          </a:p>
          <a:p>
            <a:pPr>
              <a:lnSpc>
                <a:spcPct val="135000"/>
              </a:lnSpc>
              <a:buFontTx/>
              <a:buChar char="•"/>
            </a:pPr>
            <a:r>
              <a:rPr lang="en-US" altLang="en-US" sz="4800">
                <a:solidFill>
                  <a:srgbClr val="0033CC"/>
                </a:solidFill>
              </a:rPr>
              <a:t>material </a:t>
            </a:r>
          </a:p>
          <a:p>
            <a:pPr>
              <a:lnSpc>
                <a:spcPct val="110000"/>
              </a:lnSpc>
              <a:buFontTx/>
              <a:buChar char="•"/>
            </a:pPr>
            <a:r>
              <a:rPr lang="en-US" altLang="en-US" sz="4800">
                <a:solidFill>
                  <a:srgbClr val="FF0000"/>
                </a:solidFill>
              </a:rPr>
              <a:t>electrical resistance</a:t>
            </a:r>
            <a:r>
              <a:rPr lang="en-US" altLang="en-US" sz="4800"/>
              <a:t> </a:t>
            </a:r>
          </a:p>
          <a:p>
            <a:pPr>
              <a:lnSpc>
                <a:spcPct val="135000"/>
              </a:lnSpc>
              <a:buFontTx/>
              <a:buChar char="•"/>
            </a:pPr>
            <a:r>
              <a:rPr lang="en-US" altLang="en-US" sz="4800">
                <a:solidFill>
                  <a:srgbClr val="006600"/>
                </a:solidFill>
              </a:rPr>
              <a:t>trace element profile</a:t>
            </a:r>
          </a:p>
          <a:p>
            <a:pPr>
              <a:lnSpc>
                <a:spcPct val="135000"/>
              </a:lnSpc>
            </a:pPr>
            <a:endParaRPr lang="en-US" altLang="en-US" sz="4800">
              <a:solidFill>
                <a:srgbClr val="006600"/>
              </a:solidFill>
            </a:endParaRPr>
          </a:p>
        </p:txBody>
      </p:sp>
      <p:sp>
        <p:nvSpPr>
          <p:cNvPr id="9220" name="Text Box 4">
            <a:extLst>
              <a:ext uri="{FF2B5EF4-FFF2-40B4-BE49-F238E27FC236}">
                <a16:creationId xmlns:a16="http://schemas.microsoft.com/office/drawing/2014/main" id="{BB3B47F2-364F-485C-8F31-8C53B75CCA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5125" y="65182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9221" name="Text Box 5">
            <a:extLst>
              <a:ext uri="{FF2B5EF4-FFF2-40B4-BE49-F238E27FC236}">
                <a16:creationId xmlns:a16="http://schemas.microsoft.com/office/drawing/2014/main" id="{6214E768-7B16-469C-BF96-F291A6C8A0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2750" y="6491288"/>
            <a:ext cx="1111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800" i="1"/>
              <a:t>ranbsingh</a:t>
            </a:r>
          </a:p>
        </p:txBody>
      </p:sp>
      <p:sp>
        <p:nvSpPr>
          <p:cNvPr id="36870" name="Text Box 6">
            <a:extLst>
              <a:ext uri="{FF2B5EF4-FFF2-40B4-BE49-F238E27FC236}">
                <a16:creationId xmlns:a16="http://schemas.microsoft.com/office/drawing/2014/main" id="{A3DE0976-068F-4B69-8DD6-DFFE414FF1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3581400"/>
            <a:ext cx="4113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CC6600"/>
                </a:solidFill>
              </a:rPr>
              <a:t>(class/individual characteristics)</a:t>
            </a:r>
          </a:p>
        </p:txBody>
      </p:sp>
      <p:sp>
        <p:nvSpPr>
          <p:cNvPr id="36871" name="Text Box 7">
            <a:extLst>
              <a:ext uri="{FF2B5EF4-FFF2-40B4-BE49-F238E27FC236}">
                <a16:creationId xmlns:a16="http://schemas.microsoft.com/office/drawing/2014/main" id="{3713AA00-AE3F-4E6D-B387-220EE2696F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6324600"/>
            <a:ext cx="34369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6600"/>
                </a:solidFill>
              </a:rPr>
              <a:t>(individual characteristics)</a:t>
            </a:r>
          </a:p>
        </p:txBody>
      </p:sp>
      <p:sp>
        <p:nvSpPr>
          <p:cNvPr id="36872" name="Text Box 8">
            <a:extLst>
              <a:ext uri="{FF2B5EF4-FFF2-40B4-BE49-F238E27FC236}">
                <a16:creationId xmlns:a16="http://schemas.microsoft.com/office/drawing/2014/main" id="{36110895-7696-431F-94B5-0FF5FB6862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5263" y="2590800"/>
            <a:ext cx="34369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6600"/>
                </a:solidFill>
              </a:rPr>
              <a:t>(individual characteristics)</a:t>
            </a:r>
          </a:p>
        </p:txBody>
      </p:sp>
      <p:sp>
        <p:nvSpPr>
          <p:cNvPr id="9225" name="Text Box 9">
            <a:extLst>
              <a:ext uri="{FF2B5EF4-FFF2-40B4-BE49-F238E27FC236}">
                <a16:creationId xmlns:a16="http://schemas.microsoft.com/office/drawing/2014/main" id="{A26335ED-935D-472E-8478-6ED5B854DA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8725" y="41560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74" name="Text Box 10">
            <a:extLst>
              <a:ext uri="{FF2B5EF4-FFF2-40B4-BE49-F238E27FC236}">
                <a16:creationId xmlns:a16="http://schemas.microsoft.com/office/drawing/2014/main" id="{2AEA512B-8711-4154-A2F8-4DC37BFDCC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5334000"/>
            <a:ext cx="2795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(class characteristics)</a:t>
            </a:r>
          </a:p>
        </p:txBody>
      </p:sp>
      <p:sp>
        <p:nvSpPr>
          <p:cNvPr id="9227" name="Text Box 11">
            <a:extLst>
              <a:ext uri="{FF2B5EF4-FFF2-40B4-BE49-F238E27FC236}">
                <a16:creationId xmlns:a16="http://schemas.microsoft.com/office/drawing/2014/main" id="{FCE26AD0-3B0E-4697-AF70-B49985D0E8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0325" y="36226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76" name="Text Box 12">
            <a:extLst>
              <a:ext uri="{FF2B5EF4-FFF2-40B4-BE49-F238E27FC236}">
                <a16:creationId xmlns:a16="http://schemas.microsoft.com/office/drawing/2014/main" id="{F0DC4EEC-77BD-448A-8EF0-6C63B6C228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572000"/>
            <a:ext cx="2795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3333CC"/>
                </a:solidFill>
              </a:rPr>
              <a:t>(class characteristics)</a:t>
            </a:r>
          </a:p>
        </p:txBody>
      </p:sp>
      <p:sp>
        <p:nvSpPr>
          <p:cNvPr id="36877" name="Text Box 13">
            <a:extLst>
              <a:ext uri="{FF2B5EF4-FFF2-40B4-BE49-F238E27FC236}">
                <a16:creationId xmlns:a16="http://schemas.microsoft.com/office/drawing/2014/main" id="{F7E77E43-DC25-40F7-A591-E68596E94A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9613" y="1676400"/>
            <a:ext cx="27955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accent2"/>
                </a:solidFill>
              </a:rPr>
              <a:t>(class characteristics)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 autoUpdateAnimBg="0"/>
      <p:bldP spid="36867" grpId="0" autoUpdateAnimBg="0"/>
      <p:bldP spid="36870" grpId="0" autoUpdateAnimBg="0"/>
      <p:bldP spid="36871" grpId="0" autoUpdateAnimBg="0"/>
      <p:bldP spid="36872" grpId="0" autoUpdateAnimBg="0"/>
      <p:bldP spid="36874" grpId="0" autoUpdateAnimBg="0"/>
      <p:bldP spid="36876" grpId="0" autoUpdateAnimBg="0"/>
      <p:bldP spid="36877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>
            <a:extLst>
              <a:ext uri="{FF2B5EF4-FFF2-40B4-BE49-F238E27FC236}">
                <a16:creationId xmlns:a16="http://schemas.microsoft.com/office/drawing/2014/main" id="{08698451-1BC7-4171-80E3-980E874CF5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5125" y="65182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1267" name="Text Box 5">
            <a:extLst>
              <a:ext uri="{FF2B5EF4-FFF2-40B4-BE49-F238E27FC236}">
                <a16:creationId xmlns:a16="http://schemas.microsoft.com/office/drawing/2014/main" id="{62445758-F2BE-4369-889B-D8848CCE7D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2750" y="6491288"/>
            <a:ext cx="1111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800" i="1"/>
              <a:t>ranbsingh</a:t>
            </a:r>
          </a:p>
        </p:txBody>
      </p:sp>
      <p:sp>
        <p:nvSpPr>
          <p:cNvPr id="3078" name="Text Box 6">
            <a:extLst>
              <a:ext uri="{FF2B5EF4-FFF2-40B4-BE49-F238E27FC236}">
                <a16:creationId xmlns:a16="http://schemas.microsoft.com/office/drawing/2014/main" id="{5F58A831-8D28-470B-81FC-74C8B64DF9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3959225"/>
            <a:ext cx="4114800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600" b="1" i="1"/>
              <a:t> Telegraph wires</a:t>
            </a:r>
          </a:p>
          <a:p>
            <a:pPr>
              <a:buFontTx/>
              <a:buChar char="•"/>
            </a:pPr>
            <a:r>
              <a:rPr lang="en-US" altLang="en-US" sz="3600" i="1"/>
              <a:t>  2.43 - 2.53 mm</a:t>
            </a:r>
          </a:p>
          <a:p>
            <a:pPr>
              <a:buFontTx/>
              <a:buChar char="•"/>
            </a:pPr>
            <a:r>
              <a:rPr lang="en-US" altLang="en-US" sz="3600" i="1"/>
              <a:t>  2.77 - 2.87 mm</a:t>
            </a:r>
          </a:p>
          <a:p>
            <a:pPr>
              <a:buFontTx/>
              <a:buChar char="•"/>
            </a:pPr>
            <a:r>
              <a:rPr lang="en-US" altLang="en-US" sz="3600" i="1"/>
              <a:t>  3.42 - 3.52 mm</a:t>
            </a:r>
            <a:endParaRPr lang="en-US" altLang="en-US" sz="3600" b="1" i="1"/>
          </a:p>
        </p:txBody>
      </p:sp>
      <p:sp>
        <p:nvSpPr>
          <p:cNvPr id="11269" name="Text Box 8">
            <a:extLst>
              <a:ext uri="{FF2B5EF4-FFF2-40B4-BE49-F238E27FC236}">
                <a16:creationId xmlns:a16="http://schemas.microsoft.com/office/drawing/2014/main" id="{488CDD6F-7858-4BCD-A710-481DBB3065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4250" y="0"/>
            <a:ext cx="4883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600"/>
              <a:t>Measurement of diameter</a:t>
            </a:r>
          </a:p>
        </p:txBody>
      </p:sp>
      <p:sp>
        <p:nvSpPr>
          <p:cNvPr id="11270" name="Text Box 9">
            <a:extLst>
              <a:ext uri="{FF2B5EF4-FFF2-40B4-BE49-F238E27FC236}">
                <a16:creationId xmlns:a16="http://schemas.microsoft.com/office/drawing/2014/main" id="{79FE70B5-125E-46A7-BEFE-453BDBD5DB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809625"/>
            <a:ext cx="6781800" cy="300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en-US" altLang="en-US" sz="2800"/>
              <a:t>Diameter should be measured in mutually perpendicular directions at a place </a:t>
            </a:r>
          </a:p>
          <a:p>
            <a:pPr eaLnBrk="1" hangingPunct="1">
              <a:lnSpc>
                <a:spcPct val="85000"/>
              </a:lnSpc>
            </a:pPr>
            <a:endParaRPr lang="en-US" altLang="en-US" sz="2800"/>
          </a:p>
          <a:p>
            <a:pPr eaLnBrk="1" hangingPunct="1">
              <a:lnSpc>
                <a:spcPct val="85000"/>
              </a:lnSpc>
            </a:pPr>
            <a:r>
              <a:rPr lang="en-US" altLang="en-US" sz="2800"/>
              <a:t>Readings should be taken at least, at</a:t>
            </a:r>
          </a:p>
          <a:p>
            <a:pPr eaLnBrk="1" hangingPunct="1">
              <a:lnSpc>
                <a:spcPct val="85000"/>
              </a:lnSpc>
            </a:pPr>
            <a:r>
              <a:rPr lang="en-US" altLang="en-US" sz="2800"/>
              <a:t>three places on a sample</a:t>
            </a:r>
          </a:p>
          <a:p>
            <a:pPr eaLnBrk="1" hangingPunct="1">
              <a:lnSpc>
                <a:spcPct val="85000"/>
              </a:lnSpc>
            </a:pPr>
            <a:endParaRPr lang="en-US" altLang="en-US" sz="2800"/>
          </a:p>
          <a:p>
            <a:pPr eaLnBrk="1" hangingPunct="1">
              <a:lnSpc>
                <a:spcPct val="85000"/>
              </a:lnSpc>
            </a:pPr>
            <a:r>
              <a:rPr lang="en-US" altLang="en-US" sz="2800"/>
              <a:t>Average of the above six readings should be </a:t>
            </a:r>
          </a:p>
          <a:p>
            <a:pPr eaLnBrk="1" hangingPunct="1">
              <a:lnSpc>
                <a:spcPct val="85000"/>
              </a:lnSpc>
            </a:pPr>
            <a:r>
              <a:rPr lang="en-US" altLang="en-US" sz="2800"/>
              <a:t>taken for comparison</a:t>
            </a:r>
          </a:p>
        </p:txBody>
      </p:sp>
      <p:sp>
        <p:nvSpPr>
          <p:cNvPr id="11271" name="Oval 10">
            <a:extLst>
              <a:ext uri="{FF2B5EF4-FFF2-40B4-BE49-F238E27FC236}">
                <a16:creationId xmlns:a16="http://schemas.microsoft.com/office/drawing/2014/main" id="{F9BC17C6-6286-4F48-A019-4EFAD24774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4114800"/>
            <a:ext cx="1371600" cy="14478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IN" altLang="en-US"/>
          </a:p>
        </p:txBody>
      </p:sp>
      <p:sp>
        <p:nvSpPr>
          <p:cNvPr id="11272" name="Line 12">
            <a:extLst>
              <a:ext uri="{FF2B5EF4-FFF2-40B4-BE49-F238E27FC236}">
                <a16:creationId xmlns:a16="http://schemas.microsoft.com/office/drawing/2014/main" id="{3B9B125B-0F9F-4B5E-964A-8D97DBF172ED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8400" y="4114800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1273" name="Line 13">
            <a:extLst>
              <a:ext uri="{FF2B5EF4-FFF2-40B4-BE49-F238E27FC236}">
                <a16:creationId xmlns:a16="http://schemas.microsoft.com/office/drawing/2014/main" id="{DF186535-C7CA-411D-AFE0-A3F09BCC2302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2600" y="48768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scan0031">
            <a:extLst>
              <a:ext uri="{FF2B5EF4-FFF2-40B4-BE49-F238E27FC236}">
                <a16:creationId xmlns:a16="http://schemas.microsoft.com/office/drawing/2014/main" id="{310A3A3A-6E85-4E57-8146-A36B39EF85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89154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 Box 3">
            <a:extLst>
              <a:ext uri="{FF2B5EF4-FFF2-40B4-BE49-F238E27FC236}">
                <a16:creationId xmlns:a16="http://schemas.microsoft.com/office/drawing/2014/main" id="{D4EF897D-71BF-4EDF-B37C-7F21E764A2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3378200"/>
            <a:ext cx="39703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/>
              <a:t>physical match of cut ends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scan0007">
            <a:extLst>
              <a:ext uri="{FF2B5EF4-FFF2-40B4-BE49-F238E27FC236}">
                <a16:creationId xmlns:a16="http://schemas.microsoft.com/office/drawing/2014/main" id="{4233C9A9-886A-4DCA-BA08-A74B8D9479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t="54947" r="4999" b="10214"/>
          <a:stretch>
            <a:fillRect/>
          </a:stretch>
        </p:blipFill>
        <p:spPr bwMode="auto">
          <a:xfrm>
            <a:off x="0" y="1289050"/>
            <a:ext cx="9144000" cy="267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3">
            <a:extLst>
              <a:ext uri="{FF2B5EF4-FFF2-40B4-BE49-F238E27FC236}">
                <a16:creationId xmlns:a16="http://schemas.microsoft.com/office/drawing/2014/main" id="{408DFA91-C4B8-4AE4-B2EA-138E6A19D3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688" y="4343400"/>
            <a:ext cx="77073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 b="1">
                <a:latin typeface="Lucida Sans" panose="020B0602040502020204" pitchFamily="34" charset="0"/>
              </a:rPr>
              <a:t>Comparison of striations (die marks)  on the surface of wires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Group 2">
            <a:extLst>
              <a:ext uri="{FF2B5EF4-FFF2-40B4-BE49-F238E27FC236}">
                <a16:creationId xmlns:a16="http://schemas.microsoft.com/office/drawing/2014/main" id="{A851822F-2452-479B-8482-E4D70FA4A81D}"/>
              </a:ext>
            </a:extLst>
          </p:cNvPr>
          <p:cNvGrpSpPr>
            <a:grpSpLocks/>
          </p:cNvGrpSpPr>
          <p:nvPr/>
        </p:nvGrpSpPr>
        <p:grpSpPr bwMode="auto">
          <a:xfrm>
            <a:off x="3276600" y="381000"/>
            <a:ext cx="5486400" cy="0"/>
            <a:chOff x="1440" y="480"/>
            <a:chExt cx="3456" cy="0"/>
          </a:xfrm>
        </p:grpSpPr>
        <p:sp>
          <p:nvSpPr>
            <p:cNvPr id="17424" name="Text Box 3">
              <a:extLst>
                <a:ext uri="{FF2B5EF4-FFF2-40B4-BE49-F238E27FC236}">
                  <a16:creationId xmlns:a16="http://schemas.microsoft.com/office/drawing/2014/main" id="{8713F947-BCD2-43C3-BC89-464A7375F7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0" y="480"/>
              <a:ext cx="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/>
              <a:r>
                <a:rPr lang="en-US" altLang="en-US" sz="4800" b="1" i="1">
                  <a:solidFill>
                    <a:schemeClr val="accent2"/>
                  </a:solidFill>
                </a:rPr>
                <a:t>Forensic</a:t>
              </a:r>
              <a:endParaRPr lang="en-US" altLang="en-US" sz="4400" b="1" i="1">
                <a:solidFill>
                  <a:schemeClr val="accent2"/>
                </a:solidFill>
              </a:endParaRPr>
            </a:p>
          </p:txBody>
        </p:sp>
        <p:sp>
          <p:nvSpPr>
            <p:cNvPr id="17425" name="Text Box 4">
              <a:extLst>
                <a:ext uri="{FF2B5EF4-FFF2-40B4-BE49-F238E27FC236}">
                  <a16:creationId xmlns:a16="http://schemas.microsoft.com/office/drawing/2014/main" id="{7640A944-8362-4C64-B003-23818CF2A7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96" y="480"/>
              <a:ext cx="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/>
              <a:r>
                <a:rPr lang="en-US" altLang="en-US" sz="4400" b="1" i="1">
                  <a:solidFill>
                    <a:schemeClr val="accent2"/>
                  </a:solidFill>
                </a:rPr>
                <a:t>Trace</a:t>
              </a:r>
              <a:r>
                <a:rPr lang="en-US" altLang="en-US" sz="4400" b="1" i="1">
                  <a:solidFill>
                    <a:schemeClr val="tx2"/>
                  </a:solidFill>
                </a:rPr>
                <a:t> </a:t>
              </a:r>
              <a:r>
                <a:rPr lang="en-US" altLang="en-US" sz="4400" b="1" i="1">
                  <a:solidFill>
                    <a:schemeClr val="accent2"/>
                  </a:solidFill>
                </a:rPr>
                <a:t>element</a:t>
              </a:r>
              <a:r>
                <a:rPr lang="en-US" altLang="en-US" sz="4400" b="1" i="1">
                  <a:solidFill>
                    <a:schemeClr val="tx2"/>
                  </a:solidFill>
                </a:rPr>
                <a:t> </a:t>
              </a:r>
              <a:r>
                <a:rPr lang="en-US" altLang="en-US" sz="4400" b="1" i="1">
                  <a:solidFill>
                    <a:schemeClr val="accent2"/>
                  </a:solidFill>
                </a:rPr>
                <a:t>analysis</a:t>
              </a:r>
              <a:endParaRPr lang="en-US" altLang="en-US" b="1" i="1">
                <a:solidFill>
                  <a:schemeClr val="accent2"/>
                </a:solidFill>
              </a:endParaRPr>
            </a:p>
          </p:txBody>
        </p:sp>
      </p:grpSp>
      <p:sp>
        <p:nvSpPr>
          <p:cNvPr id="34821" name="Text Box 5">
            <a:extLst>
              <a:ext uri="{FF2B5EF4-FFF2-40B4-BE49-F238E27FC236}">
                <a16:creationId xmlns:a16="http://schemas.microsoft.com/office/drawing/2014/main" id="{B8979063-DFB0-49F5-9DCE-9C915365E0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1219200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65000"/>
              </a:lnSpc>
              <a:buClr>
                <a:schemeClr val="tx2"/>
              </a:buClr>
              <a:buSzPct val="75000"/>
            </a:pPr>
            <a:r>
              <a:rPr lang="en-US" altLang="en-US" sz="2100" b="1">
                <a:solidFill>
                  <a:srgbClr val="006600"/>
                </a:solidFill>
                <a:latin typeface="Lucida Sans" panose="020B0602040502020204" pitchFamily="34" charset="0"/>
                <a:sym typeface="Monotype Sorts" pitchFamily="2" charset="2"/>
              </a:rPr>
              <a:t></a:t>
            </a:r>
            <a:r>
              <a:rPr lang="en-US" altLang="en-US" sz="2900" b="1">
                <a:solidFill>
                  <a:srgbClr val="006600"/>
                </a:solidFill>
                <a:latin typeface="Lucida Sans" panose="020B0602040502020204" pitchFamily="34" charset="0"/>
                <a:sym typeface="Monotype Sorts" pitchFamily="2" charset="2"/>
              </a:rPr>
              <a:t> </a:t>
            </a:r>
            <a:r>
              <a:rPr lang="en-US" altLang="en-US" sz="2900" b="1">
                <a:solidFill>
                  <a:srgbClr val="006600"/>
                </a:solidFill>
                <a:latin typeface="Lucida Sans" panose="020B0602040502020204" pitchFamily="34" charset="0"/>
              </a:rPr>
              <a:t>Determination of a specific element</a:t>
            </a:r>
          </a:p>
          <a:p>
            <a:pPr algn="r">
              <a:lnSpc>
                <a:spcPct val="65000"/>
              </a:lnSpc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en-US" altLang="en-US" sz="2800" i="1">
                <a:solidFill>
                  <a:srgbClr val="006600"/>
                </a:solidFill>
                <a:latin typeface="Lucida Sans" panose="020B0602040502020204" pitchFamily="34" charset="0"/>
              </a:rPr>
              <a:t>(for example, Contact transfers)</a:t>
            </a:r>
          </a:p>
        </p:txBody>
      </p:sp>
      <p:sp>
        <p:nvSpPr>
          <p:cNvPr id="34822" name="Text Box 6">
            <a:extLst>
              <a:ext uri="{FF2B5EF4-FFF2-40B4-BE49-F238E27FC236}">
                <a16:creationId xmlns:a16="http://schemas.microsoft.com/office/drawing/2014/main" id="{224BE8B8-F1E6-41DC-BA27-0331223DD5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600" y="2209800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65000"/>
              </a:lnSpc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en-US" altLang="en-US" sz="2100" b="1">
                <a:solidFill>
                  <a:srgbClr val="FF0000"/>
                </a:solidFill>
                <a:latin typeface="Lucida Sans" panose="020B0602040502020204" pitchFamily="34" charset="0"/>
                <a:sym typeface="Monotype Sorts" pitchFamily="2" charset="2"/>
              </a:rPr>
              <a:t></a:t>
            </a:r>
            <a:r>
              <a:rPr lang="en-US" altLang="en-US" sz="2900" b="1">
                <a:solidFill>
                  <a:srgbClr val="FF0000"/>
                </a:solidFill>
                <a:latin typeface="Lucida Sans" panose="020B0602040502020204" pitchFamily="34" charset="0"/>
                <a:sym typeface="Monotype Sorts" pitchFamily="2" charset="2"/>
              </a:rPr>
              <a:t> </a:t>
            </a:r>
            <a:r>
              <a:rPr lang="en-US" altLang="en-US" sz="2900" b="1">
                <a:solidFill>
                  <a:srgbClr val="FF0000"/>
                </a:solidFill>
                <a:latin typeface="Lucida Sans" panose="020B0602040502020204" pitchFamily="34" charset="0"/>
              </a:rPr>
              <a:t>Determination of a group of elements</a:t>
            </a:r>
          </a:p>
          <a:p>
            <a:pPr algn="r">
              <a:lnSpc>
                <a:spcPct val="65000"/>
              </a:lnSpc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en-US" altLang="en-US" sz="2800" i="1">
                <a:solidFill>
                  <a:srgbClr val="FF0000"/>
                </a:solidFill>
                <a:latin typeface="Lucida Sans" panose="020B0602040502020204" pitchFamily="34" charset="0"/>
              </a:rPr>
              <a:t>(for example, gun shot residue) </a:t>
            </a:r>
          </a:p>
        </p:txBody>
      </p:sp>
      <p:sp>
        <p:nvSpPr>
          <p:cNvPr id="34823" name="Text Box 7">
            <a:extLst>
              <a:ext uri="{FF2B5EF4-FFF2-40B4-BE49-F238E27FC236}">
                <a16:creationId xmlns:a16="http://schemas.microsoft.com/office/drawing/2014/main" id="{81DB83BE-576C-4376-A7E2-AF070DADEE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9200" y="2971800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lnSpc>
                <a:spcPct val="65000"/>
              </a:lnSpc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en-US" altLang="en-US" sz="2100" b="1">
                <a:solidFill>
                  <a:schemeClr val="tx2"/>
                </a:solidFill>
                <a:latin typeface="Lucida Sans" panose="020B0602040502020204" pitchFamily="34" charset="0"/>
                <a:sym typeface="Monotype Sorts" pitchFamily="2" charset="2"/>
              </a:rPr>
              <a:t> </a:t>
            </a:r>
            <a:r>
              <a:rPr lang="en-US" altLang="en-US" sz="2900" b="1">
                <a:solidFill>
                  <a:schemeClr val="tx2"/>
                </a:solidFill>
                <a:latin typeface="Lucida Sans" panose="020B0602040502020204" pitchFamily="34" charset="0"/>
              </a:rPr>
              <a:t>Trace element profiling for characterization</a:t>
            </a:r>
          </a:p>
          <a:p>
            <a:pPr algn="r">
              <a:lnSpc>
                <a:spcPct val="65000"/>
              </a:lnSpc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en-US" altLang="en-US" sz="2800" i="1">
                <a:solidFill>
                  <a:schemeClr val="tx2"/>
                </a:solidFill>
                <a:latin typeface="Lucida Sans" panose="020B0602040502020204" pitchFamily="34" charset="0"/>
              </a:rPr>
              <a:t>(for example: metallic wire, opium)</a:t>
            </a:r>
            <a:r>
              <a:rPr lang="en-US" altLang="en-US" sz="2800" b="1">
                <a:solidFill>
                  <a:schemeClr val="tx2"/>
                </a:solidFill>
                <a:latin typeface="Lucida Sans" panose="020B0602040502020204" pitchFamily="34" charset="0"/>
              </a:rPr>
              <a:t> </a:t>
            </a:r>
          </a:p>
        </p:txBody>
      </p:sp>
      <p:grpSp>
        <p:nvGrpSpPr>
          <p:cNvPr id="34824" name="Group 8">
            <a:extLst>
              <a:ext uri="{FF2B5EF4-FFF2-40B4-BE49-F238E27FC236}">
                <a16:creationId xmlns:a16="http://schemas.microsoft.com/office/drawing/2014/main" id="{D96AD79B-8EE4-4C11-96C6-DFB4C06EB228}"/>
              </a:ext>
            </a:extLst>
          </p:cNvPr>
          <p:cNvGrpSpPr>
            <a:grpSpLocks/>
          </p:cNvGrpSpPr>
          <p:nvPr/>
        </p:nvGrpSpPr>
        <p:grpSpPr bwMode="auto">
          <a:xfrm>
            <a:off x="2971800" y="3810000"/>
            <a:ext cx="4724400" cy="231775"/>
            <a:chOff x="1296" y="2626"/>
            <a:chExt cx="2976" cy="146"/>
          </a:xfrm>
        </p:grpSpPr>
        <p:sp>
          <p:nvSpPr>
            <p:cNvPr id="17422" name="Text Box 9">
              <a:extLst>
                <a:ext uri="{FF2B5EF4-FFF2-40B4-BE49-F238E27FC236}">
                  <a16:creationId xmlns:a16="http://schemas.microsoft.com/office/drawing/2014/main" id="{BC9A6888-5B0D-4824-B59D-BACBD6F511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72" y="2626"/>
              <a:ext cx="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buClr>
                  <a:schemeClr val="tx2"/>
                </a:buClr>
                <a:buSzPct val="75000"/>
                <a:buFont typeface="Monotype Sorts" pitchFamily="2" charset="2"/>
                <a:buNone/>
              </a:pPr>
              <a:r>
                <a:rPr lang="en-US" altLang="en-US" sz="2100" b="1">
                  <a:solidFill>
                    <a:srgbClr val="FF0000"/>
                  </a:solidFill>
                  <a:latin typeface="Lucida Sans" panose="020B0602040502020204" pitchFamily="34" charset="0"/>
                  <a:sym typeface="Monotype Sorts" pitchFamily="2" charset="2"/>
                </a:rPr>
                <a:t> </a:t>
              </a:r>
              <a:r>
                <a:rPr lang="en-US" altLang="en-US" sz="2900" b="1">
                  <a:solidFill>
                    <a:srgbClr val="FF0000"/>
                  </a:solidFill>
                  <a:latin typeface="Lucida Sans" panose="020B0602040502020204" pitchFamily="34" charset="0"/>
                </a:rPr>
                <a:t>Common contaminants in known and</a:t>
              </a:r>
              <a:endParaRPr lang="en-US" altLang="en-US" sz="2800" b="1">
                <a:solidFill>
                  <a:srgbClr val="FF0000"/>
                </a:solidFill>
                <a:latin typeface="Lucida Sans" panose="020B0602040502020204" pitchFamily="34" charset="0"/>
              </a:endParaRPr>
            </a:p>
          </p:txBody>
        </p:sp>
        <p:sp>
          <p:nvSpPr>
            <p:cNvPr id="17423" name="Text Box 10">
              <a:extLst>
                <a:ext uri="{FF2B5EF4-FFF2-40B4-BE49-F238E27FC236}">
                  <a16:creationId xmlns:a16="http://schemas.microsoft.com/office/drawing/2014/main" id="{9F71520D-0BEF-4B00-A5F8-F4C0A83AE4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6" y="2772"/>
              <a:ext cx="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2900" b="1">
                  <a:solidFill>
                    <a:srgbClr val="FF0000"/>
                  </a:solidFill>
                  <a:latin typeface="Lucida Sans" panose="020B0602040502020204" pitchFamily="34" charset="0"/>
                </a:rPr>
                <a:t>questioned samples</a:t>
              </a:r>
              <a:endParaRPr lang="en-US" altLang="en-US" sz="2800" b="1">
                <a:solidFill>
                  <a:srgbClr val="FF0000"/>
                </a:solidFill>
                <a:latin typeface="Lucida Sans" panose="020B0602040502020204" pitchFamily="34" charset="0"/>
              </a:endParaRPr>
            </a:p>
          </p:txBody>
        </p:sp>
      </p:grpSp>
      <p:sp>
        <p:nvSpPr>
          <p:cNvPr id="34827" name="Text Box 11">
            <a:extLst>
              <a:ext uri="{FF2B5EF4-FFF2-40B4-BE49-F238E27FC236}">
                <a16:creationId xmlns:a16="http://schemas.microsoft.com/office/drawing/2014/main" id="{7A9C6EF5-2E98-4F29-AC06-59E2FF0EAD5F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6019800" y="4800600"/>
            <a:ext cx="74613" cy="7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900" b="1">
                <a:solidFill>
                  <a:srgbClr val="FF0000"/>
                </a:solidFill>
                <a:latin typeface="Lucida Sans" panose="020B0602040502020204" pitchFamily="34" charset="0"/>
              </a:rPr>
              <a:t>major constituents               10 - 100 percent</a:t>
            </a:r>
            <a:endParaRPr lang="en-US" altLang="en-US" sz="2800" b="1">
              <a:solidFill>
                <a:srgbClr val="FF0000"/>
              </a:solidFill>
              <a:latin typeface="Lucida Sans" panose="020B0602040502020204" pitchFamily="34" charset="0"/>
            </a:endParaRPr>
          </a:p>
        </p:txBody>
      </p:sp>
      <p:sp>
        <p:nvSpPr>
          <p:cNvPr id="34828" name="Text Box 12">
            <a:extLst>
              <a:ext uri="{FF2B5EF4-FFF2-40B4-BE49-F238E27FC236}">
                <a16:creationId xmlns:a16="http://schemas.microsoft.com/office/drawing/2014/main" id="{96CE8147-0C84-4998-8BD7-E4B6FA125F10}"/>
              </a:ext>
            </a:extLst>
          </p:cNvPr>
          <p:cNvSpPr txBox="1">
            <a:spLocks noChangeArrowheads="1"/>
          </p:cNvSpPr>
          <p:nvPr/>
        </p:nvSpPr>
        <p:spPr bwMode="auto">
          <a:xfrm flipV="1">
            <a:off x="6553200" y="5364163"/>
            <a:ext cx="46038" cy="46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 sz="2800" b="1">
              <a:solidFill>
                <a:schemeClr val="tx2"/>
              </a:solidFill>
              <a:latin typeface="Lucida Sans" panose="020B0602040502020204" pitchFamily="34" charset="0"/>
            </a:endParaRPr>
          </a:p>
        </p:txBody>
      </p:sp>
      <p:sp>
        <p:nvSpPr>
          <p:cNvPr id="34829" name="Text Box 13">
            <a:extLst>
              <a:ext uri="{FF2B5EF4-FFF2-40B4-BE49-F238E27FC236}">
                <a16:creationId xmlns:a16="http://schemas.microsoft.com/office/drawing/2014/main" id="{79CF38AC-BFD4-439E-B978-C1A4DC7B44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5181600"/>
            <a:ext cx="98425" cy="5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900" b="1">
                <a:solidFill>
                  <a:schemeClr val="accent2"/>
                </a:solidFill>
                <a:latin typeface="Lucida Sans" panose="020B0602040502020204" pitchFamily="34" charset="0"/>
              </a:rPr>
              <a:t>trace constituents            1 - 100 ppm</a:t>
            </a:r>
            <a:endParaRPr lang="en-US" altLang="en-US" sz="2800" b="1">
              <a:solidFill>
                <a:schemeClr val="accent2"/>
              </a:solidFill>
              <a:latin typeface="Lucida Sans" panose="020B0602040502020204" pitchFamily="34" charset="0"/>
            </a:endParaRPr>
          </a:p>
        </p:txBody>
      </p:sp>
      <p:sp>
        <p:nvSpPr>
          <p:cNvPr id="34830" name="Text Box 14">
            <a:extLst>
              <a:ext uri="{FF2B5EF4-FFF2-40B4-BE49-F238E27FC236}">
                <a16:creationId xmlns:a16="http://schemas.microsoft.com/office/drawing/2014/main" id="{E1268AD9-0E1F-47A7-B509-62D6C8ACE7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6019800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900" b="1">
                <a:solidFill>
                  <a:srgbClr val="FF0000"/>
                </a:solidFill>
                <a:latin typeface="Lucida Sans" panose="020B0602040502020204" pitchFamily="34" charset="0"/>
              </a:rPr>
              <a:t>ultra trace constituents        .001 - 1 ppm</a:t>
            </a:r>
            <a:endParaRPr lang="en-US" altLang="en-US" sz="2800" b="1">
              <a:solidFill>
                <a:srgbClr val="FF0000"/>
              </a:solidFill>
              <a:latin typeface="Lucida Sans" panose="020B0602040502020204" pitchFamily="34" charset="0"/>
            </a:endParaRPr>
          </a:p>
        </p:txBody>
      </p:sp>
      <p:sp>
        <p:nvSpPr>
          <p:cNvPr id="34831" name="Text Box 15">
            <a:extLst>
              <a:ext uri="{FF2B5EF4-FFF2-40B4-BE49-F238E27FC236}">
                <a16:creationId xmlns:a16="http://schemas.microsoft.com/office/drawing/2014/main" id="{89281F42-A5A8-4DF6-BE03-14608C9740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640080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900" b="1">
                <a:solidFill>
                  <a:schemeClr val="accent2"/>
                </a:solidFill>
                <a:latin typeface="Lucida Sans" panose="020B0602040502020204" pitchFamily="34" charset="0"/>
              </a:rPr>
              <a:t>ultra-ultra trace constituents  less than    .001 ppm</a:t>
            </a:r>
            <a:endParaRPr lang="en-US" altLang="en-US" sz="2800" b="1">
              <a:solidFill>
                <a:schemeClr val="accent2"/>
              </a:solidFill>
              <a:latin typeface="Lucida Sans" panose="020B0602040502020204" pitchFamily="34" charset="0"/>
            </a:endParaRPr>
          </a:p>
        </p:txBody>
      </p:sp>
      <p:sp>
        <p:nvSpPr>
          <p:cNvPr id="34832" name="Text Box 16">
            <a:extLst>
              <a:ext uri="{FF2B5EF4-FFF2-40B4-BE49-F238E27FC236}">
                <a16:creationId xmlns:a16="http://schemas.microsoft.com/office/drawing/2014/main" id="{3D3592FA-BDE4-45D5-986A-ED27CB28B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4419600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900" b="1" i="1">
                <a:solidFill>
                  <a:schemeClr val="accent2"/>
                </a:solidFill>
                <a:latin typeface="Lucida Sans" panose="020B0602040502020204" pitchFamily="34" charset="0"/>
              </a:rPr>
              <a:t>Levels of constituents</a:t>
            </a:r>
            <a:endParaRPr lang="en-US" altLang="en-US" sz="2800" b="1" i="1">
              <a:solidFill>
                <a:schemeClr val="accent2"/>
              </a:solidFill>
              <a:latin typeface="Lucida Sans" panose="020B0602040502020204" pitchFamily="34" charset="0"/>
            </a:endParaRPr>
          </a:p>
        </p:txBody>
      </p:sp>
      <p:sp>
        <p:nvSpPr>
          <p:cNvPr id="17421" name="Rectangle 4">
            <a:extLst>
              <a:ext uri="{FF2B5EF4-FFF2-40B4-BE49-F238E27FC236}">
                <a16:creationId xmlns:a16="http://schemas.microsoft.com/office/drawing/2014/main" id="{3E80A95A-8903-4891-941D-AF3D31398F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5562600"/>
            <a:ext cx="6019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000" b="1">
                <a:solidFill>
                  <a:schemeClr val="tx2"/>
                </a:solidFill>
                <a:latin typeface="Lucida Sans" panose="020B0602040502020204" pitchFamily="34" charset="0"/>
              </a:rPr>
              <a:t>minor constituents              .1 - 10 percent</a:t>
            </a:r>
            <a:endParaRPr lang="en-US" altLang="en-US" sz="2800" b="1">
              <a:solidFill>
                <a:schemeClr val="tx2"/>
              </a:solidFill>
              <a:latin typeface="Lucida Sans" panose="020B06020405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4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4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4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34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34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34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 autoUpdateAnimBg="0"/>
      <p:bldP spid="34822" grpId="0" autoUpdateAnimBg="0"/>
      <p:bldP spid="34823" grpId="0" autoUpdateAnimBg="0"/>
      <p:bldP spid="34827" grpId="0" autoUpdateAnimBg="0"/>
      <p:bldP spid="34828" grpId="0" autoUpdateAnimBg="0"/>
      <p:bldP spid="34829" grpId="0" autoUpdateAnimBg="0"/>
      <p:bldP spid="34830" grpId="0" autoUpdateAnimBg="0"/>
      <p:bldP spid="34831" grpId="0" autoUpdateAnimBg="0"/>
      <p:bldP spid="34832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>
            <a:extLst>
              <a:ext uri="{FF2B5EF4-FFF2-40B4-BE49-F238E27FC236}">
                <a16:creationId xmlns:a16="http://schemas.microsoft.com/office/drawing/2014/main" id="{C080395C-4F62-4B99-BBCA-717954CEB6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8675" y="609600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3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Composition Of Bauxite</a:t>
            </a:r>
            <a:endParaRPr lang="en-US" altLang="en-US" b="1">
              <a:solidFill>
                <a:srgbClr val="008000"/>
              </a:solidFill>
              <a:cs typeface="Arial" panose="020B0604020202020204" pitchFamily="34" charset="0"/>
            </a:endParaRPr>
          </a:p>
        </p:txBody>
      </p:sp>
      <p:sp>
        <p:nvSpPr>
          <p:cNvPr id="19459" name="Text Box 3">
            <a:extLst>
              <a:ext uri="{FF2B5EF4-FFF2-40B4-BE49-F238E27FC236}">
                <a16:creationId xmlns:a16="http://schemas.microsoft.com/office/drawing/2014/main" id="{A1E67C49-E8D3-44F3-B1E6-62B6191946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6550" y="1135063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2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Moisture</a:t>
            </a:r>
            <a:endParaRPr lang="en-US" altLang="en-US" b="1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9460" name="Text Box 4">
            <a:extLst>
              <a:ext uri="{FF2B5EF4-FFF2-40B4-BE49-F238E27FC236}">
                <a16:creationId xmlns:a16="http://schemas.microsoft.com/office/drawing/2014/main" id="{2A96349B-BAA0-430F-886A-16BFAF3426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8863" y="1651000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2200" b="1">
                <a:solidFill>
                  <a:srgbClr val="66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 O I</a:t>
            </a:r>
            <a:endParaRPr lang="en-US" altLang="en-US" b="1">
              <a:solidFill>
                <a:srgbClr val="6600CC"/>
              </a:solidFill>
              <a:cs typeface="Arial" panose="020B0604020202020204" pitchFamily="34" charset="0"/>
            </a:endParaRPr>
          </a:p>
        </p:txBody>
      </p:sp>
      <p:sp>
        <p:nvSpPr>
          <p:cNvPr id="19461" name="Text Box 5">
            <a:extLst>
              <a:ext uri="{FF2B5EF4-FFF2-40B4-BE49-F238E27FC236}">
                <a16:creationId xmlns:a16="http://schemas.microsoft.com/office/drawing/2014/main" id="{D13F68B6-5660-4265-B29F-27E5C47135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9488" y="2225675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22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 O</a:t>
            </a:r>
            <a:endParaRPr lang="en-US" altLang="en-US" b="1">
              <a:solidFill>
                <a:srgbClr val="008000"/>
              </a:solidFill>
              <a:cs typeface="Arial" panose="020B0604020202020204" pitchFamily="34" charset="0"/>
            </a:endParaRPr>
          </a:p>
        </p:txBody>
      </p:sp>
      <p:sp>
        <p:nvSpPr>
          <p:cNvPr id="19462" name="Text Box 6">
            <a:extLst>
              <a:ext uri="{FF2B5EF4-FFF2-40B4-BE49-F238E27FC236}">
                <a16:creationId xmlns:a16="http://schemas.microsoft.com/office/drawing/2014/main" id="{9FF58106-4026-42A1-B361-F8CFA4A9B2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800" y="2408238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2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altLang="en-US" b="1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sp>
        <p:nvSpPr>
          <p:cNvPr id="19463" name="Text Box 7">
            <a:extLst>
              <a:ext uri="{FF2B5EF4-FFF2-40B4-BE49-F238E27FC236}">
                <a16:creationId xmlns:a16="http://schemas.microsoft.com/office/drawing/2014/main" id="{D4B96956-D5A7-47CA-B908-48CA7C50DC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9988" y="2374900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2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altLang="en-US" b="1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sp>
        <p:nvSpPr>
          <p:cNvPr id="19464" name="Text Box 8">
            <a:extLst>
              <a:ext uri="{FF2B5EF4-FFF2-40B4-BE49-F238E27FC236}">
                <a16:creationId xmlns:a16="http://schemas.microsoft.com/office/drawing/2014/main" id="{BBEF70CE-D938-44DD-8B6A-CD884D13C8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1400" y="3022600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2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 O</a:t>
            </a:r>
            <a:endParaRPr lang="en-US" altLang="en-US" b="1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9465" name="Text Box 9">
            <a:extLst>
              <a:ext uri="{FF2B5EF4-FFF2-40B4-BE49-F238E27FC236}">
                <a16:creationId xmlns:a16="http://schemas.microsoft.com/office/drawing/2014/main" id="{F22475B2-2875-4E0D-9BD0-A434D66999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138" y="3198813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2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altLang="en-US" b="1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sp>
        <p:nvSpPr>
          <p:cNvPr id="19466" name="Text Box 10">
            <a:extLst>
              <a:ext uri="{FF2B5EF4-FFF2-40B4-BE49-F238E27FC236}">
                <a16:creationId xmlns:a16="http://schemas.microsoft.com/office/drawing/2014/main" id="{1BB809D9-534B-4446-88A7-4D031F35B3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4438" y="3165475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2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altLang="en-US" b="1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sp>
        <p:nvSpPr>
          <p:cNvPr id="19467" name="Text Box 11">
            <a:extLst>
              <a:ext uri="{FF2B5EF4-FFF2-40B4-BE49-F238E27FC236}">
                <a16:creationId xmlns:a16="http://schemas.microsoft.com/office/drawing/2014/main" id="{333051B8-D879-4915-BA8F-7A3EEF019B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0" y="3702050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2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TiO</a:t>
            </a:r>
            <a:endParaRPr lang="en-US" altLang="en-US" b="1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sp>
        <p:nvSpPr>
          <p:cNvPr id="19468" name="Text Box 12">
            <a:extLst>
              <a:ext uri="{FF2B5EF4-FFF2-40B4-BE49-F238E27FC236}">
                <a16:creationId xmlns:a16="http://schemas.microsoft.com/office/drawing/2014/main" id="{FB6685DA-0DFE-4C8E-8340-63977D8539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2825" y="3856038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2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altLang="en-US" b="1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sp>
        <p:nvSpPr>
          <p:cNvPr id="19469" name="Text Box 13">
            <a:extLst>
              <a:ext uri="{FF2B5EF4-FFF2-40B4-BE49-F238E27FC236}">
                <a16:creationId xmlns:a16="http://schemas.microsoft.com/office/drawing/2014/main" id="{C3855215-1DF4-462A-9851-C81A88D10E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8838" y="4327525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22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SiO</a:t>
            </a:r>
            <a:endParaRPr lang="en-US" altLang="en-US" b="1">
              <a:solidFill>
                <a:srgbClr val="008000"/>
              </a:solidFill>
              <a:cs typeface="Arial" panose="020B0604020202020204" pitchFamily="34" charset="0"/>
            </a:endParaRPr>
          </a:p>
        </p:txBody>
      </p:sp>
      <p:sp>
        <p:nvSpPr>
          <p:cNvPr id="19470" name="Text Box 14">
            <a:extLst>
              <a:ext uri="{FF2B5EF4-FFF2-40B4-BE49-F238E27FC236}">
                <a16:creationId xmlns:a16="http://schemas.microsoft.com/office/drawing/2014/main" id="{773B7E67-1A34-492F-B5C8-B6857152C8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5050" y="4427538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2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altLang="en-US" b="1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sp>
        <p:nvSpPr>
          <p:cNvPr id="19471" name="Text Box 15">
            <a:extLst>
              <a:ext uri="{FF2B5EF4-FFF2-40B4-BE49-F238E27FC236}">
                <a16:creationId xmlns:a16="http://schemas.microsoft.com/office/drawing/2014/main" id="{C25B1E69-AB20-45F4-B0C0-59D155EC7A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4943475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2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O</a:t>
            </a:r>
            <a:endParaRPr lang="en-US" altLang="en-US" b="1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9472" name="Text Box 16">
            <a:extLst>
              <a:ext uri="{FF2B5EF4-FFF2-40B4-BE49-F238E27FC236}">
                <a16:creationId xmlns:a16="http://schemas.microsoft.com/office/drawing/2014/main" id="{5EF9896D-0687-484B-A9AB-29837C95E7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088" y="5095875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2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altLang="en-US" b="1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sp>
        <p:nvSpPr>
          <p:cNvPr id="19473" name="Text Box 17">
            <a:extLst>
              <a:ext uri="{FF2B5EF4-FFF2-40B4-BE49-F238E27FC236}">
                <a16:creationId xmlns:a16="http://schemas.microsoft.com/office/drawing/2014/main" id="{7D8B7851-7CD5-40B9-86A8-618F6942DE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9975" y="5095875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2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altLang="en-US" b="1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sp>
        <p:nvSpPr>
          <p:cNvPr id="19474" name="Text Box 18">
            <a:extLst>
              <a:ext uri="{FF2B5EF4-FFF2-40B4-BE49-F238E27FC236}">
                <a16:creationId xmlns:a16="http://schemas.microsoft.com/office/drawing/2014/main" id="{73CF83B9-32FB-4BE6-814B-ED71DDF88B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1700" y="5600700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2200" b="1">
                <a:solidFill>
                  <a:srgbClr val="66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 O</a:t>
            </a:r>
            <a:endParaRPr lang="en-US" altLang="en-US" b="1">
              <a:solidFill>
                <a:srgbClr val="6600CC"/>
              </a:solidFill>
              <a:cs typeface="Arial" panose="020B0604020202020204" pitchFamily="34" charset="0"/>
            </a:endParaRPr>
          </a:p>
        </p:txBody>
      </p:sp>
      <p:sp>
        <p:nvSpPr>
          <p:cNvPr id="19475" name="Text Box 19">
            <a:extLst>
              <a:ext uri="{FF2B5EF4-FFF2-40B4-BE49-F238E27FC236}">
                <a16:creationId xmlns:a16="http://schemas.microsoft.com/office/drawing/2014/main" id="{04BF2503-7C73-4F0D-A1BC-0F716FF6D2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088" y="5776913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2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altLang="en-US" b="1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sp>
        <p:nvSpPr>
          <p:cNvPr id="19476" name="Text Box 20">
            <a:extLst>
              <a:ext uri="{FF2B5EF4-FFF2-40B4-BE49-F238E27FC236}">
                <a16:creationId xmlns:a16="http://schemas.microsoft.com/office/drawing/2014/main" id="{4A1B949A-387F-4075-9AAB-FDD165F6A7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1088" y="5754688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2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altLang="en-US" b="1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sp>
        <p:nvSpPr>
          <p:cNvPr id="19477" name="Text Box 21">
            <a:extLst>
              <a:ext uri="{FF2B5EF4-FFF2-40B4-BE49-F238E27FC236}">
                <a16:creationId xmlns:a16="http://schemas.microsoft.com/office/drawing/2014/main" id="{7D572A6F-91A2-4BE3-8371-54C2A524B8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3300" y="6303963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22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endParaRPr lang="en-US" altLang="en-US" b="1">
              <a:solidFill>
                <a:srgbClr val="008000"/>
              </a:solidFill>
              <a:cs typeface="Arial" panose="020B0604020202020204" pitchFamily="34" charset="0"/>
            </a:endParaRPr>
          </a:p>
        </p:txBody>
      </p:sp>
      <p:sp>
        <p:nvSpPr>
          <p:cNvPr id="19478" name="Text Box 22">
            <a:extLst>
              <a:ext uri="{FF2B5EF4-FFF2-40B4-BE49-F238E27FC236}">
                <a16:creationId xmlns:a16="http://schemas.microsoft.com/office/drawing/2014/main" id="{A24E83DA-8407-40E0-BBA3-E27DB41A6F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7363" y="1168400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2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</a:t>
            </a:r>
            <a:endParaRPr lang="en-US" altLang="en-US" b="1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9479" name="Text Box 23">
            <a:extLst>
              <a:ext uri="{FF2B5EF4-FFF2-40B4-BE49-F238E27FC236}">
                <a16:creationId xmlns:a16="http://schemas.microsoft.com/office/drawing/2014/main" id="{4A8D9244-0252-43E1-BA6F-10CE6BA091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7375" y="1704975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2200" b="1">
                <a:solidFill>
                  <a:srgbClr val="66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22.3</a:t>
            </a:r>
            <a:endParaRPr lang="en-US" altLang="en-US" b="1">
              <a:solidFill>
                <a:srgbClr val="6600CC"/>
              </a:solidFill>
              <a:cs typeface="Arial" panose="020B0604020202020204" pitchFamily="34" charset="0"/>
            </a:endParaRPr>
          </a:p>
        </p:txBody>
      </p:sp>
      <p:sp>
        <p:nvSpPr>
          <p:cNvPr id="19480" name="Text Box 24">
            <a:extLst>
              <a:ext uri="{FF2B5EF4-FFF2-40B4-BE49-F238E27FC236}">
                <a16:creationId xmlns:a16="http://schemas.microsoft.com/office/drawing/2014/main" id="{5178ADC6-2378-4612-8414-BD6A7AC869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9600" y="2324100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22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51.3</a:t>
            </a:r>
            <a:endParaRPr lang="en-US" altLang="en-US" b="1">
              <a:solidFill>
                <a:srgbClr val="008000"/>
              </a:solidFill>
              <a:cs typeface="Arial" panose="020B0604020202020204" pitchFamily="34" charset="0"/>
            </a:endParaRPr>
          </a:p>
        </p:txBody>
      </p:sp>
      <p:sp>
        <p:nvSpPr>
          <p:cNvPr id="19481" name="Text Box 25">
            <a:extLst>
              <a:ext uri="{FF2B5EF4-FFF2-40B4-BE49-F238E27FC236}">
                <a16:creationId xmlns:a16="http://schemas.microsoft.com/office/drawing/2014/main" id="{5A6649FD-C18B-4A2D-B622-8727A7DE99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9600" y="3033713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2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14.1</a:t>
            </a:r>
            <a:endParaRPr lang="en-US" altLang="en-US" b="1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9482" name="Text Box 26">
            <a:extLst>
              <a:ext uri="{FF2B5EF4-FFF2-40B4-BE49-F238E27FC236}">
                <a16:creationId xmlns:a16="http://schemas.microsoft.com/office/drawing/2014/main" id="{235FEA5D-FD50-41A2-87AD-9577B56717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4038" y="3735388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2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8.0</a:t>
            </a:r>
            <a:endParaRPr lang="en-US" altLang="en-US" b="1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sp>
        <p:nvSpPr>
          <p:cNvPr id="19483" name="Text Box 27">
            <a:extLst>
              <a:ext uri="{FF2B5EF4-FFF2-40B4-BE49-F238E27FC236}">
                <a16:creationId xmlns:a16="http://schemas.microsoft.com/office/drawing/2014/main" id="{3AA25041-FC64-4516-A13C-7B327CD7FC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2925" y="4310063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22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3.0</a:t>
            </a:r>
            <a:endParaRPr lang="en-US" altLang="en-US" b="1">
              <a:solidFill>
                <a:srgbClr val="008000"/>
              </a:solidFill>
              <a:cs typeface="Arial" panose="020B0604020202020204" pitchFamily="34" charset="0"/>
            </a:endParaRPr>
          </a:p>
        </p:txBody>
      </p:sp>
      <p:sp>
        <p:nvSpPr>
          <p:cNvPr id="19484" name="Text Box 28">
            <a:extLst>
              <a:ext uri="{FF2B5EF4-FFF2-40B4-BE49-F238E27FC236}">
                <a16:creationId xmlns:a16="http://schemas.microsoft.com/office/drawing/2014/main" id="{792BB60B-78F1-4B72-BECA-E3A13F6ED6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4038" y="5019675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2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0.2</a:t>
            </a:r>
            <a:endParaRPr lang="en-US" altLang="en-US" b="1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sp>
        <p:nvSpPr>
          <p:cNvPr id="19485" name="Text Box 29">
            <a:extLst>
              <a:ext uri="{FF2B5EF4-FFF2-40B4-BE49-F238E27FC236}">
                <a16:creationId xmlns:a16="http://schemas.microsoft.com/office/drawing/2014/main" id="{95CF9EB5-9187-4D49-A2D7-E1544B45AB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6750" y="5600700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2200" b="1">
                <a:solidFill>
                  <a:srgbClr val="66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0.19</a:t>
            </a:r>
            <a:endParaRPr lang="en-US" altLang="en-US" b="1">
              <a:solidFill>
                <a:srgbClr val="6600CC"/>
              </a:solidFill>
              <a:cs typeface="Arial" panose="020B0604020202020204" pitchFamily="34" charset="0"/>
            </a:endParaRPr>
          </a:p>
        </p:txBody>
      </p:sp>
      <p:sp>
        <p:nvSpPr>
          <p:cNvPr id="19486" name="Text Box 30">
            <a:extLst>
              <a:ext uri="{FF2B5EF4-FFF2-40B4-BE49-F238E27FC236}">
                <a16:creationId xmlns:a16="http://schemas.microsoft.com/office/drawing/2014/main" id="{EDECFB16-E0E1-43CF-A943-775D53E414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2300" y="6262688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22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0.08</a:t>
            </a:r>
            <a:endParaRPr lang="en-US" altLang="en-US" b="1">
              <a:solidFill>
                <a:srgbClr val="008000"/>
              </a:solidFill>
              <a:cs typeface="Arial" panose="020B0604020202020204" pitchFamily="34" charset="0"/>
            </a:endParaRPr>
          </a:p>
        </p:txBody>
      </p:sp>
      <p:sp>
        <p:nvSpPr>
          <p:cNvPr id="19487" name="Text Box 31">
            <a:extLst>
              <a:ext uri="{FF2B5EF4-FFF2-40B4-BE49-F238E27FC236}">
                <a16:creationId xmlns:a16="http://schemas.microsoft.com/office/drawing/2014/main" id="{9AFA9E2B-E1B6-4DA8-B28E-42B51CA46F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1700" y="1222375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2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 O</a:t>
            </a:r>
            <a:endParaRPr lang="en-US" altLang="en-US" b="1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9488" name="Text Box 32">
            <a:extLst>
              <a:ext uri="{FF2B5EF4-FFF2-40B4-BE49-F238E27FC236}">
                <a16:creationId xmlns:a16="http://schemas.microsoft.com/office/drawing/2014/main" id="{4B6F5588-FBDE-4908-B862-17BFBEEFC0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0088" y="1387475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2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altLang="en-US" b="1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sp>
        <p:nvSpPr>
          <p:cNvPr id="19489" name="Text Box 33">
            <a:extLst>
              <a:ext uri="{FF2B5EF4-FFF2-40B4-BE49-F238E27FC236}">
                <a16:creationId xmlns:a16="http://schemas.microsoft.com/office/drawing/2014/main" id="{6608CDD5-446C-4CBC-ACE9-81401A5A1C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9500" y="1354138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2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altLang="en-US" b="1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sp>
        <p:nvSpPr>
          <p:cNvPr id="19490" name="Text Box 34">
            <a:extLst>
              <a:ext uri="{FF2B5EF4-FFF2-40B4-BE49-F238E27FC236}">
                <a16:creationId xmlns:a16="http://schemas.microsoft.com/office/drawing/2014/main" id="{45687439-0E4B-43E0-B978-1174AFD2D7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5038" y="1662113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2200" b="1">
                <a:solidFill>
                  <a:srgbClr val="66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MgO</a:t>
            </a:r>
            <a:endParaRPr lang="en-US" altLang="en-US" b="1">
              <a:solidFill>
                <a:srgbClr val="6600CC"/>
              </a:solidFill>
              <a:cs typeface="Arial" panose="020B0604020202020204" pitchFamily="34" charset="0"/>
            </a:endParaRPr>
          </a:p>
        </p:txBody>
      </p:sp>
      <p:sp>
        <p:nvSpPr>
          <p:cNvPr id="19491" name="Text Box 35">
            <a:extLst>
              <a:ext uri="{FF2B5EF4-FFF2-40B4-BE49-F238E27FC236}">
                <a16:creationId xmlns:a16="http://schemas.microsoft.com/office/drawing/2014/main" id="{EA4A26A0-1425-469B-BD30-CCF4FD4C63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5038" y="2268538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22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MnO</a:t>
            </a:r>
            <a:endParaRPr lang="en-US" altLang="en-US" b="1">
              <a:solidFill>
                <a:srgbClr val="008000"/>
              </a:solidFill>
              <a:cs typeface="Arial" panose="020B0604020202020204" pitchFamily="34" charset="0"/>
            </a:endParaRPr>
          </a:p>
        </p:txBody>
      </p:sp>
      <p:sp>
        <p:nvSpPr>
          <p:cNvPr id="19492" name="Text Box 36">
            <a:extLst>
              <a:ext uri="{FF2B5EF4-FFF2-40B4-BE49-F238E27FC236}">
                <a16:creationId xmlns:a16="http://schemas.microsoft.com/office/drawing/2014/main" id="{ED083A1D-1DBF-4A57-9E20-73D7942DA9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9500" y="2397125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2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altLang="en-US" b="1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sp>
        <p:nvSpPr>
          <p:cNvPr id="19493" name="Text Box 37">
            <a:extLst>
              <a:ext uri="{FF2B5EF4-FFF2-40B4-BE49-F238E27FC236}">
                <a16:creationId xmlns:a16="http://schemas.microsoft.com/office/drawing/2014/main" id="{22C4AED8-65EB-4BA7-8282-4E3A42DEA8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4550" y="2989263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2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ZrO</a:t>
            </a:r>
            <a:endParaRPr lang="en-US" altLang="en-US" b="1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9494" name="Text Box 38">
            <a:extLst>
              <a:ext uri="{FF2B5EF4-FFF2-40B4-BE49-F238E27FC236}">
                <a16:creationId xmlns:a16="http://schemas.microsoft.com/office/drawing/2014/main" id="{38EC4504-B235-454E-9C5D-265E95FFCF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050" y="3109913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2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altLang="en-US" b="1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sp>
        <p:nvSpPr>
          <p:cNvPr id="19495" name="Text Box 39">
            <a:extLst>
              <a:ext uri="{FF2B5EF4-FFF2-40B4-BE49-F238E27FC236}">
                <a16:creationId xmlns:a16="http://schemas.microsoft.com/office/drawing/2014/main" id="{B9DE0B05-F756-4E6F-87F0-E65AA4909B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1225" y="3714750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2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ZnO</a:t>
            </a:r>
            <a:endParaRPr lang="en-US" altLang="en-US" b="1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sp>
        <p:nvSpPr>
          <p:cNvPr id="19496" name="Text Box 40">
            <a:extLst>
              <a:ext uri="{FF2B5EF4-FFF2-40B4-BE49-F238E27FC236}">
                <a16:creationId xmlns:a16="http://schemas.microsoft.com/office/drawing/2014/main" id="{8B60397F-170E-4E45-9711-392850D675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1725" y="4273550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22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 O</a:t>
            </a:r>
            <a:endParaRPr lang="en-US" altLang="en-US" b="1">
              <a:solidFill>
                <a:srgbClr val="008000"/>
              </a:solidFill>
              <a:cs typeface="Arial" panose="020B0604020202020204" pitchFamily="34" charset="0"/>
            </a:endParaRPr>
          </a:p>
        </p:txBody>
      </p:sp>
      <p:sp>
        <p:nvSpPr>
          <p:cNvPr id="19497" name="Text Box 41">
            <a:extLst>
              <a:ext uri="{FF2B5EF4-FFF2-40B4-BE49-F238E27FC236}">
                <a16:creationId xmlns:a16="http://schemas.microsoft.com/office/drawing/2014/main" id="{A11AD00D-BFE3-43ED-8025-CDB9841E8C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3925" y="4438650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2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altLang="en-US" b="1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sp>
        <p:nvSpPr>
          <p:cNvPr id="19498" name="Text Box 42">
            <a:extLst>
              <a:ext uri="{FF2B5EF4-FFF2-40B4-BE49-F238E27FC236}">
                <a16:creationId xmlns:a16="http://schemas.microsoft.com/office/drawing/2014/main" id="{3DCA620F-A648-48A2-9197-E48253E4AD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8888" y="4427538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2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altLang="en-US" b="1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sp>
        <p:nvSpPr>
          <p:cNvPr id="19499" name="Text Box 43">
            <a:extLst>
              <a:ext uri="{FF2B5EF4-FFF2-40B4-BE49-F238E27FC236}">
                <a16:creationId xmlns:a16="http://schemas.microsoft.com/office/drawing/2014/main" id="{E37569E4-9D94-4005-8A94-7D3D598D19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0600" y="5019675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2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BeO</a:t>
            </a:r>
            <a:endParaRPr lang="en-US" altLang="en-US" b="1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9500" name="Text Box 44">
            <a:extLst>
              <a:ext uri="{FF2B5EF4-FFF2-40B4-BE49-F238E27FC236}">
                <a16:creationId xmlns:a16="http://schemas.microsoft.com/office/drawing/2014/main" id="{9FD84789-1F13-4F34-9C9B-B28083221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7175" y="5591175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2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</a:t>
            </a:r>
            <a:endParaRPr lang="en-US" altLang="en-US" b="1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9501" name="Text Box 45">
            <a:extLst>
              <a:ext uri="{FF2B5EF4-FFF2-40B4-BE49-F238E27FC236}">
                <a16:creationId xmlns:a16="http://schemas.microsoft.com/office/drawing/2014/main" id="{D2C78542-B1AD-47FA-AFD1-4E3724D2EA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8288" y="5810250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22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gravity</a:t>
            </a:r>
            <a:endParaRPr lang="en-US" altLang="en-US" b="1">
              <a:solidFill>
                <a:srgbClr val="008000"/>
              </a:solidFill>
              <a:cs typeface="Arial" panose="020B0604020202020204" pitchFamily="34" charset="0"/>
            </a:endParaRPr>
          </a:p>
        </p:txBody>
      </p:sp>
      <p:sp>
        <p:nvSpPr>
          <p:cNvPr id="19502" name="Text Box 46">
            <a:extLst>
              <a:ext uri="{FF2B5EF4-FFF2-40B4-BE49-F238E27FC236}">
                <a16:creationId xmlns:a16="http://schemas.microsoft.com/office/drawing/2014/main" id="{6E6A5ED5-065F-4282-9BBB-46BA92CF71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0213" y="1273175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0.07</a:t>
            </a:r>
            <a:endParaRPr lang="en-US" altLang="en-US" b="1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9503" name="Text Box 47">
            <a:extLst>
              <a:ext uri="{FF2B5EF4-FFF2-40B4-BE49-F238E27FC236}">
                <a16:creationId xmlns:a16="http://schemas.microsoft.com/office/drawing/2014/main" id="{D6017117-8F1B-4E33-B631-89CCCD3817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7988" y="1657350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200" b="1">
                <a:solidFill>
                  <a:srgbClr val="66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0.03</a:t>
            </a:r>
            <a:endParaRPr lang="en-US" altLang="en-US" b="1">
              <a:solidFill>
                <a:srgbClr val="6600CC"/>
              </a:solidFill>
              <a:cs typeface="Arial" panose="020B0604020202020204" pitchFamily="34" charset="0"/>
            </a:endParaRPr>
          </a:p>
        </p:txBody>
      </p:sp>
      <p:sp>
        <p:nvSpPr>
          <p:cNvPr id="19504" name="Text Box 48">
            <a:extLst>
              <a:ext uri="{FF2B5EF4-FFF2-40B4-BE49-F238E27FC236}">
                <a16:creationId xmlns:a16="http://schemas.microsoft.com/office/drawing/2014/main" id="{ABC09D78-063F-43CD-8883-5D6C843828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250" y="2286000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2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0.02</a:t>
            </a:r>
            <a:endParaRPr lang="en-US" altLang="en-US" b="1">
              <a:solidFill>
                <a:srgbClr val="008000"/>
              </a:solidFill>
              <a:cs typeface="Arial" panose="020B0604020202020204" pitchFamily="34" charset="0"/>
            </a:endParaRPr>
          </a:p>
        </p:txBody>
      </p:sp>
      <p:sp>
        <p:nvSpPr>
          <p:cNvPr id="19505" name="Text Box 49">
            <a:extLst>
              <a:ext uri="{FF2B5EF4-FFF2-40B4-BE49-F238E27FC236}">
                <a16:creationId xmlns:a16="http://schemas.microsoft.com/office/drawing/2014/main" id="{36355430-0678-4129-9BD7-4620ADC118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8475" y="3082925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0.10</a:t>
            </a:r>
            <a:endParaRPr lang="en-US" altLang="en-US" b="1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9506" name="Text Box 50">
            <a:extLst>
              <a:ext uri="{FF2B5EF4-FFF2-40B4-BE49-F238E27FC236}">
                <a16:creationId xmlns:a16="http://schemas.microsoft.com/office/drawing/2014/main" id="{C94CB73B-A800-4DD6-9359-483B84BAF0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5775" y="3808413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0.01</a:t>
            </a:r>
            <a:endParaRPr lang="en-US" altLang="en-US" b="1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sp>
        <p:nvSpPr>
          <p:cNvPr id="19507" name="Text Box 51">
            <a:extLst>
              <a:ext uri="{FF2B5EF4-FFF2-40B4-BE49-F238E27FC236}">
                <a16:creationId xmlns:a16="http://schemas.microsoft.com/office/drawing/2014/main" id="{F02DC9BD-E598-4DFE-85DA-E9B0B221C7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600" y="4313238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2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0.008</a:t>
            </a:r>
            <a:endParaRPr lang="en-US" altLang="en-US" b="1">
              <a:solidFill>
                <a:srgbClr val="008000"/>
              </a:solidFill>
              <a:cs typeface="Arial" panose="020B0604020202020204" pitchFamily="34" charset="0"/>
            </a:endParaRPr>
          </a:p>
        </p:txBody>
      </p:sp>
      <p:sp>
        <p:nvSpPr>
          <p:cNvPr id="19508" name="Text Box 52">
            <a:extLst>
              <a:ext uri="{FF2B5EF4-FFF2-40B4-BE49-F238E27FC236}">
                <a16:creationId xmlns:a16="http://schemas.microsoft.com/office/drawing/2014/main" id="{A7E99DD3-66F0-4309-95A9-8B081E3DB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7375" y="4970463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0.001</a:t>
            </a:r>
            <a:endParaRPr lang="en-US" altLang="en-US" b="1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9509" name="Text Box 53">
            <a:extLst>
              <a:ext uri="{FF2B5EF4-FFF2-40B4-BE49-F238E27FC236}">
                <a16:creationId xmlns:a16="http://schemas.microsoft.com/office/drawing/2014/main" id="{A28B4E46-55DE-437C-8BFD-4293F54FD0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6875" y="5761038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200" b="1">
                <a:solidFill>
                  <a:srgbClr val="66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2.8</a:t>
            </a:r>
            <a:endParaRPr lang="en-US" altLang="en-US" b="1">
              <a:solidFill>
                <a:srgbClr val="6600CC"/>
              </a:solidFill>
              <a:cs typeface="Arial" panose="020B0604020202020204" pitchFamily="34" charset="0"/>
            </a:endParaRPr>
          </a:p>
        </p:txBody>
      </p:sp>
      <p:sp>
        <p:nvSpPr>
          <p:cNvPr id="19510" name="Text Box 54">
            <a:extLst>
              <a:ext uri="{FF2B5EF4-FFF2-40B4-BE49-F238E27FC236}">
                <a16:creationId xmlns:a16="http://schemas.microsoft.com/office/drawing/2014/main" id="{22DB676E-DF96-4BDC-83D5-E93DB3EFF6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9925" y="65182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19511" name="Text Box 55">
            <a:extLst>
              <a:ext uri="{FF2B5EF4-FFF2-40B4-BE49-F238E27FC236}">
                <a16:creationId xmlns:a16="http://schemas.microsoft.com/office/drawing/2014/main" id="{97A8EE4A-9D10-40C6-84A6-0B39FD008A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2750" y="6473825"/>
            <a:ext cx="1111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800" i="1">
                <a:cs typeface="Arial" panose="020B0604020202020204" pitchFamily="34" charset="0"/>
              </a:rPr>
              <a:t>ranbsingh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1125</Words>
  <Application>Microsoft Office PowerPoint</Application>
  <PresentationFormat>On-screen Show (4:3)</PresentationFormat>
  <Paragraphs>450</Paragraphs>
  <Slides>24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Times New Roman</vt:lpstr>
      <vt:lpstr>Arial</vt:lpstr>
      <vt:lpstr>Lucida Sans</vt:lpstr>
      <vt:lpstr>Monotype Sorts</vt:lpstr>
      <vt:lpstr>Book Antiqua</vt:lpstr>
      <vt:lpstr>Poppl-Laudatio Regular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mbv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ngv</dc:creator>
  <cp:lastModifiedBy>Ran B Singh</cp:lastModifiedBy>
  <cp:revision>22</cp:revision>
  <dcterms:created xsi:type="dcterms:W3CDTF">2002-09-12T01:43:44Z</dcterms:created>
  <dcterms:modified xsi:type="dcterms:W3CDTF">2017-08-29T05:38:19Z</dcterms:modified>
</cp:coreProperties>
</file>