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77" r:id="rId2"/>
    <p:sldId id="271" r:id="rId3"/>
    <p:sldId id="269" r:id="rId4"/>
    <p:sldId id="265" r:id="rId5"/>
    <p:sldId id="266" r:id="rId6"/>
    <p:sldId id="267" r:id="rId7"/>
    <p:sldId id="268" r:id="rId8"/>
    <p:sldId id="281" r:id="rId9"/>
    <p:sldId id="282" r:id="rId10"/>
    <p:sldId id="283" r:id="rId11"/>
    <p:sldId id="284" r:id="rId12"/>
    <p:sldId id="285" r:id="rId13"/>
    <p:sldId id="292" r:id="rId14"/>
    <p:sldId id="288" r:id="rId15"/>
    <p:sldId id="286" r:id="rId16"/>
    <p:sldId id="287" r:id="rId17"/>
    <p:sldId id="270" r:id="rId18"/>
    <p:sldId id="278" r:id="rId19"/>
    <p:sldId id="279" r:id="rId20"/>
    <p:sldId id="272" r:id="rId21"/>
    <p:sldId id="289" r:id="rId22"/>
    <p:sldId id="290" r:id="rId23"/>
    <p:sldId id="263" r:id="rId24"/>
    <p:sldId id="264" r:id="rId25"/>
    <p:sldId id="273" r:id="rId26"/>
    <p:sldId id="262" r:id="rId27"/>
    <p:sldId id="275" r:id="rId28"/>
    <p:sldId id="276" r:id="rId29"/>
    <p:sldId id="280" r:id="rId30"/>
    <p:sldId id="291"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modifyVerifier cryptProviderType="rsaAES" cryptAlgorithmClass="hash" cryptAlgorithmType="typeAny" cryptAlgorithmSid="14" spinCount="100000" saltData="aMR70mudPUGoupwwxUYD1w==" hashData="Jbt6dgfEzVuZguUcAjHCSeQuQBkSjux2MjAYxQlnPWKDg2A/uxj65XVlIOaNfH4G7cAkiOoKgwRYZbB2kd2F1g=="/>
  <p:extLst>
    <p:ext uri="{EFAFB233-063F-42B5-8137-9DF3F51BA10A}">
      <p15:sldGuideLst xmlns:p15="http://schemas.microsoft.com/office/powerpoint/2012/main">
        <p15:guide id="1" orient="horz" pos="2112">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339933"/>
    <a:srgbClr val="990000"/>
    <a:srgbClr val="008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8" autoAdjust="0"/>
    <p:restoredTop sz="94660"/>
  </p:normalViewPr>
  <p:slideViewPr>
    <p:cSldViewPr>
      <p:cViewPr varScale="1">
        <p:scale>
          <a:sx n="50" d="100"/>
          <a:sy n="50" d="100"/>
        </p:scale>
        <p:origin x="1293" y="41"/>
      </p:cViewPr>
      <p:guideLst>
        <p:guide orient="horz" pos="2112"/>
        <p:guide pos="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026">
            <a:extLst>
              <a:ext uri="{FF2B5EF4-FFF2-40B4-BE49-F238E27FC236}">
                <a16:creationId xmlns:a16="http://schemas.microsoft.com/office/drawing/2014/main" id="{14E6967F-61B7-4921-A73D-9D2346823DC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1027">
            <a:extLst>
              <a:ext uri="{FF2B5EF4-FFF2-40B4-BE49-F238E27FC236}">
                <a16:creationId xmlns:a16="http://schemas.microsoft.com/office/drawing/2014/main" id="{4F09B270-D341-4819-BCF5-09897231ECD9}"/>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2292" name="Rectangle 1028">
            <a:extLst>
              <a:ext uri="{FF2B5EF4-FFF2-40B4-BE49-F238E27FC236}">
                <a16:creationId xmlns:a16="http://schemas.microsoft.com/office/drawing/2014/main" id="{97DA5AA2-A358-4488-810B-A993DDE0AC5E}"/>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3" name="Rectangle 1029">
            <a:extLst>
              <a:ext uri="{FF2B5EF4-FFF2-40B4-BE49-F238E27FC236}">
                <a16:creationId xmlns:a16="http://schemas.microsoft.com/office/drawing/2014/main" id="{28CEA90C-6900-4075-88B8-9CD52AAEEAC0}"/>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3B6D04F-6448-4A25-9690-789F5EBD862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327F9EF-EE39-48EA-BE3B-137895B79D3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a:extLst>
              <a:ext uri="{FF2B5EF4-FFF2-40B4-BE49-F238E27FC236}">
                <a16:creationId xmlns:a16="http://schemas.microsoft.com/office/drawing/2014/main" id="{F9EAD63C-945C-490B-9376-C9E0245139B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a:extLst>
              <a:ext uri="{FF2B5EF4-FFF2-40B4-BE49-F238E27FC236}">
                <a16:creationId xmlns:a16="http://schemas.microsoft.com/office/drawing/2014/main" id="{9A00D871-1D03-4E9B-8FDA-29780F0D7DBF}"/>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4CE2E254-5804-4AE7-8431-FD37E9E4A9B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0B9AF22B-1336-438F-95A6-EA26FF9E54D3}"/>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a:extLst>
              <a:ext uri="{FF2B5EF4-FFF2-40B4-BE49-F238E27FC236}">
                <a16:creationId xmlns:a16="http://schemas.microsoft.com/office/drawing/2014/main" id="{84C015ED-15E7-4821-8DFE-CD52393084B6}"/>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D6983E-C081-4278-92A7-44990E608D9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8360B13-52E7-4F81-8570-9E1D8FF14C96}"/>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BE832B60-53C7-4CB1-8792-CE8AA0C5C9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B5C49174-E16E-4DC4-8013-7C68C7A9E3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C98C880-C1A2-41FF-99F0-1E5B90E67AB1}" type="slidenum">
              <a:rPr lang="en-US" altLang="en-US" sz="1200"/>
              <a:pPr eaLnBrk="1" hangingPunct="1"/>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68B81A2-BA7D-4479-8A00-6B4C917639BB}"/>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AB450FA7-4E94-4576-900D-A841A7439A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a:extLst>
              <a:ext uri="{FF2B5EF4-FFF2-40B4-BE49-F238E27FC236}">
                <a16:creationId xmlns:a16="http://schemas.microsoft.com/office/drawing/2014/main" id="{13722559-677F-4F25-B605-853EA2062B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04FE0F8-4518-4E86-9C0C-F7D90524C7B8}" type="slidenum">
              <a:rPr lang="en-US" altLang="en-US" sz="1200"/>
              <a:pPr eaLnBrk="1" hangingPunct="1"/>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F3BB64B-D929-4048-94BA-508820F7850A}"/>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ED346492-B513-4CCA-8E25-0B30E200A9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036" name="Slide Number Placeholder 3">
            <a:extLst>
              <a:ext uri="{FF2B5EF4-FFF2-40B4-BE49-F238E27FC236}">
                <a16:creationId xmlns:a16="http://schemas.microsoft.com/office/drawing/2014/main" id="{3B97B358-3E4F-4B46-994F-AE80AAADCB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5E2C370-181D-4DD5-9A69-F489AEC51E1C}" type="slidenum">
              <a:rPr lang="en-US" altLang="en-US" sz="1200"/>
              <a:pPr eaLnBrk="1" hangingPunct="1"/>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86C8B5F-D1E7-4931-85A1-4F6EDBC5BC1E}"/>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EDCC49BC-27C6-4B75-A392-C7B8AFD035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a:extLst>
              <a:ext uri="{FF2B5EF4-FFF2-40B4-BE49-F238E27FC236}">
                <a16:creationId xmlns:a16="http://schemas.microsoft.com/office/drawing/2014/main" id="{5A67C409-A443-4600-ABFE-2B862E7DF5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F62CF60-F52E-42A3-9EED-500836628444}" type="slidenum">
              <a:rPr lang="en-US" altLang="en-US" sz="1200"/>
              <a:pPr eaLnBrk="1" hangingPunct="1"/>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3FE52E7-88D2-4F8C-A2C0-FC2A75258077}"/>
              </a:ext>
            </a:extLst>
          </p:cNvPr>
          <p:cNvSpPr>
            <a:spLocks noGrp="1" noRot="1" noChangeAspect="1" noTextEdit="1"/>
          </p:cNvSpPr>
          <p:nvPr>
            <p:ph type="sldImg"/>
          </p:nvPr>
        </p:nvSpPr>
        <p:spPr>
          <a:ln/>
        </p:spPr>
      </p:sp>
      <p:sp>
        <p:nvSpPr>
          <p:cNvPr id="46083" name="Notes Placeholder 2">
            <a:extLst>
              <a:ext uri="{FF2B5EF4-FFF2-40B4-BE49-F238E27FC236}">
                <a16:creationId xmlns:a16="http://schemas.microsoft.com/office/drawing/2014/main" id="{6D8E5A89-86AC-4F24-8181-EF7D6C11AF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a:extLst>
              <a:ext uri="{FF2B5EF4-FFF2-40B4-BE49-F238E27FC236}">
                <a16:creationId xmlns:a16="http://schemas.microsoft.com/office/drawing/2014/main" id="{BF4725D2-F810-44BC-B474-E48A72F3955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AEAAB4E-7206-4207-84D1-5C639CDA8754}" type="slidenum">
              <a:rPr lang="en-US" altLang="en-US" sz="1200"/>
              <a:pPr eaLnBrk="1" hangingPunct="1"/>
              <a:t>14</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0F7DE43-9524-4E68-9F26-3DA8FF79BE68}"/>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94A97EA0-166A-4578-95DF-E624672B2C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a:extLst>
              <a:ext uri="{FF2B5EF4-FFF2-40B4-BE49-F238E27FC236}">
                <a16:creationId xmlns:a16="http://schemas.microsoft.com/office/drawing/2014/main" id="{8FA09688-8D50-47A1-8BF6-4E4619F0FE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92C76E4-98F0-4359-8EFF-64D1C4676E42}" type="slidenum">
              <a:rPr lang="en-US" altLang="en-US" sz="1200"/>
              <a:pPr eaLnBrk="1" hangingPunct="1"/>
              <a:t>15</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7D72EF8-A6CF-402A-AAA9-7AECEDDBA07F}"/>
              </a:ext>
            </a:extLst>
          </p:cNvPr>
          <p:cNvSpPr>
            <a:spLocks noGrp="1" noRot="1" noChangeAspect="1" noTextEdit="1"/>
          </p:cNvSpPr>
          <p:nvPr>
            <p:ph type="sldImg"/>
          </p:nvPr>
        </p:nvSpPr>
        <p:spPr>
          <a:ln/>
        </p:spPr>
      </p:sp>
      <p:sp>
        <p:nvSpPr>
          <p:cNvPr id="48131" name="Notes Placeholder 2">
            <a:extLst>
              <a:ext uri="{FF2B5EF4-FFF2-40B4-BE49-F238E27FC236}">
                <a16:creationId xmlns:a16="http://schemas.microsoft.com/office/drawing/2014/main" id="{37DC3BC3-5CEB-46E4-9703-531F3769FD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2" name="Slide Number Placeholder 3">
            <a:extLst>
              <a:ext uri="{FF2B5EF4-FFF2-40B4-BE49-F238E27FC236}">
                <a16:creationId xmlns:a16="http://schemas.microsoft.com/office/drawing/2014/main" id="{97A8CBF3-8435-4F43-925B-878419DE10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9CB74D3-B353-4C80-81D0-C3651C53A618}" type="slidenum">
              <a:rPr lang="en-US" altLang="en-US" sz="1200"/>
              <a:pPr eaLnBrk="1" hangingPunct="1"/>
              <a:t>16</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DFECF68-42AE-452C-8AE5-407530D8D8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7EB133C-9F97-4875-AA71-4BD925C07777}" type="slidenum">
              <a:rPr lang="en-US" altLang="en-US" sz="1200"/>
              <a:pPr eaLnBrk="1" hangingPunct="1"/>
              <a:t>17</a:t>
            </a:fld>
            <a:endParaRPr lang="en-US" altLang="en-US" sz="1200"/>
          </a:p>
        </p:txBody>
      </p:sp>
      <p:sp>
        <p:nvSpPr>
          <p:cNvPr id="49155" name="Rectangle 2">
            <a:extLst>
              <a:ext uri="{FF2B5EF4-FFF2-40B4-BE49-F238E27FC236}">
                <a16:creationId xmlns:a16="http://schemas.microsoft.com/office/drawing/2014/main" id="{089E7775-7BC0-4D01-A012-F89798683D0E}"/>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47713EF9-DEF4-4AFE-AE0E-EE989FAD5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9437AB3-390E-4847-A9C9-F8475A32F2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112A21E-458D-4D53-AEF3-0619CE0AA4D2}" type="slidenum">
              <a:rPr lang="en-US" altLang="en-US" sz="1200"/>
              <a:pPr eaLnBrk="1" hangingPunct="1"/>
              <a:t>18</a:t>
            </a:fld>
            <a:endParaRPr lang="en-US" altLang="en-US" sz="1200"/>
          </a:p>
        </p:txBody>
      </p:sp>
      <p:sp>
        <p:nvSpPr>
          <p:cNvPr id="50179" name="Rectangle 2">
            <a:extLst>
              <a:ext uri="{FF2B5EF4-FFF2-40B4-BE49-F238E27FC236}">
                <a16:creationId xmlns:a16="http://schemas.microsoft.com/office/drawing/2014/main" id="{163E06D5-2DEC-47EF-B2E8-43749A984AC4}"/>
              </a:ext>
            </a:extLst>
          </p:cNvPr>
          <p:cNvSpPr>
            <a:spLocks noChangeArrowheads="1" noTextEdit="1"/>
          </p:cNvSpPr>
          <p:nvPr>
            <p:ph type="sldImg"/>
          </p:nvPr>
        </p:nvSpPr>
        <p:spPr>
          <a:ln/>
        </p:spPr>
      </p:sp>
      <p:sp>
        <p:nvSpPr>
          <p:cNvPr id="50180" name="Rectangle 3">
            <a:extLst>
              <a:ext uri="{FF2B5EF4-FFF2-40B4-BE49-F238E27FC236}">
                <a16:creationId xmlns:a16="http://schemas.microsoft.com/office/drawing/2014/main" id="{C26D727E-180A-4814-B130-62490048AC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8DFEA86-7329-43A0-95FB-EE6DD32A73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AE3FC38-102E-4954-8E8C-F42A7E800915}" type="slidenum">
              <a:rPr lang="en-US" altLang="en-US" sz="1200"/>
              <a:pPr eaLnBrk="1" hangingPunct="1"/>
              <a:t>19</a:t>
            </a:fld>
            <a:endParaRPr lang="en-US" altLang="en-US" sz="1200"/>
          </a:p>
        </p:txBody>
      </p:sp>
      <p:sp>
        <p:nvSpPr>
          <p:cNvPr id="51203" name="Rectangle 2">
            <a:extLst>
              <a:ext uri="{FF2B5EF4-FFF2-40B4-BE49-F238E27FC236}">
                <a16:creationId xmlns:a16="http://schemas.microsoft.com/office/drawing/2014/main" id="{B618AEC9-606A-427A-9C14-0468D2356B3F}"/>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FC186551-9986-48DF-A044-4A36A7775B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BE12B7A-8962-4884-AB69-70D7866A71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C5E1DC-0723-4B05-82C3-0230726C2BD3}" type="slidenum">
              <a:rPr lang="en-US" altLang="en-US" sz="1200"/>
              <a:pPr eaLnBrk="1" hangingPunct="1"/>
              <a:t>20</a:t>
            </a:fld>
            <a:endParaRPr lang="en-US" altLang="en-US" sz="1200"/>
          </a:p>
        </p:txBody>
      </p:sp>
      <p:sp>
        <p:nvSpPr>
          <p:cNvPr id="52227" name="Rectangle 2">
            <a:extLst>
              <a:ext uri="{FF2B5EF4-FFF2-40B4-BE49-F238E27FC236}">
                <a16:creationId xmlns:a16="http://schemas.microsoft.com/office/drawing/2014/main" id="{39914010-F897-48B9-8AE1-E16AD361A79D}"/>
              </a:ext>
            </a:extLst>
          </p:cNvPr>
          <p:cNvSpPr>
            <a:spLocks noChangeArrowheads="1" noTextEdit="1"/>
          </p:cNvSpPr>
          <p:nvPr>
            <p:ph type="sldImg"/>
          </p:nvPr>
        </p:nvSpPr>
        <p:spPr>
          <a:ln/>
        </p:spPr>
      </p:sp>
      <p:sp>
        <p:nvSpPr>
          <p:cNvPr id="52228" name="Rectangle 3">
            <a:extLst>
              <a:ext uri="{FF2B5EF4-FFF2-40B4-BE49-F238E27FC236}">
                <a16:creationId xmlns:a16="http://schemas.microsoft.com/office/drawing/2014/main" id="{7A607BD2-AE6D-49E5-96E4-7B395A7111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394B77E-6411-437B-BABA-0CC9660899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DB1D5CF-00D8-48CC-9E75-8CB94ED51786}" type="slidenum">
              <a:rPr lang="en-US" altLang="en-US" sz="1200"/>
              <a:pPr eaLnBrk="1" hangingPunct="1"/>
              <a:t>2</a:t>
            </a:fld>
            <a:endParaRPr lang="en-US" altLang="en-US" sz="1200"/>
          </a:p>
        </p:txBody>
      </p:sp>
      <p:sp>
        <p:nvSpPr>
          <p:cNvPr id="34819" name="Rectangle 2">
            <a:extLst>
              <a:ext uri="{FF2B5EF4-FFF2-40B4-BE49-F238E27FC236}">
                <a16:creationId xmlns:a16="http://schemas.microsoft.com/office/drawing/2014/main" id="{2435BA20-8A95-418F-8214-21001D85B0D8}"/>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5870B957-F51A-4EA6-98E2-AA5FA4A810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839B28E-D8D8-4273-AB1E-9565F947477F}"/>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CCF3861F-A486-4639-A5B6-9BD377EBA5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a16="http://schemas.microsoft.com/office/drawing/2014/main" id="{6E4BEAEF-720C-4123-9940-6294584F96D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D60648C-8B94-469B-BAE1-C883DFCD192D}" type="slidenum">
              <a:rPr lang="en-US" altLang="en-US" sz="1200"/>
              <a:pPr eaLnBrk="1" hangingPunct="1"/>
              <a:t>21</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9033B5C-D86F-4303-B230-D88CF5CCF32C}"/>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F326C8C9-6D91-474B-AB78-2A47527624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E59D853E-3B01-4D1D-8559-5CA2EA34DE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B1B78D-2F8E-41DD-AF7A-D95F0F774686}" type="slidenum">
              <a:rPr lang="en-US" altLang="en-US" sz="1200"/>
              <a:pPr eaLnBrk="1" hangingPunct="1"/>
              <a:t>22</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BABCA33-E969-4573-82E6-D5E78A741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01B21B-174F-4633-97B7-9F465993DAA9}" type="slidenum">
              <a:rPr lang="en-US" altLang="en-US" sz="1200"/>
              <a:pPr eaLnBrk="1" hangingPunct="1"/>
              <a:t>23</a:t>
            </a:fld>
            <a:endParaRPr lang="en-US" altLang="en-US" sz="1200"/>
          </a:p>
        </p:txBody>
      </p:sp>
      <p:sp>
        <p:nvSpPr>
          <p:cNvPr id="55299" name="Rectangle 2">
            <a:extLst>
              <a:ext uri="{FF2B5EF4-FFF2-40B4-BE49-F238E27FC236}">
                <a16:creationId xmlns:a16="http://schemas.microsoft.com/office/drawing/2014/main" id="{29C25589-8F1F-4C64-B663-FACB3A331093}"/>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D1270191-6CD5-41B5-9C8D-895867F2C7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F30843C-5171-42D1-A02D-D577AF5D57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356CC-9BC8-4112-B819-5C43FBF33D0E}" type="slidenum">
              <a:rPr lang="en-US" altLang="en-US" sz="1200"/>
              <a:pPr eaLnBrk="1" hangingPunct="1"/>
              <a:t>24</a:t>
            </a:fld>
            <a:endParaRPr lang="en-US" altLang="en-US" sz="1200"/>
          </a:p>
        </p:txBody>
      </p:sp>
      <p:sp>
        <p:nvSpPr>
          <p:cNvPr id="56323" name="Rectangle 2">
            <a:extLst>
              <a:ext uri="{FF2B5EF4-FFF2-40B4-BE49-F238E27FC236}">
                <a16:creationId xmlns:a16="http://schemas.microsoft.com/office/drawing/2014/main" id="{EF834036-FBE0-45EC-8DD6-5578C4558273}"/>
              </a:ext>
            </a:extLst>
          </p:cNvPr>
          <p:cNvSpPr>
            <a:spLocks noChangeArrowheads="1" noTextEdit="1"/>
          </p:cNvSpPr>
          <p:nvPr>
            <p:ph type="sldImg"/>
          </p:nvPr>
        </p:nvSpPr>
        <p:spPr>
          <a:ln/>
        </p:spPr>
      </p:sp>
      <p:sp>
        <p:nvSpPr>
          <p:cNvPr id="56324" name="Rectangle 3">
            <a:extLst>
              <a:ext uri="{FF2B5EF4-FFF2-40B4-BE49-F238E27FC236}">
                <a16:creationId xmlns:a16="http://schemas.microsoft.com/office/drawing/2014/main" id="{A23B3A58-A759-45FF-A156-BA76F3436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9276002-37C7-4B5E-9520-BB3E0625CD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31AA239-7423-44CF-9728-CE3B942DC4CF}" type="slidenum">
              <a:rPr lang="en-US" altLang="en-US" sz="1200"/>
              <a:pPr eaLnBrk="1" hangingPunct="1"/>
              <a:t>25</a:t>
            </a:fld>
            <a:endParaRPr lang="en-US" altLang="en-US" sz="1200"/>
          </a:p>
        </p:txBody>
      </p:sp>
      <p:sp>
        <p:nvSpPr>
          <p:cNvPr id="57347" name="Rectangle 2">
            <a:extLst>
              <a:ext uri="{FF2B5EF4-FFF2-40B4-BE49-F238E27FC236}">
                <a16:creationId xmlns:a16="http://schemas.microsoft.com/office/drawing/2014/main" id="{758361C9-72C7-447F-A572-3E0A8F0B9206}"/>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00B06CA8-1C1F-4670-9BAF-7C846BE70E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F34650E-C339-46F8-9E1F-BD3BACE6EB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E2B7C3B-B692-4447-A2D8-2E183CBB6E16}" type="slidenum">
              <a:rPr lang="en-US" altLang="en-US" sz="1200"/>
              <a:pPr eaLnBrk="1" hangingPunct="1"/>
              <a:t>26</a:t>
            </a:fld>
            <a:endParaRPr lang="en-US" altLang="en-US" sz="1200"/>
          </a:p>
        </p:txBody>
      </p:sp>
      <p:sp>
        <p:nvSpPr>
          <p:cNvPr id="58371" name="Rectangle 2">
            <a:extLst>
              <a:ext uri="{FF2B5EF4-FFF2-40B4-BE49-F238E27FC236}">
                <a16:creationId xmlns:a16="http://schemas.microsoft.com/office/drawing/2014/main" id="{FEDCCF20-5A61-44ED-BFCE-76C5C8ACE390}"/>
              </a:ext>
            </a:extLst>
          </p:cNvPr>
          <p:cNvSpPr>
            <a:spLocks noChangeArrowheads="1" noTextEdit="1"/>
          </p:cNvSpPr>
          <p:nvPr>
            <p:ph type="sldImg"/>
          </p:nvPr>
        </p:nvSpPr>
        <p:spPr>
          <a:ln/>
        </p:spPr>
      </p:sp>
      <p:sp>
        <p:nvSpPr>
          <p:cNvPr id="58372" name="Rectangle 3">
            <a:extLst>
              <a:ext uri="{FF2B5EF4-FFF2-40B4-BE49-F238E27FC236}">
                <a16:creationId xmlns:a16="http://schemas.microsoft.com/office/drawing/2014/main" id="{EFFA6ED1-E3C2-49FB-B919-81FEF54378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9B14A03-1A9A-41DA-A490-77D75A37CAC8}"/>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1EDABDEB-A62F-4583-9322-C3615BD0B4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DD363E87-5243-4B1B-B670-A39973549D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796FAB-E1A3-41FA-8AA7-E805373CF655}" type="slidenum">
              <a:rPr lang="en-US" altLang="en-US" sz="1200"/>
              <a:pPr eaLnBrk="1" hangingPunct="1"/>
              <a:t>27</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940E9EA1-F698-4AF2-ADE7-BF9028559D20}"/>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088AE9DC-84CD-4AAC-92B4-08D3CF08EF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a:extLst>
              <a:ext uri="{FF2B5EF4-FFF2-40B4-BE49-F238E27FC236}">
                <a16:creationId xmlns:a16="http://schemas.microsoft.com/office/drawing/2014/main" id="{06C2C281-5A4C-446E-84BF-C8BFA13402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E5FA014-5718-4B15-BD0C-2C39535D354B}" type="slidenum">
              <a:rPr lang="en-US" altLang="en-US" sz="1200"/>
              <a:pPr eaLnBrk="1" hangingPunct="1"/>
              <a:t>29</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E99D09E-6A5B-456C-BE70-C63CD83AD5D8}"/>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2D6047F4-B770-4614-B7B9-BFC4ADA543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a:extLst>
              <a:ext uri="{FF2B5EF4-FFF2-40B4-BE49-F238E27FC236}">
                <a16:creationId xmlns:a16="http://schemas.microsoft.com/office/drawing/2014/main" id="{58E19DBE-BBF5-4A77-AC55-304B4F6DBD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8877E86-D881-49D4-8CED-F58400E72993}" type="slidenum">
              <a:rPr lang="en-US" altLang="en-US" sz="1200"/>
              <a:pPr eaLnBrk="1" hangingPunct="1"/>
              <a:t>30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1D824CD-6C07-429A-815C-57DA1ED37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979D244-BC5F-418B-919B-BDC0A27B1D5D}" type="slidenum">
              <a:rPr lang="en-US" altLang="en-US" sz="1200"/>
              <a:pPr eaLnBrk="1" hangingPunct="1"/>
              <a:t>3</a:t>
            </a:fld>
            <a:endParaRPr lang="en-US" altLang="en-US" sz="1200"/>
          </a:p>
        </p:txBody>
      </p:sp>
      <p:sp>
        <p:nvSpPr>
          <p:cNvPr id="35843" name="Rectangle 2">
            <a:extLst>
              <a:ext uri="{FF2B5EF4-FFF2-40B4-BE49-F238E27FC236}">
                <a16:creationId xmlns:a16="http://schemas.microsoft.com/office/drawing/2014/main" id="{321D51AD-46B9-47E3-8E24-3A54B9163F55}"/>
              </a:ext>
            </a:extLst>
          </p:cNvPr>
          <p:cNvSpPr>
            <a:spLocks noChangeArrowheads="1" noTextEdit="1"/>
          </p:cNvSpPr>
          <p:nvPr>
            <p:ph type="sldImg"/>
          </p:nvPr>
        </p:nvSpPr>
        <p:spPr>
          <a:ln/>
        </p:spPr>
      </p:sp>
      <p:sp>
        <p:nvSpPr>
          <p:cNvPr id="35844" name="Rectangle 3">
            <a:extLst>
              <a:ext uri="{FF2B5EF4-FFF2-40B4-BE49-F238E27FC236}">
                <a16:creationId xmlns:a16="http://schemas.microsoft.com/office/drawing/2014/main" id="{37EA536D-5915-481C-AD68-B8422DDDEC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351E17F8-F5A0-44E3-A35F-A24B85838AA7}"/>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F72E4961-BFC7-4A78-AF6E-6DE40426DA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a:extLst>
              <a:ext uri="{FF2B5EF4-FFF2-40B4-BE49-F238E27FC236}">
                <a16:creationId xmlns:a16="http://schemas.microsoft.com/office/drawing/2014/main" id="{0927DAB2-6413-4838-9F87-E59F4399EE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F201AF-88BD-4AB1-8696-76F6BF466E35}" type="slidenum">
              <a:rPr lang="en-US" altLang="en-US" sz="1200"/>
              <a:pPr eaLnBrk="1" hangingPunct="1"/>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005AC3A-E856-46D8-8CD9-316D73548D32}"/>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BAE37AC9-0E3D-49A7-946D-8D9CDC0FD4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7892" name="Slide Number Placeholder 3">
            <a:extLst>
              <a:ext uri="{FF2B5EF4-FFF2-40B4-BE49-F238E27FC236}">
                <a16:creationId xmlns:a16="http://schemas.microsoft.com/office/drawing/2014/main" id="{83D17060-630B-4711-A4FA-DA59712A28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79E74DF-D7EF-4344-8170-6C263D5F897E}" type="slidenum">
              <a:rPr lang="en-US" altLang="en-US" sz="1200"/>
              <a:pPr eaLnBrk="1" hangingPunct="1"/>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42FB58E-FD08-44E7-A8B3-4684E2F8B5E9}"/>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424A74DE-A228-4E1A-A688-910E6716E6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a:extLst>
              <a:ext uri="{FF2B5EF4-FFF2-40B4-BE49-F238E27FC236}">
                <a16:creationId xmlns:a16="http://schemas.microsoft.com/office/drawing/2014/main" id="{E44BCCBF-0C1B-48D8-AC3A-0A9BEF8B46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2721E9-F8E8-41E6-8483-4CCE634EFCE3}" type="slidenum">
              <a:rPr lang="en-US" altLang="en-US" sz="1200"/>
              <a:pPr eaLnBrk="1" hangingPunct="1"/>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E84B97F-29C1-4B40-BE7C-CFCFDA0FC08C}"/>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01B416A9-3B23-43A1-A1AB-328C81943C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940" name="Slide Number Placeholder 3">
            <a:extLst>
              <a:ext uri="{FF2B5EF4-FFF2-40B4-BE49-F238E27FC236}">
                <a16:creationId xmlns:a16="http://schemas.microsoft.com/office/drawing/2014/main" id="{B279074E-E11E-43E8-BF59-85C23A5AB1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2CE873A-AC8D-4DB2-A7A5-2442CC91F3C8}" type="slidenum">
              <a:rPr lang="en-US" altLang="en-US" sz="1200"/>
              <a:pPr eaLnBrk="1" hangingPunct="1"/>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142A0E9-AA4A-4358-9E86-2CB7FA419B04}"/>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811091C7-0E63-428D-83A4-036C786788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a:extLst>
              <a:ext uri="{FF2B5EF4-FFF2-40B4-BE49-F238E27FC236}">
                <a16:creationId xmlns:a16="http://schemas.microsoft.com/office/drawing/2014/main" id="{06C3AE43-CD48-4315-98A2-A3F43A0A13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D6CC040-548F-42B1-8495-7F0BF5B02A3E}" type="slidenum">
              <a:rPr lang="en-US" altLang="en-US" sz="1200"/>
              <a:pPr eaLnBrk="1" hangingPunct="1"/>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ECD68942-ACF0-49EC-A8DD-4CB67381C5C2}"/>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057387F4-8A3E-4C44-A08C-7621A13887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8" name="Slide Number Placeholder 3">
            <a:extLst>
              <a:ext uri="{FF2B5EF4-FFF2-40B4-BE49-F238E27FC236}">
                <a16:creationId xmlns:a16="http://schemas.microsoft.com/office/drawing/2014/main" id="{B96B4E38-D4F3-4B59-A6F1-9D107D211F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24E0287-67BC-44E6-86F8-AC976A9C68A8}" type="slidenum">
              <a:rPr lang="en-US" altLang="en-US" sz="1200"/>
              <a:pPr eaLnBrk="1" hangingPunct="1"/>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6B68CC9-970F-4C8D-849E-2CC705B8CF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E4CB15-49BD-490B-A2F1-0FB4EA6A13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F80C9C-3FFA-4FA1-B590-0DFAC0CE4E2F}"/>
              </a:ext>
            </a:extLst>
          </p:cNvPr>
          <p:cNvSpPr>
            <a:spLocks noGrp="1" noChangeArrowheads="1"/>
          </p:cNvSpPr>
          <p:nvPr>
            <p:ph type="sldNum" sz="quarter" idx="12"/>
          </p:nvPr>
        </p:nvSpPr>
        <p:spPr>
          <a:ln/>
        </p:spPr>
        <p:txBody>
          <a:bodyPr/>
          <a:lstStyle>
            <a:lvl1pPr>
              <a:defRPr/>
            </a:lvl1pPr>
          </a:lstStyle>
          <a:p>
            <a:fld id="{94FE4E84-4928-46DA-951E-6C370F6D0BF3}" type="slidenum">
              <a:rPr lang="en-US" altLang="en-US"/>
              <a:pPr/>
              <a:t>‹#›</a:t>
            </a:fld>
            <a:endParaRPr lang="en-US" altLang="en-US"/>
          </a:p>
        </p:txBody>
      </p:sp>
    </p:spTree>
    <p:extLst>
      <p:ext uri="{BB962C8B-B14F-4D97-AF65-F5344CB8AC3E}">
        <p14:creationId xmlns:p14="http://schemas.microsoft.com/office/powerpoint/2010/main" val="634358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B045E5B-BA4B-46C0-A00E-C54B831DAD8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4AEA5E8-565A-4337-B21C-09C5DE6915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2C99275-0DB0-40DF-B855-C3ABA10206BE}"/>
              </a:ext>
            </a:extLst>
          </p:cNvPr>
          <p:cNvSpPr>
            <a:spLocks noGrp="1" noChangeArrowheads="1"/>
          </p:cNvSpPr>
          <p:nvPr>
            <p:ph type="sldNum" sz="quarter" idx="12"/>
          </p:nvPr>
        </p:nvSpPr>
        <p:spPr>
          <a:ln/>
        </p:spPr>
        <p:txBody>
          <a:bodyPr/>
          <a:lstStyle>
            <a:lvl1pPr>
              <a:defRPr/>
            </a:lvl1pPr>
          </a:lstStyle>
          <a:p>
            <a:fld id="{B1A74E77-F1DF-475C-9E7C-C0075318BF0D}" type="slidenum">
              <a:rPr lang="en-US" altLang="en-US"/>
              <a:pPr/>
              <a:t>‹#›</a:t>
            </a:fld>
            <a:endParaRPr lang="en-US" altLang="en-US"/>
          </a:p>
        </p:txBody>
      </p:sp>
    </p:spTree>
    <p:extLst>
      <p:ext uri="{BB962C8B-B14F-4D97-AF65-F5344CB8AC3E}">
        <p14:creationId xmlns:p14="http://schemas.microsoft.com/office/powerpoint/2010/main" val="414144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9DD0AF-9769-49DC-A50D-E7E172710B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415350-FD0B-44CF-B7E7-7BE7A000AD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F6856D-B9EE-4ED1-861B-7024438175B6}"/>
              </a:ext>
            </a:extLst>
          </p:cNvPr>
          <p:cNvSpPr>
            <a:spLocks noGrp="1" noChangeArrowheads="1"/>
          </p:cNvSpPr>
          <p:nvPr>
            <p:ph type="sldNum" sz="quarter" idx="12"/>
          </p:nvPr>
        </p:nvSpPr>
        <p:spPr>
          <a:ln/>
        </p:spPr>
        <p:txBody>
          <a:bodyPr/>
          <a:lstStyle>
            <a:lvl1pPr>
              <a:defRPr/>
            </a:lvl1pPr>
          </a:lstStyle>
          <a:p>
            <a:fld id="{C1C4EDCA-D4EA-484D-B553-80343CEF4B86}" type="slidenum">
              <a:rPr lang="en-US" altLang="en-US"/>
              <a:pPr/>
              <a:t>‹#›</a:t>
            </a:fld>
            <a:endParaRPr lang="en-US" altLang="en-US"/>
          </a:p>
        </p:txBody>
      </p:sp>
    </p:spTree>
    <p:extLst>
      <p:ext uri="{BB962C8B-B14F-4D97-AF65-F5344CB8AC3E}">
        <p14:creationId xmlns:p14="http://schemas.microsoft.com/office/powerpoint/2010/main" val="284934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7C08916-3B12-4023-8D22-F0F81FFDEB5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40188FF-F211-4BB3-AA50-029244BE9C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B708632-47DF-44FB-BD6F-45FB4B4C8A62}"/>
              </a:ext>
            </a:extLst>
          </p:cNvPr>
          <p:cNvSpPr>
            <a:spLocks noGrp="1" noChangeArrowheads="1"/>
          </p:cNvSpPr>
          <p:nvPr>
            <p:ph type="sldNum" sz="quarter" idx="12"/>
          </p:nvPr>
        </p:nvSpPr>
        <p:spPr>
          <a:ln/>
        </p:spPr>
        <p:txBody>
          <a:bodyPr/>
          <a:lstStyle>
            <a:lvl1pPr>
              <a:defRPr/>
            </a:lvl1pPr>
          </a:lstStyle>
          <a:p>
            <a:fld id="{5C41552A-D016-4503-B9EE-51DDB01E2BBE}" type="slidenum">
              <a:rPr lang="en-US" altLang="en-US"/>
              <a:pPr/>
              <a:t>‹#›</a:t>
            </a:fld>
            <a:endParaRPr lang="en-US" altLang="en-US"/>
          </a:p>
        </p:txBody>
      </p:sp>
    </p:spTree>
    <p:extLst>
      <p:ext uri="{BB962C8B-B14F-4D97-AF65-F5344CB8AC3E}">
        <p14:creationId xmlns:p14="http://schemas.microsoft.com/office/powerpoint/2010/main" val="1506179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368D21F-5E9B-4FFF-B531-1B15A46849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63B15-D3F8-45E1-A636-4F4EF9EFE1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439517-8C49-4984-9AE6-315EDFE5B678}"/>
              </a:ext>
            </a:extLst>
          </p:cNvPr>
          <p:cNvSpPr>
            <a:spLocks noGrp="1" noChangeArrowheads="1"/>
          </p:cNvSpPr>
          <p:nvPr>
            <p:ph type="sldNum" sz="quarter" idx="12"/>
          </p:nvPr>
        </p:nvSpPr>
        <p:spPr>
          <a:ln/>
        </p:spPr>
        <p:txBody>
          <a:bodyPr/>
          <a:lstStyle>
            <a:lvl1pPr>
              <a:defRPr/>
            </a:lvl1pPr>
          </a:lstStyle>
          <a:p>
            <a:fld id="{42A026FE-64A8-41A9-B21F-360CBDD7CE5B}" type="slidenum">
              <a:rPr lang="en-US" altLang="en-US"/>
              <a:pPr/>
              <a:t>‹#›</a:t>
            </a:fld>
            <a:endParaRPr lang="en-US" altLang="en-US"/>
          </a:p>
        </p:txBody>
      </p:sp>
    </p:spTree>
    <p:extLst>
      <p:ext uri="{BB962C8B-B14F-4D97-AF65-F5344CB8AC3E}">
        <p14:creationId xmlns:p14="http://schemas.microsoft.com/office/powerpoint/2010/main" val="16734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9F1B6E5-169A-40FF-887E-B0DEB3469B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88A43A-999C-429B-894D-0D43C8C4EA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6DE02F-563E-433C-A8EB-6A693F3BE462}"/>
              </a:ext>
            </a:extLst>
          </p:cNvPr>
          <p:cNvSpPr>
            <a:spLocks noGrp="1" noChangeArrowheads="1"/>
          </p:cNvSpPr>
          <p:nvPr>
            <p:ph type="sldNum" sz="quarter" idx="12"/>
          </p:nvPr>
        </p:nvSpPr>
        <p:spPr>
          <a:ln/>
        </p:spPr>
        <p:txBody>
          <a:bodyPr/>
          <a:lstStyle>
            <a:lvl1pPr>
              <a:defRPr/>
            </a:lvl1pPr>
          </a:lstStyle>
          <a:p>
            <a:fld id="{CFE38A02-CE00-4474-8A06-9043FF6962BC}" type="slidenum">
              <a:rPr lang="en-US" altLang="en-US"/>
              <a:pPr/>
              <a:t>‹#›</a:t>
            </a:fld>
            <a:endParaRPr lang="en-US" altLang="en-US"/>
          </a:p>
        </p:txBody>
      </p:sp>
    </p:spTree>
    <p:extLst>
      <p:ext uri="{BB962C8B-B14F-4D97-AF65-F5344CB8AC3E}">
        <p14:creationId xmlns:p14="http://schemas.microsoft.com/office/powerpoint/2010/main" val="184482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234DF-062F-436B-B80A-7F924DD4E3F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B9976E-3F8F-4EEC-BFA9-3E3E75FE54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9E4341-7D6F-405C-8760-0C49E31D52AC}"/>
              </a:ext>
            </a:extLst>
          </p:cNvPr>
          <p:cNvSpPr>
            <a:spLocks noGrp="1" noChangeArrowheads="1"/>
          </p:cNvSpPr>
          <p:nvPr>
            <p:ph type="sldNum" sz="quarter" idx="12"/>
          </p:nvPr>
        </p:nvSpPr>
        <p:spPr>
          <a:ln/>
        </p:spPr>
        <p:txBody>
          <a:bodyPr/>
          <a:lstStyle>
            <a:lvl1pPr>
              <a:defRPr/>
            </a:lvl1pPr>
          </a:lstStyle>
          <a:p>
            <a:fld id="{110B92AC-2678-4F55-9125-7DD2A3FCE13D}" type="slidenum">
              <a:rPr lang="en-US" altLang="en-US"/>
              <a:pPr/>
              <a:t>‹#›</a:t>
            </a:fld>
            <a:endParaRPr lang="en-US" altLang="en-US"/>
          </a:p>
        </p:txBody>
      </p:sp>
    </p:spTree>
    <p:extLst>
      <p:ext uri="{BB962C8B-B14F-4D97-AF65-F5344CB8AC3E}">
        <p14:creationId xmlns:p14="http://schemas.microsoft.com/office/powerpoint/2010/main" val="1179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00CB694-FCFD-42D9-92B3-2A2A37E5A0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9653638-35A1-4D88-AD35-0E235334AD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C4D2BE0-DCD6-493D-8B38-FC11614773B3}"/>
              </a:ext>
            </a:extLst>
          </p:cNvPr>
          <p:cNvSpPr>
            <a:spLocks noGrp="1" noChangeArrowheads="1"/>
          </p:cNvSpPr>
          <p:nvPr>
            <p:ph type="sldNum" sz="quarter" idx="12"/>
          </p:nvPr>
        </p:nvSpPr>
        <p:spPr>
          <a:ln/>
        </p:spPr>
        <p:txBody>
          <a:bodyPr/>
          <a:lstStyle>
            <a:lvl1pPr>
              <a:defRPr/>
            </a:lvl1pPr>
          </a:lstStyle>
          <a:p>
            <a:fld id="{0E143568-489F-4E39-A623-CCFF85FF6552}" type="slidenum">
              <a:rPr lang="en-US" altLang="en-US"/>
              <a:pPr/>
              <a:t>‹#›</a:t>
            </a:fld>
            <a:endParaRPr lang="en-US" altLang="en-US"/>
          </a:p>
        </p:txBody>
      </p:sp>
    </p:spTree>
    <p:extLst>
      <p:ext uri="{BB962C8B-B14F-4D97-AF65-F5344CB8AC3E}">
        <p14:creationId xmlns:p14="http://schemas.microsoft.com/office/powerpoint/2010/main" val="2687481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4F6AAE1-4C98-4157-A912-37664D45DD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4EFD0F0-849F-4C80-9007-1B83F36237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6641F18-26A4-495C-8D0D-5A529ADCB397}"/>
              </a:ext>
            </a:extLst>
          </p:cNvPr>
          <p:cNvSpPr>
            <a:spLocks noGrp="1" noChangeArrowheads="1"/>
          </p:cNvSpPr>
          <p:nvPr>
            <p:ph type="sldNum" sz="quarter" idx="12"/>
          </p:nvPr>
        </p:nvSpPr>
        <p:spPr>
          <a:ln/>
        </p:spPr>
        <p:txBody>
          <a:bodyPr/>
          <a:lstStyle>
            <a:lvl1pPr>
              <a:defRPr/>
            </a:lvl1pPr>
          </a:lstStyle>
          <a:p>
            <a:fld id="{CB9AF85B-F7D1-4380-8591-C0D4F0DADD4C}" type="slidenum">
              <a:rPr lang="en-US" altLang="en-US"/>
              <a:pPr/>
              <a:t>‹#›</a:t>
            </a:fld>
            <a:endParaRPr lang="en-US" altLang="en-US"/>
          </a:p>
        </p:txBody>
      </p:sp>
    </p:spTree>
    <p:extLst>
      <p:ext uri="{BB962C8B-B14F-4D97-AF65-F5344CB8AC3E}">
        <p14:creationId xmlns:p14="http://schemas.microsoft.com/office/powerpoint/2010/main" val="702649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EA757A2-0D0D-445A-BD01-2C2E8629C1E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3585ED6-AA4E-47F8-B8D5-9C20672732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18FC9CA-21DE-458E-AD96-DCA4EACBFD4C}"/>
              </a:ext>
            </a:extLst>
          </p:cNvPr>
          <p:cNvSpPr>
            <a:spLocks noGrp="1" noChangeArrowheads="1"/>
          </p:cNvSpPr>
          <p:nvPr>
            <p:ph type="sldNum" sz="quarter" idx="12"/>
          </p:nvPr>
        </p:nvSpPr>
        <p:spPr>
          <a:ln/>
        </p:spPr>
        <p:txBody>
          <a:bodyPr/>
          <a:lstStyle>
            <a:lvl1pPr>
              <a:defRPr/>
            </a:lvl1pPr>
          </a:lstStyle>
          <a:p>
            <a:fld id="{3D5F53B9-2F60-4730-911E-299D1452F578}" type="slidenum">
              <a:rPr lang="en-US" altLang="en-US"/>
              <a:pPr/>
              <a:t>‹#›</a:t>
            </a:fld>
            <a:endParaRPr lang="en-US" altLang="en-US"/>
          </a:p>
        </p:txBody>
      </p:sp>
    </p:spTree>
    <p:extLst>
      <p:ext uri="{BB962C8B-B14F-4D97-AF65-F5344CB8AC3E}">
        <p14:creationId xmlns:p14="http://schemas.microsoft.com/office/powerpoint/2010/main" val="242941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C5207E-6494-48E4-8975-1098F37E64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8BD21C8-7FB5-49FD-9E8E-09D39B0DEC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2A5971-B774-48C3-9D3E-231D17F62B07}"/>
              </a:ext>
            </a:extLst>
          </p:cNvPr>
          <p:cNvSpPr>
            <a:spLocks noGrp="1" noChangeArrowheads="1"/>
          </p:cNvSpPr>
          <p:nvPr>
            <p:ph type="sldNum" sz="quarter" idx="12"/>
          </p:nvPr>
        </p:nvSpPr>
        <p:spPr>
          <a:ln/>
        </p:spPr>
        <p:txBody>
          <a:bodyPr/>
          <a:lstStyle>
            <a:lvl1pPr>
              <a:defRPr/>
            </a:lvl1pPr>
          </a:lstStyle>
          <a:p>
            <a:fld id="{0209BA3B-7F21-46F9-A19A-7952C27906AC}" type="slidenum">
              <a:rPr lang="en-US" altLang="en-US"/>
              <a:pPr/>
              <a:t>‹#›</a:t>
            </a:fld>
            <a:endParaRPr lang="en-US" altLang="en-US"/>
          </a:p>
        </p:txBody>
      </p:sp>
    </p:spTree>
    <p:extLst>
      <p:ext uri="{BB962C8B-B14F-4D97-AF65-F5344CB8AC3E}">
        <p14:creationId xmlns:p14="http://schemas.microsoft.com/office/powerpoint/2010/main" val="228733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3FCB6D1-6FB5-4528-8219-B6A40567DF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9C945B-A88C-4C1A-B02E-62EF4A4263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B948B1-23FB-4B29-9FA9-C5E2DDE581FE}"/>
              </a:ext>
            </a:extLst>
          </p:cNvPr>
          <p:cNvSpPr>
            <a:spLocks noGrp="1" noChangeArrowheads="1"/>
          </p:cNvSpPr>
          <p:nvPr>
            <p:ph type="sldNum" sz="quarter" idx="12"/>
          </p:nvPr>
        </p:nvSpPr>
        <p:spPr>
          <a:ln/>
        </p:spPr>
        <p:txBody>
          <a:bodyPr/>
          <a:lstStyle>
            <a:lvl1pPr>
              <a:defRPr/>
            </a:lvl1pPr>
          </a:lstStyle>
          <a:p>
            <a:fld id="{3C7ECEED-9197-4779-AB33-82333900C8E3}" type="slidenum">
              <a:rPr lang="en-US" altLang="en-US"/>
              <a:pPr/>
              <a:t>‹#›</a:t>
            </a:fld>
            <a:endParaRPr lang="en-US" altLang="en-US"/>
          </a:p>
        </p:txBody>
      </p:sp>
    </p:spTree>
    <p:extLst>
      <p:ext uri="{BB962C8B-B14F-4D97-AF65-F5344CB8AC3E}">
        <p14:creationId xmlns:p14="http://schemas.microsoft.com/office/powerpoint/2010/main" val="91808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EAFCB7-4389-4934-B5CE-FC6008B53495}"/>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AB7DC0E-54D1-4D53-8A6F-CC2E9E32622D}"/>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C3B912C-1ADC-4961-803E-C237315A6C2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A2D1E932-536A-46AA-9918-5E736013A8A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C41606FC-BE15-40F9-BAB4-8C4D570EA2C9}"/>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90FD3EE-5AB3-422C-8AA3-45CD26A5D3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12.xml"/><Relationship Id="rId4" Type="http://schemas.openxmlformats.org/officeDocument/2006/relationships/image" Target="http://upload.wikimedia.org/math/e/e/1/ee16416f161619a8584c88a4282a3226.pn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g461530382" descr="Stages of Soil Formation">
            <a:extLst>
              <a:ext uri="{FF2B5EF4-FFF2-40B4-BE49-F238E27FC236}">
                <a16:creationId xmlns:a16="http://schemas.microsoft.com/office/drawing/2014/main" id="{D9DCDED9-E205-4A8F-96D9-CE1EC559C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46488"/>
            <a:ext cx="76962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12">
            <a:extLst>
              <a:ext uri="{FF2B5EF4-FFF2-40B4-BE49-F238E27FC236}">
                <a16:creationId xmlns:a16="http://schemas.microsoft.com/office/drawing/2014/main" id="{B6964DC5-4BFC-4168-A199-6E2239623CFE}"/>
              </a:ext>
            </a:extLst>
          </p:cNvPr>
          <p:cNvSpPr txBox="1">
            <a:spLocks noChangeArrowheads="1"/>
          </p:cNvSpPr>
          <p:nvPr/>
        </p:nvSpPr>
        <p:spPr bwMode="auto">
          <a:xfrm>
            <a:off x="288925" y="142875"/>
            <a:ext cx="42132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rgbClr val="990000"/>
                </a:solidFill>
              </a:rPr>
              <a:t>Soil</a:t>
            </a:r>
            <a:r>
              <a:rPr lang="en-US" altLang="en-US">
                <a:solidFill>
                  <a:srgbClr val="990000"/>
                </a:solidFill>
              </a:rPr>
              <a:t>:</a:t>
            </a:r>
            <a:r>
              <a:rPr lang="en-US" altLang="en-US"/>
              <a:t> </a:t>
            </a:r>
            <a:r>
              <a:rPr lang="en-US" altLang="en-US" sz="2000" i="1"/>
              <a:t>rock in its final stage of decay</a:t>
            </a:r>
          </a:p>
          <a:p>
            <a:pPr eaLnBrk="1" hangingPunct="1"/>
            <a:r>
              <a:rPr lang="en-US" altLang="en-US" b="1">
                <a:solidFill>
                  <a:srgbClr val="0000FF"/>
                </a:solidFill>
              </a:rPr>
              <a:t>Formation of soil</a:t>
            </a:r>
            <a:r>
              <a:rPr lang="en-US" altLang="en-US" sz="2000"/>
              <a:t> – weathering</a:t>
            </a:r>
          </a:p>
          <a:p>
            <a:pPr eaLnBrk="1" hangingPunct="1"/>
            <a:r>
              <a:rPr lang="en-US" altLang="en-US" sz="2000" b="1"/>
              <a:t>Physical weathering</a:t>
            </a:r>
          </a:p>
          <a:p>
            <a:pPr eaLnBrk="1" hangingPunct="1">
              <a:buFontTx/>
              <a:buChar char="•"/>
            </a:pPr>
            <a:r>
              <a:rPr lang="en-US" altLang="en-US" sz="2000"/>
              <a:t>	</a:t>
            </a:r>
            <a:r>
              <a:rPr lang="en-US" altLang="en-US" sz="2000" i="1"/>
              <a:t>effect of temperature</a:t>
            </a:r>
          </a:p>
          <a:p>
            <a:pPr eaLnBrk="1" hangingPunct="1">
              <a:buFontTx/>
              <a:buChar char="•"/>
            </a:pPr>
            <a:r>
              <a:rPr lang="en-US" altLang="en-US" sz="2000" i="1"/>
              <a:t>	abrasion –wind, flowing water</a:t>
            </a:r>
          </a:p>
          <a:p>
            <a:pPr eaLnBrk="1" hangingPunct="1">
              <a:buFontTx/>
              <a:buChar char="•"/>
            </a:pPr>
            <a:r>
              <a:rPr lang="en-US" altLang="en-US" sz="2000" i="1"/>
              <a:t>	plant roots</a:t>
            </a:r>
          </a:p>
          <a:p>
            <a:pPr eaLnBrk="1" hangingPunct="1"/>
            <a:r>
              <a:rPr lang="en-US" altLang="en-US" sz="2000" b="1"/>
              <a:t>Chemical weathering</a:t>
            </a:r>
          </a:p>
          <a:p>
            <a:pPr eaLnBrk="1" hangingPunct="1">
              <a:buFontTx/>
              <a:buChar char="•"/>
            </a:pPr>
            <a:r>
              <a:rPr lang="en-US" altLang="en-US" sz="2000"/>
              <a:t>	</a:t>
            </a:r>
            <a:r>
              <a:rPr lang="en-US" altLang="en-US" sz="2000" i="1"/>
              <a:t>oxidation and reduction</a:t>
            </a:r>
          </a:p>
          <a:p>
            <a:pPr eaLnBrk="1" hangingPunct="1">
              <a:buFontTx/>
              <a:buChar char="•"/>
            </a:pPr>
            <a:r>
              <a:rPr lang="en-US" altLang="en-US" sz="2000" i="1"/>
              <a:t>	carbonation</a:t>
            </a:r>
          </a:p>
          <a:p>
            <a:pPr eaLnBrk="1" hangingPunct="1">
              <a:buFontTx/>
              <a:buChar char="•"/>
            </a:pPr>
            <a:r>
              <a:rPr lang="en-US" altLang="en-US" sz="2000" i="1"/>
              <a:t>	hydrolysis</a:t>
            </a:r>
          </a:p>
          <a:p>
            <a:pPr eaLnBrk="1" hangingPunct="1">
              <a:buFontTx/>
              <a:buChar char="•"/>
            </a:pPr>
            <a:r>
              <a:rPr lang="en-US" altLang="en-US" sz="2000" i="1"/>
              <a:t>	hydration</a:t>
            </a:r>
          </a:p>
        </p:txBody>
      </p:sp>
      <p:sp>
        <p:nvSpPr>
          <p:cNvPr id="2052" name="Text Box 13">
            <a:extLst>
              <a:ext uri="{FF2B5EF4-FFF2-40B4-BE49-F238E27FC236}">
                <a16:creationId xmlns:a16="http://schemas.microsoft.com/office/drawing/2014/main" id="{37440DDA-A700-4AE4-8026-6643AE40882B}"/>
              </a:ext>
            </a:extLst>
          </p:cNvPr>
          <p:cNvSpPr txBox="1">
            <a:spLocks noChangeArrowheads="1"/>
          </p:cNvSpPr>
          <p:nvPr/>
        </p:nvSpPr>
        <p:spPr bwMode="auto">
          <a:xfrm>
            <a:off x="5089525" y="287338"/>
            <a:ext cx="3144838"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a:solidFill>
                  <a:srgbClr val="0000FF"/>
                </a:solidFill>
              </a:rPr>
              <a:t>Development of Soil</a:t>
            </a:r>
          </a:p>
          <a:p>
            <a:pPr eaLnBrk="1" hangingPunct="1">
              <a:lnSpc>
                <a:spcPct val="80000"/>
              </a:lnSpc>
            </a:pPr>
            <a:endParaRPr lang="en-US" altLang="en-US"/>
          </a:p>
          <a:p>
            <a:pPr eaLnBrk="1" hangingPunct="1">
              <a:lnSpc>
                <a:spcPct val="80000"/>
              </a:lnSpc>
              <a:buFontTx/>
              <a:buChar char="•"/>
            </a:pPr>
            <a:r>
              <a:rPr lang="en-US" altLang="en-US" b="1"/>
              <a:t>C</a:t>
            </a:r>
            <a:r>
              <a:rPr lang="en-US" altLang="en-US"/>
              <a:t>limate</a:t>
            </a:r>
          </a:p>
          <a:p>
            <a:pPr eaLnBrk="1" hangingPunct="1">
              <a:lnSpc>
                <a:spcPct val="80000"/>
              </a:lnSpc>
              <a:buFontTx/>
              <a:buChar char="•"/>
            </a:pPr>
            <a:endParaRPr lang="en-US" altLang="en-US"/>
          </a:p>
          <a:p>
            <a:pPr eaLnBrk="1" hangingPunct="1">
              <a:lnSpc>
                <a:spcPct val="80000"/>
              </a:lnSpc>
              <a:buFontTx/>
              <a:buChar char="•"/>
            </a:pPr>
            <a:r>
              <a:rPr lang="en-US" altLang="en-US" b="1"/>
              <a:t>R</a:t>
            </a:r>
            <a:r>
              <a:rPr lang="en-US" altLang="en-US"/>
              <a:t>elief (topography)</a:t>
            </a:r>
          </a:p>
          <a:p>
            <a:pPr eaLnBrk="1" hangingPunct="1">
              <a:lnSpc>
                <a:spcPct val="80000"/>
              </a:lnSpc>
              <a:buFontTx/>
              <a:buChar char="•"/>
            </a:pPr>
            <a:endParaRPr lang="en-US" altLang="en-US"/>
          </a:p>
          <a:p>
            <a:pPr eaLnBrk="1" hangingPunct="1">
              <a:lnSpc>
                <a:spcPct val="80000"/>
              </a:lnSpc>
              <a:buFontTx/>
              <a:buChar char="•"/>
            </a:pPr>
            <a:r>
              <a:rPr lang="en-US" altLang="en-US" b="1"/>
              <a:t>O</a:t>
            </a:r>
            <a:r>
              <a:rPr lang="en-US" altLang="en-US"/>
              <a:t>rganisms</a:t>
            </a:r>
          </a:p>
          <a:p>
            <a:pPr eaLnBrk="1" hangingPunct="1">
              <a:lnSpc>
                <a:spcPct val="80000"/>
              </a:lnSpc>
              <a:buFontTx/>
              <a:buChar char="•"/>
            </a:pPr>
            <a:endParaRPr lang="en-US" altLang="en-US"/>
          </a:p>
          <a:p>
            <a:pPr eaLnBrk="1" hangingPunct="1">
              <a:lnSpc>
                <a:spcPct val="80000"/>
              </a:lnSpc>
              <a:buFontTx/>
              <a:buChar char="•"/>
            </a:pPr>
            <a:r>
              <a:rPr lang="en-US" altLang="en-US" b="1"/>
              <a:t>P</a:t>
            </a:r>
            <a:r>
              <a:rPr lang="en-US" altLang="en-US"/>
              <a:t>arent material</a:t>
            </a:r>
          </a:p>
          <a:p>
            <a:pPr eaLnBrk="1" hangingPunct="1">
              <a:lnSpc>
                <a:spcPct val="80000"/>
              </a:lnSpc>
              <a:buFontTx/>
              <a:buChar char="•"/>
            </a:pPr>
            <a:endParaRPr lang="en-US" altLang="en-US"/>
          </a:p>
          <a:p>
            <a:pPr eaLnBrk="1" hangingPunct="1">
              <a:lnSpc>
                <a:spcPct val="80000"/>
              </a:lnSpc>
              <a:buFontTx/>
              <a:buChar char="•"/>
            </a:pPr>
            <a:r>
              <a:rPr lang="en-US" altLang="en-US" b="1"/>
              <a:t>T</a:t>
            </a:r>
            <a:r>
              <a:rPr lang="en-US" altLang="en-US"/>
              <a:t>ime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can0012">
            <a:extLst>
              <a:ext uri="{FF2B5EF4-FFF2-40B4-BE49-F238E27FC236}">
                <a16:creationId xmlns:a16="http://schemas.microsoft.com/office/drawing/2014/main" id="{7E1E124D-9472-4A79-A723-EFEBD887AED8}"/>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l="6174" t="9631" r="2000" b="50000"/>
          <a:stretch>
            <a:fillRect/>
          </a:stretch>
        </p:blipFill>
        <p:spPr>
          <a:xfrm>
            <a:off x="2590800" y="569913"/>
            <a:ext cx="4191000" cy="2952750"/>
          </a:xfrm>
          <a:noFill/>
        </p:spPr>
      </p:pic>
      <p:sp>
        <p:nvSpPr>
          <p:cNvPr id="11267" name="Text Box 3">
            <a:extLst>
              <a:ext uri="{FF2B5EF4-FFF2-40B4-BE49-F238E27FC236}">
                <a16:creationId xmlns:a16="http://schemas.microsoft.com/office/drawing/2014/main" id="{CB1C25F8-4EFA-4969-9821-FEE8C9E10810}"/>
              </a:ext>
            </a:extLst>
          </p:cNvPr>
          <p:cNvSpPr txBox="1">
            <a:spLocks noChangeArrowheads="1"/>
          </p:cNvSpPr>
          <p:nvPr/>
        </p:nvSpPr>
        <p:spPr bwMode="auto">
          <a:xfrm>
            <a:off x="2667000" y="3717925"/>
            <a:ext cx="3994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Heavily mud stained rope recovered </a:t>
            </a:r>
          </a:p>
          <a:p>
            <a:pPr eaLnBrk="1" hangingPunct="1"/>
            <a:r>
              <a:rPr lang="en-US" altLang="en-US" sz="2000"/>
              <a:t>during investigation of a murder</a:t>
            </a:r>
          </a:p>
          <a:p>
            <a:pPr eaLnBrk="1" hangingPunct="1"/>
            <a:endParaRPr lang="en-US" altLang="en-US" sz="2000"/>
          </a:p>
          <a:p>
            <a:pPr eaLnBrk="1" hangingPunct="1"/>
            <a:r>
              <a:rPr lang="en-US" altLang="en-US" sz="2000"/>
              <a:t>The victim’s body was dismembered </a:t>
            </a:r>
          </a:p>
          <a:p>
            <a:pPr eaLnBrk="1" hangingPunct="1"/>
            <a:r>
              <a:rPr lang="en-US" altLang="en-US" sz="2000"/>
              <a:t>and parts buried in different places</a:t>
            </a:r>
          </a:p>
        </p:txBody>
      </p:sp>
      <p:sp>
        <p:nvSpPr>
          <p:cNvPr id="11268" name="Text Box 6">
            <a:extLst>
              <a:ext uri="{FF2B5EF4-FFF2-40B4-BE49-F238E27FC236}">
                <a16:creationId xmlns:a16="http://schemas.microsoft.com/office/drawing/2014/main" id="{2A6093F3-8D15-416B-8CF3-672CC1857B95}"/>
              </a:ext>
            </a:extLst>
          </p:cNvPr>
          <p:cNvSpPr txBox="1">
            <a:spLocks noChangeArrowheads="1"/>
          </p:cNvSpPr>
          <p:nvPr/>
        </p:nvSpPr>
        <p:spPr bwMode="auto">
          <a:xfrm>
            <a:off x="8001000" y="64008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can0013">
            <a:extLst>
              <a:ext uri="{FF2B5EF4-FFF2-40B4-BE49-F238E27FC236}">
                <a16:creationId xmlns:a16="http://schemas.microsoft.com/office/drawing/2014/main" id="{82F59FB4-F120-4E6C-A9C0-7B58877BE7D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12234" t="20016" r="62978" b="21155"/>
          <a:stretch>
            <a:fillRect/>
          </a:stretch>
        </p:blipFill>
        <p:spPr>
          <a:xfrm>
            <a:off x="441325" y="852488"/>
            <a:ext cx="3902075" cy="2347912"/>
          </a:xfrm>
          <a:noFill/>
        </p:spPr>
      </p:pic>
      <p:pic>
        <p:nvPicPr>
          <p:cNvPr id="12291" name="Picture 3" descr="Scan0013">
            <a:extLst>
              <a:ext uri="{FF2B5EF4-FFF2-40B4-BE49-F238E27FC236}">
                <a16:creationId xmlns:a16="http://schemas.microsoft.com/office/drawing/2014/main" id="{A9511563-E133-46F9-A60D-E8181B7CE5FE}"/>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45352" t="17754" r="32486" b="15451"/>
          <a:stretch>
            <a:fillRect/>
          </a:stretch>
        </p:blipFill>
        <p:spPr>
          <a:xfrm>
            <a:off x="5181600" y="838200"/>
            <a:ext cx="3505200" cy="2362200"/>
          </a:xfrm>
          <a:noFill/>
        </p:spPr>
      </p:pic>
      <p:sp>
        <p:nvSpPr>
          <p:cNvPr id="12292" name="Text Box 4">
            <a:extLst>
              <a:ext uri="{FF2B5EF4-FFF2-40B4-BE49-F238E27FC236}">
                <a16:creationId xmlns:a16="http://schemas.microsoft.com/office/drawing/2014/main" id="{E4B8013C-240C-46A1-A693-4FF6649FE2EB}"/>
              </a:ext>
            </a:extLst>
          </p:cNvPr>
          <p:cNvSpPr txBox="1">
            <a:spLocks noChangeArrowheads="1"/>
          </p:cNvSpPr>
          <p:nvPr/>
        </p:nvSpPr>
        <p:spPr bwMode="auto">
          <a:xfrm>
            <a:off x="781050" y="4267200"/>
            <a:ext cx="363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A hand gun believed to have been</a:t>
            </a:r>
          </a:p>
          <a:p>
            <a:pPr eaLnBrk="1" hangingPunct="1"/>
            <a:r>
              <a:rPr lang="en-US" altLang="en-US" sz="2000"/>
              <a:t>concealed by burial in soil</a:t>
            </a:r>
          </a:p>
        </p:txBody>
      </p:sp>
      <p:sp>
        <p:nvSpPr>
          <p:cNvPr id="12293" name="Text Box 5">
            <a:extLst>
              <a:ext uri="{FF2B5EF4-FFF2-40B4-BE49-F238E27FC236}">
                <a16:creationId xmlns:a16="http://schemas.microsoft.com/office/drawing/2014/main" id="{37F00B10-009F-4C91-B35D-64F8BF1BB3DA}"/>
              </a:ext>
            </a:extLst>
          </p:cNvPr>
          <p:cNvSpPr txBox="1">
            <a:spLocks noChangeArrowheads="1"/>
          </p:cNvSpPr>
          <p:nvPr/>
        </p:nvSpPr>
        <p:spPr bwMode="auto">
          <a:xfrm>
            <a:off x="5181600" y="4251325"/>
            <a:ext cx="37957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Microscopic picture showing traces</a:t>
            </a:r>
          </a:p>
          <a:p>
            <a:pPr eaLnBrk="1" hangingPunct="1"/>
            <a:r>
              <a:rPr lang="en-US" altLang="en-US" sz="2000"/>
              <a:t>of soil trapped in the hand grip </a:t>
            </a:r>
          </a:p>
        </p:txBody>
      </p:sp>
      <p:sp>
        <p:nvSpPr>
          <p:cNvPr id="12294" name="Text Box 6">
            <a:extLst>
              <a:ext uri="{FF2B5EF4-FFF2-40B4-BE49-F238E27FC236}">
                <a16:creationId xmlns:a16="http://schemas.microsoft.com/office/drawing/2014/main" id="{2E3B1B21-FCD9-43DB-B69A-D75A9279A48C}"/>
              </a:ext>
            </a:extLst>
          </p:cNvPr>
          <p:cNvSpPr txBox="1">
            <a:spLocks noChangeArrowheads="1"/>
          </p:cNvSpPr>
          <p:nvPr/>
        </p:nvSpPr>
        <p:spPr bwMode="auto">
          <a:xfrm>
            <a:off x="8001000" y="64008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7">
            <a:extLst>
              <a:ext uri="{FF2B5EF4-FFF2-40B4-BE49-F238E27FC236}">
                <a16:creationId xmlns:a16="http://schemas.microsoft.com/office/drawing/2014/main" id="{C958A29E-8DEB-4A3C-9E39-C24F4A196FCF}"/>
              </a:ext>
            </a:extLst>
          </p:cNvPr>
          <p:cNvGrpSpPr>
            <a:grpSpLocks/>
          </p:cNvGrpSpPr>
          <p:nvPr/>
        </p:nvGrpSpPr>
        <p:grpSpPr bwMode="auto">
          <a:xfrm>
            <a:off x="533400" y="838200"/>
            <a:ext cx="8229600" cy="2438400"/>
            <a:chOff x="533400" y="843776"/>
            <a:chExt cx="8229600" cy="3423424"/>
          </a:xfrm>
        </p:grpSpPr>
        <p:pic>
          <p:nvPicPr>
            <p:cNvPr id="13319" name="Picture 2" descr="Scan0014">
              <a:extLst>
                <a:ext uri="{FF2B5EF4-FFF2-40B4-BE49-F238E27FC236}">
                  <a16:creationId xmlns:a16="http://schemas.microsoft.com/office/drawing/2014/main" id="{ABB40DF1-92F2-446A-9829-E8B3506BE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862" t="36972" r="18636" b="34373"/>
            <a:stretch>
              <a:fillRect/>
            </a:stretch>
          </p:blipFill>
          <p:spPr bwMode="auto">
            <a:xfrm>
              <a:off x="5029200" y="838200"/>
              <a:ext cx="3733800" cy="5029200"/>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 descr="Scan0014">
              <a:extLst>
                <a:ext uri="{FF2B5EF4-FFF2-40B4-BE49-F238E27FC236}">
                  <a16:creationId xmlns:a16="http://schemas.microsoft.com/office/drawing/2014/main" id="{25D8EE3A-A7DA-4E27-93D3-EEE47173E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616" t="10574" r="18909" b="60201"/>
            <a:stretch>
              <a:fillRect/>
            </a:stretch>
          </p:blipFill>
          <p:spPr bwMode="auto">
            <a:xfrm>
              <a:off x="533400" y="855663"/>
              <a:ext cx="3733800" cy="5011737"/>
            </a:xfrm>
            <a:prstGeom prst="rect">
              <a:avLst/>
            </a:prstGeom>
            <a:noFill/>
            <a:ln w="76200">
              <a:solidFill>
                <a:srgbClr val="FFC000"/>
              </a:solidFill>
              <a:miter lim="800000"/>
              <a:headEnd/>
              <a:tailEnd/>
            </a:ln>
            <a:extLst>
              <a:ext uri="{909E8E84-426E-40DD-AFC4-6F175D3DCCD1}">
                <a14:hiddenFill xmlns:a14="http://schemas.microsoft.com/office/drawing/2010/main">
                  <a:solidFill>
                    <a:srgbClr val="FFFFFF"/>
                  </a:solidFill>
                </a14:hiddenFill>
              </a:ext>
            </a:extLst>
          </p:spPr>
        </p:pic>
      </p:grpSp>
      <p:sp>
        <p:nvSpPr>
          <p:cNvPr id="13315" name="Text Box 4">
            <a:extLst>
              <a:ext uri="{FF2B5EF4-FFF2-40B4-BE49-F238E27FC236}">
                <a16:creationId xmlns:a16="http://schemas.microsoft.com/office/drawing/2014/main" id="{5CEFD95A-F866-4D2A-AD76-D8B23BAD4C87}"/>
              </a:ext>
            </a:extLst>
          </p:cNvPr>
          <p:cNvSpPr txBox="1">
            <a:spLocks noChangeArrowheads="1"/>
          </p:cNvSpPr>
          <p:nvPr/>
        </p:nvSpPr>
        <p:spPr bwMode="auto">
          <a:xfrm>
            <a:off x="685800" y="5105400"/>
            <a:ext cx="34083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pPr>
            <a:r>
              <a:rPr lang="en-US" altLang="en-US" sz="2000"/>
              <a:t>A heavily mud-stained driver’s </a:t>
            </a:r>
          </a:p>
          <a:p>
            <a:pPr eaLnBrk="1" hangingPunct="1">
              <a:lnSpc>
                <a:spcPct val="70000"/>
              </a:lnSpc>
            </a:pPr>
            <a:r>
              <a:rPr lang="en-US" altLang="en-US" sz="2000"/>
              <a:t>foot well mat and pedal rubber </a:t>
            </a:r>
          </a:p>
          <a:p>
            <a:pPr eaLnBrk="1" hangingPunct="1">
              <a:lnSpc>
                <a:spcPct val="70000"/>
              </a:lnSpc>
            </a:pPr>
            <a:r>
              <a:rPr lang="en-US" altLang="en-US" sz="2000"/>
              <a:t>covers</a:t>
            </a:r>
          </a:p>
        </p:txBody>
      </p:sp>
      <p:sp>
        <p:nvSpPr>
          <p:cNvPr id="13316" name="Text Box 5">
            <a:extLst>
              <a:ext uri="{FF2B5EF4-FFF2-40B4-BE49-F238E27FC236}">
                <a16:creationId xmlns:a16="http://schemas.microsoft.com/office/drawing/2014/main" id="{26677F4B-9875-4D89-9D86-DAE6CA311470}"/>
              </a:ext>
            </a:extLst>
          </p:cNvPr>
          <p:cNvSpPr txBox="1">
            <a:spLocks noChangeArrowheads="1"/>
          </p:cNvSpPr>
          <p:nvPr/>
        </p:nvSpPr>
        <p:spPr bwMode="auto">
          <a:xfrm>
            <a:off x="5070475" y="4908550"/>
            <a:ext cx="338772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0000"/>
              </a:lnSpc>
            </a:pPr>
            <a:r>
              <a:rPr lang="en-US" altLang="en-US" sz="2000"/>
              <a:t>A distinct shoe mark in mud in </a:t>
            </a:r>
          </a:p>
          <a:p>
            <a:pPr eaLnBrk="1" hangingPunct="1">
              <a:lnSpc>
                <a:spcPct val="70000"/>
              </a:lnSpc>
            </a:pPr>
            <a:r>
              <a:rPr lang="en-US" altLang="en-US" sz="2000"/>
              <a:t>the front passenger foot well</a:t>
            </a:r>
          </a:p>
          <a:p>
            <a:pPr eaLnBrk="1" hangingPunct="1">
              <a:lnSpc>
                <a:spcPct val="70000"/>
              </a:lnSpc>
            </a:pPr>
            <a:r>
              <a:rPr lang="en-US" altLang="en-US" sz="2000"/>
              <a:t>of the same car</a:t>
            </a:r>
          </a:p>
        </p:txBody>
      </p:sp>
      <p:sp>
        <p:nvSpPr>
          <p:cNvPr id="13317" name="Rectangle 6">
            <a:extLst>
              <a:ext uri="{FF2B5EF4-FFF2-40B4-BE49-F238E27FC236}">
                <a16:creationId xmlns:a16="http://schemas.microsoft.com/office/drawing/2014/main" id="{B424AE41-9647-451D-85F0-D921AF143080}"/>
              </a:ext>
            </a:extLst>
          </p:cNvPr>
          <p:cNvSpPr>
            <a:spLocks noChangeArrowheads="1"/>
          </p:cNvSpPr>
          <p:nvPr/>
        </p:nvSpPr>
        <p:spPr bwMode="auto">
          <a:xfrm>
            <a:off x="304800" y="457200"/>
            <a:ext cx="8610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3318" name="Text Box 6">
            <a:extLst>
              <a:ext uri="{FF2B5EF4-FFF2-40B4-BE49-F238E27FC236}">
                <a16:creationId xmlns:a16="http://schemas.microsoft.com/office/drawing/2014/main" id="{9979C287-0166-4BE9-8FC6-31AAEAC78B2A}"/>
              </a:ext>
            </a:extLst>
          </p:cNvPr>
          <p:cNvSpPr txBox="1">
            <a:spLocks noChangeArrowheads="1"/>
          </p:cNvSpPr>
          <p:nvPr/>
        </p:nvSpPr>
        <p:spPr bwMode="auto">
          <a:xfrm>
            <a:off x="8001000" y="641508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3">
            <a:extLst>
              <a:ext uri="{FF2B5EF4-FFF2-40B4-BE49-F238E27FC236}">
                <a16:creationId xmlns:a16="http://schemas.microsoft.com/office/drawing/2014/main" id="{1F0CD6C4-18E7-42F9-9FD6-93DB9FDBAA1D}"/>
              </a:ext>
            </a:extLst>
          </p:cNvPr>
          <p:cNvGrpSpPr>
            <a:grpSpLocks/>
          </p:cNvGrpSpPr>
          <p:nvPr/>
        </p:nvGrpSpPr>
        <p:grpSpPr bwMode="auto">
          <a:xfrm>
            <a:off x="1066800" y="609600"/>
            <a:ext cx="6934200" cy="5334000"/>
            <a:chOff x="457200" y="609600"/>
            <a:chExt cx="6934200" cy="5334000"/>
          </a:xfrm>
        </p:grpSpPr>
        <p:grpSp>
          <p:nvGrpSpPr>
            <p:cNvPr id="14340" name="Group 9">
              <a:extLst>
                <a:ext uri="{FF2B5EF4-FFF2-40B4-BE49-F238E27FC236}">
                  <a16:creationId xmlns:a16="http://schemas.microsoft.com/office/drawing/2014/main" id="{AA62722A-2788-4B3F-A0AD-26D470086A1F}"/>
                </a:ext>
              </a:extLst>
            </p:cNvPr>
            <p:cNvGrpSpPr>
              <a:grpSpLocks/>
            </p:cNvGrpSpPr>
            <p:nvPr/>
          </p:nvGrpSpPr>
          <p:grpSpPr bwMode="auto">
            <a:xfrm>
              <a:off x="1905000" y="762000"/>
              <a:ext cx="5334000" cy="5181600"/>
              <a:chOff x="1905000" y="762000"/>
              <a:chExt cx="5334000" cy="5181600"/>
            </a:xfrm>
          </p:grpSpPr>
          <p:sp>
            <p:nvSpPr>
              <p:cNvPr id="2" name="Oval 1">
                <a:extLst>
                  <a:ext uri="{FF2B5EF4-FFF2-40B4-BE49-F238E27FC236}">
                    <a16:creationId xmlns:a16="http://schemas.microsoft.com/office/drawing/2014/main" id="{2D98F070-AF4C-443B-A6E3-EEB555E7783A}"/>
                  </a:ext>
                </a:extLst>
              </p:cNvPr>
              <p:cNvSpPr/>
              <p:nvPr/>
            </p:nvSpPr>
            <p:spPr>
              <a:xfrm>
                <a:off x="4572000" y="3352800"/>
                <a:ext cx="1524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D7D2CB41-8FED-4114-BF01-63CD9F4A378E}"/>
                  </a:ext>
                </a:extLst>
              </p:cNvPr>
              <p:cNvSpPr/>
              <p:nvPr/>
            </p:nvSpPr>
            <p:spPr>
              <a:xfrm>
                <a:off x="3581400" y="2286000"/>
                <a:ext cx="2057400" cy="213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37EF4A42-7EBE-4C81-9B7C-591E90064B16}"/>
                  </a:ext>
                </a:extLst>
              </p:cNvPr>
              <p:cNvSpPr/>
              <p:nvPr/>
            </p:nvSpPr>
            <p:spPr>
              <a:xfrm>
                <a:off x="2819400" y="1447800"/>
                <a:ext cx="3505200" cy="381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CF0A2EFD-FC24-4001-B18C-4A7F4BA6F67E}"/>
                  </a:ext>
                </a:extLst>
              </p:cNvPr>
              <p:cNvSpPr/>
              <p:nvPr/>
            </p:nvSpPr>
            <p:spPr>
              <a:xfrm>
                <a:off x="1905000" y="762000"/>
                <a:ext cx="5334000" cy="518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2" name="Straight Connector 11">
              <a:extLst>
                <a:ext uri="{FF2B5EF4-FFF2-40B4-BE49-F238E27FC236}">
                  <a16:creationId xmlns:a16="http://schemas.microsoft.com/office/drawing/2014/main" id="{7E91D55E-5FAA-4578-ABF8-D500F4C610F0}"/>
                </a:ext>
              </a:extLst>
            </p:cNvPr>
            <p:cNvCxnSpPr>
              <a:stCxn id="2" idx="4"/>
              <a:endCxn id="7" idx="6"/>
            </p:cNvCxnSpPr>
            <p:nvPr/>
          </p:nvCxnSpPr>
          <p:spPr>
            <a:xfrm rot="5400000" flipH="1" flipV="1">
              <a:off x="5105400" y="2895600"/>
              <a:ext cx="762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91ED2D-FEE0-48E6-91CB-8527A51A5582}"/>
                </a:ext>
              </a:extLst>
            </p:cNvPr>
            <p:cNvCxnSpPr>
              <a:stCxn id="2" idx="0"/>
              <a:endCxn id="8" idx="1"/>
            </p:cNvCxnSpPr>
            <p:nvPr/>
          </p:nvCxnSpPr>
          <p:spPr>
            <a:xfrm rot="16200000" flipV="1">
              <a:off x="3316288" y="2020888"/>
              <a:ext cx="1347787"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80E08D4-382C-4245-B618-E39F64C9167F}"/>
                </a:ext>
              </a:extLst>
            </p:cNvPr>
            <p:cNvCxnSpPr>
              <a:stCxn id="2" idx="4"/>
              <a:endCxn id="9" idx="3"/>
            </p:cNvCxnSpPr>
            <p:nvPr/>
          </p:nvCxnSpPr>
          <p:spPr>
            <a:xfrm rot="5400000">
              <a:off x="2789237" y="3325813"/>
              <a:ext cx="1755775" cy="19621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0E0655A3-7B73-4DF3-BE1D-F2A94469304D}"/>
                </a:ext>
              </a:extLst>
            </p:cNvPr>
            <p:cNvSpPr/>
            <p:nvPr/>
          </p:nvSpPr>
          <p:spPr>
            <a:xfrm>
              <a:off x="4572000" y="4343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a:extLst>
                <a:ext uri="{FF2B5EF4-FFF2-40B4-BE49-F238E27FC236}">
                  <a16:creationId xmlns:a16="http://schemas.microsoft.com/office/drawing/2014/main" id="{49A932E9-748C-44B8-9784-33DD10B81A5B}"/>
                </a:ext>
              </a:extLst>
            </p:cNvPr>
            <p:cNvSpPr/>
            <p:nvPr/>
          </p:nvSpPr>
          <p:spPr>
            <a:xfrm>
              <a:off x="4419600" y="2209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D4284A3C-BE0E-4D3F-9190-9AB04A89C36E}"/>
                </a:ext>
              </a:extLst>
            </p:cNvPr>
            <p:cNvSpPr/>
            <p:nvPr/>
          </p:nvSpPr>
          <p:spPr>
            <a:xfrm>
              <a:off x="3505200" y="3352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961ACD16-A2EF-4D7C-8547-F3605EF0D5EA}"/>
                </a:ext>
              </a:extLst>
            </p:cNvPr>
            <p:cNvSpPr/>
            <p:nvPr/>
          </p:nvSpPr>
          <p:spPr>
            <a:xfrm>
              <a:off x="5562600"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a:extLst>
                <a:ext uri="{FF2B5EF4-FFF2-40B4-BE49-F238E27FC236}">
                  <a16:creationId xmlns:a16="http://schemas.microsoft.com/office/drawing/2014/main" id="{452F83B4-9576-4D5D-AA0C-8D851BA4490D}"/>
                </a:ext>
              </a:extLst>
            </p:cNvPr>
            <p:cNvSpPr/>
            <p:nvPr/>
          </p:nvSpPr>
          <p:spPr>
            <a:xfrm>
              <a:off x="1752600" y="3276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E36861F1-25FE-485D-A87E-0A79AE567C81}"/>
                </a:ext>
              </a:extLst>
            </p:cNvPr>
            <p:cNvSpPr/>
            <p:nvPr/>
          </p:nvSpPr>
          <p:spPr>
            <a:xfrm>
              <a:off x="4343400" y="68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a:extLst>
                <a:ext uri="{FF2B5EF4-FFF2-40B4-BE49-F238E27FC236}">
                  <a16:creationId xmlns:a16="http://schemas.microsoft.com/office/drawing/2014/main" id="{07A16744-C757-4DC9-B130-A9EA191143CD}"/>
                </a:ext>
              </a:extLst>
            </p:cNvPr>
            <p:cNvSpPr/>
            <p:nvPr/>
          </p:nvSpPr>
          <p:spPr>
            <a:xfrm>
              <a:off x="7086600" y="32004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a:extLst>
                <a:ext uri="{FF2B5EF4-FFF2-40B4-BE49-F238E27FC236}">
                  <a16:creationId xmlns:a16="http://schemas.microsoft.com/office/drawing/2014/main" id="{DC49BFA1-935D-4795-8EC7-F7BF607F8A82}"/>
                </a:ext>
              </a:extLst>
            </p:cNvPr>
            <p:cNvSpPr/>
            <p:nvPr/>
          </p:nvSpPr>
          <p:spPr>
            <a:xfrm>
              <a:off x="5638800" y="556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a:extLst>
                <a:ext uri="{FF2B5EF4-FFF2-40B4-BE49-F238E27FC236}">
                  <a16:creationId xmlns:a16="http://schemas.microsoft.com/office/drawing/2014/main" id="{077AE0F1-71C6-43C3-978C-F98F3A274E3E}"/>
                </a:ext>
              </a:extLst>
            </p:cNvPr>
            <p:cNvSpPr/>
            <p:nvPr/>
          </p:nvSpPr>
          <p:spPr>
            <a:xfrm>
              <a:off x="3200400" y="449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D624404C-639D-4150-9607-CCD9E5FCD7C5}"/>
                </a:ext>
              </a:extLst>
            </p:cNvPr>
            <p:cNvSpPr/>
            <p:nvPr/>
          </p:nvSpPr>
          <p:spPr>
            <a:xfrm>
              <a:off x="5791200" y="198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a:extLst>
                <a:ext uri="{FF2B5EF4-FFF2-40B4-BE49-F238E27FC236}">
                  <a16:creationId xmlns:a16="http://schemas.microsoft.com/office/drawing/2014/main" id="{E687FB00-934B-44A0-97E2-4C8A00EB858F}"/>
                </a:ext>
              </a:extLst>
            </p:cNvPr>
            <p:cNvSpPr/>
            <p:nvPr/>
          </p:nvSpPr>
          <p:spPr>
            <a:xfrm>
              <a:off x="3200400" y="1981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a:extLst>
                <a:ext uri="{FF2B5EF4-FFF2-40B4-BE49-F238E27FC236}">
                  <a16:creationId xmlns:a16="http://schemas.microsoft.com/office/drawing/2014/main" id="{DA57124E-E7E4-4C41-8BB0-3C83D0FD0ECC}"/>
                </a:ext>
              </a:extLst>
            </p:cNvPr>
            <p:cNvSpPr/>
            <p:nvPr/>
          </p:nvSpPr>
          <p:spPr>
            <a:xfrm>
              <a:off x="5791200" y="4495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56" name="TextBox 34">
              <a:extLst>
                <a:ext uri="{FF2B5EF4-FFF2-40B4-BE49-F238E27FC236}">
                  <a16:creationId xmlns:a16="http://schemas.microsoft.com/office/drawing/2014/main" id="{2AA48144-9C16-4AFC-A17E-45478DC7C43F}"/>
                </a:ext>
              </a:extLst>
            </p:cNvPr>
            <p:cNvSpPr txBox="1">
              <a:spLocks noChangeArrowheads="1"/>
            </p:cNvSpPr>
            <p:nvPr/>
          </p:nvSpPr>
          <p:spPr bwMode="auto">
            <a:xfrm>
              <a:off x="5029200" y="3181290"/>
              <a:ext cx="3706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A</a:t>
              </a:r>
            </a:p>
          </p:txBody>
        </p:sp>
        <p:sp>
          <p:nvSpPr>
            <p:cNvPr id="14357" name="TextBox 35">
              <a:extLst>
                <a:ext uri="{FF2B5EF4-FFF2-40B4-BE49-F238E27FC236}">
                  <a16:creationId xmlns:a16="http://schemas.microsoft.com/office/drawing/2014/main" id="{B4EB47E5-5474-4DCF-A487-879EAF00DA0A}"/>
                </a:ext>
              </a:extLst>
            </p:cNvPr>
            <p:cNvSpPr txBox="1">
              <a:spLocks noChangeArrowheads="1"/>
            </p:cNvSpPr>
            <p:nvPr/>
          </p:nvSpPr>
          <p:spPr bwMode="auto">
            <a:xfrm>
              <a:off x="3505200" y="2133600"/>
              <a:ext cx="381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B</a:t>
              </a:r>
            </a:p>
          </p:txBody>
        </p:sp>
        <p:sp>
          <p:nvSpPr>
            <p:cNvPr id="14358" name="TextBox 36">
              <a:extLst>
                <a:ext uri="{FF2B5EF4-FFF2-40B4-BE49-F238E27FC236}">
                  <a16:creationId xmlns:a16="http://schemas.microsoft.com/office/drawing/2014/main" id="{8A81B6AF-1D3D-4109-9973-7F69A17E7342}"/>
                </a:ext>
              </a:extLst>
            </p:cNvPr>
            <p:cNvSpPr txBox="1">
              <a:spLocks noChangeArrowheads="1"/>
            </p:cNvSpPr>
            <p:nvPr/>
          </p:nvSpPr>
          <p:spPr bwMode="auto">
            <a:xfrm>
              <a:off x="2819400" y="4724400"/>
              <a:ext cx="356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C</a:t>
              </a:r>
            </a:p>
          </p:txBody>
        </p:sp>
        <p:sp>
          <p:nvSpPr>
            <p:cNvPr id="14359" name="Rectangle 38">
              <a:extLst>
                <a:ext uri="{FF2B5EF4-FFF2-40B4-BE49-F238E27FC236}">
                  <a16:creationId xmlns:a16="http://schemas.microsoft.com/office/drawing/2014/main" id="{FFE32866-E2A4-4573-8DEC-46129607409F}"/>
                </a:ext>
              </a:extLst>
            </p:cNvPr>
            <p:cNvSpPr>
              <a:spLocks noChangeArrowheads="1"/>
            </p:cNvSpPr>
            <p:nvPr/>
          </p:nvSpPr>
          <p:spPr bwMode="auto">
            <a:xfrm>
              <a:off x="4487694" y="31812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1</a:t>
              </a:r>
            </a:p>
          </p:txBody>
        </p:sp>
        <p:sp>
          <p:nvSpPr>
            <p:cNvPr id="14360" name="Rectangle 39">
              <a:extLst>
                <a:ext uri="{FF2B5EF4-FFF2-40B4-BE49-F238E27FC236}">
                  <a16:creationId xmlns:a16="http://schemas.microsoft.com/office/drawing/2014/main" id="{847C5738-800C-48E0-BFCC-2D9CE835A83D}"/>
                </a:ext>
              </a:extLst>
            </p:cNvPr>
            <p:cNvSpPr>
              <a:spLocks noChangeArrowheads="1"/>
            </p:cNvSpPr>
            <p:nvPr/>
          </p:nvSpPr>
          <p:spPr bwMode="auto">
            <a:xfrm>
              <a:off x="4495800" y="42480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2</a:t>
              </a:r>
            </a:p>
          </p:txBody>
        </p:sp>
        <p:sp>
          <p:nvSpPr>
            <p:cNvPr id="14361" name="Rectangle 40">
              <a:extLst>
                <a:ext uri="{FF2B5EF4-FFF2-40B4-BE49-F238E27FC236}">
                  <a16:creationId xmlns:a16="http://schemas.microsoft.com/office/drawing/2014/main" id="{C9928045-B7F7-41BE-A025-126AE60E6281}"/>
                </a:ext>
              </a:extLst>
            </p:cNvPr>
            <p:cNvSpPr>
              <a:spLocks noChangeArrowheads="1"/>
            </p:cNvSpPr>
            <p:nvPr/>
          </p:nvSpPr>
          <p:spPr bwMode="auto">
            <a:xfrm>
              <a:off x="3429000" y="32574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3</a:t>
              </a:r>
            </a:p>
          </p:txBody>
        </p:sp>
        <p:sp>
          <p:nvSpPr>
            <p:cNvPr id="14362" name="Rectangle 41">
              <a:extLst>
                <a:ext uri="{FF2B5EF4-FFF2-40B4-BE49-F238E27FC236}">
                  <a16:creationId xmlns:a16="http://schemas.microsoft.com/office/drawing/2014/main" id="{BCE957BE-C2DC-4F08-A49D-28E59208D30D}"/>
                </a:ext>
              </a:extLst>
            </p:cNvPr>
            <p:cNvSpPr>
              <a:spLocks noChangeArrowheads="1"/>
            </p:cNvSpPr>
            <p:nvPr/>
          </p:nvSpPr>
          <p:spPr bwMode="auto">
            <a:xfrm>
              <a:off x="4411494" y="21144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4</a:t>
              </a:r>
            </a:p>
          </p:txBody>
        </p:sp>
        <p:sp>
          <p:nvSpPr>
            <p:cNvPr id="14363" name="Rectangle 42">
              <a:extLst>
                <a:ext uri="{FF2B5EF4-FFF2-40B4-BE49-F238E27FC236}">
                  <a16:creationId xmlns:a16="http://schemas.microsoft.com/office/drawing/2014/main" id="{1BD78017-DD77-4446-B680-28059FE5D799}"/>
                </a:ext>
              </a:extLst>
            </p:cNvPr>
            <p:cNvSpPr>
              <a:spLocks noChangeArrowheads="1"/>
            </p:cNvSpPr>
            <p:nvPr/>
          </p:nvSpPr>
          <p:spPr bwMode="auto">
            <a:xfrm>
              <a:off x="5528846" y="31812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5</a:t>
              </a:r>
            </a:p>
          </p:txBody>
        </p:sp>
        <p:sp>
          <p:nvSpPr>
            <p:cNvPr id="14364" name="Rectangle 43">
              <a:extLst>
                <a:ext uri="{FF2B5EF4-FFF2-40B4-BE49-F238E27FC236}">
                  <a16:creationId xmlns:a16="http://schemas.microsoft.com/office/drawing/2014/main" id="{D21A917F-A4BF-42D5-8FE0-CA53613D63B0}"/>
                </a:ext>
              </a:extLst>
            </p:cNvPr>
            <p:cNvSpPr>
              <a:spLocks noChangeArrowheads="1"/>
            </p:cNvSpPr>
            <p:nvPr/>
          </p:nvSpPr>
          <p:spPr bwMode="auto">
            <a:xfrm>
              <a:off x="5715000" y="43434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6</a:t>
              </a:r>
            </a:p>
          </p:txBody>
        </p:sp>
        <p:sp>
          <p:nvSpPr>
            <p:cNvPr id="14365" name="Rectangle 45">
              <a:extLst>
                <a:ext uri="{FF2B5EF4-FFF2-40B4-BE49-F238E27FC236}">
                  <a16:creationId xmlns:a16="http://schemas.microsoft.com/office/drawing/2014/main" id="{9385ABC2-EF8D-4454-8ED6-2400EE5FB1FC}"/>
                </a:ext>
              </a:extLst>
            </p:cNvPr>
            <p:cNvSpPr>
              <a:spLocks noChangeArrowheads="1"/>
            </p:cNvSpPr>
            <p:nvPr/>
          </p:nvSpPr>
          <p:spPr bwMode="auto">
            <a:xfrm>
              <a:off x="3124200" y="44196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7</a:t>
              </a:r>
            </a:p>
          </p:txBody>
        </p:sp>
        <p:sp>
          <p:nvSpPr>
            <p:cNvPr id="14366" name="Rectangle 46">
              <a:extLst>
                <a:ext uri="{FF2B5EF4-FFF2-40B4-BE49-F238E27FC236}">
                  <a16:creationId xmlns:a16="http://schemas.microsoft.com/office/drawing/2014/main" id="{A8B2FF3D-4689-4A7C-A522-D8786E4C5949}"/>
                </a:ext>
              </a:extLst>
            </p:cNvPr>
            <p:cNvSpPr>
              <a:spLocks noChangeArrowheads="1"/>
            </p:cNvSpPr>
            <p:nvPr/>
          </p:nvSpPr>
          <p:spPr bwMode="auto">
            <a:xfrm>
              <a:off x="3166646" y="18858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8</a:t>
              </a:r>
            </a:p>
          </p:txBody>
        </p:sp>
        <p:sp>
          <p:nvSpPr>
            <p:cNvPr id="14367" name="Rectangle 47">
              <a:extLst>
                <a:ext uri="{FF2B5EF4-FFF2-40B4-BE49-F238E27FC236}">
                  <a16:creationId xmlns:a16="http://schemas.microsoft.com/office/drawing/2014/main" id="{D66E232F-EB6D-4FF3-8899-21CB122CD019}"/>
                </a:ext>
              </a:extLst>
            </p:cNvPr>
            <p:cNvSpPr>
              <a:spLocks noChangeArrowheads="1"/>
            </p:cNvSpPr>
            <p:nvPr/>
          </p:nvSpPr>
          <p:spPr bwMode="auto">
            <a:xfrm>
              <a:off x="5757446" y="188589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9</a:t>
              </a:r>
            </a:p>
          </p:txBody>
        </p:sp>
        <p:sp>
          <p:nvSpPr>
            <p:cNvPr id="14368" name="Rectangle 48">
              <a:extLst>
                <a:ext uri="{FF2B5EF4-FFF2-40B4-BE49-F238E27FC236}">
                  <a16:creationId xmlns:a16="http://schemas.microsoft.com/office/drawing/2014/main" id="{A0A76B81-4ECE-447F-ADF5-9172CB83FBBA}"/>
                </a:ext>
              </a:extLst>
            </p:cNvPr>
            <p:cNvSpPr>
              <a:spLocks noChangeArrowheads="1"/>
            </p:cNvSpPr>
            <p:nvPr/>
          </p:nvSpPr>
          <p:spPr bwMode="auto">
            <a:xfrm>
              <a:off x="6950254" y="3105090"/>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10</a:t>
              </a:r>
            </a:p>
          </p:txBody>
        </p:sp>
        <p:sp>
          <p:nvSpPr>
            <p:cNvPr id="14369" name="Rectangle 49">
              <a:extLst>
                <a:ext uri="{FF2B5EF4-FFF2-40B4-BE49-F238E27FC236}">
                  <a16:creationId xmlns:a16="http://schemas.microsoft.com/office/drawing/2014/main" id="{33E0D40F-FC55-4B39-94D8-7799119204D7}"/>
                </a:ext>
              </a:extLst>
            </p:cNvPr>
            <p:cNvSpPr>
              <a:spLocks noChangeArrowheads="1"/>
            </p:cNvSpPr>
            <p:nvPr/>
          </p:nvSpPr>
          <p:spPr bwMode="auto">
            <a:xfrm>
              <a:off x="5562600" y="5467290"/>
              <a:ext cx="431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11</a:t>
              </a:r>
            </a:p>
          </p:txBody>
        </p:sp>
        <p:sp>
          <p:nvSpPr>
            <p:cNvPr id="14370" name="Rectangle 50">
              <a:extLst>
                <a:ext uri="{FF2B5EF4-FFF2-40B4-BE49-F238E27FC236}">
                  <a16:creationId xmlns:a16="http://schemas.microsoft.com/office/drawing/2014/main" id="{9D0A139E-E032-4837-82FD-C11269EC9183}"/>
                </a:ext>
              </a:extLst>
            </p:cNvPr>
            <p:cNvSpPr>
              <a:spLocks noChangeArrowheads="1"/>
            </p:cNvSpPr>
            <p:nvPr/>
          </p:nvSpPr>
          <p:spPr bwMode="auto">
            <a:xfrm>
              <a:off x="1600200" y="3198168"/>
              <a:ext cx="4411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12</a:t>
              </a:r>
            </a:p>
          </p:txBody>
        </p:sp>
        <p:sp>
          <p:nvSpPr>
            <p:cNvPr id="14371" name="Rectangle 51">
              <a:extLst>
                <a:ext uri="{FF2B5EF4-FFF2-40B4-BE49-F238E27FC236}">
                  <a16:creationId xmlns:a16="http://schemas.microsoft.com/office/drawing/2014/main" id="{6D53EF70-1B40-4F5A-A048-FD1722483BCF}"/>
                </a:ext>
              </a:extLst>
            </p:cNvPr>
            <p:cNvSpPr>
              <a:spLocks noChangeArrowheads="1"/>
            </p:cNvSpPr>
            <p:nvPr/>
          </p:nvSpPr>
          <p:spPr bwMode="auto">
            <a:xfrm>
              <a:off x="4191000" y="609600"/>
              <a:ext cx="505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13 </a:t>
              </a:r>
            </a:p>
          </p:txBody>
        </p:sp>
        <p:sp>
          <p:nvSpPr>
            <p:cNvPr id="14372" name="TextBox 52">
              <a:extLst>
                <a:ext uri="{FF2B5EF4-FFF2-40B4-BE49-F238E27FC236}">
                  <a16:creationId xmlns:a16="http://schemas.microsoft.com/office/drawing/2014/main" id="{C1F8DAA3-E062-4331-8481-0DB1FE3D5E37}"/>
                </a:ext>
              </a:extLst>
            </p:cNvPr>
            <p:cNvSpPr txBox="1">
              <a:spLocks noChangeArrowheads="1"/>
            </p:cNvSpPr>
            <p:nvPr/>
          </p:nvSpPr>
          <p:spPr bwMode="auto">
            <a:xfrm>
              <a:off x="457200" y="4699337"/>
              <a:ext cx="12330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A = 10 ft</a:t>
              </a:r>
            </a:p>
            <a:p>
              <a:pPr eaLnBrk="1" hangingPunct="1"/>
              <a:r>
                <a:rPr lang="en-US" altLang="en-US" sz="2000"/>
                <a:t>B = 50 ft</a:t>
              </a:r>
            </a:p>
            <a:p>
              <a:pPr eaLnBrk="1" hangingPunct="1"/>
              <a:r>
                <a:rPr lang="en-US" altLang="en-US" sz="2000"/>
                <a:t>C =100 ft </a:t>
              </a:r>
            </a:p>
          </p:txBody>
        </p:sp>
      </p:grpSp>
      <p:sp>
        <p:nvSpPr>
          <p:cNvPr id="14339" name="TextBox 54">
            <a:extLst>
              <a:ext uri="{FF2B5EF4-FFF2-40B4-BE49-F238E27FC236}">
                <a16:creationId xmlns:a16="http://schemas.microsoft.com/office/drawing/2014/main" id="{B088F7BC-E64F-43AD-B513-A22A67D77CCD}"/>
              </a:ext>
            </a:extLst>
          </p:cNvPr>
          <p:cNvSpPr txBox="1">
            <a:spLocks noChangeArrowheads="1"/>
          </p:cNvSpPr>
          <p:nvPr/>
        </p:nvSpPr>
        <p:spPr bwMode="auto">
          <a:xfrm>
            <a:off x="990600" y="6172200"/>
            <a:ext cx="780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Systematic method for collection of soil samples in open field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untitled">
            <a:extLst>
              <a:ext uri="{FF2B5EF4-FFF2-40B4-BE49-F238E27FC236}">
                <a16:creationId xmlns:a16="http://schemas.microsoft.com/office/drawing/2014/main" id="{9DB45414-A461-428B-AC84-70F657569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54050"/>
            <a:ext cx="55626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a:extLst>
              <a:ext uri="{FF2B5EF4-FFF2-40B4-BE49-F238E27FC236}">
                <a16:creationId xmlns:a16="http://schemas.microsoft.com/office/drawing/2014/main" id="{EFF1A131-2296-45DC-BFC4-506D940C3130}"/>
              </a:ext>
            </a:extLst>
          </p:cNvPr>
          <p:cNvSpPr>
            <a:spLocks noChangeArrowheads="1"/>
          </p:cNvSpPr>
          <p:nvPr/>
        </p:nvSpPr>
        <p:spPr bwMode="auto">
          <a:xfrm>
            <a:off x="3352800" y="41910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Some soil sampling strategies for a discrete area such as a small field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9">
            <a:extLst>
              <a:ext uri="{FF2B5EF4-FFF2-40B4-BE49-F238E27FC236}">
                <a16:creationId xmlns:a16="http://schemas.microsoft.com/office/drawing/2014/main" id="{1051767B-A7EE-4CB5-B814-4B4BC99C9C22}"/>
              </a:ext>
            </a:extLst>
          </p:cNvPr>
          <p:cNvGrpSpPr>
            <a:grpSpLocks/>
          </p:cNvGrpSpPr>
          <p:nvPr/>
        </p:nvGrpSpPr>
        <p:grpSpPr bwMode="auto">
          <a:xfrm>
            <a:off x="304800" y="990600"/>
            <a:ext cx="8807450" cy="5776913"/>
            <a:chOff x="304800" y="990600"/>
            <a:chExt cx="8807450" cy="5776913"/>
          </a:xfrm>
        </p:grpSpPr>
        <p:sp>
          <p:nvSpPr>
            <p:cNvPr id="16387" name="Text Box 4">
              <a:extLst>
                <a:ext uri="{FF2B5EF4-FFF2-40B4-BE49-F238E27FC236}">
                  <a16:creationId xmlns:a16="http://schemas.microsoft.com/office/drawing/2014/main" id="{DFE9A90D-A9C0-41DE-8086-7ABDBA99CDCF}"/>
                </a:ext>
              </a:extLst>
            </p:cNvPr>
            <p:cNvSpPr txBox="1">
              <a:spLocks noChangeArrowheads="1"/>
            </p:cNvSpPr>
            <p:nvPr/>
          </p:nvSpPr>
          <p:spPr bwMode="auto">
            <a:xfrm>
              <a:off x="2971800" y="5562600"/>
              <a:ext cx="2520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t>Some sampling strategies</a:t>
              </a:r>
            </a:p>
          </p:txBody>
        </p:sp>
        <p:sp>
          <p:nvSpPr>
            <p:cNvPr id="16388" name="Text Box 6">
              <a:extLst>
                <a:ext uri="{FF2B5EF4-FFF2-40B4-BE49-F238E27FC236}">
                  <a16:creationId xmlns:a16="http://schemas.microsoft.com/office/drawing/2014/main" id="{848A1621-6896-420B-AE96-FDF9D396EBE8}"/>
                </a:ext>
              </a:extLst>
            </p:cNvPr>
            <p:cNvSpPr txBox="1">
              <a:spLocks noChangeArrowheads="1"/>
            </p:cNvSpPr>
            <p:nvPr/>
          </p:nvSpPr>
          <p:spPr bwMode="auto">
            <a:xfrm>
              <a:off x="8001000" y="64008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pic>
          <p:nvPicPr>
            <p:cNvPr id="16389" name="Picture 5" descr="Scan0006">
              <a:extLst>
                <a:ext uri="{FF2B5EF4-FFF2-40B4-BE49-F238E27FC236}">
                  <a16:creationId xmlns:a16="http://schemas.microsoft.com/office/drawing/2014/main" id="{D915FA24-02F3-451C-8473-7C7A4451AA2B}"/>
                </a:ext>
              </a:extLst>
            </p:cNvPr>
            <p:cNvPicPr>
              <a:picLocks noChangeAspect="1" noChangeArrowheads="1"/>
            </p:cNvPicPr>
            <p:nvPr/>
          </p:nvPicPr>
          <p:blipFill>
            <a:blip r:embed="rId3">
              <a:lum contrast="20000"/>
              <a:extLst>
                <a:ext uri="{28A0092B-C50C-407E-A947-70E740481C1C}">
                  <a14:useLocalDpi xmlns:a14="http://schemas.microsoft.com/office/drawing/2010/main" val="0"/>
                </a:ext>
              </a:extLst>
            </a:blip>
            <a:srcRect l="16243" t="43832" r="7182" b="22653"/>
            <a:stretch>
              <a:fillRect/>
            </a:stretch>
          </p:blipFill>
          <p:spPr bwMode="auto">
            <a:xfrm>
              <a:off x="4535750" y="1040150"/>
              <a:ext cx="4074850" cy="42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Scan0006">
              <a:extLst>
                <a:ext uri="{FF2B5EF4-FFF2-40B4-BE49-F238E27FC236}">
                  <a16:creationId xmlns:a16="http://schemas.microsoft.com/office/drawing/2014/main" id="{FEB48F9E-F8AF-46BE-8B21-FA7DB64C25E8}"/>
                </a:ext>
              </a:extLst>
            </p:cNvPr>
            <p:cNvPicPr>
              <a:picLocks noChangeAspect="1" noChangeArrowheads="1"/>
            </p:cNvPicPr>
            <p:nvPr/>
          </p:nvPicPr>
          <p:blipFill>
            <a:blip r:embed="rId3">
              <a:lum contrast="20000"/>
              <a:extLst>
                <a:ext uri="{28A0092B-C50C-407E-A947-70E740481C1C}">
                  <a14:useLocalDpi xmlns:a14="http://schemas.microsoft.com/office/drawing/2010/main" val="0"/>
                </a:ext>
              </a:extLst>
            </a:blip>
            <a:srcRect l="19160" t="10477" r="7182" b="56157"/>
            <a:stretch>
              <a:fillRect/>
            </a:stretch>
          </p:blipFill>
          <p:spPr bwMode="auto">
            <a:xfrm>
              <a:off x="381000" y="990600"/>
              <a:ext cx="4167664"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0FCE772-C924-4CB8-A460-529E5A726BDF}"/>
                </a:ext>
              </a:extLst>
            </p:cNvPr>
            <p:cNvSpPr/>
            <p:nvPr/>
          </p:nvSpPr>
          <p:spPr>
            <a:xfrm>
              <a:off x="304800" y="5181600"/>
              <a:ext cx="152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can0007">
            <a:extLst>
              <a:ext uri="{FF2B5EF4-FFF2-40B4-BE49-F238E27FC236}">
                <a16:creationId xmlns:a16="http://schemas.microsoft.com/office/drawing/2014/main" id="{8DBA3CF7-5151-40B3-958F-B29951829BFF}"/>
              </a:ext>
            </a:extLst>
          </p:cNvPr>
          <p:cNvPicPr>
            <a:picLocks noChangeAspect="1" noChangeArrowheads="1"/>
          </p:cNvPicPr>
          <p:nvPr>
            <p:ph sz="half" idx="1"/>
          </p:nvPr>
        </p:nvPicPr>
        <p:blipFill>
          <a:blip r:embed="rId3">
            <a:lum contrast="20000"/>
            <a:extLst>
              <a:ext uri="{28A0092B-C50C-407E-A947-70E740481C1C}">
                <a14:useLocalDpi xmlns:a14="http://schemas.microsoft.com/office/drawing/2010/main" val="0"/>
              </a:ext>
            </a:extLst>
          </a:blip>
          <a:srcRect l="5530" t="10100" r="14285" b="64644"/>
          <a:stretch>
            <a:fillRect/>
          </a:stretch>
        </p:blipFill>
        <p:spPr>
          <a:xfrm>
            <a:off x="1143000" y="1017588"/>
            <a:ext cx="3352800" cy="1733550"/>
          </a:xfrm>
          <a:noFill/>
        </p:spPr>
      </p:pic>
      <p:pic>
        <p:nvPicPr>
          <p:cNvPr id="17411" name="Picture 3" descr="Scan0007">
            <a:extLst>
              <a:ext uri="{FF2B5EF4-FFF2-40B4-BE49-F238E27FC236}">
                <a16:creationId xmlns:a16="http://schemas.microsoft.com/office/drawing/2014/main" id="{F7996EDD-ECDD-4FC8-B127-A74A546E43CD}"/>
              </a:ext>
            </a:extLst>
          </p:cNvPr>
          <p:cNvPicPr>
            <a:picLocks noChangeAspect="1" noChangeArrowheads="1"/>
          </p:cNvPicPr>
          <p:nvPr>
            <p:ph sz="half" idx="2"/>
          </p:nvPr>
        </p:nvPicPr>
        <p:blipFill>
          <a:blip r:embed="rId4">
            <a:lum contrast="20000"/>
            <a:extLst>
              <a:ext uri="{28A0092B-C50C-407E-A947-70E740481C1C}">
                <a14:useLocalDpi xmlns:a14="http://schemas.microsoft.com/office/drawing/2010/main" val="0"/>
              </a:ext>
            </a:extLst>
          </a:blip>
          <a:srcRect l="5530" t="55559" r="11520" b="9085"/>
          <a:stretch>
            <a:fillRect/>
          </a:stretch>
        </p:blipFill>
        <p:spPr>
          <a:xfrm>
            <a:off x="5562600" y="1066800"/>
            <a:ext cx="2286000" cy="1600200"/>
          </a:xfrm>
          <a:noFill/>
        </p:spPr>
      </p:pic>
      <p:sp>
        <p:nvSpPr>
          <p:cNvPr id="17412" name="Text Box 4">
            <a:extLst>
              <a:ext uri="{FF2B5EF4-FFF2-40B4-BE49-F238E27FC236}">
                <a16:creationId xmlns:a16="http://schemas.microsoft.com/office/drawing/2014/main" id="{1AFEFAB8-E05E-4C3B-AFAE-122D39BDD5B4}"/>
              </a:ext>
            </a:extLst>
          </p:cNvPr>
          <p:cNvSpPr txBox="1">
            <a:spLocks noChangeArrowheads="1"/>
          </p:cNvSpPr>
          <p:nvPr/>
        </p:nvSpPr>
        <p:spPr bwMode="auto">
          <a:xfrm>
            <a:off x="1279525" y="3998913"/>
            <a:ext cx="333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cs typeface="Arial" panose="020B0604020202020204" pitchFamily="34" charset="0"/>
              </a:rPr>
              <a:t>Suggested sampling strategy </a:t>
            </a:r>
          </a:p>
          <a:p>
            <a:pPr eaLnBrk="1" hangingPunct="1"/>
            <a:r>
              <a:rPr lang="en-US" altLang="en-US" sz="1800">
                <a:latin typeface="Arial" panose="020B0604020202020204" pitchFamily="34" charset="0"/>
                <a:cs typeface="Arial" panose="020B0604020202020204" pitchFamily="34" charset="0"/>
              </a:rPr>
              <a:t>for the garden of a small house</a:t>
            </a:r>
          </a:p>
        </p:txBody>
      </p:sp>
      <p:sp>
        <p:nvSpPr>
          <p:cNvPr id="17413" name="Text Box 5">
            <a:extLst>
              <a:ext uri="{FF2B5EF4-FFF2-40B4-BE49-F238E27FC236}">
                <a16:creationId xmlns:a16="http://schemas.microsoft.com/office/drawing/2014/main" id="{84E768D3-5F88-44EE-804D-A79C7E403A92}"/>
              </a:ext>
            </a:extLst>
          </p:cNvPr>
          <p:cNvSpPr txBox="1">
            <a:spLocks noChangeArrowheads="1"/>
          </p:cNvSpPr>
          <p:nvPr/>
        </p:nvSpPr>
        <p:spPr bwMode="auto">
          <a:xfrm>
            <a:off x="5546725" y="4006850"/>
            <a:ext cx="340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cs typeface="Arial" panose="020B0604020202020204" pitchFamily="34" charset="0"/>
              </a:rPr>
              <a:t>Suggested sampling strategy </a:t>
            </a:r>
          </a:p>
          <a:p>
            <a:pPr eaLnBrk="1" hangingPunct="1"/>
            <a:r>
              <a:rPr lang="en-US" altLang="en-US" sz="1800">
                <a:latin typeface="Arial" panose="020B0604020202020204" pitchFamily="34" charset="0"/>
                <a:cs typeface="Arial" panose="020B0604020202020204" pitchFamily="34" charset="0"/>
              </a:rPr>
              <a:t>for a crime scene in a rural area</a:t>
            </a:r>
          </a:p>
        </p:txBody>
      </p:sp>
      <p:sp>
        <p:nvSpPr>
          <p:cNvPr id="17414" name="Text Box 6">
            <a:extLst>
              <a:ext uri="{FF2B5EF4-FFF2-40B4-BE49-F238E27FC236}">
                <a16:creationId xmlns:a16="http://schemas.microsoft.com/office/drawing/2014/main" id="{12851F2D-4568-479B-9FA6-EFACAE40AB4B}"/>
              </a:ext>
            </a:extLst>
          </p:cNvPr>
          <p:cNvSpPr txBox="1">
            <a:spLocks noChangeArrowheads="1"/>
          </p:cNvSpPr>
          <p:nvPr/>
        </p:nvSpPr>
        <p:spPr bwMode="auto">
          <a:xfrm>
            <a:off x="7924800" y="641508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ADAD2AD6-494B-4E03-8FA6-5FB20B266D3E}"/>
              </a:ext>
            </a:extLst>
          </p:cNvPr>
          <p:cNvSpPr txBox="1">
            <a:spLocks noChangeArrowheads="1"/>
          </p:cNvSpPr>
          <p:nvPr/>
        </p:nvSpPr>
        <p:spPr bwMode="auto">
          <a:xfrm>
            <a:off x="974725" y="142875"/>
            <a:ext cx="5762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5400">
                <a:solidFill>
                  <a:srgbClr val="FF0000"/>
                </a:solidFill>
              </a:rPr>
              <a:t>Examination of Soil</a:t>
            </a:r>
          </a:p>
        </p:txBody>
      </p:sp>
      <p:sp>
        <p:nvSpPr>
          <p:cNvPr id="28675" name="Text Box 3">
            <a:extLst>
              <a:ext uri="{FF2B5EF4-FFF2-40B4-BE49-F238E27FC236}">
                <a16:creationId xmlns:a16="http://schemas.microsoft.com/office/drawing/2014/main" id="{55C3630C-5644-4B97-B66A-6B7C7BCF59D5}"/>
              </a:ext>
            </a:extLst>
          </p:cNvPr>
          <p:cNvSpPr txBox="1">
            <a:spLocks noChangeArrowheads="1"/>
          </p:cNvSpPr>
          <p:nvPr/>
        </p:nvSpPr>
        <p:spPr bwMode="auto">
          <a:xfrm>
            <a:off x="1219200" y="868363"/>
            <a:ext cx="5430838"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5000"/>
              </a:lnSpc>
              <a:buFontTx/>
              <a:buChar char="•"/>
            </a:pPr>
            <a:r>
              <a:rPr lang="en-US" altLang="en-US" sz="4000">
                <a:solidFill>
                  <a:srgbClr val="008000"/>
                </a:solidFill>
              </a:rPr>
              <a:t>Visual Examination</a:t>
            </a:r>
          </a:p>
          <a:p>
            <a:pPr>
              <a:lnSpc>
                <a:spcPct val="125000"/>
              </a:lnSpc>
              <a:buFontTx/>
              <a:buChar char="•"/>
            </a:pPr>
            <a:r>
              <a:rPr lang="en-US" altLang="en-US" sz="4000">
                <a:solidFill>
                  <a:srgbClr val="0000FF"/>
                </a:solidFill>
              </a:rPr>
              <a:t> </a:t>
            </a:r>
            <a:r>
              <a:rPr lang="en-US" altLang="en-US" sz="4000">
                <a:solidFill>
                  <a:srgbClr val="FF0000"/>
                </a:solidFill>
              </a:rPr>
              <a:t>Color of soil and ash</a:t>
            </a:r>
          </a:p>
          <a:p>
            <a:pPr>
              <a:lnSpc>
                <a:spcPct val="85000"/>
              </a:lnSpc>
              <a:buFontTx/>
              <a:buChar char="•"/>
            </a:pPr>
            <a:r>
              <a:rPr lang="en-US" altLang="en-US" sz="4000">
                <a:solidFill>
                  <a:srgbClr val="FF0000"/>
                </a:solidFill>
              </a:rPr>
              <a:t> </a:t>
            </a:r>
            <a:r>
              <a:rPr lang="en-US" altLang="en-US" sz="4000">
                <a:solidFill>
                  <a:srgbClr val="0000FF"/>
                </a:solidFill>
              </a:rPr>
              <a:t>Loss on Ignition</a:t>
            </a:r>
          </a:p>
          <a:p>
            <a:pPr>
              <a:lnSpc>
                <a:spcPct val="85000"/>
              </a:lnSpc>
              <a:buFontTx/>
              <a:buChar char="•"/>
            </a:pPr>
            <a:r>
              <a:rPr lang="en-US" altLang="en-US" sz="4000">
                <a:solidFill>
                  <a:srgbClr val="0000FF"/>
                </a:solidFill>
              </a:rPr>
              <a:t> </a:t>
            </a:r>
            <a:r>
              <a:rPr lang="en-US" altLang="en-US" sz="4000">
                <a:solidFill>
                  <a:srgbClr val="008000"/>
                </a:solidFill>
              </a:rPr>
              <a:t>Particle size distribution</a:t>
            </a:r>
          </a:p>
          <a:p>
            <a:pPr>
              <a:lnSpc>
                <a:spcPct val="85000"/>
              </a:lnSpc>
            </a:pPr>
            <a:endParaRPr lang="en-US" altLang="en-US" sz="4000">
              <a:solidFill>
                <a:srgbClr val="008000"/>
              </a:solidFill>
            </a:endParaRPr>
          </a:p>
          <a:p>
            <a:pPr>
              <a:lnSpc>
                <a:spcPct val="130000"/>
              </a:lnSpc>
            </a:pPr>
            <a:r>
              <a:rPr lang="en-US" altLang="en-US" sz="4000"/>
              <a:t>  </a:t>
            </a:r>
            <a:endParaRPr lang="en-US" altLang="en-US" sz="4000">
              <a:solidFill>
                <a:srgbClr val="FF0000"/>
              </a:solidFill>
            </a:endParaRPr>
          </a:p>
        </p:txBody>
      </p:sp>
      <p:sp>
        <p:nvSpPr>
          <p:cNvPr id="18436" name="Text Box 5">
            <a:extLst>
              <a:ext uri="{FF2B5EF4-FFF2-40B4-BE49-F238E27FC236}">
                <a16:creationId xmlns:a16="http://schemas.microsoft.com/office/drawing/2014/main" id="{BF05C98C-A657-447A-82C0-74308ECA975B}"/>
              </a:ext>
            </a:extLst>
          </p:cNvPr>
          <p:cNvSpPr txBox="1">
            <a:spLocks noChangeArrowheads="1"/>
          </p:cNvSpPr>
          <p:nvPr/>
        </p:nvSpPr>
        <p:spPr bwMode="auto">
          <a:xfrm>
            <a:off x="8213725" y="6518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8437" name="Text Box 6">
            <a:extLst>
              <a:ext uri="{FF2B5EF4-FFF2-40B4-BE49-F238E27FC236}">
                <a16:creationId xmlns:a16="http://schemas.microsoft.com/office/drawing/2014/main" id="{79CA7980-F857-4B61-8B19-285EFB682051}"/>
              </a:ext>
            </a:extLst>
          </p:cNvPr>
          <p:cNvSpPr txBox="1">
            <a:spLocks noChangeArrowheads="1"/>
          </p:cNvSpPr>
          <p:nvPr/>
        </p:nvSpPr>
        <p:spPr bwMode="auto">
          <a:xfrm>
            <a:off x="8032750" y="649128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sp>
        <p:nvSpPr>
          <p:cNvPr id="28679" name="Text Box 7">
            <a:extLst>
              <a:ext uri="{FF2B5EF4-FFF2-40B4-BE49-F238E27FC236}">
                <a16:creationId xmlns:a16="http://schemas.microsoft.com/office/drawing/2014/main" id="{A4AB85BF-BA07-4DAE-AC1A-E3CB7C19CB6A}"/>
              </a:ext>
            </a:extLst>
          </p:cNvPr>
          <p:cNvSpPr txBox="1">
            <a:spLocks noChangeArrowheads="1"/>
          </p:cNvSpPr>
          <p:nvPr/>
        </p:nvSpPr>
        <p:spPr bwMode="auto">
          <a:xfrm>
            <a:off x="1882775" y="1557338"/>
            <a:ext cx="38322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60000"/>
              </a:lnSpc>
            </a:pPr>
            <a:r>
              <a:rPr lang="en-US" altLang="en-US" sz="2800" i="1"/>
              <a:t>macroscopic/microscopic</a:t>
            </a:r>
          </a:p>
        </p:txBody>
      </p:sp>
      <p:sp>
        <p:nvSpPr>
          <p:cNvPr id="28680" name="Text Box 8">
            <a:extLst>
              <a:ext uri="{FF2B5EF4-FFF2-40B4-BE49-F238E27FC236}">
                <a16:creationId xmlns:a16="http://schemas.microsoft.com/office/drawing/2014/main" id="{F583F371-9E04-4722-AEBE-D11365AA289F}"/>
              </a:ext>
            </a:extLst>
          </p:cNvPr>
          <p:cNvSpPr txBox="1">
            <a:spLocks noChangeArrowheads="1"/>
          </p:cNvSpPr>
          <p:nvPr/>
        </p:nvSpPr>
        <p:spPr bwMode="auto">
          <a:xfrm>
            <a:off x="1752600" y="3368675"/>
            <a:ext cx="45799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5000"/>
              </a:lnSpc>
              <a:buFontTx/>
              <a:buChar char="•"/>
            </a:pPr>
            <a:r>
              <a:rPr lang="en-US" altLang="en-US" sz="2800"/>
              <a:t> </a:t>
            </a:r>
            <a:r>
              <a:rPr lang="en-US" altLang="en-US" sz="2800">
                <a:solidFill>
                  <a:srgbClr val="FF0000"/>
                </a:solidFill>
              </a:rPr>
              <a:t>Dry sieving</a:t>
            </a:r>
          </a:p>
          <a:p>
            <a:pPr eaLnBrk="1" hangingPunct="1">
              <a:lnSpc>
                <a:spcPct val="125000"/>
              </a:lnSpc>
              <a:buFontTx/>
              <a:buChar char="•"/>
            </a:pPr>
            <a:r>
              <a:rPr lang="en-US" altLang="en-US" sz="2800"/>
              <a:t> </a:t>
            </a:r>
            <a:r>
              <a:rPr lang="en-US" altLang="en-US" sz="2800">
                <a:solidFill>
                  <a:srgbClr val="0000FF"/>
                </a:solidFill>
              </a:rPr>
              <a:t>Wet sieving</a:t>
            </a:r>
          </a:p>
          <a:p>
            <a:pPr eaLnBrk="1" hangingPunct="1">
              <a:lnSpc>
                <a:spcPct val="125000"/>
              </a:lnSpc>
              <a:buFontTx/>
              <a:buChar char="•"/>
            </a:pPr>
            <a:r>
              <a:rPr lang="en-US" altLang="en-US" sz="2800"/>
              <a:t> </a:t>
            </a:r>
            <a:r>
              <a:rPr lang="en-US" altLang="en-US" sz="2800">
                <a:solidFill>
                  <a:srgbClr val="990000"/>
                </a:solidFill>
              </a:rPr>
              <a:t>Sedimentation (turbidity test)</a:t>
            </a:r>
          </a:p>
          <a:p>
            <a:pPr eaLnBrk="1" hangingPunct="1">
              <a:lnSpc>
                <a:spcPct val="125000"/>
              </a:lnSpc>
              <a:buFontTx/>
              <a:buChar char="•"/>
            </a:pPr>
            <a:r>
              <a:rPr lang="en-US" altLang="en-US" sz="2800"/>
              <a:t> Coulter counter</a:t>
            </a:r>
          </a:p>
          <a:p>
            <a:pPr eaLnBrk="1" hangingPunct="1">
              <a:lnSpc>
                <a:spcPct val="125000"/>
              </a:lnSpc>
              <a:buFontTx/>
              <a:buChar char="•"/>
            </a:pPr>
            <a:r>
              <a:rPr lang="en-US" altLang="en-US" sz="2800"/>
              <a:t> </a:t>
            </a:r>
            <a:r>
              <a:rPr lang="en-US" altLang="en-US" sz="2800">
                <a:solidFill>
                  <a:srgbClr val="339933"/>
                </a:solidFill>
              </a:rPr>
              <a:t>Automated image analysis</a:t>
            </a:r>
          </a:p>
          <a:p>
            <a:pPr eaLnBrk="1" hangingPunct="1">
              <a:lnSpc>
                <a:spcPct val="125000"/>
              </a:lnSpc>
              <a:buFontTx/>
              <a:buChar char="•"/>
            </a:pPr>
            <a:r>
              <a:rPr lang="en-US" altLang="en-US" sz="2800"/>
              <a:t> </a:t>
            </a:r>
            <a:r>
              <a:rPr lang="en-US" altLang="en-US" sz="2800">
                <a:solidFill>
                  <a:srgbClr val="FF0000"/>
                </a:solidFill>
              </a:rPr>
              <a:t>Laser diffraction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box(in)">
                                      <p:cBhvr>
                                        <p:cTn id="12" dur="500"/>
                                        <p:tgtEl>
                                          <p:spTgt spid="28675"/>
                                        </p:tgtEl>
                                      </p:cBhvr>
                                    </p:animEffect>
                                  </p:childTnLst>
                                </p:cTn>
                              </p:par>
                            </p:childTnLst>
                          </p:cTn>
                        </p:par>
                        <p:par>
                          <p:cTn id="13" fill="hold" nodeType="afterGroup">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8679"/>
                                        </p:tgtEl>
                                        <p:attrNameLst>
                                          <p:attrName>style.visibility</p:attrName>
                                        </p:attrNameLst>
                                      </p:cBhvr>
                                      <p:to>
                                        <p:strVal val="visible"/>
                                      </p:to>
                                    </p:set>
                                    <p:anim calcmode="lin" valueType="num">
                                      <p:cBhvr additive="base">
                                        <p:cTn id="16" dur="500" fill="hold"/>
                                        <p:tgtEl>
                                          <p:spTgt spid="28679"/>
                                        </p:tgtEl>
                                        <p:attrNameLst>
                                          <p:attrName>ppt_x</p:attrName>
                                        </p:attrNameLst>
                                      </p:cBhvr>
                                      <p:tavLst>
                                        <p:tav tm="0">
                                          <p:val>
                                            <p:strVal val="#ppt_x"/>
                                          </p:val>
                                        </p:tav>
                                        <p:tav tm="100000">
                                          <p:val>
                                            <p:strVal val="#ppt_x"/>
                                          </p:val>
                                        </p:tav>
                                      </p:tavLst>
                                    </p:anim>
                                    <p:anim calcmode="lin" valueType="num">
                                      <p:cBhvr additive="base">
                                        <p:cTn id="17" dur="500" fill="hold"/>
                                        <p:tgtEl>
                                          <p:spTgt spid="28679"/>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80"/>
                                        </p:tgtEl>
                                        <p:attrNameLst>
                                          <p:attrName>style.visibility</p:attrName>
                                        </p:attrNameLst>
                                      </p:cBhvr>
                                      <p:to>
                                        <p:strVal val="visible"/>
                                      </p:to>
                                    </p:set>
                                    <p:animEffect transition="in" filter="box(in)">
                                      <p:cBhvr>
                                        <p:cTn id="2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utoUpdateAnimBg="0"/>
      <p:bldP spid="28679" grpId="0" autoUpdateAnimBg="0"/>
      <p:bldP spid="286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1FE7A3CA-0163-491E-B3CB-DEBC6C43962A}"/>
              </a:ext>
            </a:extLst>
          </p:cNvPr>
          <p:cNvSpPr txBox="1">
            <a:spLocks noChangeArrowheads="1"/>
          </p:cNvSpPr>
          <p:nvPr/>
        </p:nvSpPr>
        <p:spPr bwMode="auto">
          <a:xfrm>
            <a:off x="974725" y="314325"/>
            <a:ext cx="6672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a:solidFill>
                  <a:srgbClr val="FF0000"/>
                </a:solidFill>
              </a:rPr>
              <a:t>Examination of Soil  - </a:t>
            </a:r>
            <a:r>
              <a:rPr lang="en-US" altLang="en-US" sz="4400">
                <a:solidFill>
                  <a:srgbClr val="0000FF"/>
                </a:solidFill>
              </a:rPr>
              <a:t>contd</a:t>
            </a:r>
            <a:r>
              <a:rPr lang="en-US" altLang="en-US" sz="4400">
                <a:solidFill>
                  <a:srgbClr val="339933"/>
                </a:solidFill>
              </a:rPr>
              <a:t>.</a:t>
            </a:r>
          </a:p>
        </p:txBody>
      </p:sp>
      <p:sp>
        <p:nvSpPr>
          <p:cNvPr id="43011" name="Text Box 3">
            <a:extLst>
              <a:ext uri="{FF2B5EF4-FFF2-40B4-BE49-F238E27FC236}">
                <a16:creationId xmlns:a16="http://schemas.microsoft.com/office/drawing/2014/main" id="{12FE7E55-9F87-40C2-830D-7B240FB0661B}"/>
              </a:ext>
            </a:extLst>
          </p:cNvPr>
          <p:cNvSpPr txBox="1">
            <a:spLocks noChangeArrowheads="1"/>
          </p:cNvSpPr>
          <p:nvPr/>
        </p:nvSpPr>
        <p:spPr bwMode="auto">
          <a:xfrm>
            <a:off x="838200" y="1066800"/>
            <a:ext cx="788987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dist">
              <a:lnSpc>
                <a:spcPct val="85000"/>
              </a:lnSpc>
              <a:buFontTx/>
              <a:buChar char="•"/>
            </a:pPr>
            <a:r>
              <a:rPr lang="en-US" altLang="en-US" sz="4000"/>
              <a:t>  </a:t>
            </a:r>
            <a:r>
              <a:rPr lang="en-US" altLang="en-US" sz="4000">
                <a:solidFill>
                  <a:srgbClr val="008000"/>
                </a:solidFill>
              </a:rPr>
              <a:t>Particle</a:t>
            </a:r>
            <a:r>
              <a:rPr lang="en-US" altLang="en-US" sz="4000"/>
              <a:t> </a:t>
            </a:r>
            <a:r>
              <a:rPr lang="en-US" altLang="en-US" sz="4000">
                <a:solidFill>
                  <a:srgbClr val="008000"/>
                </a:solidFill>
              </a:rPr>
              <a:t>density distribution</a:t>
            </a:r>
          </a:p>
          <a:p>
            <a:pPr algn="dist">
              <a:lnSpc>
                <a:spcPct val="85000"/>
              </a:lnSpc>
              <a:buFontTx/>
              <a:buChar char="•"/>
            </a:pPr>
            <a:endParaRPr lang="en-US" altLang="en-US" sz="4000">
              <a:solidFill>
                <a:srgbClr val="008000"/>
              </a:solidFill>
            </a:endParaRPr>
          </a:p>
          <a:p>
            <a:pPr algn="dist">
              <a:lnSpc>
                <a:spcPct val="70000"/>
              </a:lnSpc>
              <a:buFontTx/>
              <a:buChar char="•"/>
            </a:pPr>
            <a:r>
              <a:rPr lang="en-US" altLang="en-US" sz="4000">
                <a:solidFill>
                  <a:srgbClr val="008000"/>
                </a:solidFill>
              </a:rPr>
              <a:t>  </a:t>
            </a:r>
            <a:r>
              <a:rPr lang="en-US" altLang="en-US" sz="4000">
                <a:solidFill>
                  <a:srgbClr val="0000FF"/>
                </a:solidFill>
              </a:rPr>
              <a:t>Mineralogical identity of </a:t>
            </a:r>
          </a:p>
          <a:p>
            <a:pPr algn="dist">
              <a:lnSpc>
                <a:spcPct val="70000"/>
              </a:lnSpc>
            </a:pPr>
            <a:r>
              <a:rPr lang="en-US" altLang="en-US" sz="4000">
                <a:solidFill>
                  <a:srgbClr val="0000FF"/>
                </a:solidFill>
              </a:rPr>
              <a:t>    constituent particles</a:t>
            </a:r>
          </a:p>
          <a:p>
            <a:pPr algn="dist">
              <a:lnSpc>
                <a:spcPct val="70000"/>
              </a:lnSpc>
            </a:pPr>
            <a:endParaRPr lang="en-US" altLang="en-US" sz="4000">
              <a:solidFill>
                <a:srgbClr val="008000"/>
              </a:solidFill>
            </a:endParaRPr>
          </a:p>
          <a:p>
            <a:pPr algn="dist">
              <a:lnSpc>
                <a:spcPct val="70000"/>
              </a:lnSpc>
            </a:pPr>
            <a:endParaRPr lang="en-US" altLang="en-US" sz="4000">
              <a:solidFill>
                <a:srgbClr val="008000"/>
              </a:solidFill>
            </a:endParaRPr>
          </a:p>
          <a:p>
            <a:pPr algn="dist">
              <a:buFontTx/>
              <a:buChar char="•"/>
            </a:pPr>
            <a:r>
              <a:rPr lang="en-US" altLang="en-US" sz="4000">
                <a:solidFill>
                  <a:srgbClr val="0000FF"/>
                </a:solidFill>
              </a:rPr>
              <a:t> </a:t>
            </a:r>
            <a:r>
              <a:rPr lang="en-US" altLang="en-US" sz="4000">
                <a:solidFill>
                  <a:srgbClr val="FF0000"/>
                </a:solidFill>
              </a:rPr>
              <a:t>Clay minerals </a:t>
            </a:r>
            <a:r>
              <a:rPr lang="en-US" altLang="en-US" sz="3200">
                <a:solidFill>
                  <a:srgbClr val="FF0000"/>
                </a:solidFill>
              </a:rPr>
              <a:t>(sub-microscopic particles)</a:t>
            </a:r>
          </a:p>
          <a:p>
            <a:pPr algn="dist">
              <a:buFontTx/>
              <a:buChar char="•"/>
            </a:pPr>
            <a:endParaRPr lang="en-US" altLang="en-US" sz="4000">
              <a:solidFill>
                <a:srgbClr val="FF0000"/>
              </a:solidFill>
            </a:endParaRPr>
          </a:p>
        </p:txBody>
      </p:sp>
      <p:sp>
        <p:nvSpPr>
          <p:cNvPr id="19460" name="Text Box 5">
            <a:extLst>
              <a:ext uri="{FF2B5EF4-FFF2-40B4-BE49-F238E27FC236}">
                <a16:creationId xmlns:a16="http://schemas.microsoft.com/office/drawing/2014/main" id="{116F7CF7-1712-414F-A6F8-0EED7E3B73E3}"/>
              </a:ext>
            </a:extLst>
          </p:cNvPr>
          <p:cNvSpPr txBox="1">
            <a:spLocks noChangeArrowheads="1"/>
          </p:cNvSpPr>
          <p:nvPr/>
        </p:nvSpPr>
        <p:spPr bwMode="auto">
          <a:xfrm>
            <a:off x="8213725" y="6518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9461" name="Text Box 6">
            <a:extLst>
              <a:ext uri="{FF2B5EF4-FFF2-40B4-BE49-F238E27FC236}">
                <a16:creationId xmlns:a16="http://schemas.microsoft.com/office/drawing/2014/main" id="{49586437-004E-4CB8-8FA3-ABF93791F837}"/>
              </a:ext>
            </a:extLst>
          </p:cNvPr>
          <p:cNvSpPr txBox="1">
            <a:spLocks noChangeArrowheads="1"/>
          </p:cNvSpPr>
          <p:nvPr/>
        </p:nvSpPr>
        <p:spPr bwMode="auto">
          <a:xfrm>
            <a:off x="8032750" y="649128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sp>
        <p:nvSpPr>
          <p:cNvPr id="19462" name="Text Box 8">
            <a:extLst>
              <a:ext uri="{FF2B5EF4-FFF2-40B4-BE49-F238E27FC236}">
                <a16:creationId xmlns:a16="http://schemas.microsoft.com/office/drawing/2014/main" id="{8FBC0D3F-EDF4-408E-8237-D18616AFB46C}"/>
              </a:ext>
            </a:extLst>
          </p:cNvPr>
          <p:cNvSpPr txBox="1">
            <a:spLocks noChangeArrowheads="1"/>
          </p:cNvSpPr>
          <p:nvPr/>
        </p:nvSpPr>
        <p:spPr bwMode="auto">
          <a:xfrm>
            <a:off x="1447800" y="1492250"/>
            <a:ext cx="46783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a:t>  </a:t>
            </a:r>
            <a:r>
              <a:rPr lang="en-US" altLang="en-US" sz="3200">
                <a:solidFill>
                  <a:srgbClr val="FF0000"/>
                </a:solidFill>
              </a:rPr>
              <a:t>(density gradient analysis)</a:t>
            </a:r>
          </a:p>
        </p:txBody>
      </p:sp>
      <p:sp>
        <p:nvSpPr>
          <p:cNvPr id="19463" name="Text Box 9">
            <a:extLst>
              <a:ext uri="{FF2B5EF4-FFF2-40B4-BE49-F238E27FC236}">
                <a16:creationId xmlns:a16="http://schemas.microsoft.com/office/drawing/2014/main" id="{A1DF61AF-4631-404E-9E8E-7467E388FE66}"/>
              </a:ext>
            </a:extLst>
          </p:cNvPr>
          <p:cNvSpPr txBox="1">
            <a:spLocks noChangeArrowheads="1"/>
          </p:cNvSpPr>
          <p:nvPr/>
        </p:nvSpPr>
        <p:spPr bwMode="auto">
          <a:xfrm>
            <a:off x="1676400" y="2917825"/>
            <a:ext cx="6062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200"/>
              <a:t> </a:t>
            </a:r>
            <a:r>
              <a:rPr lang="en-US" altLang="en-US" sz="3200">
                <a:solidFill>
                  <a:srgbClr val="339933"/>
                </a:solidFill>
              </a:rPr>
              <a:t>microscopy/polarizing microscope</a:t>
            </a:r>
          </a:p>
          <a:p>
            <a:pPr eaLnBrk="1" hangingPunct="1">
              <a:buFontTx/>
              <a:buChar char="•"/>
            </a:pPr>
            <a:r>
              <a:rPr lang="en-US" altLang="en-US" sz="3200"/>
              <a:t> </a:t>
            </a:r>
            <a:r>
              <a:rPr lang="en-US" altLang="en-US" sz="3200">
                <a:solidFill>
                  <a:schemeClr val="tx2"/>
                </a:solidFill>
              </a:rPr>
              <a:t>X-ray diffraction (XRD)</a:t>
            </a:r>
          </a:p>
        </p:txBody>
      </p:sp>
      <p:sp>
        <p:nvSpPr>
          <p:cNvPr id="19464" name="Text Box 11">
            <a:extLst>
              <a:ext uri="{FF2B5EF4-FFF2-40B4-BE49-F238E27FC236}">
                <a16:creationId xmlns:a16="http://schemas.microsoft.com/office/drawing/2014/main" id="{DE6F2D7B-9FD9-485A-A5D6-C47A3BAFC9DA}"/>
              </a:ext>
            </a:extLst>
          </p:cNvPr>
          <p:cNvSpPr txBox="1">
            <a:spLocks noChangeArrowheads="1"/>
          </p:cNvSpPr>
          <p:nvPr/>
        </p:nvSpPr>
        <p:spPr bwMode="auto">
          <a:xfrm>
            <a:off x="1752600" y="4441825"/>
            <a:ext cx="52927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200">
                <a:solidFill>
                  <a:srgbClr val="0000FF"/>
                </a:solidFill>
              </a:rPr>
              <a:t>Infrared absorption</a:t>
            </a:r>
          </a:p>
          <a:p>
            <a:pPr>
              <a:buFontTx/>
              <a:buChar char="•"/>
            </a:pPr>
            <a:r>
              <a:rPr lang="en-US" altLang="en-US" sz="3200">
                <a:solidFill>
                  <a:srgbClr val="FF0000"/>
                </a:solidFill>
              </a:rPr>
              <a:t>Differential thermal analysis</a:t>
            </a:r>
          </a:p>
          <a:p>
            <a:pPr eaLnBrk="1" hangingPunct="1">
              <a:buFontTx/>
              <a:buChar char="•"/>
            </a:pPr>
            <a:r>
              <a:rPr lang="en-US" altLang="en-US" sz="3200"/>
              <a:t>X-ray diffraction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box(in)">
                                      <p:cBhvr>
                                        <p:cTn id="12"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F5062278-A0D1-47F7-B399-CA0A234AD631}"/>
              </a:ext>
            </a:extLst>
          </p:cNvPr>
          <p:cNvSpPr txBox="1">
            <a:spLocks noChangeArrowheads="1"/>
          </p:cNvSpPr>
          <p:nvPr/>
        </p:nvSpPr>
        <p:spPr bwMode="auto">
          <a:xfrm>
            <a:off x="1066800" y="363538"/>
            <a:ext cx="6083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000">
                <a:solidFill>
                  <a:srgbClr val="FF0000"/>
                </a:solidFill>
              </a:rPr>
              <a:t>Examination of Soil  - </a:t>
            </a:r>
            <a:r>
              <a:rPr lang="en-US" altLang="en-US" sz="4000">
                <a:solidFill>
                  <a:srgbClr val="0000FF"/>
                </a:solidFill>
              </a:rPr>
              <a:t>contd</a:t>
            </a:r>
            <a:r>
              <a:rPr lang="en-US" altLang="en-US" sz="4000">
                <a:solidFill>
                  <a:srgbClr val="339933"/>
                </a:solidFill>
              </a:rPr>
              <a:t>.</a:t>
            </a:r>
          </a:p>
        </p:txBody>
      </p:sp>
      <p:sp>
        <p:nvSpPr>
          <p:cNvPr id="45059" name="Text Box 3">
            <a:extLst>
              <a:ext uri="{FF2B5EF4-FFF2-40B4-BE49-F238E27FC236}">
                <a16:creationId xmlns:a16="http://schemas.microsoft.com/office/drawing/2014/main" id="{EBB1B3E2-017B-4168-89E8-35203AC22911}"/>
              </a:ext>
            </a:extLst>
          </p:cNvPr>
          <p:cNvSpPr txBox="1">
            <a:spLocks noChangeArrowheads="1"/>
          </p:cNvSpPr>
          <p:nvPr/>
        </p:nvSpPr>
        <p:spPr bwMode="auto">
          <a:xfrm>
            <a:off x="998538" y="990600"/>
            <a:ext cx="7840662"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en-US" altLang="en-US" sz="4000">
                <a:solidFill>
                  <a:srgbClr val="FF0000"/>
                </a:solidFill>
              </a:rPr>
              <a:t> </a:t>
            </a:r>
            <a:r>
              <a:rPr lang="en-US" altLang="en-US" sz="4000">
                <a:solidFill>
                  <a:srgbClr val="008000"/>
                </a:solidFill>
              </a:rPr>
              <a:t>Chemical analysis</a:t>
            </a:r>
          </a:p>
          <a:p>
            <a:pPr>
              <a:buFontTx/>
              <a:buChar char="•"/>
            </a:pPr>
            <a:endParaRPr lang="en-US" altLang="en-US" sz="4000">
              <a:solidFill>
                <a:srgbClr val="008000"/>
              </a:solidFill>
            </a:endParaRPr>
          </a:p>
          <a:p>
            <a:pPr>
              <a:buFontTx/>
              <a:buChar char="•"/>
            </a:pPr>
            <a:endParaRPr lang="en-US" altLang="en-US" sz="4000">
              <a:solidFill>
                <a:srgbClr val="008000"/>
              </a:solidFill>
            </a:endParaRPr>
          </a:p>
          <a:p>
            <a:pPr>
              <a:buFontTx/>
              <a:buChar char="•"/>
            </a:pPr>
            <a:endParaRPr lang="en-US" altLang="en-US" sz="4000">
              <a:solidFill>
                <a:srgbClr val="008000"/>
              </a:solidFill>
            </a:endParaRPr>
          </a:p>
          <a:p>
            <a:pPr>
              <a:buFontTx/>
              <a:buChar char="•"/>
            </a:pPr>
            <a:endParaRPr lang="en-US" altLang="en-US" sz="4000">
              <a:solidFill>
                <a:srgbClr val="008000"/>
              </a:solidFill>
            </a:endParaRPr>
          </a:p>
          <a:p>
            <a:pPr>
              <a:buFontTx/>
              <a:buChar char="•"/>
            </a:pPr>
            <a:r>
              <a:rPr lang="en-US" altLang="en-US" sz="4000">
                <a:solidFill>
                  <a:srgbClr val="008000"/>
                </a:solidFill>
              </a:rPr>
              <a:t> Miscellaneous </a:t>
            </a:r>
            <a:r>
              <a:rPr lang="en-US" altLang="en-US" sz="2800">
                <a:solidFill>
                  <a:srgbClr val="FF0000"/>
                </a:solidFill>
              </a:rPr>
              <a:t>(presence of foreign particles</a:t>
            </a:r>
            <a:r>
              <a:rPr lang="en-US" altLang="en-US" sz="3200">
                <a:solidFill>
                  <a:srgbClr val="FF0000"/>
                </a:solidFill>
              </a:rPr>
              <a:t>)</a:t>
            </a:r>
          </a:p>
          <a:p>
            <a:pPr>
              <a:lnSpc>
                <a:spcPct val="145000"/>
              </a:lnSpc>
              <a:buFontTx/>
              <a:buChar char="•"/>
            </a:pPr>
            <a:endParaRPr lang="en-US" altLang="en-US">
              <a:solidFill>
                <a:srgbClr val="FF0000"/>
              </a:solidFill>
            </a:endParaRPr>
          </a:p>
          <a:p>
            <a:pPr>
              <a:lnSpc>
                <a:spcPct val="145000"/>
              </a:lnSpc>
            </a:pPr>
            <a:endParaRPr lang="en-US" altLang="en-US" sz="2800"/>
          </a:p>
        </p:txBody>
      </p:sp>
      <p:sp>
        <p:nvSpPr>
          <p:cNvPr id="20484" name="Text Box 5">
            <a:extLst>
              <a:ext uri="{FF2B5EF4-FFF2-40B4-BE49-F238E27FC236}">
                <a16:creationId xmlns:a16="http://schemas.microsoft.com/office/drawing/2014/main" id="{4C6E97E9-D53E-403C-87B9-1C8A20901B26}"/>
              </a:ext>
            </a:extLst>
          </p:cNvPr>
          <p:cNvSpPr txBox="1">
            <a:spLocks noChangeArrowheads="1"/>
          </p:cNvSpPr>
          <p:nvPr/>
        </p:nvSpPr>
        <p:spPr bwMode="auto">
          <a:xfrm>
            <a:off x="8213725" y="6518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20485" name="Text Box 6">
            <a:extLst>
              <a:ext uri="{FF2B5EF4-FFF2-40B4-BE49-F238E27FC236}">
                <a16:creationId xmlns:a16="http://schemas.microsoft.com/office/drawing/2014/main" id="{A4ADB1E1-E096-4989-AA2E-B14E4DC20435}"/>
              </a:ext>
            </a:extLst>
          </p:cNvPr>
          <p:cNvSpPr txBox="1">
            <a:spLocks noChangeArrowheads="1"/>
          </p:cNvSpPr>
          <p:nvPr/>
        </p:nvSpPr>
        <p:spPr bwMode="auto">
          <a:xfrm>
            <a:off x="8032750" y="649128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sp>
        <p:nvSpPr>
          <p:cNvPr id="20486" name="Text Box 8">
            <a:extLst>
              <a:ext uri="{FF2B5EF4-FFF2-40B4-BE49-F238E27FC236}">
                <a16:creationId xmlns:a16="http://schemas.microsoft.com/office/drawing/2014/main" id="{F9A24EA1-2E7F-4FAA-A355-69AD3FC0EDEB}"/>
              </a:ext>
            </a:extLst>
          </p:cNvPr>
          <p:cNvSpPr txBox="1">
            <a:spLocks noChangeArrowheads="1"/>
          </p:cNvSpPr>
          <p:nvPr/>
        </p:nvSpPr>
        <p:spPr bwMode="auto">
          <a:xfrm>
            <a:off x="1565275" y="1531938"/>
            <a:ext cx="6291263"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200"/>
              <a:t> </a:t>
            </a:r>
            <a:r>
              <a:rPr lang="en-US" altLang="en-US" sz="3200">
                <a:solidFill>
                  <a:srgbClr val="0000FF"/>
                </a:solidFill>
              </a:rPr>
              <a:t>Spot tests </a:t>
            </a:r>
            <a:r>
              <a:rPr lang="en-US" altLang="en-US" sz="2800">
                <a:solidFill>
                  <a:srgbClr val="0000FF"/>
                </a:solidFill>
              </a:rPr>
              <a:t>(for chalk iron etc.)</a:t>
            </a:r>
          </a:p>
          <a:p>
            <a:pPr eaLnBrk="1" hangingPunct="1">
              <a:buFontTx/>
              <a:buChar char="•"/>
            </a:pPr>
            <a:r>
              <a:rPr lang="en-US" altLang="en-US" sz="3200"/>
              <a:t> </a:t>
            </a:r>
            <a:r>
              <a:rPr lang="en-US" altLang="en-US" sz="3200">
                <a:solidFill>
                  <a:srgbClr val="FF0000"/>
                </a:solidFill>
              </a:rPr>
              <a:t>Acidity/alkalinity </a:t>
            </a:r>
            <a:r>
              <a:rPr lang="en-US" altLang="en-US" sz="2800">
                <a:solidFill>
                  <a:srgbClr val="FF0000"/>
                </a:solidFill>
              </a:rPr>
              <a:t>(pH measurements</a:t>
            </a:r>
            <a:r>
              <a:rPr lang="en-US" altLang="en-US" sz="2800"/>
              <a:t>)</a:t>
            </a:r>
            <a:r>
              <a:rPr lang="en-US" altLang="en-US" sz="3200"/>
              <a:t> </a:t>
            </a:r>
          </a:p>
          <a:p>
            <a:pPr eaLnBrk="1" hangingPunct="1">
              <a:buFontTx/>
              <a:buChar char="•"/>
            </a:pPr>
            <a:r>
              <a:rPr lang="en-US" altLang="en-US" sz="3200"/>
              <a:t> </a:t>
            </a:r>
            <a:r>
              <a:rPr lang="en-US" altLang="en-US" sz="3200">
                <a:solidFill>
                  <a:srgbClr val="339933"/>
                </a:solidFill>
              </a:rPr>
              <a:t>HPLC </a:t>
            </a:r>
            <a:r>
              <a:rPr lang="en-US" altLang="en-US" sz="2800">
                <a:solidFill>
                  <a:srgbClr val="339933"/>
                </a:solidFill>
              </a:rPr>
              <a:t>(for organic compounds)</a:t>
            </a:r>
          </a:p>
          <a:p>
            <a:pPr eaLnBrk="1" hangingPunct="1">
              <a:buFontTx/>
              <a:buChar char="•"/>
            </a:pPr>
            <a:r>
              <a:rPr lang="en-US" altLang="en-US" sz="3200"/>
              <a:t> </a:t>
            </a:r>
            <a:r>
              <a:rPr lang="en-US" altLang="en-US" sz="3200">
                <a:solidFill>
                  <a:srgbClr val="0000FF"/>
                </a:solidFill>
              </a:rPr>
              <a:t>Trace element characterization</a:t>
            </a:r>
          </a:p>
          <a:p>
            <a:pPr eaLnBrk="1" hangingPunct="1">
              <a:buFontTx/>
              <a:buChar char="•"/>
            </a:pPr>
            <a:r>
              <a:rPr lang="en-US" altLang="en-US" sz="3200"/>
              <a:t> </a:t>
            </a:r>
            <a:r>
              <a:rPr lang="en-US" altLang="en-US" sz="3200">
                <a:solidFill>
                  <a:srgbClr val="FF0000"/>
                </a:solidFill>
              </a:rPr>
              <a:t>Thermoluminescence</a:t>
            </a:r>
          </a:p>
        </p:txBody>
      </p:sp>
      <p:sp>
        <p:nvSpPr>
          <p:cNvPr id="20487" name="Text Box 9">
            <a:extLst>
              <a:ext uri="{FF2B5EF4-FFF2-40B4-BE49-F238E27FC236}">
                <a16:creationId xmlns:a16="http://schemas.microsoft.com/office/drawing/2014/main" id="{D714D04D-26B4-4458-AC85-26FCE32DFC3C}"/>
              </a:ext>
            </a:extLst>
          </p:cNvPr>
          <p:cNvSpPr txBox="1">
            <a:spLocks noChangeArrowheads="1"/>
          </p:cNvSpPr>
          <p:nvPr/>
        </p:nvSpPr>
        <p:spPr bwMode="auto">
          <a:xfrm>
            <a:off x="1531938" y="4670425"/>
            <a:ext cx="37020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Char char="•"/>
            </a:pPr>
            <a:r>
              <a:rPr lang="en-US" altLang="en-US" sz="3200"/>
              <a:t> </a:t>
            </a:r>
            <a:r>
              <a:rPr lang="en-US" altLang="en-US" sz="3200">
                <a:solidFill>
                  <a:srgbClr val="FF0000"/>
                </a:solidFill>
              </a:rPr>
              <a:t>Plant chips</a:t>
            </a:r>
          </a:p>
          <a:p>
            <a:pPr eaLnBrk="1" hangingPunct="1">
              <a:buFontTx/>
              <a:buChar char="•"/>
            </a:pPr>
            <a:r>
              <a:rPr lang="en-US" altLang="en-US" sz="3200"/>
              <a:t> </a:t>
            </a:r>
            <a:r>
              <a:rPr lang="en-US" altLang="en-US" sz="3200">
                <a:solidFill>
                  <a:srgbClr val="0000FF"/>
                </a:solidFill>
              </a:rPr>
              <a:t>Pollen/spore/diatom</a:t>
            </a:r>
          </a:p>
          <a:p>
            <a:pPr eaLnBrk="1" hangingPunct="1">
              <a:buFontTx/>
              <a:buChar char="•"/>
            </a:pPr>
            <a:r>
              <a:rPr lang="en-US" altLang="en-US" sz="3200"/>
              <a:t> </a:t>
            </a:r>
            <a:r>
              <a:rPr lang="en-US" altLang="en-US" sz="3200">
                <a:solidFill>
                  <a:srgbClr val="990000"/>
                </a:solidFill>
              </a:rPr>
              <a:t>Paint/coal/cement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45059"/>
                                        </p:tgtEl>
                                        <p:attrNameLst>
                                          <p:attrName>style.visibility</p:attrName>
                                        </p:attrNameLst>
                                      </p:cBhvr>
                                      <p:to>
                                        <p:strVal val="visible"/>
                                      </p:to>
                                    </p:set>
                                    <p:animEffect transition="in" filter="box(in)">
                                      <p:cBhvr>
                                        <p:cTn id="12"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62601BE3-93B1-429E-AA44-6E6860E5945C}"/>
              </a:ext>
            </a:extLst>
          </p:cNvPr>
          <p:cNvSpPr txBox="1">
            <a:spLocks noChangeArrowheads="1"/>
          </p:cNvSpPr>
          <p:nvPr/>
        </p:nvSpPr>
        <p:spPr bwMode="auto">
          <a:xfrm>
            <a:off x="381000" y="73025"/>
            <a:ext cx="677386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70000"/>
              </a:lnSpc>
            </a:pPr>
            <a:r>
              <a:rPr lang="en-US" altLang="en-US" sz="6600">
                <a:solidFill>
                  <a:srgbClr val="FF0000"/>
                </a:solidFill>
              </a:rPr>
              <a:t>Soil</a:t>
            </a:r>
            <a:r>
              <a:rPr lang="en-US" altLang="en-US" sz="6600"/>
              <a:t> </a:t>
            </a:r>
            <a:r>
              <a:rPr lang="en-US" altLang="en-US" b="1" i="1">
                <a:solidFill>
                  <a:srgbClr val="0000FF"/>
                </a:solidFill>
              </a:rPr>
              <a:t>Soil particles vary enormously in size</a:t>
            </a:r>
            <a:r>
              <a:rPr lang="en-US" altLang="en-US"/>
              <a:t> </a:t>
            </a:r>
          </a:p>
          <a:p>
            <a:pPr>
              <a:lnSpc>
                <a:spcPct val="70000"/>
              </a:lnSpc>
            </a:pPr>
            <a:r>
              <a:rPr lang="en-US" altLang="en-US" sz="4000">
                <a:solidFill>
                  <a:srgbClr val="FF0000"/>
                </a:solidFill>
              </a:rPr>
              <a:t>Gravel                      over  2 mm</a:t>
            </a:r>
          </a:p>
          <a:p>
            <a:pPr>
              <a:lnSpc>
                <a:spcPct val="70000"/>
              </a:lnSpc>
            </a:pPr>
            <a:endParaRPr lang="en-US" altLang="en-US" sz="4000">
              <a:solidFill>
                <a:srgbClr val="FF0000"/>
              </a:solidFill>
            </a:endParaRPr>
          </a:p>
          <a:p>
            <a:pPr>
              <a:lnSpc>
                <a:spcPct val="70000"/>
              </a:lnSpc>
            </a:pPr>
            <a:r>
              <a:rPr lang="en-US" altLang="en-US" sz="4000">
                <a:solidFill>
                  <a:srgbClr val="0000FF"/>
                </a:solidFill>
              </a:rPr>
              <a:t>Sand </a:t>
            </a:r>
            <a:r>
              <a:rPr lang="en-US" altLang="en-US" sz="4000" i="1">
                <a:solidFill>
                  <a:srgbClr val="0000FF"/>
                </a:solidFill>
              </a:rPr>
              <a:t>coarse</a:t>
            </a:r>
            <a:r>
              <a:rPr lang="en-US" altLang="en-US" sz="4000">
                <a:solidFill>
                  <a:srgbClr val="0000FF"/>
                </a:solidFill>
              </a:rPr>
              <a:t>              .2  -  2 mm</a:t>
            </a:r>
          </a:p>
          <a:p>
            <a:pPr>
              <a:lnSpc>
                <a:spcPct val="70000"/>
              </a:lnSpc>
            </a:pPr>
            <a:r>
              <a:rPr lang="en-US" altLang="en-US" sz="4000" i="1">
                <a:solidFill>
                  <a:srgbClr val="0000FF"/>
                </a:solidFill>
              </a:rPr>
              <a:t>         fine</a:t>
            </a:r>
            <a:r>
              <a:rPr lang="en-US" altLang="en-US" sz="4000">
                <a:solidFill>
                  <a:srgbClr val="0000FF"/>
                </a:solidFill>
              </a:rPr>
              <a:t>               .02  -  .2 mm</a:t>
            </a:r>
          </a:p>
          <a:p>
            <a:pPr>
              <a:lnSpc>
                <a:spcPct val="70000"/>
              </a:lnSpc>
            </a:pPr>
            <a:endParaRPr lang="en-US" altLang="en-US" sz="4000">
              <a:solidFill>
                <a:srgbClr val="FF0000"/>
              </a:solidFill>
            </a:endParaRPr>
          </a:p>
          <a:p>
            <a:pPr>
              <a:lnSpc>
                <a:spcPct val="70000"/>
              </a:lnSpc>
            </a:pPr>
            <a:r>
              <a:rPr lang="en-US" altLang="en-US" sz="4000">
                <a:solidFill>
                  <a:srgbClr val="FF0000"/>
                </a:solidFill>
              </a:rPr>
              <a:t>Silt                     .002  -  .02 mm</a:t>
            </a:r>
          </a:p>
          <a:p>
            <a:pPr>
              <a:lnSpc>
                <a:spcPct val="70000"/>
              </a:lnSpc>
            </a:pPr>
            <a:endParaRPr lang="en-US" altLang="en-US" sz="4000">
              <a:solidFill>
                <a:srgbClr val="008000"/>
              </a:solidFill>
            </a:endParaRPr>
          </a:p>
          <a:p>
            <a:pPr>
              <a:lnSpc>
                <a:spcPct val="70000"/>
              </a:lnSpc>
            </a:pPr>
            <a:r>
              <a:rPr lang="en-US" altLang="en-US" sz="4000">
                <a:solidFill>
                  <a:srgbClr val="008000"/>
                </a:solidFill>
              </a:rPr>
              <a:t>Clay                  under  .002 mm</a:t>
            </a:r>
            <a:r>
              <a:rPr lang="en-US" altLang="en-US" sz="4000"/>
              <a:t> </a:t>
            </a:r>
          </a:p>
        </p:txBody>
      </p:sp>
      <p:sp>
        <p:nvSpPr>
          <p:cNvPr id="30723" name="Text Box 3">
            <a:extLst>
              <a:ext uri="{FF2B5EF4-FFF2-40B4-BE49-F238E27FC236}">
                <a16:creationId xmlns:a16="http://schemas.microsoft.com/office/drawing/2014/main" id="{FEAC46F9-64A7-4FCD-9DD6-7CC849BE2E3F}"/>
              </a:ext>
            </a:extLst>
          </p:cNvPr>
          <p:cNvSpPr txBox="1">
            <a:spLocks noChangeArrowheads="1"/>
          </p:cNvSpPr>
          <p:nvPr/>
        </p:nvSpPr>
        <p:spPr bwMode="auto">
          <a:xfrm>
            <a:off x="990600" y="4999038"/>
            <a:ext cx="72390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3200" i="1">
                <a:solidFill>
                  <a:srgbClr val="FF0000"/>
                </a:solidFill>
              </a:rPr>
              <a:t>   14 mesh  1.20 mm;   25  mesh   0.60 mm</a:t>
            </a:r>
          </a:p>
          <a:p>
            <a:r>
              <a:rPr lang="en-US" altLang="en-US" sz="3200" i="1">
                <a:solidFill>
                  <a:srgbClr val="FF0000"/>
                </a:solidFill>
              </a:rPr>
              <a:t>   52 mesh  0.30 mm;   72  mesh   0.21 mm </a:t>
            </a:r>
          </a:p>
          <a:p>
            <a:r>
              <a:rPr lang="en-US" altLang="en-US" sz="3200" i="1">
                <a:solidFill>
                  <a:srgbClr val="FF0000"/>
                </a:solidFill>
              </a:rPr>
              <a:t>100  mesh  0.15 mm;  200 mesh   0.075mm</a:t>
            </a:r>
          </a:p>
        </p:txBody>
      </p:sp>
      <p:sp>
        <p:nvSpPr>
          <p:cNvPr id="3076" name="Text Box 4">
            <a:extLst>
              <a:ext uri="{FF2B5EF4-FFF2-40B4-BE49-F238E27FC236}">
                <a16:creationId xmlns:a16="http://schemas.microsoft.com/office/drawing/2014/main" id="{2F03D503-0D98-47A3-869A-D716905A56E5}"/>
              </a:ext>
            </a:extLst>
          </p:cNvPr>
          <p:cNvSpPr txBox="1">
            <a:spLocks noChangeArrowheads="1"/>
          </p:cNvSpPr>
          <p:nvPr/>
        </p:nvSpPr>
        <p:spPr bwMode="auto">
          <a:xfrm>
            <a:off x="8007350" y="6450013"/>
            <a:ext cx="121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i="1"/>
              <a:t>ranbsingh</a:t>
            </a:r>
          </a:p>
        </p:txBody>
      </p:sp>
      <p:sp>
        <p:nvSpPr>
          <p:cNvPr id="30725" name="Text Box 5">
            <a:extLst>
              <a:ext uri="{FF2B5EF4-FFF2-40B4-BE49-F238E27FC236}">
                <a16:creationId xmlns:a16="http://schemas.microsoft.com/office/drawing/2014/main" id="{B8D952C1-D8F7-4CC9-B496-6A51DD330652}"/>
              </a:ext>
            </a:extLst>
          </p:cNvPr>
          <p:cNvSpPr txBox="1">
            <a:spLocks noChangeArrowheads="1"/>
          </p:cNvSpPr>
          <p:nvPr/>
        </p:nvSpPr>
        <p:spPr bwMode="auto">
          <a:xfrm>
            <a:off x="1752600" y="4267200"/>
            <a:ext cx="57340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000"/>
              <a:t>Dimensions of some sieves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in)">
                                      <p:cBhvr>
                                        <p:cTn id="7" dur="500"/>
                                        <p:tgtEl>
                                          <p:spTgt spid="30722"/>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0725"/>
                                        </p:tgtEl>
                                        <p:attrNameLst>
                                          <p:attrName>style.visibility</p:attrName>
                                        </p:attrNameLst>
                                      </p:cBhvr>
                                      <p:to>
                                        <p:strVal val="visible"/>
                                      </p:to>
                                    </p:set>
                                    <p:anim calcmode="lin" valueType="num">
                                      <p:cBhvr additive="base">
                                        <p:cTn id="11" dur="500" fill="hold"/>
                                        <p:tgtEl>
                                          <p:spTgt spid="30725"/>
                                        </p:tgtEl>
                                        <p:attrNameLst>
                                          <p:attrName>ppt_x</p:attrName>
                                        </p:attrNameLst>
                                      </p:cBhvr>
                                      <p:tavLst>
                                        <p:tav tm="0">
                                          <p:val>
                                            <p:strVal val="#ppt_x"/>
                                          </p:val>
                                        </p:tav>
                                        <p:tav tm="100000">
                                          <p:val>
                                            <p:strVal val="#ppt_x"/>
                                          </p:val>
                                        </p:tav>
                                      </p:tavLst>
                                    </p:anim>
                                    <p:anim calcmode="lin" valueType="num">
                                      <p:cBhvr additive="base">
                                        <p:cTn id="12" dur="500" fill="hold"/>
                                        <p:tgtEl>
                                          <p:spTgt spid="30725"/>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0723"/>
                                        </p:tgtEl>
                                        <p:attrNameLst>
                                          <p:attrName>style.visibility</p:attrName>
                                        </p:attrNameLst>
                                      </p:cBhvr>
                                      <p:to>
                                        <p:strVal val="visible"/>
                                      </p:to>
                                    </p:set>
                                    <p:anim calcmode="lin" valueType="num">
                                      <p:cBhvr additive="base">
                                        <p:cTn id="16" dur="500" fill="hold"/>
                                        <p:tgtEl>
                                          <p:spTgt spid="30723"/>
                                        </p:tgtEl>
                                        <p:attrNameLst>
                                          <p:attrName>ppt_x</p:attrName>
                                        </p:attrNameLst>
                                      </p:cBhvr>
                                      <p:tavLst>
                                        <p:tav tm="0">
                                          <p:val>
                                            <p:strVal val="#ppt_x"/>
                                          </p:val>
                                        </p:tav>
                                        <p:tav tm="100000">
                                          <p:val>
                                            <p:strVal val="#ppt_x"/>
                                          </p:val>
                                        </p:tav>
                                      </p:tavLst>
                                    </p:anim>
                                    <p:anim calcmode="lin" valueType="num">
                                      <p:cBhvr additive="base">
                                        <p:cTn id="17"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autoUpdateAnimBg="0"/>
      <p:bldP spid="3072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D6DB34AD-60BE-4835-9B09-C92FA6F4A3C2}"/>
              </a:ext>
            </a:extLst>
          </p:cNvPr>
          <p:cNvSpPr txBox="1">
            <a:spLocks noChangeArrowheads="1"/>
          </p:cNvSpPr>
          <p:nvPr/>
        </p:nvSpPr>
        <p:spPr bwMode="auto">
          <a:xfrm>
            <a:off x="3398838" y="-152400"/>
            <a:ext cx="5745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000">
                <a:solidFill>
                  <a:srgbClr val="FF0000"/>
                </a:solidFill>
              </a:rPr>
              <a:t>   Microscopic examination</a:t>
            </a:r>
          </a:p>
        </p:txBody>
      </p:sp>
      <p:sp>
        <p:nvSpPr>
          <p:cNvPr id="32771" name="Text Box 3">
            <a:extLst>
              <a:ext uri="{FF2B5EF4-FFF2-40B4-BE49-F238E27FC236}">
                <a16:creationId xmlns:a16="http://schemas.microsoft.com/office/drawing/2014/main" id="{376764CA-4DF1-4AD1-9E44-4E5C3E897F28}"/>
              </a:ext>
            </a:extLst>
          </p:cNvPr>
          <p:cNvSpPr txBox="1">
            <a:spLocks noChangeArrowheads="1"/>
          </p:cNvSpPr>
          <p:nvPr/>
        </p:nvSpPr>
        <p:spPr bwMode="auto">
          <a:xfrm>
            <a:off x="257175" y="457200"/>
            <a:ext cx="8628063"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3200">
                <a:solidFill>
                  <a:srgbClr val="0000FF"/>
                </a:solidFill>
              </a:rPr>
              <a:t> Types of constituents</a:t>
            </a:r>
            <a:r>
              <a:rPr lang="en-US" altLang="en-US" sz="2800">
                <a:solidFill>
                  <a:srgbClr val="0000FF"/>
                </a:solidFill>
              </a:rPr>
              <a:t>: coal dust, brick ash, cement     </a:t>
            </a:r>
          </a:p>
          <a:p>
            <a:pPr eaLnBrk="1" hangingPunct="1">
              <a:lnSpc>
                <a:spcPct val="80000"/>
              </a:lnSpc>
            </a:pPr>
            <a:r>
              <a:rPr lang="en-US" altLang="en-US" sz="2800">
                <a:solidFill>
                  <a:srgbClr val="0000FF"/>
                </a:solidFill>
              </a:rPr>
              <a:t>  dust, quartz grains, mineral fragments(colorless,        </a:t>
            </a:r>
          </a:p>
          <a:p>
            <a:pPr eaLnBrk="1" hangingPunct="1">
              <a:lnSpc>
                <a:spcPct val="80000"/>
              </a:lnSpc>
            </a:pPr>
            <a:r>
              <a:rPr lang="en-US" altLang="en-US" sz="2800">
                <a:solidFill>
                  <a:srgbClr val="0000FF"/>
                </a:solidFill>
              </a:rPr>
              <a:t>  colored), grass, seeds, etc.  </a:t>
            </a:r>
          </a:p>
        </p:txBody>
      </p:sp>
      <p:sp>
        <p:nvSpPr>
          <p:cNvPr id="32772" name="Text Box 4">
            <a:extLst>
              <a:ext uri="{FF2B5EF4-FFF2-40B4-BE49-F238E27FC236}">
                <a16:creationId xmlns:a16="http://schemas.microsoft.com/office/drawing/2014/main" id="{4F201D7F-A936-4AFC-B4CE-E1DF223C560B}"/>
              </a:ext>
            </a:extLst>
          </p:cNvPr>
          <p:cNvSpPr txBox="1">
            <a:spLocks noChangeArrowheads="1"/>
          </p:cNvSpPr>
          <p:nvPr/>
        </p:nvSpPr>
        <p:spPr bwMode="auto">
          <a:xfrm>
            <a:off x="457200" y="1663700"/>
            <a:ext cx="74056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a:solidFill>
                  <a:srgbClr val="FF0000"/>
                </a:solidFill>
              </a:rPr>
              <a:t>Polarized light is used for  differentiating between </a:t>
            </a:r>
          </a:p>
          <a:p>
            <a:pPr eaLnBrk="1" hangingPunct="1">
              <a:lnSpc>
                <a:spcPct val="80000"/>
              </a:lnSpc>
            </a:pPr>
            <a:r>
              <a:rPr lang="en-US" altLang="en-US" sz="2800">
                <a:solidFill>
                  <a:srgbClr val="FF0000"/>
                </a:solidFill>
              </a:rPr>
              <a:t>various mineral constituents </a:t>
            </a:r>
          </a:p>
        </p:txBody>
      </p:sp>
      <p:sp>
        <p:nvSpPr>
          <p:cNvPr id="32773" name="Text Box 5">
            <a:extLst>
              <a:ext uri="{FF2B5EF4-FFF2-40B4-BE49-F238E27FC236}">
                <a16:creationId xmlns:a16="http://schemas.microsoft.com/office/drawing/2014/main" id="{C3587D58-9119-4292-99A3-2BA714C3F349}"/>
              </a:ext>
            </a:extLst>
          </p:cNvPr>
          <p:cNvSpPr txBox="1">
            <a:spLocks noChangeArrowheads="1"/>
          </p:cNvSpPr>
          <p:nvPr/>
        </p:nvSpPr>
        <p:spPr bwMode="auto">
          <a:xfrm>
            <a:off x="430213" y="2428875"/>
            <a:ext cx="85439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b="1" i="1">
                <a:solidFill>
                  <a:srgbClr val="008000"/>
                </a:solidFill>
              </a:rPr>
              <a:t>a small drop of concentrated hydrochloric acid : bubbles </a:t>
            </a:r>
          </a:p>
          <a:p>
            <a:pPr eaLnBrk="1" hangingPunct="1">
              <a:lnSpc>
                <a:spcPct val="80000"/>
              </a:lnSpc>
            </a:pPr>
            <a:r>
              <a:rPr lang="en-US" altLang="en-US" sz="2800" b="1" i="1">
                <a:solidFill>
                  <a:srgbClr val="008000"/>
                </a:solidFill>
              </a:rPr>
              <a:t>surrounding particles of carbonate minerals (chalk, </a:t>
            </a:r>
          </a:p>
          <a:p>
            <a:pPr eaLnBrk="1" hangingPunct="1">
              <a:lnSpc>
                <a:spcPct val="80000"/>
              </a:lnSpc>
            </a:pPr>
            <a:r>
              <a:rPr lang="en-US" altLang="en-US" sz="2800" b="1" i="1">
                <a:solidFill>
                  <a:srgbClr val="008000"/>
                </a:solidFill>
              </a:rPr>
              <a:t>dolomite etc) ; yellowing of solution – presence </a:t>
            </a:r>
          </a:p>
          <a:p>
            <a:pPr eaLnBrk="1" hangingPunct="1">
              <a:lnSpc>
                <a:spcPct val="80000"/>
              </a:lnSpc>
            </a:pPr>
            <a:r>
              <a:rPr lang="en-US" altLang="en-US" sz="2800" b="1" i="1">
                <a:solidFill>
                  <a:srgbClr val="008000"/>
                </a:solidFill>
              </a:rPr>
              <a:t>of soluble iron</a:t>
            </a:r>
          </a:p>
        </p:txBody>
      </p:sp>
      <p:sp>
        <p:nvSpPr>
          <p:cNvPr id="32774" name="Text Box 6">
            <a:extLst>
              <a:ext uri="{FF2B5EF4-FFF2-40B4-BE49-F238E27FC236}">
                <a16:creationId xmlns:a16="http://schemas.microsoft.com/office/drawing/2014/main" id="{0253CF79-E4B6-4A99-9632-5E6A89EA111E}"/>
              </a:ext>
            </a:extLst>
          </p:cNvPr>
          <p:cNvSpPr txBox="1">
            <a:spLocks noChangeArrowheads="1"/>
          </p:cNvSpPr>
          <p:nvPr/>
        </p:nvSpPr>
        <p:spPr bwMode="auto">
          <a:xfrm>
            <a:off x="457200" y="4343400"/>
            <a:ext cx="893603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5000"/>
              </a:lnSpc>
            </a:pPr>
            <a:r>
              <a:rPr lang="en-US" altLang="en-US" sz="2800">
                <a:solidFill>
                  <a:srgbClr val="0000FF"/>
                </a:solidFill>
              </a:rPr>
              <a:t>color  of  soil  is darker when it is wet; samples must always </a:t>
            </a:r>
          </a:p>
          <a:p>
            <a:pPr eaLnBrk="1" hangingPunct="1">
              <a:lnSpc>
                <a:spcPct val="75000"/>
              </a:lnSpc>
            </a:pPr>
            <a:r>
              <a:rPr lang="en-US" altLang="en-US" sz="2800">
                <a:solidFill>
                  <a:srgbClr val="0000FF"/>
                </a:solidFill>
              </a:rPr>
              <a:t>be   dried   before  observing  color;  there  are  hundreds  of </a:t>
            </a:r>
          </a:p>
          <a:p>
            <a:pPr eaLnBrk="1" hangingPunct="1">
              <a:lnSpc>
                <a:spcPct val="75000"/>
              </a:lnSpc>
            </a:pPr>
            <a:r>
              <a:rPr lang="en-US" altLang="en-US" sz="2800">
                <a:solidFill>
                  <a:srgbClr val="0000FF"/>
                </a:solidFill>
              </a:rPr>
              <a:t>distinguishable soil colors:white, grays, browns, reds, black.  </a:t>
            </a:r>
          </a:p>
          <a:p>
            <a:pPr eaLnBrk="1" hangingPunct="1">
              <a:lnSpc>
                <a:spcPct val="20000"/>
              </a:lnSpc>
            </a:pPr>
            <a:endParaRPr lang="en-US" altLang="en-US" sz="2800" b="1" i="1">
              <a:solidFill>
                <a:srgbClr val="0000FF"/>
              </a:solidFill>
            </a:endParaRPr>
          </a:p>
          <a:p>
            <a:pPr eaLnBrk="1" hangingPunct="1">
              <a:lnSpc>
                <a:spcPct val="75000"/>
              </a:lnSpc>
            </a:pPr>
            <a:r>
              <a:rPr lang="en-US" altLang="en-US" sz="2800" b="1" i="1">
                <a:solidFill>
                  <a:srgbClr val="990000"/>
                </a:solidFill>
              </a:rPr>
              <a:t>Ash: weighed amount of soil ashed at 500 –900 degree </a:t>
            </a:r>
          </a:p>
          <a:p>
            <a:pPr eaLnBrk="1" hangingPunct="1">
              <a:lnSpc>
                <a:spcPct val="75000"/>
              </a:lnSpc>
            </a:pPr>
            <a:r>
              <a:rPr lang="en-US" altLang="en-US" sz="2800" b="1" i="1">
                <a:solidFill>
                  <a:srgbClr val="990000"/>
                </a:solidFill>
              </a:rPr>
              <a:t>centigrade; white through yellow to deep red depending </a:t>
            </a:r>
          </a:p>
          <a:p>
            <a:pPr eaLnBrk="1" hangingPunct="1">
              <a:lnSpc>
                <a:spcPct val="75000"/>
              </a:lnSpc>
            </a:pPr>
            <a:r>
              <a:rPr lang="en-US" altLang="en-US" sz="2800" b="1" i="1">
                <a:solidFill>
                  <a:srgbClr val="990000"/>
                </a:solidFill>
              </a:rPr>
              <a:t>on their iron and manganese constituents, also on </a:t>
            </a:r>
          </a:p>
          <a:p>
            <a:pPr eaLnBrk="1" hangingPunct="1">
              <a:lnSpc>
                <a:spcPct val="75000"/>
              </a:lnSpc>
            </a:pPr>
            <a:r>
              <a:rPr lang="en-US" altLang="en-US" sz="2800" b="1" i="1">
                <a:solidFill>
                  <a:srgbClr val="990000"/>
                </a:solidFill>
              </a:rPr>
              <a:t>temperature of ashing.</a:t>
            </a:r>
          </a:p>
        </p:txBody>
      </p:sp>
      <p:sp>
        <p:nvSpPr>
          <p:cNvPr id="21511" name="Text Box 7">
            <a:extLst>
              <a:ext uri="{FF2B5EF4-FFF2-40B4-BE49-F238E27FC236}">
                <a16:creationId xmlns:a16="http://schemas.microsoft.com/office/drawing/2014/main" id="{31B5B76F-9056-455F-B4EF-D853FC1C3784}"/>
              </a:ext>
            </a:extLst>
          </p:cNvPr>
          <p:cNvSpPr txBox="1">
            <a:spLocks noChangeArrowheads="1"/>
          </p:cNvSpPr>
          <p:nvPr/>
        </p:nvSpPr>
        <p:spPr bwMode="auto">
          <a:xfrm>
            <a:off x="7723188" y="6400800"/>
            <a:ext cx="1420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ranbsingh</a:t>
            </a:r>
          </a:p>
        </p:txBody>
      </p:sp>
      <p:sp>
        <p:nvSpPr>
          <p:cNvPr id="32776" name="Text Box 8">
            <a:extLst>
              <a:ext uri="{FF2B5EF4-FFF2-40B4-BE49-F238E27FC236}">
                <a16:creationId xmlns:a16="http://schemas.microsoft.com/office/drawing/2014/main" id="{794E151E-FFA5-4702-8D0C-EEF1C18CEAB8}"/>
              </a:ext>
            </a:extLst>
          </p:cNvPr>
          <p:cNvSpPr txBox="1">
            <a:spLocks noChangeArrowheads="1"/>
          </p:cNvSpPr>
          <p:nvPr/>
        </p:nvSpPr>
        <p:spPr bwMode="auto">
          <a:xfrm>
            <a:off x="4648200" y="3657600"/>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000">
                <a:solidFill>
                  <a:srgbClr val="990000"/>
                </a:solidFill>
              </a:rPr>
              <a:t>Color of soil and ash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2771"/>
                                        </p:tgtEl>
                                        <p:attrNameLst>
                                          <p:attrName>style.visibility</p:attrName>
                                        </p:attrNameLst>
                                      </p:cBhvr>
                                      <p:to>
                                        <p:strVal val="visible"/>
                                      </p:to>
                                    </p:set>
                                    <p:anim calcmode="lin" valueType="num">
                                      <p:cBhvr additive="base">
                                        <p:cTn id="12" dur="500" fill="hold"/>
                                        <p:tgtEl>
                                          <p:spTgt spid="32771"/>
                                        </p:tgtEl>
                                        <p:attrNameLst>
                                          <p:attrName>ppt_x</p:attrName>
                                        </p:attrNameLst>
                                      </p:cBhvr>
                                      <p:tavLst>
                                        <p:tav tm="0">
                                          <p:val>
                                            <p:strVal val="1+#ppt_w/2"/>
                                          </p:val>
                                        </p:tav>
                                        <p:tav tm="100000">
                                          <p:val>
                                            <p:strVal val="#ppt_x"/>
                                          </p:val>
                                        </p:tav>
                                      </p:tavLst>
                                    </p:anim>
                                    <p:anim calcmode="lin" valueType="num">
                                      <p:cBhvr additive="base">
                                        <p:cTn id="13" dur="500" fill="hold"/>
                                        <p:tgtEl>
                                          <p:spTgt spid="3277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2772"/>
                                        </p:tgtEl>
                                        <p:attrNameLst>
                                          <p:attrName>style.visibility</p:attrName>
                                        </p:attrNameLst>
                                      </p:cBhvr>
                                      <p:to>
                                        <p:strVal val="visible"/>
                                      </p:to>
                                    </p:set>
                                    <p:anim calcmode="lin" valueType="num">
                                      <p:cBhvr additive="base">
                                        <p:cTn id="17" dur="500" fill="hold"/>
                                        <p:tgtEl>
                                          <p:spTgt spid="32772"/>
                                        </p:tgtEl>
                                        <p:attrNameLst>
                                          <p:attrName>ppt_x</p:attrName>
                                        </p:attrNameLst>
                                      </p:cBhvr>
                                      <p:tavLst>
                                        <p:tav tm="0">
                                          <p:val>
                                            <p:strVal val="0-#ppt_w/2"/>
                                          </p:val>
                                        </p:tav>
                                        <p:tav tm="100000">
                                          <p:val>
                                            <p:strVal val="#ppt_x"/>
                                          </p:val>
                                        </p:tav>
                                      </p:tavLst>
                                    </p:anim>
                                    <p:anim calcmode="lin" valueType="num">
                                      <p:cBhvr additive="base">
                                        <p:cTn id="18" dur="500" fill="hold"/>
                                        <p:tgtEl>
                                          <p:spTgt spid="3277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2773"/>
                                        </p:tgtEl>
                                        <p:attrNameLst>
                                          <p:attrName>style.visibility</p:attrName>
                                        </p:attrNameLst>
                                      </p:cBhvr>
                                      <p:to>
                                        <p:strVal val="visible"/>
                                      </p:to>
                                    </p:set>
                                    <p:anim calcmode="lin" valueType="num">
                                      <p:cBhvr additive="base">
                                        <p:cTn id="22" dur="500" fill="hold"/>
                                        <p:tgtEl>
                                          <p:spTgt spid="32773"/>
                                        </p:tgtEl>
                                        <p:attrNameLst>
                                          <p:attrName>ppt_x</p:attrName>
                                        </p:attrNameLst>
                                      </p:cBhvr>
                                      <p:tavLst>
                                        <p:tav tm="0">
                                          <p:val>
                                            <p:strVal val="1+#ppt_w/2"/>
                                          </p:val>
                                        </p:tav>
                                        <p:tav tm="100000">
                                          <p:val>
                                            <p:strVal val="#ppt_x"/>
                                          </p:val>
                                        </p:tav>
                                      </p:tavLst>
                                    </p:anim>
                                    <p:anim calcmode="lin" valueType="num">
                                      <p:cBhvr additive="base">
                                        <p:cTn id="23"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32776"/>
                                        </p:tgtEl>
                                        <p:attrNameLst>
                                          <p:attrName>style.visibility</p:attrName>
                                        </p:attrNameLst>
                                      </p:cBhvr>
                                      <p:to>
                                        <p:strVal val="visible"/>
                                      </p:to>
                                    </p:set>
                                    <p:anim calcmode="lin" valueType="num">
                                      <p:cBhvr additive="base">
                                        <p:cTn id="28" dur="500" fill="hold"/>
                                        <p:tgtEl>
                                          <p:spTgt spid="32776"/>
                                        </p:tgtEl>
                                        <p:attrNameLst>
                                          <p:attrName>ppt_x</p:attrName>
                                        </p:attrNameLst>
                                      </p:cBhvr>
                                      <p:tavLst>
                                        <p:tav tm="0">
                                          <p:val>
                                            <p:strVal val="#ppt_x"/>
                                          </p:val>
                                        </p:tav>
                                        <p:tav tm="100000">
                                          <p:val>
                                            <p:strVal val="#ppt_x"/>
                                          </p:val>
                                        </p:tav>
                                      </p:tavLst>
                                    </p:anim>
                                    <p:anim calcmode="lin" valueType="num">
                                      <p:cBhvr additive="base">
                                        <p:cTn id="29" dur="500" fill="hold"/>
                                        <p:tgtEl>
                                          <p:spTgt spid="32776"/>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32774"/>
                                        </p:tgtEl>
                                        <p:attrNameLst>
                                          <p:attrName>style.visibility</p:attrName>
                                        </p:attrNameLst>
                                      </p:cBhvr>
                                      <p:to>
                                        <p:strVal val="visible"/>
                                      </p:to>
                                    </p:set>
                                    <p:anim calcmode="lin" valueType="num">
                                      <p:cBhvr additive="base">
                                        <p:cTn id="33" dur="500" fill="hold"/>
                                        <p:tgtEl>
                                          <p:spTgt spid="32774"/>
                                        </p:tgtEl>
                                        <p:attrNameLst>
                                          <p:attrName>ppt_x</p:attrName>
                                        </p:attrNameLst>
                                      </p:cBhvr>
                                      <p:tavLst>
                                        <p:tav tm="0">
                                          <p:val>
                                            <p:strVal val="#ppt_x"/>
                                          </p:val>
                                        </p:tav>
                                        <p:tav tm="100000">
                                          <p:val>
                                            <p:strVal val="#ppt_x"/>
                                          </p:val>
                                        </p:tav>
                                      </p:tavLst>
                                    </p:anim>
                                    <p:anim calcmode="lin" valueType="num">
                                      <p:cBhvr additive="base">
                                        <p:cTn id="34"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autoUpdateAnimBg="0"/>
      <p:bldP spid="32772" grpId="0" autoUpdateAnimBg="0"/>
      <p:bldP spid="32773" grpId="0" autoUpdateAnimBg="0"/>
      <p:bldP spid="32774" grpId="0" autoUpdateAnimBg="0"/>
      <p:bldP spid="3277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02042009887">
            <a:extLst>
              <a:ext uri="{FF2B5EF4-FFF2-40B4-BE49-F238E27FC236}">
                <a16:creationId xmlns:a16="http://schemas.microsoft.com/office/drawing/2014/main" id="{946F0668-50CD-4E5F-B5F5-3E6BEEAA26BF}"/>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524000"/>
            <a:ext cx="4038600" cy="3852863"/>
          </a:xfrm>
          <a:noFill/>
        </p:spPr>
      </p:pic>
      <p:sp>
        <p:nvSpPr>
          <p:cNvPr id="22531" name="Rectangle 6">
            <a:extLst>
              <a:ext uri="{FF2B5EF4-FFF2-40B4-BE49-F238E27FC236}">
                <a16:creationId xmlns:a16="http://schemas.microsoft.com/office/drawing/2014/main" id="{CA0832CF-0512-47B6-A716-1E3D89100590}"/>
              </a:ext>
            </a:extLst>
          </p:cNvPr>
          <p:cNvSpPr>
            <a:spLocks noChangeArrowheads="1"/>
          </p:cNvSpPr>
          <p:nvPr/>
        </p:nvSpPr>
        <p:spPr bwMode="auto">
          <a:xfrm>
            <a:off x="762000" y="5486400"/>
            <a:ext cx="3473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a:t>Soil sample from Rohini sector 3</a:t>
            </a:r>
          </a:p>
        </p:txBody>
      </p:sp>
      <p:pic>
        <p:nvPicPr>
          <p:cNvPr id="22532" name="Picture 7" descr="02042009888">
            <a:extLst>
              <a:ext uri="{FF2B5EF4-FFF2-40B4-BE49-F238E27FC236}">
                <a16:creationId xmlns:a16="http://schemas.microsoft.com/office/drawing/2014/main" id="{AC3EBF65-E3D0-448A-A3F2-7A8236FC43EF}"/>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524000"/>
            <a:ext cx="4038600" cy="3852863"/>
          </a:xfrm>
          <a:noFill/>
        </p:spPr>
      </p:pic>
      <p:sp>
        <p:nvSpPr>
          <p:cNvPr id="22533" name="Rectangle 10">
            <a:extLst>
              <a:ext uri="{FF2B5EF4-FFF2-40B4-BE49-F238E27FC236}">
                <a16:creationId xmlns:a16="http://schemas.microsoft.com/office/drawing/2014/main" id="{C0059B62-16FF-4121-8B2F-171433E867D8}"/>
              </a:ext>
            </a:extLst>
          </p:cNvPr>
          <p:cNvSpPr>
            <a:spLocks noChangeArrowheads="1"/>
          </p:cNvSpPr>
          <p:nvPr/>
        </p:nvSpPr>
        <p:spPr bwMode="auto">
          <a:xfrm>
            <a:off x="5257800" y="5486400"/>
            <a:ext cx="295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Soil sample from Vikaspuri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19" name="Group 775">
            <a:extLst>
              <a:ext uri="{FF2B5EF4-FFF2-40B4-BE49-F238E27FC236}">
                <a16:creationId xmlns:a16="http://schemas.microsoft.com/office/drawing/2014/main" id="{BB1A017F-C603-4C3A-A5AD-ADE8B6AB14C3}"/>
              </a:ext>
            </a:extLst>
          </p:cNvPr>
          <p:cNvGraphicFramePr>
            <a:graphicFrameLocks noGrp="1"/>
          </p:cNvGraphicFramePr>
          <p:nvPr>
            <p:ph/>
          </p:nvPr>
        </p:nvGraphicFramePr>
        <p:xfrm>
          <a:off x="990600" y="960438"/>
          <a:ext cx="7010400" cy="4657725"/>
        </p:xfrm>
        <a:graphic>
          <a:graphicData uri="http://schemas.openxmlformats.org/drawingml/2006/table">
            <a:tbl>
              <a:tblPr/>
              <a:tblGrid>
                <a:gridCol w="817563">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gridCol w="941387">
                  <a:extLst>
                    <a:ext uri="{9D8B030D-6E8A-4147-A177-3AD203B41FA5}">
                      <a16:colId xmlns:a16="http://schemas.microsoft.com/office/drawing/2014/main" val="20002"/>
                    </a:ext>
                  </a:extLst>
                </a:gridCol>
                <a:gridCol w="865188">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817562">
                  <a:extLst>
                    <a:ext uri="{9D8B030D-6E8A-4147-A177-3AD203B41FA5}">
                      <a16:colId xmlns:a16="http://schemas.microsoft.com/office/drawing/2014/main" val="20005"/>
                    </a:ext>
                  </a:extLst>
                </a:gridCol>
                <a:gridCol w="81915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548714">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Sample</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number</a:t>
                      </a:r>
                      <a:endParaRPr kumimoji="0" lang="en-US" sz="18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Red particles</a:t>
                      </a:r>
                      <a:endParaRPr kumimoji="0" lang="en-US" sz="18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Black</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 particles</a:t>
                      </a:r>
                      <a:endParaRPr kumimoji="0" lang="en-US" sz="18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Glass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particles</a:t>
                      </a:r>
                      <a:endParaRPr kumimoji="0" lang="en-US" sz="18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Plant</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roots</a:t>
                      </a:r>
                      <a:endParaRPr kumimoji="0" lang="en-US" sz="18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Metal</a:t>
                      </a:r>
                      <a:endParaRPr kumimoji="0" lang="en-US" sz="18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Fibers</a:t>
                      </a:r>
                      <a:endParaRPr kumimoji="0" lang="en-US" sz="18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Particle of</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vegetation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(grass)</a:t>
                      </a:r>
                      <a:endParaRPr kumimoji="0" lang="en-US" sz="1800" b="0" i="0" u="none" strike="noStrike" cap="none" normalizeH="0" baseline="0">
                        <a:ln>
                          <a:noFill/>
                        </a:ln>
                        <a:solidFill>
                          <a:schemeClr val="tx1"/>
                        </a:solidFill>
                        <a:effectLst/>
                        <a:latin typeface="Times New Roman" pitchFamily="18"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78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1</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78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2</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6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3</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119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4</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278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5</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19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6</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119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7</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119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8</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278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9</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119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10</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1119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11</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11192">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12</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1278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13</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23691" name="Rectangle 773">
            <a:extLst>
              <a:ext uri="{FF2B5EF4-FFF2-40B4-BE49-F238E27FC236}">
                <a16:creationId xmlns:a16="http://schemas.microsoft.com/office/drawing/2014/main" id="{1DF73E44-6743-42C4-B9B3-38D016E9902E}"/>
              </a:ext>
            </a:extLst>
          </p:cNvPr>
          <p:cNvSpPr>
            <a:spLocks noChangeArrowheads="1"/>
          </p:cNvSpPr>
          <p:nvPr/>
        </p:nvSpPr>
        <p:spPr bwMode="auto">
          <a:xfrm>
            <a:off x="3352800" y="5715000"/>
            <a:ext cx="268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a:t>Microscopic examination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2B6407F2-6FA9-4177-9D19-10B1B71F4733}"/>
              </a:ext>
            </a:extLst>
          </p:cNvPr>
          <p:cNvSpPr txBox="1">
            <a:spLocks noChangeArrowheads="1"/>
          </p:cNvSpPr>
          <p:nvPr/>
        </p:nvSpPr>
        <p:spPr bwMode="auto">
          <a:xfrm>
            <a:off x="457200" y="107950"/>
            <a:ext cx="3516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000">
                <a:solidFill>
                  <a:srgbClr val="FF0000"/>
                </a:solidFill>
              </a:rPr>
              <a:t>Loss on Ignition</a:t>
            </a:r>
          </a:p>
        </p:txBody>
      </p:sp>
      <p:sp>
        <p:nvSpPr>
          <p:cNvPr id="9219" name="Text Box 3">
            <a:extLst>
              <a:ext uri="{FF2B5EF4-FFF2-40B4-BE49-F238E27FC236}">
                <a16:creationId xmlns:a16="http://schemas.microsoft.com/office/drawing/2014/main" id="{588C3407-15E1-473C-8F3C-43B60E6B5AA8}"/>
              </a:ext>
            </a:extLst>
          </p:cNvPr>
          <p:cNvSpPr txBox="1">
            <a:spLocks noChangeArrowheads="1"/>
          </p:cNvSpPr>
          <p:nvPr/>
        </p:nvSpPr>
        <p:spPr bwMode="auto">
          <a:xfrm>
            <a:off x="381000" y="990600"/>
            <a:ext cx="84248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pPr>
            <a:r>
              <a:rPr lang="en-US" altLang="en-US" sz="2800">
                <a:solidFill>
                  <a:srgbClr val="0000FF"/>
                </a:solidFill>
              </a:rPr>
              <a:t>Combustion of organic matter (humus), loss of combined </a:t>
            </a:r>
          </a:p>
          <a:p>
            <a:pPr eaLnBrk="1" hangingPunct="1">
              <a:lnSpc>
                <a:spcPct val="85000"/>
              </a:lnSpc>
            </a:pPr>
            <a:r>
              <a:rPr lang="en-US" altLang="en-US" sz="2800">
                <a:solidFill>
                  <a:srgbClr val="0000FF"/>
                </a:solidFill>
              </a:rPr>
              <a:t>water and a portion of carbonate present</a:t>
            </a:r>
          </a:p>
        </p:txBody>
      </p:sp>
      <p:sp>
        <p:nvSpPr>
          <p:cNvPr id="9220" name="Text Box 4">
            <a:extLst>
              <a:ext uri="{FF2B5EF4-FFF2-40B4-BE49-F238E27FC236}">
                <a16:creationId xmlns:a16="http://schemas.microsoft.com/office/drawing/2014/main" id="{B270514E-50E4-42BD-8BF5-DE5B3B40F6B5}"/>
              </a:ext>
            </a:extLst>
          </p:cNvPr>
          <p:cNvSpPr txBox="1">
            <a:spLocks noChangeArrowheads="1"/>
          </p:cNvSpPr>
          <p:nvPr/>
        </p:nvSpPr>
        <p:spPr bwMode="auto">
          <a:xfrm>
            <a:off x="1411288" y="1819275"/>
            <a:ext cx="60467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i="1">
                <a:solidFill>
                  <a:srgbClr val="008000"/>
                </a:solidFill>
              </a:rPr>
              <a:t>Sandy soil            :             2 – 5 percent</a:t>
            </a:r>
          </a:p>
          <a:p>
            <a:pPr eaLnBrk="1" hangingPunct="1"/>
            <a:r>
              <a:rPr lang="en-US" altLang="en-US" sz="2800" i="1">
                <a:solidFill>
                  <a:srgbClr val="990000"/>
                </a:solidFill>
              </a:rPr>
              <a:t>Ordinary soil        :         20 – 25 percent</a:t>
            </a:r>
            <a:r>
              <a:rPr lang="en-US" altLang="en-US" sz="2800" i="1"/>
              <a:t> </a:t>
            </a:r>
          </a:p>
          <a:p>
            <a:pPr eaLnBrk="1" hangingPunct="1">
              <a:lnSpc>
                <a:spcPct val="35000"/>
              </a:lnSpc>
            </a:pPr>
            <a:endParaRPr lang="en-US" altLang="en-US" sz="2800" i="1"/>
          </a:p>
          <a:p>
            <a:pPr eaLnBrk="1" hangingPunct="1">
              <a:lnSpc>
                <a:spcPct val="70000"/>
              </a:lnSpc>
            </a:pPr>
            <a:r>
              <a:rPr lang="en-US" altLang="en-US" sz="2800" i="1">
                <a:solidFill>
                  <a:srgbClr val="0000FF"/>
                </a:solidFill>
              </a:rPr>
              <a:t>Forest or ditch      :             </a:t>
            </a:r>
            <a:r>
              <a:rPr lang="en-US" altLang="en-US" sz="2800" i="1">
                <a:solidFill>
                  <a:srgbClr val="0000FF"/>
                </a:solidFill>
                <a:cs typeface="Times New Roman" panose="02020603050405020304" pitchFamily="18" charset="0"/>
              </a:rPr>
              <a:t>~  50 percent</a:t>
            </a:r>
            <a:endParaRPr lang="en-US" altLang="en-US" sz="2800" i="1">
              <a:solidFill>
                <a:srgbClr val="0000FF"/>
              </a:solidFill>
            </a:endParaRPr>
          </a:p>
          <a:p>
            <a:pPr eaLnBrk="1" hangingPunct="1">
              <a:lnSpc>
                <a:spcPct val="70000"/>
              </a:lnSpc>
            </a:pPr>
            <a:r>
              <a:rPr lang="en-US" altLang="en-US" sz="2800" i="1">
                <a:solidFill>
                  <a:srgbClr val="0000FF"/>
                </a:solidFill>
              </a:rPr>
              <a:t>Soil (humus)</a:t>
            </a:r>
          </a:p>
        </p:txBody>
      </p:sp>
      <p:sp>
        <p:nvSpPr>
          <p:cNvPr id="9221" name="Text Box 5">
            <a:extLst>
              <a:ext uri="{FF2B5EF4-FFF2-40B4-BE49-F238E27FC236}">
                <a16:creationId xmlns:a16="http://schemas.microsoft.com/office/drawing/2014/main" id="{579B535B-272B-4394-BDC7-6A46A3E184EB}"/>
              </a:ext>
            </a:extLst>
          </p:cNvPr>
          <p:cNvSpPr txBox="1">
            <a:spLocks noChangeArrowheads="1"/>
          </p:cNvSpPr>
          <p:nvPr/>
        </p:nvSpPr>
        <p:spPr bwMode="auto">
          <a:xfrm>
            <a:off x="457200" y="3581400"/>
            <a:ext cx="77295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a:solidFill>
                  <a:srgbClr val="FF0000"/>
                </a:solidFill>
              </a:rPr>
              <a:t>Two samples of identical soils should agree within a </a:t>
            </a:r>
          </a:p>
          <a:p>
            <a:pPr eaLnBrk="1" hangingPunct="1">
              <a:lnSpc>
                <a:spcPct val="80000"/>
              </a:lnSpc>
            </a:pPr>
            <a:r>
              <a:rPr lang="en-US" altLang="en-US" sz="2800">
                <a:solidFill>
                  <a:srgbClr val="FF0000"/>
                </a:solidFill>
              </a:rPr>
              <a:t>few tenths of one percent or even better</a:t>
            </a:r>
          </a:p>
        </p:txBody>
      </p:sp>
      <p:sp>
        <p:nvSpPr>
          <p:cNvPr id="9222" name="Text Box 6">
            <a:extLst>
              <a:ext uri="{FF2B5EF4-FFF2-40B4-BE49-F238E27FC236}">
                <a16:creationId xmlns:a16="http://schemas.microsoft.com/office/drawing/2014/main" id="{0389B6BF-05AC-4832-AAAE-3E46DE62A68A}"/>
              </a:ext>
            </a:extLst>
          </p:cNvPr>
          <p:cNvSpPr txBox="1">
            <a:spLocks noChangeArrowheads="1"/>
          </p:cNvSpPr>
          <p:nvPr/>
        </p:nvSpPr>
        <p:spPr bwMode="auto">
          <a:xfrm>
            <a:off x="746125" y="4257675"/>
            <a:ext cx="78835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i="1">
                <a:solidFill>
                  <a:srgbClr val="0000FF"/>
                </a:solidFill>
              </a:rPr>
              <a:t>In a case two representative fractions were examined:</a:t>
            </a:r>
          </a:p>
          <a:p>
            <a:pPr eaLnBrk="1" hangingPunct="1"/>
            <a:r>
              <a:rPr lang="en-US" altLang="en-US" sz="2800">
                <a:solidFill>
                  <a:srgbClr val="990000"/>
                </a:solidFill>
              </a:rPr>
              <a:t>Soil sample                percent loss on ignition</a:t>
            </a:r>
          </a:p>
          <a:p>
            <a:pPr eaLnBrk="1" hangingPunct="1"/>
            <a:r>
              <a:rPr lang="en-US" altLang="en-US" sz="2800" i="1"/>
              <a:t>                                    sample            control</a:t>
            </a:r>
          </a:p>
          <a:p>
            <a:pPr eaLnBrk="1" hangingPunct="1"/>
            <a:r>
              <a:rPr lang="en-US" altLang="en-US" sz="2800">
                <a:solidFill>
                  <a:srgbClr val="0000FF"/>
                </a:solidFill>
              </a:rPr>
              <a:t>Fraction  1                     20.4                20.6</a:t>
            </a:r>
          </a:p>
          <a:p>
            <a:pPr eaLnBrk="1" hangingPunct="1"/>
            <a:r>
              <a:rPr lang="en-US" altLang="en-US" sz="2800">
                <a:solidFill>
                  <a:srgbClr val="990000"/>
                </a:solidFill>
              </a:rPr>
              <a:t>Fraction  2                     22.5                22.4</a:t>
            </a:r>
            <a:r>
              <a:rPr lang="en-US" altLang="en-US" sz="2800" i="1">
                <a:solidFill>
                  <a:srgbClr val="99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additive="base">
                                        <p:cTn id="12" dur="500" fill="hold"/>
                                        <p:tgtEl>
                                          <p:spTgt spid="9219"/>
                                        </p:tgtEl>
                                        <p:attrNameLst>
                                          <p:attrName>ppt_x</p:attrName>
                                        </p:attrNameLst>
                                      </p:cBhvr>
                                      <p:tavLst>
                                        <p:tav tm="0">
                                          <p:val>
                                            <p:strVal val="1+#ppt_w/2"/>
                                          </p:val>
                                        </p:tav>
                                        <p:tav tm="100000">
                                          <p:val>
                                            <p:strVal val="#ppt_x"/>
                                          </p:val>
                                        </p:tav>
                                      </p:tavLst>
                                    </p:anim>
                                    <p:anim calcmode="lin" valueType="num">
                                      <p:cBhvr additive="base">
                                        <p:cTn id="13" dur="500" fill="hold"/>
                                        <p:tgtEl>
                                          <p:spTgt spid="921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ox(in)">
                                      <p:cBhvr>
                                        <p:cTn id="17" dur="500"/>
                                        <p:tgtEl>
                                          <p:spTgt spid="9220"/>
                                        </p:tgtEl>
                                      </p:cBhvr>
                                    </p:animEffect>
                                  </p:childTnLst>
                                </p:cTn>
                              </p:par>
                            </p:childTnLst>
                          </p:cTn>
                        </p:par>
                        <p:par>
                          <p:cTn id="18" fill="hold" nodeType="afterGroup">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9221"/>
                                        </p:tgtEl>
                                        <p:attrNameLst>
                                          <p:attrName>style.visibility</p:attrName>
                                        </p:attrNameLst>
                                      </p:cBhvr>
                                      <p:to>
                                        <p:strVal val="visible"/>
                                      </p:to>
                                    </p:set>
                                    <p:anim calcmode="lin" valueType="num">
                                      <p:cBhvr additive="base">
                                        <p:cTn id="21" dur="500" fill="hold"/>
                                        <p:tgtEl>
                                          <p:spTgt spid="9221"/>
                                        </p:tgtEl>
                                        <p:attrNameLst>
                                          <p:attrName>ppt_x</p:attrName>
                                        </p:attrNameLst>
                                      </p:cBhvr>
                                      <p:tavLst>
                                        <p:tav tm="0">
                                          <p:val>
                                            <p:strVal val="1+#ppt_w/2"/>
                                          </p:val>
                                        </p:tav>
                                        <p:tav tm="100000">
                                          <p:val>
                                            <p:strVal val="#ppt_x"/>
                                          </p:val>
                                        </p:tav>
                                      </p:tavLst>
                                    </p:anim>
                                    <p:anim calcmode="lin" valueType="num">
                                      <p:cBhvr additive="base">
                                        <p:cTn id="22" dur="500" fill="hold"/>
                                        <p:tgtEl>
                                          <p:spTgt spid="9221"/>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4" presetClass="entr" presetSubtype="32" fill="hold" grpId="0" nodeType="afterEffect">
                                  <p:stCondLst>
                                    <p:cond delay="0"/>
                                  </p:stCondLst>
                                  <p:childTnLst>
                                    <p:set>
                                      <p:cBhvr>
                                        <p:cTn id="25" dur="1" fill="hold">
                                          <p:stCondLst>
                                            <p:cond delay="0"/>
                                          </p:stCondLst>
                                        </p:cTn>
                                        <p:tgtEl>
                                          <p:spTgt spid="9222"/>
                                        </p:tgtEl>
                                        <p:attrNameLst>
                                          <p:attrName>style.visibility</p:attrName>
                                        </p:attrNameLst>
                                      </p:cBhvr>
                                      <p:to>
                                        <p:strVal val="visible"/>
                                      </p:to>
                                    </p:set>
                                    <p:animEffect transition="in" filter="box(out)">
                                      <p:cBhvr>
                                        <p:cTn id="26"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utoUpdateAnimBg="0"/>
      <p:bldP spid="9220" grpId="0" autoUpdateAnimBg="0"/>
      <p:bldP spid="9221" grpId="0" autoUpdateAnimBg="0"/>
      <p:bldP spid="922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ext Box 1026">
            <a:extLst>
              <a:ext uri="{FF2B5EF4-FFF2-40B4-BE49-F238E27FC236}">
                <a16:creationId xmlns:a16="http://schemas.microsoft.com/office/drawing/2014/main" id="{EFBCE313-80B5-4F99-A714-AF18B4219403}"/>
              </a:ext>
            </a:extLst>
          </p:cNvPr>
          <p:cNvSpPr txBox="1">
            <a:spLocks noChangeArrowheads="1"/>
          </p:cNvSpPr>
          <p:nvPr/>
        </p:nvSpPr>
        <p:spPr bwMode="auto">
          <a:xfrm>
            <a:off x="452438" y="-57150"/>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200" b="1">
                <a:solidFill>
                  <a:srgbClr val="FF0000"/>
                </a:solidFill>
              </a:rPr>
              <a:t>Turbidity Test  </a:t>
            </a:r>
            <a:r>
              <a:rPr lang="en-US" altLang="en-US" sz="2800" b="1">
                <a:solidFill>
                  <a:srgbClr val="FF0000"/>
                </a:solidFill>
              </a:rPr>
              <a:t>(particle size distribution)</a:t>
            </a:r>
          </a:p>
        </p:txBody>
      </p:sp>
      <p:sp>
        <p:nvSpPr>
          <p:cNvPr id="10243" name="Text Box 1027">
            <a:extLst>
              <a:ext uri="{FF2B5EF4-FFF2-40B4-BE49-F238E27FC236}">
                <a16:creationId xmlns:a16="http://schemas.microsoft.com/office/drawing/2014/main" id="{1413BF18-BFEF-4CCF-AFD4-12D38ADB04A2}"/>
              </a:ext>
            </a:extLst>
          </p:cNvPr>
          <p:cNvSpPr txBox="1">
            <a:spLocks noChangeArrowheads="1"/>
          </p:cNvSpPr>
          <p:nvPr/>
        </p:nvSpPr>
        <p:spPr bwMode="auto">
          <a:xfrm>
            <a:off x="457200" y="319088"/>
            <a:ext cx="49355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i="1">
                <a:solidFill>
                  <a:srgbClr val="0000FF"/>
                </a:solidFill>
              </a:rPr>
              <a:t>complementary to the sieving test</a:t>
            </a:r>
          </a:p>
        </p:txBody>
      </p:sp>
      <p:sp>
        <p:nvSpPr>
          <p:cNvPr id="10244" name="Text Box 1028">
            <a:extLst>
              <a:ext uri="{FF2B5EF4-FFF2-40B4-BE49-F238E27FC236}">
                <a16:creationId xmlns:a16="http://schemas.microsoft.com/office/drawing/2014/main" id="{C96522FB-A61C-42A6-A4AF-832054CB6DF7}"/>
              </a:ext>
            </a:extLst>
          </p:cNvPr>
          <p:cNvSpPr txBox="1">
            <a:spLocks noChangeArrowheads="1"/>
          </p:cNvSpPr>
          <p:nvPr/>
        </p:nvSpPr>
        <p:spPr bwMode="auto">
          <a:xfrm>
            <a:off x="457200" y="828675"/>
            <a:ext cx="7553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a:solidFill>
                  <a:srgbClr val="008000"/>
                </a:solidFill>
              </a:rPr>
              <a:t>A cuvette of  absorptiometer  filled  with water and </a:t>
            </a:r>
          </a:p>
          <a:p>
            <a:pPr eaLnBrk="1" hangingPunct="1">
              <a:lnSpc>
                <a:spcPct val="80000"/>
              </a:lnSpc>
            </a:pPr>
            <a:r>
              <a:rPr lang="en-US" altLang="en-US" sz="2800">
                <a:solidFill>
                  <a:srgbClr val="008000"/>
                </a:solidFill>
              </a:rPr>
              <a:t>0.5 to 1 g. of the fine fraction of the soil.Cuvette is </a:t>
            </a:r>
          </a:p>
          <a:p>
            <a:pPr eaLnBrk="1" hangingPunct="1">
              <a:lnSpc>
                <a:spcPct val="80000"/>
              </a:lnSpc>
            </a:pPr>
            <a:r>
              <a:rPr lang="en-US" altLang="en-US" sz="2800">
                <a:solidFill>
                  <a:srgbClr val="008000"/>
                </a:solidFill>
              </a:rPr>
              <a:t>well shaken and the light transmittance is read </a:t>
            </a:r>
          </a:p>
          <a:p>
            <a:pPr eaLnBrk="1" hangingPunct="1">
              <a:lnSpc>
                <a:spcPct val="80000"/>
              </a:lnSpc>
            </a:pPr>
            <a:r>
              <a:rPr lang="en-US" altLang="en-US" sz="2800">
                <a:solidFill>
                  <a:srgbClr val="008000"/>
                </a:solidFill>
              </a:rPr>
              <a:t>immediately and at ½ minute intervals.</a:t>
            </a:r>
          </a:p>
        </p:txBody>
      </p:sp>
      <p:sp>
        <p:nvSpPr>
          <p:cNvPr id="10245" name="Text Box 1029">
            <a:extLst>
              <a:ext uri="{FF2B5EF4-FFF2-40B4-BE49-F238E27FC236}">
                <a16:creationId xmlns:a16="http://schemas.microsoft.com/office/drawing/2014/main" id="{670FC9E5-C0CD-42E4-91DC-7938F77160A4}"/>
              </a:ext>
            </a:extLst>
          </p:cNvPr>
          <p:cNvSpPr txBox="1">
            <a:spLocks noChangeArrowheads="1"/>
          </p:cNvSpPr>
          <p:nvPr/>
        </p:nvSpPr>
        <p:spPr bwMode="auto">
          <a:xfrm>
            <a:off x="457200" y="2349500"/>
            <a:ext cx="82581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i="1">
                <a:solidFill>
                  <a:srgbClr val="0000FF"/>
                </a:solidFill>
              </a:rPr>
              <a:t>Sandy soil – transmission rapidly reaches 100 percent</a:t>
            </a:r>
          </a:p>
          <a:p>
            <a:pPr eaLnBrk="1" hangingPunct="1">
              <a:lnSpc>
                <a:spcPct val="80000"/>
              </a:lnSpc>
            </a:pPr>
            <a:r>
              <a:rPr lang="en-US" altLang="en-US" sz="2800" i="1">
                <a:solidFill>
                  <a:srgbClr val="0000FF"/>
                </a:solidFill>
              </a:rPr>
              <a:t>Clays and chalk – take considerably longer time to settle</a:t>
            </a:r>
          </a:p>
        </p:txBody>
      </p:sp>
      <p:sp>
        <p:nvSpPr>
          <p:cNvPr id="10246" name="Text Box 1030">
            <a:extLst>
              <a:ext uri="{FF2B5EF4-FFF2-40B4-BE49-F238E27FC236}">
                <a16:creationId xmlns:a16="http://schemas.microsoft.com/office/drawing/2014/main" id="{1D054070-D1DE-404F-84C0-3A6C3276B6C4}"/>
              </a:ext>
            </a:extLst>
          </p:cNvPr>
          <p:cNvSpPr txBox="1">
            <a:spLocks noChangeArrowheads="1"/>
          </p:cNvSpPr>
          <p:nvPr/>
        </p:nvSpPr>
        <p:spPr bwMode="auto">
          <a:xfrm>
            <a:off x="457200" y="3227388"/>
            <a:ext cx="82042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a:solidFill>
                  <a:srgbClr val="990000"/>
                </a:solidFill>
              </a:rPr>
              <a:t>Peaty soil or soils containing soluble iron or manganese </a:t>
            </a:r>
          </a:p>
          <a:p>
            <a:pPr eaLnBrk="1" hangingPunct="1">
              <a:lnSpc>
                <a:spcPct val="80000"/>
              </a:lnSpc>
            </a:pPr>
            <a:r>
              <a:rPr lang="en-US" altLang="en-US" sz="2800">
                <a:solidFill>
                  <a:srgbClr val="990000"/>
                </a:solidFill>
              </a:rPr>
              <a:t>give persistent yellow to brown color – permanently </a:t>
            </a:r>
          </a:p>
          <a:p>
            <a:pPr eaLnBrk="1" hangingPunct="1">
              <a:lnSpc>
                <a:spcPct val="80000"/>
              </a:lnSpc>
            </a:pPr>
            <a:r>
              <a:rPr lang="en-US" altLang="en-US" sz="2800">
                <a:solidFill>
                  <a:srgbClr val="990000"/>
                </a:solidFill>
              </a:rPr>
              <a:t>reduce the transmission</a:t>
            </a:r>
          </a:p>
        </p:txBody>
      </p:sp>
      <p:sp>
        <p:nvSpPr>
          <p:cNvPr id="10247" name="Text Box 1031">
            <a:extLst>
              <a:ext uri="{FF2B5EF4-FFF2-40B4-BE49-F238E27FC236}">
                <a16:creationId xmlns:a16="http://schemas.microsoft.com/office/drawing/2014/main" id="{A371F79E-00A4-4EAF-BAC6-24FBBE041C7E}"/>
              </a:ext>
            </a:extLst>
          </p:cNvPr>
          <p:cNvSpPr txBox="1">
            <a:spLocks noChangeArrowheads="1"/>
          </p:cNvSpPr>
          <p:nvPr/>
        </p:nvSpPr>
        <p:spPr bwMode="auto">
          <a:xfrm>
            <a:off x="457200" y="4648200"/>
            <a:ext cx="439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i="1"/>
              <a:t>particle – density distribution</a:t>
            </a:r>
          </a:p>
        </p:txBody>
      </p:sp>
      <p:sp>
        <p:nvSpPr>
          <p:cNvPr id="10248" name="Text Box 1032">
            <a:extLst>
              <a:ext uri="{FF2B5EF4-FFF2-40B4-BE49-F238E27FC236}">
                <a16:creationId xmlns:a16="http://schemas.microsoft.com/office/drawing/2014/main" id="{018DF36B-C627-4524-A549-52D0ADD2DD76}"/>
              </a:ext>
            </a:extLst>
          </p:cNvPr>
          <p:cNvSpPr txBox="1">
            <a:spLocks noChangeArrowheads="1"/>
          </p:cNvSpPr>
          <p:nvPr/>
        </p:nvSpPr>
        <p:spPr bwMode="auto">
          <a:xfrm>
            <a:off x="444500" y="4379913"/>
            <a:ext cx="6494463"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80000"/>
              </a:lnSpc>
            </a:pPr>
            <a:r>
              <a:rPr lang="en-US" altLang="en-US" sz="3600" b="1">
                <a:solidFill>
                  <a:srgbClr val="0000FF"/>
                </a:solidFill>
              </a:rPr>
              <a:t>Density gradient analysis</a:t>
            </a:r>
            <a:endParaRPr lang="en-US" altLang="en-US" sz="3600" i="1">
              <a:solidFill>
                <a:srgbClr val="0000FF"/>
              </a:solidFill>
            </a:endParaRPr>
          </a:p>
          <a:p>
            <a:pPr>
              <a:lnSpc>
                <a:spcPct val="80000"/>
              </a:lnSpc>
            </a:pPr>
            <a:endParaRPr lang="en-US" altLang="en-US" sz="2800" i="1">
              <a:solidFill>
                <a:srgbClr val="0000FF"/>
              </a:solidFill>
            </a:endParaRPr>
          </a:p>
          <a:p>
            <a:pPr>
              <a:lnSpc>
                <a:spcPct val="80000"/>
              </a:lnSpc>
              <a:buFontTx/>
              <a:buChar char="•"/>
            </a:pPr>
            <a:r>
              <a:rPr lang="en-US" altLang="en-US" sz="3200">
                <a:solidFill>
                  <a:srgbClr val="008000"/>
                </a:solidFill>
                <a:latin typeface="Arial Narrow" panose="020B0606020202030204" pitchFamily="34" charset="0"/>
              </a:rPr>
              <a:t> highly diagnostic single characteristics</a:t>
            </a:r>
          </a:p>
          <a:p>
            <a:pPr>
              <a:lnSpc>
                <a:spcPct val="80000"/>
              </a:lnSpc>
            </a:pPr>
            <a:r>
              <a:rPr lang="en-US" altLang="en-US" sz="2800" i="1">
                <a:solidFill>
                  <a:srgbClr val="FF0000"/>
                </a:solidFill>
              </a:rPr>
              <a:t>Nitrobenzene 1.1987; Bromoform 2.890</a:t>
            </a:r>
          </a:p>
          <a:p>
            <a:pPr>
              <a:lnSpc>
                <a:spcPct val="80000"/>
              </a:lnSpc>
            </a:pPr>
            <a:r>
              <a:rPr lang="en-US" altLang="en-US" sz="2800" i="1">
                <a:solidFill>
                  <a:srgbClr val="008000"/>
                </a:solidFill>
              </a:rPr>
              <a:t>tubes: 35 -45 cm; 5 - 10 mm diameter;</a:t>
            </a:r>
            <a:r>
              <a:rPr lang="en-US" altLang="en-US" sz="2800" i="1"/>
              <a:t> </a:t>
            </a:r>
          </a:p>
          <a:p>
            <a:pPr>
              <a:lnSpc>
                <a:spcPct val="80000"/>
              </a:lnSpc>
            </a:pPr>
            <a:r>
              <a:rPr lang="en-US" altLang="en-US" sz="2800" i="1">
                <a:solidFill>
                  <a:srgbClr val="0000FF"/>
                </a:solidFill>
              </a:rPr>
              <a:t>25-75mg sample (passed through 100 mesh)</a:t>
            </a:r>
          </a:p>
        </p:txBody>
      </p:sp>
      <p:sp>
        <p:nvSpPr>
          <p:cNvPr id="25609" name="Text Box 1033">
            <a:extLst>
              <a:ext uri="{FF2B5EF4-FFF2-40B4-BE49-F238E27FC236}">
                <a16:creationId xmlns:a16="http://schemas.microsoft.com/office/drawing/2014/main" id="{6007040D-DE01-4AC9-8AA8-A1DB31552946}"/>
              </a:ext>
            </a:extLst>
          </p:cNvPr>
          <p:cNvSpPr txBox="1">
            <a:spLocks noChangeArrowheads="1"/>
          </p:cNvSpPr>
          <p:nvPr/>
        </p:nvSpPr>
        <p:spPr bwMode="auto">
          <a:xfrm>
            <a:off x="7723188" y="6400800"/>
            <a:ext cx="1420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0-#ppt_w/2"/>
                                          </p:val>
                                        </p:tav>
                                        <p:tav tm="100000">
                                          <p:val>
                                            <p:strVal val="#ppt_x"/>
                                          </p:val>
                                        </p:tav>
                                      </p:tavLst>
                                    </p:anim>
                                    <p:anim calcmode="lin" valueType="num">
                                      <p:cBhvr additive="base">
                                        <p:cTn id="8" dur="500" fill="hold"/>
                                        <p:tgtEl>
                                          <p:spTgt spid="1024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additive="base">
                                        <p:cTn id="12" dur="500" fill="hold"/>
                                        <p:tgtEl>
                                          <p:spTgt spid="10243"/>
                                        </p:tgtEl>
                                        <p:attrNameLst>
                                          <p:attrName>ppt_x</p:attrName>
                                        </p:attrNameLst>
                                      </p:cBhvr>
                                      <p:tavLst>
                                        <p:tav tm="0">
                                          <p:val>
                                            <p:strVal val="1+#ppt_w/2"/>
                                          </p:val>
                                        </p:tav>
                                        <p:tav tm="100000">
                                          <p:val>
                                            <p:strVal val="#ppt_x"/>
                                          </p:val>
                                        </p:tav>
                                      </p:tavLst>
                                    </p:anim>
                                    <p:anim calcmode="lin" valueType="num">
                                      <p:cBhvr additive="base">
                                        <p:cTn id="13" dur="500" fill="hold"/>
                                        <p:tgtEl>
                                          <p:spTgt spid="1024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244"/>
                                        </p:tgtEl>
                                        <p:attrNameLst>
                                          <p:attrName>style.visibility</p:attrName>
                                        </p:attrNameLst>
                                      </p:cBhvr>
                                      <p:to>
                                        <p:strVal val="visible"/>
                                      </p:to>
                                    </p:set>
                                    <p:anim calcmode="lin" valueType="num">
                                      <p:cBhvr additive="base">
                                        <p:cTn id="17" dur="500" fill="hold"/>
                                        <p:tgtEl>
                                          <p:spTgt spid="10244"/>
                                        </p:tgtEl>
                                        <p:attrNameLst>
                                          <p:attrName>ppt_x</p:attrName>
                                        </p:attrNameLst>
                                      </p:cBhvr>
                                      <p:tavLst>
                                        <p:tav tm="0">
                                          <p:val>
                                            <p:strVal val="0-#ppt_w/2"/>
                                          </p:val>
                                        </p:tav>
                                        <p:tav tm="100000">
                                          <p:val>
                                            <p:strVal val="#ppt_x"/>
                                          </p:val>
                                        </p:tav>
                                      </p:tavLst>
                                    </p:anim>
                                    <p:anim calcmode="lin" valueType="num">
                                      <p:cBhvr additive="base">
                                        <p:cTn id="18" dur="500" fill="hold"/>
                                        <p:tgtEl>
                                          <p:spTgt spid="1024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0245"/>
                                        </p:tgtEl>
                                        <p:attrNameLst>
                                          <p:attrName>style.visibility</p:attrName>
                                        </p:attrNameLst>
                                      </p:cBhvr>
                                      <p:to>
                                        <p:strVal val="visible"/>
                                      </p:to>
                                    </p:set>
                                    <p:anim calcmode="lin" valueType="num">
                                      <p:cBhvr additive="base">
                                        <p:cTn id="22" dur="500" fill="hold"/>
                                        <p:tgtEl>
                                          <p:spTgt spid="10245"/>
                                        </p:tgtEl>
                                        <p:attrNameLst>
                                          <p:attrName>ppt_x</p:attrName>
                                        </p:attrNameLst>
                                      </p:cBhvr>
                                      <p:tavLst>
                                        <p:tav tm="0">
                                          <p:val>
                                            <p:strVal val="#ppt_x"/>
                                          </p:val>
                                        </p:tav>
                                        <p:tav tm="100000">
                                          <p:val>
                                            <p:strVal val="#ppt_x"/>
                                          </p:val>
                                        </p:tav>
                                      </p:tavLst>
                                    </p:anim>
                                    <p:anim calcmode="lin" valueType="num">
                                      <p:cBhvr additive="base">
                                        <p:cTn id="23" dur="500" fill="hold"/>
                                        <p:tgtEl>
                                          <p:spTgt spid="10245"/>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10246"/>
                                        </p:tgtEl>
                                        <p:attrNameLst>
                                          <p:attrName>style.visibility</p:attrName>
                                        </p:attrNameLst>
                                      </p:cBhvr>
                                      <p:to>
                                        <p:strVal val="visible"/>
                                      </p:to>
                                    </p:set>
                                    <p:anim calcmode="lin" valueType="num">
                                      <p:cBhvr additive="base">
                                        <p:cTn id="27" dur="500" fill="hold"/>
                                        <p:tgtEl>
                                          <p:spTgt spid="10246"/>
                                        </p:tgtEl>
                                        <p:attrNameLst>
                                          <p:attrName>ppt_x</p:attrName>
                                        </p:attrNameLst>
                                      </p:cBhvr>
                                      <p:tavLst>
                                        <p:tav tm="0">
                                          <p:val>
                                            <p:strVal val="0-#ppt_w/2"/>
                                          </p:val>
                                        </p:tav>
                                        <p:tav tm="100000">
                                          <p:val>
                                            <p:strVal val="#ppt_x"/>
                                          </p:val>
                                        </p:tav>
                                      </p:tavLst>
                                    </p:anim>
                                    <p:anim calcmode="lin" valueType="num">
                                      <p:cBhvr additive="base">
                                        <p:cTn id="28"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0248"/>
                                        </p:tgtEl>
                                        <p:attrNameLst>
                                          <p:attrName>style.visibility</p:attrName>
                                        </p:attrNameLst>
                                      </p:cBhvr>
                                      <p:to>
                                        <p:strVal val="visible"/>
                                      </p:to>
                                    </p:set>
                                    <p:animEffect transition="in" filter="box(in)">
                                      <p:cBhvr>
                                        <p:cTn id="33" dur="500"/>
                                        <p:tgtEl>
                                          <p:spTgt spid="10248"/>
                                        </p:tgtEl>
                                      </p:cBhvr>
                                    </p:animEffect>
                                  </p:childTnLst>
                                </p:cTn>
                              </p:par>
                            </p:childTnLst>
                          </p:cTn>
                        </p:par>
                        <p:par>
                          <p:cTn id="34" fill="hold" nodeType="afterGroup">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10247"/>
                                        </p:tgtEl>
                                        <p:attrNameLst>
                                          <p:attrName>style.visibility</p:attrName>
                                        </p:attrNameLst>
                                      </p:cBhvr>
                                      <p:to>
                                        <p:strVal val="visible"/>
                                      </p:to>
                                    </p:set>
                                    <p:anim calcmode="lin" valueType="num">
                                      <p:cBhvr additive="base">
                                        <p:cTn id="37" dur="500" fill="hold"/>
                                        <p:tgtEl>
                                          <p:spTgt spid="10247"/>
                                        </p:tgtEl>
                                        <p:attrNameLst>
                                          <p:attrName>ppt_x</p:attrName>
                                        </p:attrNameLst>
                                      </p:cBhvr>
                                      <p:tavLst>
                                        <p:tav tm="0">
                                          <p:val>
                                            <p:strVal val="0-#ppt_w/2"/>
                                          </p:val>
                                        </p:tav>
                                        <p:tav tm="100000">
                                          <p:val>
                                            <p:strVal val="#ppt_x"/>
                                          </p:val>
                                        </p:tav>
                                      </p:tavLst>
                                    </p:anim>
                                    <p:anim calcmode="lin" valueType="num">
                                      <p:cBhvr additive="base">
                                        <p:cTn id="38" dur="5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P spid="10245" grpId="0" autoUpdateAnimBg="0"/>
      <p:bldP spid="10246" grpId="0" autoUpdateAnimBg="0"/>
      <p:bldP spid="10247" grpId="0" autoUpdateAnimBg="0"/>
      <p:bldP spid="1024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ensity">
            <a:extLst>
              <a:ext uri="{FF2B5EF4-FFF2-40B4-BE49-F238E27FC236}">
                <a16:creationId xmlns:a16="http://schemas.microsoft.com/office/drawing/2014/main" id="{263293CD-BE97-4134-B464-76A9C3200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682" t="1163" r="20570" b="7558"/>
          <a:stretch>
            <a:fillRect/>
          </a:stretch>
        </p:blipFill>
        <p:spPr bwMode="auto">
          <a:xfrm>
            <a:off x="2057400" y="198438"/>
            <a:ext cx="40386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id="{DF0F6015-46D0-43F2-9107-D4DF8314ECEF}"/>
              </a:ext>
            </a:extLst>
          </p:cNvPr>
          <p:cNvSpPr txBox="1">
            <a:spLocks noChangeArrowheads="1"/>
          </p:cNvSpPr>
          <p:nvPr/>
        </p:nvSpPr>
        <p:spPr bwMode="auto">
          <a:xfrm>
            <a:off x="1752600" y="6049963"/>
            <a:ext cx="4760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800">
                <a:solidFill>
                  <a:srgbClr val="A50021"/>
                </a:solidFill>
              </a:rPr>
              <a:t>Density gradient analysis of soil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4C193FB6-C82C-4ED1-82AA-11A0BE632D1D}"/>
              </a:ext>
            </a:extLst>
          </p:cNvPr>
          <p:cNvSpPr txBox="1">
            <a:spLocks noChangeArrowheads="1"/>
          </p:cNvSpPr>
          <p:nvPr/>
        </p:nvSpPr>
        <p:spPr bwMode="auto">
          <a:xfrm>
            <a:off x="2057400" y="4953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196" name="Text Box 4">
            <a:extLst>
              <a:ext uri="{FF2B5EF4-FFF2-40B4-BE49-F238E27FC236}">
                <a16:creationId xmlns:a16="http://schemas.microsoft.com/office/drawing/2014/main" id="{AEFBC32A-2E3D-43F8-B498-142494FC012B}"/>
              </a:ext>
            </a:extLst>
          </p:cNvPr>
          <p:cNvSpPr txBox="1">
            <a:spLocks noChangeArrowheads="1"/>
          </p:cNvSpPr>
          <p:nvPr/>
        </p:nvSpPr>
        <p:spPr bwMode="auto">
          <a:xfrm>
            <a:off x="2743200" y="0"/>
            <a:ext cx="6000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000">
                <a:solidFill>
                  <a:srgbClr val="FF0000"/>
                </a:solidFill>
              </a:rPr>
              <a:t>Differential thermal analysis</a:t>
            </a:r>
          </a:p>
        </p:txBody>
      </p:sp>
      <p:sp>
        <p:nvSpPr>
          <p:cNvPr id="8198" name="Text Box 6">
            <a:extLst>
              <a:ext uri="{FF2B5EF4-FFF2-40B4-BE49-F238E27FC236}">
                <a16:creationId xmlns:a16="http://schemas.microsoft.com/office/drawing/2014/main" id="{A9148BDC-2815-4E19-AF9F-BC0B141CAED2}"/>
              </a:ext>
            </a:extLst>
          </p:cNvPr>
          <p:cNvSpPr txBox="1">
            <a:spLocks noChangeArrowheads="1"/>
          </p:cNvSpPr>
          <p:nvPr/>
        </p:nvSpPr>
        <p:spPr bwMode="auto">
          <a:xfrm>
            <a:off x="533400" y="525463"/>
            <a:ext cx="8361363"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800">
                <a:solidFill>
                  <a:srgbClr val="0000FF"/>
                </a:solidFill>
              </a:rPr>
              <a:t>Physical  or  chemical  changes  (phase  transitions)   are </a:t>
            </a:r>
          </a:p>
          <a:p>
            <a:pPr eaLnBrk="1" hangingPunct="1">
              <a:lnSpc>
                <a:spcPct val="80000"/>
              </a:lnSpc>
            </a:pPr>
            <a:r>
              <a:rPr lang="en-US" altLang="en-US" sz="2800">
                <a:solidFill>
                  <a:srgbClr val="0000FF"/>
                </a:solidFill>
              </a:rPr>
              <a:t>accompanied  by   absorption  or  emission  of  heat. The </a:t>
            </a:r>
          </a:p>
          <a:p>
            <a:pPr eaLnBrk="1" hangingPunct="1">
              <a:lnSpc>
                <a:spcPct val="80000"/>
              </a:lnSpc>
            </a:pPr>
            <a:r>
              <a:rPr lang="en-US" altLang="en-US" sz="2800">
                <a:solidFill>
                  <a:srgbClr val="0000FF"/>
                </a:solidFill>
              </a:rPr>
              <a:t>temperature at which the changes take  place is  constant </a:t>
            </a:r>
          </a:p>
          <a:p>
            <a:pPr eaLnBrk="1" hangingPunct="1">
              <a:lnSpc>
                <a:spcPct val="80000"/>
              </a:lnSpc>
            </a:pPr>
            <a:r>
              <a:rPr lang="en-US" altLang="en-US" sz="2800">
                <a:solidFill>
                  <a:srgbClr val="0000FF"/>
                </a:solidFill>
              </a:rPr>
              <a:t>for   any given   compound.  The  sample   and  an   inert </a:t>
            </a:r>
          </a:p>
          <a:p>
            <a:pPr eaLnBrk="1" hangingPunct="1">
              <a:lnSpc>
                <a:spcPct val="80000"/>
              </a:lnSpc>
            </a:pPr>
            <a:r>
              <a:rPr lang="en-US" altLang="en-US" sz="2800">
                <a:solidFill>
                  <a:srgbClr val="0000FF"/>
                </a:solidFill>
              </a:rPr>
              <a:t>reference   material  are   heated,   and  their temperature </a:t>
            </a:r>
          </a:p>
          <a:p>
            <a:pPr eaLnBrk="1" hangingPunct="1">
              <a:lnSpc>
                <a:spcPct val="80000"/>
              </a:lnSpc>
            </a:pPr>
            <a:r>
              <a:rPr lang="en-US" altLang="en-US" sz="2800">
                <a:solidFill>
                  <a:srgbClr val="0000FF"/>
                </a:solidFill>
              </a:rPr>
              <a:t>is recorded, when phase  transitions  occur,   temperature </a:t>
            </a:r>
          </a:p>
          <a:p>
            <a:pPr eaLnBrk="1" hangingPunct="1">
              <a:lnSpc>
                <a:spcPct val="80000"/>
              </a:lnSpc>
            </a:pPr>
            <a:r>
              <a:rPr lang="en-US" altLang="en-US" sz="2800">
                <a:solidFill>
                  <a:srgbClr val="0000FF"/>
                </a:solidFill>
              </a:rPr>
              <a:t>differences are observed. The technique may be used for </a:t>
            </a:r>
          </a:p>
          <a:p>
            <a:pPr eaLnBrk="1" hangingPunct="1">
              <a:lnSpc>
                <a:spcPct val="80000"/>
              </a:lnSpc>
            </a:pPr>
            <a:r>
              <a:rPr lang="en-US" altLang="en-US" sz="2800">
                <a:solidFill>
                  <a:srgbClr val="0000FF"/>
                </a:solidFill>
              </a:rPr>
              <a:t>comparison of highly complex substances such as clay.  </a:t>
            </a:r>
          </a:p>
        </p:txBody>
      </p:sp>
      <p:sp>
        <p:nvSpPr>
          <p:cNvPr id="8199" name="Text Box 7">
            <a:extLst>
              <a:ext uri="{FF2B5EF4-FFF2-40B4-BE49-F238E27FC236}">
                <a16:creationId xmlns:a16="http://schemas.microsoft.com/office/drawing/2014/main" id="{66D92F5C-E856-4526-804E-D60FB5D43CE8}"/>
              </a:ext>
            </a:extLst>
          </p:cNvPr>
          <p:cNvSpPr txBox="1">
            <a:spLocks noChangeArrowheads="1"/>
          </p:cNvSpPr>
          <p:nvPr/>
        </p:nvSpPr>
        <p:spPr bwMode="auto">
          <a:xfrm>
            <a:off x="4724400" y="3352800"/>
            <a:ext cx="4008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000">
                <a:solidFill>
                  <a:srgbClr val="FF0000"/>
                </a:solidFill>
              </a:rPr>
              <a:t>Elemental analysis</a:t>
            </a:r>
          </a:p>
        </p:txBody>
      </p:sp>
      <p:sp>
        <p:nvSpPr>
          <p:cNvPr id="8200" name="Text Box 8">
            <a:extLst>
              <a:ext uri="{FF2B5EF4-FFF2-40B4-BE49-F238E27FC236}">
                <a16:creationId xmlns:a16="http://schemas.microsoft.com/office/drawing/2014/main" id="{35A51E52-3377-475A-B13B-9EA9DC0F2E04}"/>
              </a:ext>
            </a:extLst>
          </p:cNvPr>
          <p:cNvSpPr txBox="1">
            <a:spLocks noChangeArrowheads="1"/>
          </p:cNvSpPr>
          <p:nvPr/>
        </p:nvSpPr>
        <p:spPr bwMode="auto">
          <a:xfrm>
            <a:off x="457200" y="3863975"/>
            <a:ext cx="7818438"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pPr>
            <a:r>
              <a:rPr lang="en-US" altLang="en-US" sz="2800">
                <a:solidFill>
                  <a:srgbClr val="008000"/>
                </a:solidFill>
              </a:rPr>
              <a:t>Sodium, potassium, aluminum, calcium, magnesium, </a:t>
            </a:r>
          </a:p>
          <a:p>
            <a:pPr eaLnBrk="1" hangingPunct="1">
              <a:lnSpc>
                <a:spcPct val="85000"/>
              </a:lnSpc>
            </a:pPr>
            <a:r>
              <a:rPr lang="en-US" altLang="en-US" sz="2800">
                <a:solidFill>
                  <a:srgbClr val="008000"/>
                </a:solidFill>
              </a:rPr>
              <a:t>silicon, iron, manganese, strontium, barium, cerium,</a:t>
            </a:r>
          </a:p>
          <a:p>
            <a:pPr eaLnBrk="1" hangingPunct="1">
              <a:lnSpc>
                <a:spcPct val="85000"/>
              </a:lnSpc>
            </a:pPr>
            <a:r>
              <a:rPr lang="en-US" altLang="en-US" sz="2800">
                <a:solidFill>
                  <a:srgbClr val="008000"/>
                </a:solidFill>
              </a:rPr>
              <a:t>zinc,chromium, gold, lanthanum, copper, antimony, </a:t>
            </a:r>
          </a:p>
          <a:p>
            <a:pPr eaLnBrk="1" hangingPunct="1">
              <a:lnSpc>
                <a:spcPct val="85000"/>
              </a:lnSpc>
            </a:pPr>
            <a:r>
              <a:rPr lang="en-US" altLang="en-US" sz="2800">
                <a:solidFill>
                  <a:srgbClr val="008000"/>
                </a:solidFill>
              </a:rPr>
              <a:t>selenium, samarium etc.</a:t>
            </a:r>
          </a:p>
        </p:txBody>
      </p:sp>
      <p:sp>
        <p:nvSpPr>
          <p:cNvPr id="8201" name="Text Box 9">
            <a:extLst>
              <a:ext uri="{FF2B5EF4-FFF2-40B4-BE49-F238E27FC236}">
                <a16:creationId xmlns:a16="http://schemas.microsoft.com/office/drawing/2014/main" id="{D71B15A1-5D50-41FE-8901-5425567F4B65}"/>
              </a:ext>
            </a:extLst>
          </p:cNvPr>
          <p:cNvSpPr txBox="1">
            <a:spLocks noChangeArrowheads="1"/>
          </p:cNvSpPr>
          <p:nvPr/>
        </p:nvSpPr>
        <p:spPr bwMode="auto">
          <a:xfrm>
            <a:off x="457200" y="5365750"/>
            <a:ext cx="82740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a:solidFill>
                  <a:srgbClr val="0000FF"/>
                </a:solidFill>
                <a:latin typeface="Arial" panose="020B0604020202020204" pitchFamily="34" charset="0"/>
              </a:rPr>
              <a:t>In general, major elements arte of little value in the </a:t>
            </a:r>
          </a:p>
          <a:p>
            <a:pPr eaLnBrk="1" hangingPunct="1">
              <a:lnSpc>
                <a:spcPct val="80000"/>
              </a:lnSpc>
            </a:pPr>
            <a:r>
              <a:rPr lang="en-US" altLang="en-US">
                <a:solidFill>
                  <a:srgbClr val="0000FF"/>
                </a:solidFill>
                <a:latin typeface="Arial" panose="020B0604020202020204" pitchFamily="34" charset="0"/>
              </a:rPr>
              <a:t>determination of source correspondence. The presence of </a:t>
            </a:r>
          </a:p>
          <a:p>
            <a:pPr eaLnBrk="1" hangingPunct="1">
              <a:lnSpc>
                <a:spcPct val="80000"/>
              </a:lnSpc>
            </a:pPr>
            <a:r>
              <a:rPr lang="en-US" altLang="en-US">
                <a:solidFill>
                  <a:srgbClr val="0000FF"/>
                </a:solidFill>
                <a:latin typeface="Arial" panose="020B0604020202020204" pitchFamily="34" charset="0"/>
              </a:rPr>
              <a:t>highly characteristic trace elements yield valuable evidence </a:t>
            </a:r>
          </a:p>
        </p:txBody>
      </p:sp>
      <p:sp>
        <p:nvSpPr>
          <p:cNvPr id="27656" name="Text Box 10">
            <a:extLst>
              <a:ext uri="{FF2B5EF4-FFF2-40B4-BE49-F238E27FC236}">
                <a16:creationId xmlns:a16="http://schemas.microsoft.com/office/drawing/2014/main" id="{EF80BA07-7C67-4DEF-9BAE-F052ABD5F94E}"/>
              </a:ext>
            </a:extLst>
          </p:cNvPr>
          <p:cNvSpPr txBox="1">
            <a:spLocks noChangeArrowheads="1"/>
          </p:cNvSpPr>
          <p:nvPr/>
        </p:nvSpPr>
        <p:spPr bwMode="auto">
          <a:xfrm>
            <a:off x="7772400" y="64008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0-#ppt_w/2"/>
                                          </p:val>
                                        </p:tav>
                                        <p:tav tm="100000">
                                          <p:val>
                                            <p:strVal val="#ppt_x"/>
                                          </p:val>
                                        </p:tav>
                                      </p:tavLst>
                                    </p:anim>
                                    <p:anim calcmode="lin" valueType="num">
                                      <p:cBhvr additive="base">
                                        <p:cTn id="8" dur="500" fill="hold"/>
                                        <p:tgtEl>
                                          <p:spTgt spid="819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box(in)">
                                      <p:cBhvr>
                                        <p:cTn id="12" dur="500"/>
                                        <p:tgtEl>
                                          <p:spTgt spid="8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199"/>
                                        </p:tgtEl>
                                        <p:attrNameLst>
                                          <p:attrName>style.visibility</p:attrName>
                                        </p:attrNameLst>
                                      </p:cBhvr>
                                      <p:to>
                                        <p:strVal val="visible"/>
                                      </p:to>
                                    </p:set>
                                    <p:anim calcmode="lin" valueType="num">
                                      <p:cBhvr additive="base">
                                        <p:cTn id="17" dur="500" fill="hold"/>
                                        <p:tgtEl>
                                          <p:spTgt spid="8199"/>
                                        </p:tgtEl>
                                        <p:attrNameLst>
                                          <p:attrName>ppt_x</p:attrName>
                                        </p:attrNameLst>
                                      </p:cBhvr>
                                      <p:tavLst>
                                        <p:tav tm="0">
                                          <p:val>
                                            <p:strVal val="0-#ppt_w/2"/>
                                          </p:val>
                                        </p:tav>
                                        <p:tav tm="100000">
                                          <p:val>
                                            <p:strVal val="#ppt_x"/>
                                          </p:val>
                                        </p:tav>
                                      </p:tavLst>
                                    </p:anim>
                                    <p:anim calcmode="lin" valueType="num">
                                      <p:cBhvr additive="base">
                                        <p:cTn id="18" dur="500" fill="hold"/>
                                        <p:tgtEl>
                                          <p:spTgt spid="819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8200"/>
                                        </p:tgtEl>
                                        <p:attrNameLst>
                                          <p:attrName>style.visibility</p:attrName>
                                        </p:attrNameLst>
                                      </p:cBhvr>
                                      <p:to>
                                        <p:strVal val="visible"/>
                                      </p:to>
                                    </p:set>
                                    <p:animEffect transition="in" filter="dissolve">
                                      <p:cBhvr>
                                        <p:cTn id="22" dur="500"/>
                                        <p:tgtEl>
                                          <p:spTgt spid="8200"/>
                                        </p:tgtEl>
                                      </p:cBhvr>
                                    </p:animEffect>
                                  </p:childTnLst>
                                </p:cTn>
                              </p:par>
                            </p:childTnLst>
                          </p:cTn>
                        </p:par>
                        <p:par>
                          <p:cTn id="23" fill="hold" nodeType="afterGroup">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8201"/>
                                        </p:tgtEl>
                                        <p:attrNameLst>
                                          <p:attrName>style.visibility</p:attrName>
                                        </p:attrNameLst>
                                      </p:cBhvr>
                                      <p:to>
                                        <p:strVal val="visible"/>
                                      </p:to>
                                    </p:set>
                                    <p:animEffect transition="in" filter="blinds(horizontal)">
                                      <p:cBhvr>
                                        <p:cTn id="26"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198" grpId="0" autoUpdateAnimBg="0"/>
      <p:bldP spid="8199" grpId="0" autoUpdateAnimBg="0"/>
      <p:bldP spid="8200" grpId="0" autoUpdateAnimBg="0"/>
      <p:bldP spid="820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ieves1">
            <a:extLst>
              <a:ext uri="{FF2B5EF4-FFF2-40B4-BE49-F238E27FC236}">
                <a16:creationId xmlns:a16="http://schemas.microsoft.com/office/drawing/2014/main" id="{E50791E6-7AB9-4ACA-BF8D-2F2A0CA441C8}"/>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1420813"/>
            <a:ext cx="2971800" cy="2352675"/>
          </a:xfrm>
          <a:noFill/>
        </p:spPr>
      </p:pic>
      <p:pic>
        <p:nvPicPr>
          <p:cNvPr id="28675" name="Picture 3" descr="wet-sieve-shaker">
            <a:extLst>
              <a:ext uri="{FF2B5EF4-FFF2-40B4-BE49-F238E27FC236}">
                <a16:creationId xmlns:a16="http://schemas.microsoft.com/office/drawing/2014/main" id="{4FAB942A-C685-46C7-A177-057C4E119E16}"/>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r="38676"/>
          <a:stretch>
            <a:fillRect/>
          </a:stretch>
        </p:blipFill>
        <p:spPr>
          <a:xfrm>
            <a:off x="5181600" y="762000"/>
            <a:ext cx="2595563" cy="3228975"/>
          </a:xfrm>
          <a:noFill/>
        </p:spPr>
      </p:pic>
      <p:sp>
        <p:nvSpPr>
          <p:cNvPr id="28676" name="Rectangle 4">
            <a:extLst>
              <a:ext uri="{FF2B5EF4-FFF2-40B4-BE49-F238E27FC236}">
                <a16:creationId xmlns:a16="http://schemas.microsoft.com/office/drawing/2014/main" id="{D927ADD2-3D9B-455A-B7C0-5D791373D55B}"/>
              </a:ext>
            </a:extLst>
          </p:cNvPr>
          <p:cNvSpPr>
            <a:spLocks noChangeArrowheads="1"/>
          </p:cNvSpPr>
          <p:nvPr/>
        </p:nvSpPr>
        <p:spPr bwMode="auto">
          <a:xfrm>
            <a:off x="0" y="1411288"/>
            <a:ext cx="9144000" cy="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7" name="Rectangle 5">
            <a:extLst>
              <a:ext uri="{FF2B5EF4-FFF2-40B4-BE49-F238E27FC236}">
                <a16:creationId xmlns:a16="http://schemas.microsoft.com/office/drawing/2014/main" id="{2D07858A-028F-4A85-BF71-42EB30504BD2}"/>
              </a:ext>
            </a:extLst>
          </p:cNvPr>
          <p:cNvSpPr>
            <a:spLocks noChangeArrowheads="1"/>
          </p:cNvSpPr>
          <p:nvPr/>
        </p:nvSpPr>
        <p:spPr bwMode="auto">
          <a:xfrm>
            <a:off x="0" y="1411288"/>
            <a:ext cx="4000500" cy="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8" name="Rectangle 6">
            <a:extLst>
              <a:ext uri="{FF2B5EF4-FFF2-40B4-BE49-F238E27FC236}">
                <a16:creationId xmlns:a16="http://schemas.microsoft.com/office/drawing/2014/main" id="{38094460-0F25-43DD-8CD8-413057C9CDE7}"/>
              </a:ext>
            </a:extLst>
          </p:cNvPr>
          <p:cNvSpPr>
            <a:spLocks noChangeArrowheads="1"/>
          </p:cNvSpPr>
          <p:nvPr/>
        </p:nvSpPr>
        <p:spPr bwMode="auto">
          <a:xfrm>
            <a:off x="0" y="3643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79" name="Rectangle 7">
            <a:extLst>
              <a:ext uri="{FF2B5EF4-FFF2-40B4-BE49-F238E27FC236}">
                <a16:creationId xmlns:a16="http://schemas.microsoft.com/office/drawing/2014/main" id="{92946D32-DC90-4559-B3DE-9D6D66CF7BFF}"/>
              </a:ext>
            </a:extLst>
          </p:cNvPr>
          <p:cNvSpPr>
            <a:spLocks noChangeArrowheads="1"/>
          </p:cNvSpPr>
          <p:nvPr/>
        </p:nvSpPr>
        <p:spPr bwMode="auto">
          <a:xfrm>
            <a:off x="0" y="1411288"/>
            <a:ext cx="9144000" cy="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8680" name="Rectangle 8">
            <a:extLst>
              <a:ext uri="{FF2B5EF4-FFF2-40B4-BE49-F238E27FC236}">
                <a16:creationId xmlns:a16="http://schemas.microsoft.com/office/drawing/2014/main" id="{E1A31F02-F001-4DB1-B9F3-9B3D4BBA370B}"/>
              </a:ext>
            </a:extLst>
          </p:cNvPr>
          <p:cNvSpPr>
            <a:spLocks noChangeArrowheads="1"/>
          </p:cNvSpPr>
          <p:nvPr/>
        </p:nvSpPr>
        <p:spPr bwMode="auto">
          <a:xfrm>
            <a:off x="0" y="1411288"/>
            <a:ext cx="4000500" cy="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39945" name="Group 9">
            <a:extLst>
              <a:ext uri="{FF2B5EF4-FFF2-40B4-BE49-F238E27FC236}">
                <a16:creationId xmlns:a16="http://schemas.microsoft.com/office/drawing/2014/main" id="{D8669CEE-1BED-462B-A68D-1AE18D9CC995}"/>
              </a:ext>
            </a:extLst>
          </p:cNvPr>
          <p:cNvGraphicFramePr>
            <a:graphicFrameLocks noGrp="1"/>
          </p:cNvGraphicFramePr>
          <p:nvPr/>
        </p:nvGraphicFramePr>
        <p:xfrm>
          <a:off x="533400" y="4114800"/>
          <a:ext cx="3975100" cy="2152650"/>
        </p:xfrm>
        <a:graphic>
          <a:graphicData uri="http://schemas.openxmlformats.org/drawingml/2006/table">
            <a:tbl>
              <a:tblPr/>
              <a:tblGrid>
                <a:gridCol w="795338">
                  <a:extLst>
                    <a:ext uri="{9D8B030D-6E8A-4147-A177-3AD203B41FA5}">
                      <a16:colId xmlns:a16="http://schemas.microsoft.com/office/drawing/2014/main" val="20000"/>
                    </a:ext>
                  </a:extLst>
                </a:gridCol>
                <a:gridCol w="795337">
                  <a:extLst>
                    <a:ext uri="{9D8B030D-6E8A-4147-A177-3AD203B41FA5}">
                      <a16:colId xmlns:a16="http://schemas.microsoft.com/office/drawing/2014/main" val="20001"/>
                    </a:ext>
                  </a:extLst>
                </a:gridCol>
                <a:gridCol w="793750">
                  <a:extLst>
                    <a:ext uri="{9D8B030D-6E8A-4147-A177-3AD203B41FA5}">
                      <a16:colId xmlns:a16="http://schemas.microsoft.com/office/drawing/2014/main" val="20002"/>
                    </a:ext>
                  </a:extLst>
                </a:gridCol>
                <a:gridCol w="795338">
                  <a:extLst>
                    <a:ext uri="{9D8B030D-6E8A-4147-A177-3AD203B41FA5}">
                      <a16:colId xmlns:a16="http://schemas.microsoft.com/office/drawing/2014/main" val="20003"/>
                    </a:ext>
                  </a:extLst>
                </a:gridCol>
                <a:gridCol w="795337">
                  <a:extLst>
                    <a:ext uri="{9D8B030D-6E8A-4147-A177-3AD203B41FA5}">
                      <a16:colId xmlns:a16="http://schemas.microsoft.com/office/drawing/2014/main" val="20004"/>
                    </a:ext>
                  </a:extLst>
                </a:gridCol>
              </a:tblGrid>
              <a:tr h="213328">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Times New Roman" pitchFamily="18" charset="0"/>
                          <a:ea typeface="SimSun" pitchFamily="2" charset="-122"/>
                        </a:rPr>
                        <a:t>Micro-Mesh Standard Sieves</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84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Rim Diameter</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Rim Height/SS</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Mesh Size</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Mesh Tolerance</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Standards</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extLst>
                  <a:ext uri="{0D108BD9-81ED-4DB2-BD59-A6C34878D82A}">
                    <a16:rowId xmlns:a16="http://schemas.microsoft.com/office/drawing/2014/main" val="10001"/>
                  </a:ext>
                </a:extLst>
              </a:tr>
              <a:tr h="213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3"</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 or 3"</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row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3um - 200um</a:t>
                      </a:r>
                      <a:br>
                        <a:rPr kumimoji="0" lang="en-US" sz="800" b="0" i="0" u="none" strike="noStrike" cap="none" normalizeH="0" baseline="0">
                          <a:ln>
                            <a:noFill/>
                          </a:ln>
                          <a:solidFill>
                            <a:srgbClr val="000000"/>
                          </a:solidFill>
                          <a:effectLst/>
                          <a:latin typeface="Times New Roman" pitchFamily="18" charset="0"/>
                          <a:ea typeface="SimSun" pitchFamily="2" charset="-122"/>
                        </a:rPr>
                      </a:br>
                      <a:r>
                        <a:rPr kumimoji="0" lang="en-US" sz="800" b="0" i="0" u="none" strike="noStrike" cap="none" normalizeH="0" baseline="0">
                          <a:ln>
                            <a:noFill/>
                          </a:ln>
                          <a:solidFill>
                            <a:srgbClr val="000000"/>
                          </a:solidFill>
                          <a:effectLst/>
                          <a:latin typeface="Times New Roman" pitchFamily="18" charset="0"/>
                          <a:ea typeface="SimSun" pitchFamily="2" charset="-122"/>
                        </a:rPr>
                        <a:t>Square, Round, Slotted</a:t>
                      </a:r>
                      <a:br>
                        <a:rPr kumimoji="0" lang="en-US" sz="800" b="0" i="0" u="none" strike="noStrike" cap="none" normalizeH="0" baseline="0">
                          <a:ln>
                            <a:noFill/>
                          </a:ln>
                          <a:solidFill>
                            <a:srgbClr val="000000"/>
                          </a:solidFill>
                          <a:effectLst/>
                          <a:latin typeface="Times New Roman" pitchFamily="18" charset="0"/>
                          <a:ea typeface="SimSun" pitchFamily="2" charset="-122"/>
                        </a:rPr>
                      </a:br>
                      <a:r>
                        <a:rPr kumimoji="0" lang="en-US" sz="800" b="0" i="0" u="none" strike="noStrike" cap="none" normalizeH="0" baseline="0">
                          <a:ln>
                            <a:noFill/>
                          </a:ln>
                          <a:solidFill>
                            <a:srgbClr val="000000"/>
                          </a:solidFill>
                          <a:effectLst/>
                          <a:latin typeface="Times New Roman" pitchFamily="18" charset="0"/>
                          <a:ea typeface="SimSun" pitchFamily="2" charset="-122"/>
                        </a:rPr>
                        <a:t>&amp; Custom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+/- 2um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row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ASTM E-161</a:t>
                      </a:r>
                      <a:br>
                        <a:rPr kumimoji="0" lang="en-US" sz="800" b="0" i="0" u="none" strike="noStrike" cap="none" normalizeH="0" baseline="0">
                          <a:ln>
                            <a:noFill/>
                          </a:ln>
                          <a:solidFill>
                            <a:srgbClr val="000000"/>
                          </a:solidFill>
                          <a:effectLst/>
                          <a:latin typeface="Times New Roman" pitchFamily="18" charset="0"/>
                          <a:ea typeface="SimSun" pitchFamily="2" charset="-122"/>
                        </a:rPr>
                      </a:br>
                      <a:r>
                        <a:rPr kumimoji="0" lang="en-US" sz="800" b="0" i="0" u="none" strike="noStrike" cap="none" normalizeH="0" baseline="0">
                          <a:ln>
                            <a:noFill/>
                          </a:ln>
                          <a:solidFill>
                            <a:srgbClr val="000000"/>
                          </a:solidFill>
                          <a:effectLst/>
                          <a:latin typeface="Times New Roman" pitchFamily="18" charset="0"/>
                          <a:ea typeface="SimSun" pitchFamily="2" charset="-122"/>
                        </a:rPr>
                        <a:t>ISO 3310-3</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47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6"</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 or 3"</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+/- 2um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3"/>
                  </a:ext>
                </a:extLst>
              </a:tr>
              <a:tr h="213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8"</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 or 2"</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+/- 2um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4"/>
                  </a:ext>
                </a:extLst>
              </a:tr>
              <a:tr h="213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12"</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2"</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+/- 2um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5"/>
                  </a:ext>
                </a:extLst>
              </a:tr>
              <a:tr h="213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75mm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25mm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+/- 2um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6"/>
                  </a:ext>
                </a:extLst>
              </a:tr>
              <a:tr h="213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100mm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25mm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+/- 2um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7"/>
                  </a:ext>
                </a:extLst>
              </a:tr>
              <a:tr h="213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200mm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50mm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+/- 2um</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8"/>
                  </a:ext>
                </a:extLst>
              </a:tr>
              <a:tr h="2133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3" (Acrylic)</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 or 3"</a:t>
                      </a:r>
                      <a:endParaRPr kumimoji="0" lang="en-US" sz="1800" b="0" i="0" u="none" strike="noStrike" cap="none" normalizeH="0" baseline="0">
                        <a:ln>
                          <a:noFill/>
                        </a:ln>
                        <a:solidFill>
                          <a:schemeClr val="tx1"/>
                        </a:solidFill>
                        <a:effectLst/>
                        <a:latin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+/- 2um</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T="45713" marB="45713"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40002" name="Group 66">
            <a:extLst>
              <a:ext uri="{FF2B5EF4-FFF2-40B4-BE49-F238E27FC236}">
                <a16:creationId xmlns:a16="http://schemas.microsoft.com/office/drawing/2014/main" id="{03FAEBBB-7741-43A4-A182-EC174F3AF4F5}"/>
              </a:ext>
            </a:extLst>
          </p:cNvPr>
          <p:cNvGraphicFramePr>
            <a:graphicFrameLocks noGrp="1"/>
          </p:cNvGraphicFramePr>
          <p:nvPr/>
        </p:nvGraphicFramePr>
        <p:xfrm>
          <a:off x="4876800" y="4419600"/>
          <a:ext cx="3975100" cy="1692275"/>
        </p:xfrm>
        <a:graphic>
          <a:graphicData uri="http://schemas.openxmlformats.org/drawingml/2006/table">
            <a:tbl>
              <a:tblPr/>
              <a:tblGrid>
                <a:gridCol w="795338">
                  <a:extLst>
                    <a:ext uri="{9D8B030D-6E8A-4147-A177-3AD203B41FA5}">
                      <a16:colId xmlns:a16="http://schemas.microsoft.com/office/drawing/2014/main" val="20000"/>
                    </a:ext>
                  </a:extLst>
                </a:gridCol>
                <a:gridCol w="795337">
                  <a:extLst>
                    <a:ext uri="{9D8B030D-6E8A-4147-A177-3AD203B41FA5}">
                      <a16:colId xmlns:a16="http://schemas.microsoft.com/office/drawing/2014/main" val="20001"/>
                    </a:ext>
                  </a:extLst>
                </a:gridCol>
                <a:gridCol w="793750">
                  <a:extLst>
                    <a:ext uri="{9D8B030D-6E8A-4147-A177-3AD203B41FA5}">
                      <a16:colId xmlns:a16="http://schemas.microsoft.com/office/drawing/2014/main" val="20002"/>
                    </a:ext>
                  </a:extLst>
                </a:gridCol>
                <a:gridCol w="795338">
                  <a:extLst>
                    <a:ext uri="{9D8B030D-6E8A-4147-A177-3AD203B41FA5}">
                      <a16:colId xmlns:a16="http://schemas.microsoft.com/office/drawing/2014/main" val="20003"/>
                    </a:ext>
                  </a:extLst>
                </a:gridCol>
                <a:gridCol w="795337">
                  <a:extLst>
                    <a:ext uri="{9D8B030D-6E8A-4147-A177-3AD203B41FA5}">
                      <a16:colId xmlns:a16="http://schemas.microsoft.com/office/drawing/2014/main" val="20004"/>
                    </a:ext>
                  </a:extLst>
                </a:gridCol>
              </a:tblGrid>
              <a:tr h="213400">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rgbClr val="000000"/>
                          </a:solidFill>
                          <a:effectLst/>
                          <a:latin typeface="Times New Roman" pitchFamily="18" charset="0"/>
                          <a:ea typeface="SimSun" pitchFamily="2" charset="-122"/>
                        </a:rPr>
                        <a:t>Micro-Mesh Ultra Sieves</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8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Rim Diameter</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Rim Height/SS</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Mesh Size</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Mesh Tolerance</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a:ln>
                            <a:noFill/>
                          </a:ln>
                          <a:solidFill>
                            <a:srgbClr val="FFFFFF"/>
                          </a:solidFill>
                          <a:effectLst/>
                          <a:latin typeface="Times New Roman" pitchFamily="18" charset="0"/>
                          <a:ea typeface="SimSun" pitchFamily="2" charset="-122"/>
                        </a:rPr>
                        <a:t>Standards</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35518E"/>
                    </a:solidFill>
                  </a:tcPr>
                </a:tc>
                <a:extLst>
                  <a:ext uri="{0D108BD9-81ED-4DB2-BD59-A6C34878D82A}">
                    <a16:rowId xmlns:a16="http://schemas.microsoft.com/office/drawing/2014/main" val="10001"/>
                  </a:ext>
                </a:extLst>
              </a:tr>
              <a:tr h="21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3"</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 or 3"</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2um - 500um</a:t>
                      </a:r>
                      <a:br>
                        <a:rPr kumimoji="0" lang="en-US" sz="800" b="0" i="0" u="none" strike="noStrike" cap="none" normalizeH="0" baseline="0">
                          <a:ln>
                            <a:noFill/>
                          </a:ln>
                          <a:solidFill>
                            <a:srgbClr val="000000"/>
                          </a:solidFill>
                          <a:effectLst/>
                          <a:latin typeface="Times New Roman" pitchFamily="18" charset="0"/>
                          <a:ea typeface="SimSun" pitchFamily="2" charset="-122"/>
                        </a:rPr>
                      </a:br>
                      <a:r>
                        <a:rPr kumimoji="0" lang="en-US" sz="800" b="0" i="0" u="none" strike="noStrike" cap="none" normalizeH="0" baseline="0">
                          <a:ln>
                            <a:noFill/>
                          </a:ln>
                          <a:solidFill>
                            <a:srgbClr val="000000"/>
                          </a:solidFill>
                          <a:effectLst/>
                          <a:latin typeface="Times New Roman" pitchFamily="18" charset="0"/>
                          <a:ea typeface="SimSun" pitchFamily="2" charset="-122"/>
                        </a:rPr>
                        <a:t>Square, Round, Slotted</a:t>
                      </a:r>
                      <a:br>
                        <a:rPr kumimoji="0" lang="en-US" sz="800" b="0" i="0" u="none" strike="noStrike" cap="none" normalizeH="0" baseline="0">
                          <a:ln>
                            <a:noFill/>
                          </a:ln>
                          <a:solidFill>
                            <a:srgbClr val="000000"/>
                          </a:solidFill>
                          <a:effectLst/>
                          <a:latin typeface="Times New Roman" pitchFamily="18" charset="0"/>
                          <a:ea typeface="SimSun" pitchFamily="2" charset="-122"/>
                        </a:rPr>
                      </a:br>
                      <a:r>
                        <a:rPr kumimoji="0" lang="en-US" sz="800" b="0" i="0" u="none" strike="noStrike" cap="none" normalizeH="0" baseline="0">
                          <a:ln>
                            <a:noFill/>
                          </a:ln>
                          <a:solidFill>
                            <a:srgbClr val="000000"/>
                          </a:solidFill>
                          <a:effectLst/>
                          <a:latin typeface="Times New Roman" pitchFamily="18" charset="0"/>
                          <a:ea typeface="SimSun" pitchFamily="2" charset="-122"/>
                        </a:rPr>
                        <a:t>&amp; Custom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+/- 1.5um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row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ASTM E-161</a:t>
                      </a:r>
                      <a:br>
                        <a:rPr kumimoji="0" lang="en-US" sz="800" b="0" i="0" u="none" strike="noStrike" cap="none" normalizeH="0" baseline="0">
                          <a:ln>
                            <a:noFill/>
                          </a:ln>
                          <a:solidFill>
                            <a:srgbClr val="000000"/>
                          </a:solidFill>
                          <a:effectLst/>
                          <a:latin typeface="Times New Roman" pitchFamily="18" charset="0"/>
                          <a:ea typeface="SimSun" pitchFamily="2" charset="-122"/>
                        </a:rPr>
                      </a:br>
                      <a:r>
                        <a:rPr kumimoji="0" lang="en-US" sz="800" b="0" i="0" u="none" strike="noStrike" cap="none" normalizeH="0" baseline="0">
                          <a:ln>
                            <a:noFill/>
                          </a:ln>
                          <a:solidFill>
                            <a:srgbClr val="000000"/>
                          </a:solidFill>
                          <a:effectLst/>
                          <a:latin typeface="Times New Roman" pitchFamily="18" charset="0"/>
                          <a:ea typeface="SimSun" pitchFamily="2" charset="-122"/>
                        </a:rPr>
                        <a:t>ISO 3310-1</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extLst>
                  <a:ext uri="{0D108BD9-81ED-4DB2-BD59-A6C34878D82A}">
                    <a16:rowId xmlns:a16="http://schemas.microsoft.com/office/drawing/2014/main" val="10002"/>
                  </a:ext>
                </a:extLst>
              </a:tr>
              <a:tr h="21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8"</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 or 3"</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+/- 1.5um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3"/>
                  </a:ext>
                </a:extLst>
              </a:tr>
              <a:tr h="21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75mm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25mm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+/- 1.5um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4"/>
                  </a:ext>
                </a:extLst>
              </a:tr>
              <a:tr h="21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100mm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25mm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+/- 1.5um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5"/>
                  </a:ext>
                </a:extLst>
              </a:tr>
              <a:tr h="21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200mm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50mm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+/- 1.5um</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6"/>
                  </a:ext>
                </a:extLst>
              </a:tr>
              <a:tr h="21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3" (Acrylic)</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1" or 3"</a:t>
                      </a:r>
                      <a:endParaRPr kumimoji="0" lang="en-US" sz="1800" b="0" i="0" u="none" strike="noStrike" cap="none" normalizeH="0" baseline="0">
                        <a:ln>
                          <a:noFill/>
                        </a:ln>
                        <a:solidFill>
                          <a:schemeClr val="tx1"/>
                        </a:solidFill>
                        <a:effectLst/>
                        <a:latin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rgbClr val="000000"/>
                          </a:solidFill>
                          <a:effectLst/>
                          <a:latin typeface="Times New Roman" pitchFamily="18" charset="0"/>
                          <a:ea typeface="SimSun" pitchFamily="2" charset="-122"/>
                        </a:rPr>
                        <a:t>+/- 1.5um</a:t>
                      </a:r>
                      <a:endParaRPr kumimoji="0" lang="en-US" sz="1000" b="0" i="0" u="none" strike="noStrike" cap="none" normalizeH="0" baseline="0">
                        <a:ln>
                          <a:noFill/>
                        </a:ln>
                        <a:solidFill>
                          <a:schemeClr val="tx1"/>
                        </a:solidFill>
                        <a:effectLst/>
                        <a:latin typeface="Times New Roman" pitchFamily="18" charset="0"/>
                        <a:cs typeface="Times New Roman" pitchFamily="18" charset="0"/>
                      </a:endParaRPr>
                    </a:p>
                  </a:txBody>
                  <a:tcPr marT="45729" marB="45729"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1E1E1"/>
                    </a:solidFill>
                  </a:tcPr>
                </a:tc>
                <a:tc vMerge="1">
                  <a:txBody>
                    <a:bodyPr/>
                    <a:lstStyle/>
                    <a:p>
                      <a:endParaRPr lang="en-US"/>
                    </a:p>
                  </a:txBody>
                  <a:tcPr/>
                </a:tc>
                <a:extLst>
                  <a:ext uri="{0D108BD9-81ED-4DB2-BD59-A6C34878D82A}">
                    <a16:rowId xmlns:a16="http://schemas.microsoft.com/office/drawing/2014/main" val="10007"/>
                  </a:ext>
                </a:extLst>
              </a:tr>
            </a:tbl>
          </a:graphicData>
        </a:graphic>
      </p:graphicFrame>
      <p:sp>
        <p:nvSpPr>
          <p:cNvPr id="28785" name="Text Box 113">
            <a:extLst>
              <a:ext uri="{FF2B5EF4-FFF2-40B4-BE49-F238E27FC236}">
                <a16:creationId xmlns:a16="http://schemas.microsoft.com/office/drawing/2014/main" id="{46408755-C7D5-4B78-9842-5F3D9D870D9C}"/>
              </a:ext>
            </a:extLst>
          </p:cNvPr>
          <p:cNvSpPr txBox="1">
            <a:spLocks noChangeArrowheads="1"/>
          </p:cNvSpPr>
          <p:nvPr/>
        </p:nvSpPr>
        <p:spPr bwMode="auto">
          <a:xfrm>
            <a:off x="685800" y="288925"/>
            <a:ext cx="270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4000">
                <a:solidFill>
                  <a:srgbClr val="FF0000"/>
                </a:solidFill>
              </a:rPr>
              <a:t>Wet Sieving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2">
            <a:extLst>
              <a:ext uri="{FF2B5EF4-FFF2-40B4-BE49-F238E27FC236}">
                <a16:creationId xmlns:a16="http://schemas.microsoft.com/office/drawing/2014/main" id="{C6E8AFA9-17B0-40C6-9032-1030A0E8C96E}"/>
              </a:ext>
            </a:extLst>
          </p:cNvPr>
          <p:cNvGrpSpPr>
            <a:grpSpLocks/>
          </p:cNvGrpSpPr>
          <p:nvPr/>
        </p:nvGrpSpPr>
        <p:grpSpPr bwMode="auto">
          <a:xfrm>
            <a:off x="914400" y="155575"/>
            <a:ext cx="8077200" cy="6473825"/>
            <a:chOff x="576" y="98"/>
            <a:chExt cx="5088" cy="4078"/>
          </a:xfrm>
        </p:grpSpPr>
        <p:pic>
          <p:nvPicPr>
            <p:cNvPr id="29699" name="Picture 2">
              <a:extLst>
                <a:ext uri="{FF2B5EF4-FFF2-40B4-BE49-F238E27FC236}">
                  <a16:creationId xmlns:a16="http://schemas.microsoft.com/office/drawing/2014/main" id="{A869D02A-53CB-411B-9B10-3CF8BE0E4647}"/>
                </a:ext>
              </a:extLst>
            </p:cNvPr>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3112" y="1887"/>
              <a:ext cx="680" cy="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3">
              <a:extLst>
                <a:ext uri="{FF2B5EF4-FFF2-40B4-BE49-F238E27FC236}">
                  <a16:creationId xmlns:a16="http://schemas.microsoft.com/office/drawing/2014/main" id="{8E02F45B-789C-4ADB-AAA0-57128E7D3044}"/>
                </a:ext>
              </a:extLst>
            </p:cNvPr>
            <p:cNvSpPr>
              <a:spLocks noChangeArrowheads="1"/>
            </p:cNvSpPr>
            <p:nvPr/>
          </p:nvSpPr>
          <p:spPr bwMode="auto">
            <a:xfrm>
              <a:off x="2448" y="3599"/>
              <a:ext cx="225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cs typeface="Times New Roman" panose="02020603050405020304" pitchFamily="18" charset="0"/>
                </a:rPr>
                <a:t>arrows show the fluid flow as seen by the ball. This smooth flow </a:t>
              </a:r>
              <a:r>
                <a:rPr lang="en-US" altLang="en-US" sz="1800" i="1">
                  <a:cs typeface="Times New Roman" panose="02020603050405020304" pitchFamily="18" charset="0"/>
                </a:rPr>
                <a:t>only takes place for fairly slow motion</a:t>
              </a:r>
              <a:r>
                <a:rPr lang="en-US" altLang="en-US" sz="1800">
                  <a:cs typeface="Times New Roman" panose="02020603050405020304" pitchFamily="18" charset="0"/>
                </a:rPr>
                <a:t> </a:t>
              </a:r>
            </a:p>
          </p:txBody>
        </p:sp>
        <p:sp>
          <p:nvSpPr>
            <p:cNvPr id="29701" name="Rectangle 4">
              <a:extLst>
                <a:ext uri="{FF2B5EF4-FFF2-40B4-BE49-F238E27FC236}">
                  <a16:creationId xmlns:a16="http://schemas.microsoft.com/office/drawing/2014/main" id="{8AF9D428-FDF5-4D32-A876-F54F973D8715}"/>
                </a:ext>
              </a:extLst>
            </p:cNvPr>
            <p:cNvSpPr>
              <a:spLocks noChangeArrowheads="1"/>
            </p:cNvSpPr>
            <p:nvPr/>
          </p:nvSpPr>
          <p:spPr bwMode="auto">
            <a:xfrm>
              <a:off x="576" y="442"/>
              <a:ext cx="4416"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ea typeface="SimSun" panose="02010600030101010101" pitchFamily="2" charset="-122"/>
                  <a:cs typeface="Times New Roman" panose="02020603050405020304" pitchFamily="18" charset="0"/>
                </a:rPr>
                <a:t>If the particles are falling in the viscous fluid by their own weight, then a terminal velocity, also known as the settling velocity, is reached when this frictional force combined with the buoyant force exactly balance the gravitational force. The resulting settling velocity is given by:</a:t>
              </a:r>
              <a:endParaRPr lang="en-US" altLang="en-US" sz="2800">
                <a:ea typeface="SimSun" panose="02010600030101010101" pitchFamily="2" charset="-122"/>
                <a:cs typeface="Times New Roman" panose="02020603050405020304" pitchFamily="18" charset="0"/>
              </a:endParaRPr>
            </a:p>
          </p:txBody>
        </p:sp>
        <p:pic>
          <p:nvPicPr>
            <p:cNvPr id="29702" name="Picture 5" descr="V_s = \frac{2}{9}\frac{r^2 g (\rho_p - \rho_f)}{\eta}">
              <a:extLst>
                <a:ext uri="{FF2B5EF4-FFF2-40B4-BE49-F238E27FC236}">
                  <a16:creationId xmlns:a16="http://schemas.microsoft.com/office/drawing/2014/main" id="{4F3A24AD-443E-4005-A06E-268A5ECE0E4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72" y="1305"/>
              <a:ext cx="1584"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ectangle 6">
              <a:extLst>
                <a:ext uri="{FF2B5EF4-FFF2-40B4-BE49-F238E27FC236}">
                  <a16:creationId xmlns:a16="http://schemas.microsoft.com/office/drawing/2014/main" id="{4376BDEE-EC58-4A4D-AB6C-22A4699C7F03}"/>
                </a:ext>
              </a:extLst>
            </p:cNvPr>
            <p:cNvSpPr>
              <a:spLocks noChangeArrowheads="1"/>
            </p:cNvSpPr>
            <p:nvPr/>
          </p:nvSpPr>
          <p:spPr bwMode="auto">
            <a:xfrm>
              <a:off x="576" y="1770"/>
              <a:ext cx="2544" cy="18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5000"/>
                </a:lnSpc>
              </a:pPr>
              <a:r>
                <a:rPr lang="en-US" altLang="en-US" sz="1800">
                  <a:ea typeface="SimSun" panose="02010600030101010101" pitchFamily="2" charset="-122"/>
                  <a:cs typeface="Times New Roman" panose="02020603050405020304" pitchFamily="18" charset="0"/>
                </a:rPr>
                <a:t>where:</a:t>
              </a:r>
            </a:p>
            <a:p>
              <a:pPr>
                <a:lnSpc>
                  <a:spcPct val="75000"/>
                </a:lnSpc>
              </a:pPr>
              <a:r>
                <a:rPr lang="en-US" altLang="en-US" sz="1800" i="1">
                  <a:ea typeface="SimSun" panose="02010600030101010101" pitchFamily="2" charset="-122"/>
                  <a:cs typeface="Times New Roman" panose="02020603050405020304" pitchFamily="18" charset="0"/>
                </a:rPr>
                <a:t>V</a:t>
              </a:r>
              <a:r>
                <a:rPr lang="en-US" altLang="en-US" sz="1800" i="1" baseline="-30000">
                  <a:ea typeface="SimSun" panose="02010600030101010101" pitchFamily="2" charset="-122"/>
                  <a:cs typeface="Times New Roman" panose="02020603050405020304" pitchFamily="18" charset="0"/>
                </a:rPr>
                <a:t>s</a:t>
              </a:r>
              <a:r>
                <a:rPr lang="en-US" altLang="en-US" sz="1800">
                  <a:ea typeface="SimSun" panose="02010600030101010101" pitchFamily="2" charset="-122"/>
                  <a:cs typeface="Times New Roman" panose="02020603050405020304" pitchFamily="18" charset="0"/>
                </a:rPr>
                <a:t> is the particles' settling velocity (cm/sec) (vertically downwards if </a:t>
              </a:r>
            </a:p>
            <a:p>
              <a:pPr>
                <a:lnSpc>
                  <a:spcPct val="75000"/>
                </a:lnSpc>
              </a:pPr>
              <a:r>
                <a:rPr lang="en-US" altLang="en-US" sz="1800">
                  <a:ea typeface="SimSun" panose="02010600030101010101" pitchFamily="2" charset="-122"/>
                  <a:cs typeface="Times New Roman" panose="02020603050405020304" pitchFamily="18" charset="0"/>
                </a:rPr>
                <a:t>ρ</a:t>
              </a:r>
              <a:r>
                <a:rPr lang="en-US" altLang="en-US" sz="1800" i="1" baseline="-30000">
                  <a:ea typeface="SimSun" panose="02010600030101010101" pitchFamily="2" charset="-122"/>
                  <a:cs typeface="Times New Roman" panose="02020603050405020304" pitchFamily="18" charset="0"/>
                </a:rPr>
                <a:t>p</a:t>
              </a:r>
              <a:r>
                <a:rPr lang="en-US" altLang="en-US" sz="1800">
                  <a:ea typeface="SimSun" panose="02010600030101010101" pitchFamily="2" charset="-122"/>
                  <a:cs typeface="Times New Roman" panose="02020603050405020304" pitchFamily="18" charset="0"/>
                </a:rPr>
                <a:t> &gt; ρ</a:t>
              </a:r>
              <a:r>
                <a:rPr lang="en-US" altLang="en-US" sz="1800" i="1" baseline="-30000">
                  <a:ea typeface="SimSun" panose="02010600030101010101" pitchFamily="2" charset="-122"/>
                  <a:cs typeface="Times New Roman" panose="02020603050405020304" pitchFamily="18" charset="0"/>
                </a:rPr>
                <a:t>f</a:t>
              </a:r>
              <a:r>
                <a:rPr lang="en-US" altLang="en-US" sz="1800">
                  <a:ea typeface="SimSun" panose="02010600030101010101" pitchFamily="2" charset="-122"/>
                  <a:cs typeface="Times New Roman" panose="02020603050405020304" pitchFamily="18" charset="0"/>
                </a:rPr>
                <a:t>, upwards if ρ</a:t>
              </a:r>
              <a:r>
                <a:rPr lang="en-US" altLang="en-US" sz="1800" i="1" baseline="-30000">
                  <a:ea typeface="SimSun" panose="02010600030101010101" pitchFamily="2" charset="-122"/>
                  <a:cs typeface="Times New Roman" panose="02020603050405020304" pitchFamily="18" charset="0"/>
                </a:rPr>
                <a:t>p</a:t>
              </a:r>
              <a:r>
                <a:rPr lang="en-US" altLang="en-US" sz="1800">
                  <a:ea typeface="SimSun" panose="02010600030101010101" pitchFamily="2" charset="-122"/>
                  <a:cs typeface="Times New Roman" panose="02020603050405020304" pitchFamily="18" charset="0"/>
                </a:rPr>
                <a:t> &lt; ρ</a:t>
              </a:r>
              <a:r>
                <a:rPr lang="en-US" altLang="en-US" sz="1800" i="1" baseline="-30000">
                  <a:ea typeface="SimSun" panose="02010600030101010101" pitchFamily="2" charset="-122"/>
                  <a:cs typeface="Times New Roman" panose="02020603050405020304" pitchFamily="18" charset="0"/>
                </a:rPr>
                <a:t>f</a:t>
              </a:r>
              <a:r>
                <a:rPr lang="en-US" altLang="en-US" sz="1800">
                  <a:ea typeface="SimSun" panose="02010600030101010101" pitchFamily="2" charset="-122"/>
                  <a:cs typeface="Times New Roman" panose="02020603050405020304" pitchFamily="18" charset="0"/>
                </a:rPr>
                <a:t>), </a:t>
              </a:r>
            </a:p>
            <a:p>
              <a:pPr>
                <a:lnSpc>
                  <a:spcPct val="75000"/>
                </a:lnSpc>
              </a:pPr>
              <a:endParaRPr lang="en-US" altLang="en-US" sz="1800">
                <a:ea typeface="SimSun" panose="02010600030101010101" pitchFamily="2" charset="-122"/>
                <a:cs typeface="Times New Roman" panose="02020603050405020304" pitchFamily="18" charset="0"/>
              </a:endParaRPr>
            </a:p>
            <a:p>
              <a:pPr>
                <a:lnSpc>
                  <a:spcPct val="75000"/>
                </a:lnSpc>
              </a:pPr>
              <a:r>
                <a:rPr lang="en-US" altLang="en-US" sz="1800" i="1">
                  <a:ea typeface="SimSun" panose="02010600030101010101" pitchFamily="2" charset="-122"/>
                  <a:cs typeface="Times New Roman" panose="02020603050405020304" pitchFamily="18" charset="0"/>
                </a:rPr>
                <a:t>r</a:t>
              </a:r>
              <a:r>
                <a:rPr lang="en-US" altLang="en-US" sz="1800">
                  <a:ea typeface="SimSun" panose="02010600030101010101" pitchFamily="2" charset="-122"/>
                  <a:cs typeface="Times New Roman" panose="02020603050405020304" pitchFamily="18" charset="0"/>
                </a:rPr>
                <a:t> is the Stokes radius of the particle (cm), </a:t>
              </a:r>
            </a:p>
            <a:p>
              <a:pPr>
                <a:lnSpc>
                  <a:spcPct val="75000"/>
                </a:lnSpc>
              </a:pPr>
              <a:endParaRPr lang="en-US" altLang="en-US" sz="1800">
                <a:ea typeface="SimSun" panose="02010600030101010101" pitchFamily="2" charset="-122"/>
                <a:cs typeface="Times New Roman" panose="02020603050405020304" pitchFamily="18" charset="0"/>
              </a:endParaRPr>
            </a:p>
            <a:p>
              <a:pPr>
                <a:lnSpc>
                  <a:spcPct val="75000"/>
                </a:lnSpc>
              </a:pPr>
              <a:r>
                <a:rPr lang="en-US" altLang="en-US" sz="1800" i="1">
                  <a:ea typeface="SimSun" panose="02010600030101010101" pitchFamily="2" charset="-122"/>
                  <a:cs typeface="Times New Roman" panose="02020603050405020304" pitchFamily="18" charset="0"/>
                </a:rPr>
                <a:t>g</a:t>
              </a:r>
              <a:r>
                <a:rPr lang="en-US" altLang="en-US" sz="1800">
                  <a:ea typeface="SimSun" panose="02010600030101010101" pitchFamily="2" charset="-122"/>
                  <a:cs typeface="Times New Roman" panose="02020603050405020304" pitchFamily="18" charset="0"/>
                </a:rPr>
                <a:t> is the standard gravity (cm/sec</a:t>
              </a:r>
              <a:r>
                <a:rPr lang="en-US" altLang="en-US" sz="1800" baseline="30000">
                  <a:ea typeface="SimSun" panose="02010600030101010101" pitchFamily="2" charset="-122"/>
                  <a:cs typeface="Times New Roman" panose="02020603050405020304" pitchFamily="18" charset="0"/>
                </a:rPr>
                <a:t>2</a:t>
              </a:r>
              <a:r>
                <a:rPr lang="en-US" altLang="en-US" sz="1800">
                  <a:ea typeface="SimSun" panose="02010600030101010101" pitchFamily="2" charset="-122"/>
                  <a:cs typeface="Times New Roman" panose="02020603050405020304" pitchFamily="18" charset="0"/>
                </a:rPr>
                <a:t>), </a:t>
              </a:r>
            </a:p>
            <a:p>
              <a:pPr>
                <a:lnSpc>
                  <a:spcPct val="75000"/>
                </a:lnSpc>
              </a:pPr>
              <a:endParaRPr lang="en-US" altLang="en-US" sz="1800">
                <a:ea typeface="SimSun" panose="02010600030101010101" pitchFamily="2" charset="-122"/>
                <a:cs typeface="Times New Roman" panose="02020603050405020304" pitchFamily="18" charset="0"/>
              </a:endParaRPr>
            </a:p>
            <a:p>
              <a:pPr>
                <a:lnSpc>
                  <a:spcPct val="75000"/>
                </a:lnSpc>
              </a:pPr>
              <a:r>
                <a:rPr lang="en-US" altLang="en-US" sz="1800" i="1">
                  <a:ea typeface="SimSun" panose="02010600030101010101" pitchFamily="2" charset="-122"/>
                  <a:cs typeface="Times New Roman" panose="02020603050405020304" pitchFamily="18" charset="0"/>
                </a:rPr>
                <a:t>ρ</a:t>
              </a:r>
              <a:r>
                <a:rPr lang="en-US" altLang="en-US" sz="1800" i="1" baseline="-30000">
                  <a:ea typeface="SimSun" panose="02010600030101010101" pitchFamily="2" charset="-122"/>
                  <a:cs typeface="Times New Roman" panose="02020603050405020304" pitchFamily="18" charset="0"/>
                </a:rPr>
                <a:t>p</a:t>
              </a:r>
              <a:r>
                <a:rPr lang="en-US" altLang="en-US" sz="1800">
                  <a:ea typeface="SimSun" panose="02010600030101010101" pitchFamily="2" charset="-122"/>
                  <a:cs typeface="Times New Roman" panose="02020603050405020304" pitchFamily="18" charset="0"/>
                </a:rPr>
                <a:t> is the density of the particles (g/cm</a:t>
              </a:r>
              <a:r>
                <a:rPr lang="en-US" altLang="en-US" sz="1800" baseline="30000">
                  <a:ea typeface="SimSun" panose="02010600030101010101" pitchFamily="2" charset="-122"/>
                  <a:cs typeface="Times New Roman" panose="02020603050405020304" pitchFamily="18" charset="0"/>
                </a:rPr>
                <a:t>3</a:t>
              </a:r>
              <a:r>
                <a:rPr lang="en-US" altLang="en-US" sz="1800">
                  <a:ea typeface="SimSun" panose="02010600030101010101" pitchFamily="2" charset="-122"/>
                  <a:cs typeface="Times New Roman" panose="02020603050405020304" pitchFamily="18" charset="0"/>
                </a:rPr>
                <a:t>),</a:t>
              </a:r>
            </a:p>
            <a:p>
              <a:pPr>
                <a:lnSpc>
                  <a:spcPct val="75000"/>
                </a:lnSpc>
              </a:pPr>
              <a:r>
                <a:rPr lang="en-US" altLang="en-US" sz="1800">
                  <a:ea typeface="SimSun" panose="02010600030101010101" pitchFamily="2" charset="-122"/>
                  <a:cs typeface="Times New Roman" panose="02020603050405020304" pitchFamily="18" charset="0"/>
                </a:rPr>
                <a:t> </a:t>
              </a:r>
            </a:p>
            <a:p>
              <a:pPr>
                <a:lnSpc>
                  <a:spcPct val="75000"/>
                </a:lnSpc>
              </a:pPr>
              <a:r>
                <a:rPr lang="en-US" altLang="en-US" sz="1800" i="1">
                  <a:ea typeface="SimSun" panose="02010600030101010101" pitchFamily="2" charset="-122"/>
                  <a:cs typeface="Times New Roman" panose="02020603050405020304" pitchFamily="18" charset="0"/>
                </a:rPr>
                <a:t>ρ</a:t>
              </a:r>
              <a:r>
                <a:rPr lang="en-US" altLang="en-US" sz="1800" i="1" baseline="-30000">
                  <a:ea typeface="SimSun" panose="02010600030101010101" pitchFamily="2" charset="-122"/>
                  <a:cs typeface="Times New Roman" panose="02020603050405020304" pitchFamily="18" charset="0"/>
                </a:rPr>
                <a:t>f</a:t>
              </a:r>
              <a:r>
                <a:rPr lang="en-US" altLang="en-US" sz="1800">
                  <a:ea typeface="SimSun" panose="02010600030101010101" pitchFamily="2" charset="-122"/>
                  <a:cs typeface="Times New Roman" panose="02020603050405020304" pitchFamily="18" charset="0"/>
                </a:rPr>
                <a:t> is the density of the fluid (g/cm</a:t>
              </a:r>
              <a:r>
                <a:rPr lang="en-US" altLang="en-US" sz="1800" baseline="30000">
                  <a:ea typeface="SimSun" panose="02010600030101010101" pitchFamily="2" charset="-122"/>
                  <a:cs typeface="Times New Roman" panose="02020603050405020304" pitchFamily="18" charset="0"/>
                </a:rPr>
                <a:t>3</a:t>
              </a:r>
              <a:r>
                <a:rPr lang="en-US" altLang="en-US" sz="1800">
                  <a:ea typeface="SimSun" panose="02010600030101010101" pitchFamily="2" charset="-122"/>
                  <a:cs typeface="Times New Roman" panose="02020603050405020304" pitchFamily="18" charset="0"/>
                </a:rPr>
                <a:t>), and </a:t>
              </a:r>
            </a:p>
            <a:p>
              <a:pPr>
                <a:lnSpc>
                  <a:spcPct val="75000"/>
                </a:lnSpc>
              </a:pPr>
              <a:endParaRPr lang="en-US" altLang="en-US" sz="1800">
                <a:ea typeface="SimSun" panose="02010600030101010101" pitchFamily="2" charset="-122"/>
                <a:cs typeface="Times New Roman" panose="02020603050405020304" pitchFamily="18" charset="0"/>
              </a:endParaRPr>
            </a:p>
            <a:p>
              <a:pPr>
                <a:lnSpc>
                  <a:spcPct val="75000"/>
                </a:lnSpc>
              </a:pPr>
              <a:r>
                <a:rPr lang="en-US" altLang="en-US" sz="1800">
                  <a:ea typeface="SimSun" panose="02010600030101010101" pitchFamily="2" charset="-122"/>
                  <a:cs typeface="Times New Roman" panose="02020603050405020304" pitchFamily="18" charset="0"/>
                </a:rPr>
                <a:t>η is the fluid viscosity (dyne sec/cm</a:t>
              </a:r>
              <a:r>
                <a:rPr lang="en-US" altLang="en-US" sz="1800" baseline="30000">
                  <a:ea typeface="SimSun" panose="02010600030101010101" pitchFamily="2" charset="-122"/>
                  <a:cs typeface="Times New Roman" panose="02020603050405020304" pitchFamily="18" charset="0"/>
                </a:rPr>
                <a:t>2</a:t>
              </a:r>
              <a:r>
                <a:rPr lang="en-US" altLang="en-US" sz="1800">
                  <a:ea typeface="SimSun" panose="02010600030101010101" pitchFamily="2" charset="-122"/>
                  <a:cs typeface="Times New Roman" panose="02020603050405020304" pitchFamily="18" charset="0"/>
                </a:rPr>
                <a:t>). </a:t>
              </a:r>
              <a:endParaRPr lang="en-US" altLang="en-US" sz="2800">
                <a:latin typeface="Arial" panose="020B0604020202020204" pitchFamily="34" charset="0"/>
                <a:ea typeface="SimSun" panose="02010600030101010101" pitchFamily="2" charset="-122"/>
                <a:cs typeface="Times New Roman" panose="02020603050405020304" pitchFamily="18" charset="0"/>
              </a:endParaRPr>
            </a:p>
          </p:txBody>
        </p:sp>
        <p:sp>
          <p:nvSpPr>
            <p:cNvPr id="29704" name="Rectangle 7">
              <a:extLst>
                <a:ext uri="{FF2B5EF4-FFF2-40B4-BE49-F238E27FC236}">
                  <a16:creationId xmlns:a16="http://schemas.microsoft.com/office/drawing/2014/main" id="{4FCCC854-D44E-4E97-8CCD-838EBD8EF334}"/>
                </a:ext>
              </a:extLst>
            </p:cNvPr>
            <p:cNvSpPr>
              <a:spLocks noChangeArrowheads="1"/>
            </p:cNvSpPr>
            <p:nvPr/>
          </p:nvSpPr>
          <p:spPr bwMode="auto">
            <a:xfrm>
              <a:off x="624" y="98"/>
              <a:ext cx="127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a:latin typeface="Arial" panose="020B0604020202020204" pitchFamily="34" charset="0"/>
                  <a:cs typeface="Arial" panose="020B0604020202020204" pitchFamily="34" charset="0"/>
                </a:rPr>
                <a:t>Stokes’ Law</a:t>
              </a:r>
              <a:r>
                <a:rPr lang="en-US" altLang="en-US">
                  <a:latin typeface="Arial" panose="020B0604020202020204" pitchFamily="34" charset="0"/>
                  <a:cs typeface="Arial" panose="020B0604020202020204" pitchFamily="34" charset="0"/>
                </a:rPr>
                <a:t> </a:t>
              </a:r>
            </a:p>
          </p:txBody>
        </p:sp>
        <p:sp>
          <p:nvSpPr>
            <p:cNvPr id="29705" name="Rectangle 8">
              <a:extLst>
                <a:ext uri="{FF2B5EF4-FFF2-40B4-BE49-F238E27FC236}">
                  <a16:creationId xmlns:a16="http://schemas.microsoft.com/office/drawing/2014/main" id="{1F42299F-BD84-43E7-9F56-18E6AACCFE73}"/>
                </a:ext>
              </a:extLst>
            </p:cNvPr>
            <p:cNvSpPr>
              <a:spLocks noChangeArrowheads="1"/>
            </p:cNvSpPr>
            <p:nvPr/>
          </p:nvSpPr>
          <p:spPr bwMode="auto">
            <a:xfrm>
              <a:off x="3984" y="1584"/>
              <a:ext cx="168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cs typeface="Times New Roman" panose="02020603050405020304" pitchFamily="18" charset="0"/>
                </a:rPr>
                <a:t>Stokes’ Law</a:t>
              </a:r>
            </a:p>
            <a:p>
              <a:pPr eaLnBrk="1" hangingPunct="1"/>
              <a:r>
                <a:rPr lang="en-US" altLang="en-US" sz="2000">
                  <a:cs typeface="Times New Roman" panose="02020603050405020304" pitchFamily="18" charset="0"/>
                </a:rPr>
                <a:t> the drag force </a:t>
              </a:r>
              <a:r>
                <a:rPr lang="en-US" altLang="en-US" sz="2000" i="1">
                  <a:cs typeface="Times New Roman" panose="02020603050405020304" pitchFamily="18" charset="0"/>
                </a:rPr>
                <a:t>F </a:t>
              </a:r>
              <a:r>
                <a:rPr lang="en-US" altLang="en-US" sz="2000">
                  <a:cs typeface="Times New Roman" panose="02020603050405020304" pitchFamily="18" charset="0"/>
                </a:rPr>
                <a:t>on a sphere of radius </a:t>
              </a:r>
              <a:r>
                <a:rPr lang="en-US" altLang="en-US" sz="2000" i="1">
                  <a:cs typeface="Times New Roman" panose="02020603050405020304" pitchFamily="18" charset="0"/>
                </a:rPr>
                <a:t>a </a:t>
              </a:r>
              <a:r>
                <a:rPr lang="en-US" altLang="en-US" sz="2000">
                  <a:cs typeface="Times New Roman" panose="02020603050405020304" pitchFamily="18" charset="0"/>
                </a:rPr>
                <a:t>moving through a fluid of viscosity η at speed </a:t>
              </a:r>
              <a:r>
                <a:rPr lang="en-US" altLang="en-US" sz="2000" i="1">
                  <a:cs typeface="Times New Roman" panose="02020603050405020304" pitchFamily="18" charset="0"/>
                </a:rPr>
                <a:t>v </a:t>
              </a:r>
              <a:r>
                <a:rPr lang="en-US" altLang="en-US" sz="2000">
                  <a:cs typeface="Times New Roman" panose="02020603050405020304" pitchFamily="18" charset="0"/>
                </a:rPr>
                <a:t>is given by: </a:t>
              </a:r>
            </a:p>
            <a:p>
              <a:pPr eaLnBrk="1" hangingPunct="1"/>
              <a:r>
                <a:rPr lang="en-US" altLang="en-US" sz="2000" i="1">
                  <a:cs typeface="Times New Roman" panose="02020603050405020304" pitchFamily="18" charset="0"/>
                </a:rPr>
                <a:t>F = 6</a:t>
              </a:r>
              <a:r>
                <a:rPr lang="el-GR" altLang="en-US" sz="2000" i="1">
                  <a:cs typeface="Times New Roman" panose="02020603050405020304" pitchFamily="18" charset="0"/>
                </a:rPr>
                <a:t>π</a:t>
              </a:r>
              <a:r>
                <a:rPr lang="en-US" altLang="en-US" sz="2000" i="1">
                  <a:cs typeface="Times New Roman" panose="02020603050405020304" pitchFamily="18" charset="0"/>
                </a:rPr>
                <a:t>a</a:t>
              </a:r>
              <a:r>
                <a:rPr lang="el-GR" altLang="en-US" sz="2000" i="1">
                  <a:cs typeface="Times New Roman" panose="02020603050405020304" pitchFamily="18" charset="0"/>
                </a:rPr>
                <a:t>η</a:t>
              </a:r>
              <a:r>
                <a:rPr lang="en-US" altLang="en-US" sz="2000" i="1">
                  <a:cs typeface="Times New Roman" panose="02020603050405020304" pitchFamily="18" charset="0"/>
                </a:rPr>
                <a:t>v</a:t>
              </a:r>
              <a:endParaRPr lang="el-GR" altLang="en-US" sz="2000" i="1">
                <a:cs typeface="Times New Roman" panose="02020603050405020304" pitchFamily="18" charset="0"/>
              </a:endParaRPr>
            </a:p>
            <a:p>
              <a:pPr eaLnBrk="1" hangingPunct="1"/>
              <a:r>
                <a:rPr lang="en-US" altLang="en-US" sz="2000">
                  <a:cs typeface="Times New Roman" panose="02020603050405020304" pitchFamily="18" charset="0"/>
                </a:rPr>
                <a:t>note that this drag force is </a:t>
              </a:r>
              <a:r>
                <a:rPr lang="en-US" altLang="en-US" sz="2000" i="1">
                  <a:cs typeface="Times New Roman" panose="02020603050405020304" pitchFamily="18" charset="0"/>
                </a:rPr>
                <a:t>directly proportional to the radius</a:t>
              </a:r>
              <a:r>
                <a:rPr lang="en-US" altLang="en-US" sz="2000">
                  <a:cs typeface="Times New Roman" panose="02020603050405020304" pitchFamily="18" charset="0"/>
                </a:rPr>
                <a:t> </a:t>
              </a:r>
            </a:p>
          </p:txBody>
        </p:sp>
        <p:sp>
          <p:nvSpPr>
            <p:cNvPr id="29706" name="AutoShape 9">
              <a:extLst>
                <a:ext uri="{FF2B5EF4-FFF2-40B4-BE49-F238E27FC236}">
                  <a16:creationId xmlns:a16="http://schemas.microsoft.com/office/drawing/2014/main" id="{E3927F3C-6D9F-44C8-BB65-7DADCD079BFD}"/>
                </a:ext>
              </a:extLst>
            </p:cNvPr>
            <p:cNvSpPr>
              <a:spLocks noChangeArrowheads="1"/>
            </p:cNvSpPr>
            <p:nvPr/>
          </p:nvSpPr>
          <p:spPr bwMode="auto">
            <a:xfrm>
              <a:off x="3408" y="3408"/>
              <a:ext cx="192" cy="240"/>
            </a:xfrm>
            <a:prstGeom prst="upArrow">
              <a:avLst>
                <a:gd name="adj1" fmla="val 50000"/>
                <a:gd name="adj2" fmla="val 31250"/>
              </a:avLst>
            </a:prstGeom>
            <a:solidFill>
              <a:schemeClr val="bg1"/>
            </a:solidFill>
            <a:ln w="9525">
              <a:solidFill>
                <a:schemeClr val="tx1"/>
              </a:solidFill>
              <a:miter lim="800000"/>
              <a:headEnd/>
              <a:tailEnd/>
            </a:ln>
          </p:spPr>
          <p:txBody>
            <a:bodyPr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9707" name="Line 11">
              <a:extLst>
                <a:ext uri="{FF2B5EF4-FFF2-40B4-BE49-F238E27FC236}">
                  <a16:creationId xmlns:a16="http://schemas.microsoft.com/office/drawing/2014/main" id="{FC6A0379-E633-4E2D-A617-FD75CE989662}"/>
                </a:ext>
              </a:extLst>
            </p:cNvPr>
            <p:cNvSpPr>
              <a:spLocks noChangeShapeType="1"/>
            </p:cNvSpPr>
            <p:nvPr/>
          </p:nvSpPr>
          <p:spPr bwMode="auto">
            <a:xfrm>
              <a:off x="3792" y="2496"/>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479F8196-1378-44A1-8DE6-8877D629CE0E}"/>
              </a:ext>
            </a:extLst>
          </p:cNvPr>
          <p:cNvGrpSpPr>
            <a:grpSpLocks/>
          </p:cNvGrpSpPr>
          <p:nvPr/>
        </p:nvGrpSpPr>
        <p:grpSpPr bwMode="auto">
          <a:xfrm>
            <a:off x="1890713" y="1981200"/>
            <a:ext cx="5527675" cy="1336675"/>
            <a:chOff x="1191" y="2683"/>
            <a:chExt cx="3482" cy="842"/>
          </a:xfrm>
        </p:grpSpPr>
        <p:sp>
          <p:nvSpPr>
            <p:cNvPr id="30724" name="Freeform 3">
              <a:extLst>
                <a:ext uri="{FF2B5EF4-FFF2-40B4-BE49-F238E27FC236}">
                  <a16:creationId xmlns:a16="http://schemas.microsoft.com/office/drawing/2014/main" id="{8CE321E0-D5EA-4434-AD63-823916C23B17}"/>
                </a:ext>
              </a:extLst>
            </p:cNvPr>
            <p:cNvSpPr>
              <a:spLocks/>
            </p:cNvSpPr>
            <p:nvPr/>
          </p:nvSpPr>
          <p:spPr bwMode="auto">
            <a:xfrm>
              <a:off x="1575" y="2711"/>
              <a:ext cx="2282" cy="786"/>
            </a:xfrm>
            <a:custGeom>
              <a:avLst/>
              <a:gdLst>
                <a:gd name="T0" fmla="*/ 454 w 2282"/>
                <a:gd name="T1" fmla="*/ 179 h 786"/>
                <a:gd name="T2" fmla="*/ 754 w 2282"/>
                <a:gd name="T3" fmla="*/ 103 h 786"/>
                <a:gd name="T4" fmla="*/ 1093 w 2282"/>
                <a:gd name="T5" fmla="*/ 29 h 786"/>
                <a:gd name="T6" fmla="*/ 1184 w 2282"/>
                <a:gd name="T7" fmla="*/ 25 h 786"/>
                <a:gd name="T8" fmla="*/ 1322 w 2282"/>
                <a:gd name="T9" fmla="*/ 25 h 786"/>
                <a:gd name="T10" fmla="*/ 1475 w 2282"/>
                <a:gd name="T11" fmla="*/ 14 h 786"/>
                <a:gd name="T12" fmla="*/ 1613 w 2282"/>
                <a:gd name="T13" fmla="*/ 11 h 786"/>
                <a:gd name="T14" fmla="*/ 1719 w 2282"/>
                <a:gd name="T15" fmla="*/ 57 h 786"/>
                <a:gd name="T16" fmla="*/ 1805 w 2282"/>
                <a:gd name="T17" fmla="*/ 92 h 786"/>
                <a:gd name="T18" fmla="*/ 1913 w 2282"/>
                <a:gd name="T19" fmla="*/ 109 h 786"/>
                <a:gd name="T20" fmla="*/ 1935 w 2282"/>
                <a:gd name="T21" fmla="*/ 144 h 786"/>
                <a:gd name="T22" fmla="*/ 1805 w 2282"/>
                <a:gd name="T23" fmla="*/ 158 h 786"/>
                <a:gd name="T24" fmla="*/ 1346 w 2282"/>
                <a:gd name="T25" fmla="*/ 124 h 786"/>
                <a:gd name="T26" fmla="*/ 1316 w 2282"/>
                <a:gd name="T27" fmla="*/ 113 h 786"/>
                <a:gd name="T28" fmla="*/ 1277 w 2282"/>
                <a:gd name="T29" fmla="*/ 113 h 786"/>
                <a:gd name="T30" fmla="*/ 1154 w 2282"/>
                <a:gd name="T31" fmla="*/ 148 h 786"/>
                <a:gd name="T32" fmla="*/ 839 w 2282"/>
                <a:gd name="T33" fmla="*/ 222 h 786"/>
                <a:gd name="T34" fmla="*/ 761 w 2282"/>
                <a:gd name="T35" fmla="*/ 243 h 786"/>
                <a:gd name="T36" fmla="*/ 677 w 2282"/>
                <a:gd name="T37" fmla="*/ 285 h 786"/>
                <a:gd name="T38" fmla="*/ 508 w 2282"/>
                <a:gd name="T39" fmla="*/ 349 h 786"/>
                <a:gd name="T40" fmla="*/ 461 w 2282"/>
                <a:gd name="T41" fmla="*/ 387 h 786"/>
                <a:gd name="T42" fmla="*/ 501 w 2282"/>
                <a:gd name="T43" fmla="*/ 415 h 786"/>
                <a:gd name="T44" fmla="*/ 579 w 2282"/>
                <a:gd name="T45" fmla="*/ 439 h 786"/>
                <a:gd name="T46" fmla="*/ 670 w 2282"/>
                <a:gd name="T47" fmla="*/ 453 h 786"/>
                <a:gd name="T48" fmla="*/ 815 w 2282"/>
                <a:gd name="T49" fmla="*/ 429 h 786"/>
                <a:gd name="T50" fmla="*/ 938 w 2282"/>
                <a:gd name="T51" fmla="*/ 393 h 786"/>
                <a:gd name="T52" fmla="*/ 1031 w 2282"/>
                <a:gd name="T53" fmla="*/ 338 h 786"/>
                <a:gd name="T54" fmla="*/ 1268 w 2282"/>
                <a:gd name="T55" fmla="*/ 335 h 786"/>
                <a:gd name="T56" fmla="*/ 1358 w 2282"/>
                <a:gd name="T57" fmla="*/ 366 h 786"/>
                <a:gd name="T58" fmla="*/ 1466 w 2282"/>
                <a:gd name="T59" fmla="*/ 401 h 786"/>
                <a:gd name="T60" fmla="*/ 1598 w 2282"/>
                <a:gd name="T61" fmla="*/ 447 h 786"/>
                <a:gd name="T62" fmla="*/ 1758 w 2282"/>
                <a:gd name="T63" fmla="*/ 471 h 786"/>
                <a:gd name="T64" fmla="*/ 1952 w 2282"/>
                <a:gd name="T65" fmla="*/ 503 h 786"/>
                <a:gd name="T66" fmla="*/ 2097 w 2282"/>
                <a:gd name="T67" fmla="*/ 524 h 786"/>
                <a:gd name="T68" fmla="*/ 2251 w 2282"/>
                <a:gd name="T69" fmla="*/ 538 h 786"/>
                <a:gd name="T70" fmla="*/ 2281 w 2282"/>
                <a:gd name="T71" fmla="*/ 591 h 786"/>
                <a:gd name="T72" fmla="*/ 2205 w 2282"/>
                <a:gd name="T73" fmla="*/ 622 h 786"/>
                <a:gd name="T74" fmla="*/ 2105 w 2282"/>
                <a:gd name="T75" fmla="*/ 644 h 786"/>
                <a:gd name="T76" fmla="*/ 2037 w 2282"/>
                <a:gd name="T77" fmla="*/ 673 h 786"/>
                <a:gd name="T78" fmla="*/ 1959 w 2282"/>
                <a:gd name="T79" fmla="*/ 697 h 786"/>
                <a:gd name="T80" fmla="*/ 1890 w 2282"/>
                <a:gd name="T81" fmla="*/ 711 h 786"/>
                <a:gd name="T82" fmla="*/ 1821 w 2282"/>
                <a:gd name="T83" fmla="*/ 708 h 786"/>
                <a:gd name="T84" fmla="*/ 1790 w 2282"/>
                <a:gd name="T85" fmla="*/ 732 h 786"/>
                <a:gd name="T86" fmla="*/ 1713 w 2282"/>
                <a:gd name="T87" fmla="*/ 746 h 786"/>
                <a:gd name="T88" fmla="*/ 1652 w 2282"/>
                <a:gd name="T89" fmla="*/ 746 h 786"/>
                <a:gd name="T90" fmla="*/ 1604 w 2282"/>
                <a:gd name="T91" fmla="*/ 751 h 786"/>
                <a:gd name="T92" fmla="*/ 1505 w 2282"/>
                <a:gd name="T93" fmla="*/ 778 h 786"/>
                <a:gd name="T94" fmla="*/ 1436 w 2282"/>
                <a:gd name="T95" fmla="*/ 785 h 786"/>
                <a:gd name="T96" fmla="*/ 1169 w 2282"/>
                <a:gd name="T97" fmla="*/ 732 h 786"/>
                <a:gd name="T98" fmla="*/ 961 w 2282"/>
                <a:gd name="T99" fmla="*/ 689 h 786"/>
                <a:gd name="T100" fmla="*/ 638 w 2282"/>
                <a:gd name="T101" fmla="*/ 644 h 786"/>
                <a:gd name="T102" fmla="*/ 253 w 2282"/>
                <a:gd name="T103" fmla="*/ 604 h 786"/>
                <a:gd name="T104" fmla="*/ 139 w 2282"/>
                <a:gd name="T105" fmla="*/ 598 h 786"/>
                <a:gd name="T106" fmla="*/ 76 w 2282"/>
                <a:gd name="T107" fmla="*/ 552 h 786"/>
                <a:gd name="T108" fmla="*/ 31 w 2282"/>
                <a:gd name="T109" fmla="*/ 493 h 786"/>
                <a:gd name="T110" fmla="*/ 0 w 2282"/>
                <a:gd name="T111" fmla="*/ 401 h 786"/>
                <a:gd name="T112" fmla="*/ 15 w 2282"/>
                <a:gd name="T113" fmla="*/ 300 h 786"/>
                <a:gd name="T114" fmla="*/ 100 w 2282"/>
                <a:gd name="T115" fmla="*/ 197 h 786"/>
                <a:gd name="T116" fmla="*/ 147 w 2282"/>
                <a:gd name="T117" fmla="*/ 194 h 7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82"/>
                <a:gd name="T178" fmla="*/ 0 h 786"/>
                <a:gd name="T179" fmla="*/ 2282 w 2282"/>
                <a:gd name="T180" fmla="*/ 786 h 7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82" h="786">
                  <a:moveTo>
                    <a:pt x="147" y="194"/>
                  </a:moveTo>
                  <a:lnTo>
                    <a:pt x="454" y="179"/>
                  </a:lnTo>
                  <a:lnTo>
                    <a:pt x="493" y="162"/>
                  </a:lnTo>
                  <a:lnTo>
                    <a:pt x="754" y="103"/>
                  </a:lnTo>
                  <a:lnTo>
                    <a:pt x="815" y="99"/>
                  </a:lnTo>
                  <a:lnTo>
                    <a:pt x="1093" y="29"/>
                  </a:lnTo>
                  <a:lnTo>
                    <a:pt x="1130" y="25"/>
                  </a:lnTo>
                  <a:lnTo>
                    <a:pt x="1184" y="25"/>
                  </a:lnTo>
                  <a:lnTo>
                    <a:pt x="1255" y="29"/>
                  </a:lnTo>
                  <a:lnTo>
                    <a:pt x="1322" y="25"/>
                  </a:lnTo>
                  <a:lnTo>
                    <a:pt x="1391" y="21"/>
                  </a:lnTo>
                  <a:lnTo>
                    <a:pt x="1475" y="14"/>
                  </a:lnTo>
                  <a:lnTo>
                    <a:pt x="1574" y="0"/>
                  </a:lnTo>
                  <a:lnTo>
                    <a:pt x="1613" y="11"/>
                  </a:lnTo>
                  <a:lnTo>
                    <a:pt x="1689" y="32"/>
                  </a:lnTo>
                  <a:lnTo>
                    <a:pt x="1719" y="57"/>
                  </a:lnTo>
                  <a:lnTo>
                    <a:pt x="1767" y="74"/>
                  </a:lnTo>
                  <a:lnTo>
                    <a:pt x="1805" y="92"/>
                  </a:lnTo>
                  <a:lnTo>
                    <a:pt x="1866" y="103"/>
                  </a:lnTo>
                  <a:lnTo>
                    <a:pt x="1913" y="109"/>
                  </a:lnTo>
                  <a:lnTo>
                    <a:pt x="1929" y="130"/>
                  </a:lnTo>
                  <a:lnTo>
                    <a:pt x="1935" y="144"/>
                  </a:lnTo>
                  <a:lnTo>
                    <a:pt x="1851" y="158"/>
                  </a:lnTo>
                  <a:lnTo>
                    <a:pt x="1805" y="158"/>
                  </a:lnTo>
                  <a:lnTo>
                    <a:pt x="1513" y="134"/>
                  </a:lnTo>
                  <a:lnTo>
                    <a:pt x="1346" y="124"/>
                  </a:lnTo>
                  <a:lnTo>
                    <a:pt x="1337" y="120"/>
                  </a:lnTo>
                  <a:lnTo>
                    <a:pt x="1316" y="113"/>
                  </a:lnTo>
                  <a:lnTo>
                    <a:pt x="1292" y="113"/>
                  </a:lnTo>
                  <a:lnTo>
                    <a:pt x="1277" y="113"/>
                  </a:lnTo>
                  <a:lnTo>
                    <a:pt x="1255" y="120"/>
                  </a:lnTo>
                  <a:lnTo>
                    <a:pt x="1154" y="148"/>
                  </a:lnTo>
                  <a:lnTo>
                    <a:pt x="976" y="194"/>
                  </a:lnTo>
                  <a:lnTo>
                    <a:pt x="839" y="222"/>
                  </a:lnTo>
                  <a:lnTo>
                    <a:pt x="793" y="229"/>
                  </a:lnTo>
                  <a:lnTo>
                    <a:pt x="761" y="243"/>
                  </a:lnTo>
                  <a:lnTo>
                    <a:pt x="724" y="261"/>
                  </a:lnTo>
                  <a:lnTo>
                    <a:pt x="677" y="285"/>
                  </a:lnTo>
                  <a:lnTo>
                    <a:pt x="638" y="307"/>
                  </a:lnTo>
                  <a:lnTo>
                    <a:pt x="508" y="349"/>
                  </a:lnTo>
                  <a:lnTo>
                    <a:pt x="461" y="371"/>
                  </a:lnTo>
                  <a:lnTo>
                    <a:pt x="461" y="387"/>
                  </a:lnTo>
                  <a:lnTo>
                    <a:pt x="477" y="401"/>
                  </a:lnTo>
                  <a:lnTo>
                    <a:pt x="501" y="415"/>
                  </a:lnTo>
                  <a:lnTo>
                    <a:pt x="538" y="429"/>
                  </a:lnTo>
                  <a:lnTo>
                    <a:pt x="579" y="439"/>
                  </a:lnTo>
                  <a:lnTo>
                    <a:pt x="615" y="447"/>
                  </a:lnTo>
                  <a:lnTo>
                    <a:pt x="670" y="453"/>
                  </a:lnTo>
                  <a:lnTo>
                    <a:pt x="737" y="443"/>
                  </a:lnTo>
                  <a:lnTo>
                    <a:pt x="815" y="429"/>
                  </a:lnTo>
                  <a:lnTo>
                    <a:pt x="877" y="415"/>
                  </a:lnTo>
                  <a:lnTo>
                    <a:pt x="938" y="393"/>
                  </a:lnTo>
                  <a:lnTo>
                    <a:pt x="1000" y="366"/>
                  </a:lnTo>
                  <a:lnTo>
                    <a:pt x="1031" y="338"/>
                  </a:lnTo>
                  <a:lnTo>
                    <a:pt x="1245" y="314"/>
                  </a:lnTo>
                  <a:lnTo>
                    <a:pt x="1268" y="335"/>
                  </a:lnTo>
                  <a:lnTo>
                    <a:pt x="1307" y="349"/>
                  </a:lnTo>
                  <a:lnTo>
                    <a:pt x="1358" y="366"/>
                  </a:lnTo>
                  <a:lnTo>
                    <a:pt x="1421" y="384"/>
                  </a:lnTo>
                  <a:lnTo>
                    <a:pt x="1466" y="401"/>
                  </a:lnTo>
                  <a:lnTo>
                    <a:pt x="1529" y="422"/>
                  </a:lnTo>
                  <a:lnTo>
                    <a:pt x="1598" y="447"/>
                  </a:lnTo>
                  <a:lnTo>
                    <a:pt x="1682" y="457"/>
                  </a:lnTo>
                  <a:lnTo>
                    <a:pt x="1758" y="471"/>
                  </a:lnTo>
                  <a:lnTo>
                    <a:pt x="1860" y="493"/>
                  </a:lnTo>
                  <a:lnTo>
                    <a:pt x="1952" y="503"/>
                  </a:lnTo>
                  <a:lnTo>
                    <a:pt x="2021" y="517"/>
                  </a:lnTo>
                  <a:lnTo>
                    <a:pt x="2097" y="524"/>
                  </a:lnTo>
                  <a:lnTo>
                    <a:pt x="2198" y="535"/>
                  </a:lnTo>
                  <a:lnTo>
                    <a:pt x="2251" y="538"/>
                  </a:lnTo>
                  <a:lnTo>
                    <a:pt x="2281" y="559"/>
                  </a:lnTo>
                  <a:lnTo>
                    <a:pt x="2281" y="591"/>
                  </a:lnTo>
                  <a:lnTo>
                    <a:pt x="2251" y="612"/>
                  </a:lnTo>
                  <a:lnTo>
                    <a:pt x="2205" y="622"/>
                  </a:lnTo>
                  <a:lnTo>
                    <a:pt x="2159" y="633"/>
                  </a:lnTo>
                  <a:lnTo>
                    <a:pt x="2105" y="644"/>
                  </a:lnTo>
                  <a:lnTo>
                    <a:pt x="2037" y="661"/>
                  </a:lnTo>
                  <a:lnTo>
                    <a:pt x="2037" y="673"/>
                  </a:lnTo>
                  <a:lnTo>
                    <a:pt x="1989" y="689"/>
                  </a:lnTo>
                  <a:lnTo>
                    <a:pt x="1959" y="697"/>
                  </a:lnTo>
                  <a:lnTo>
                    <a:pt x="1929" y="708"/>
                  </a:lnTo>
                  <a:lnTo>
                    <a:pt x="1890" y="711"/>
                  </a:lnTo>
                  <a:lnTo>
                    <a:pt x="1844" y="708"/>
                  </a:lnTo>
                  <a:lnTo>
                    <a:pt x="1821" y="708"/>
                  </a:lnTo>
                  <a:lnTo>
                    <a:pt x="1821" y="719"/>
                  </a:lnTo>
                  <a:lnTo>
                    <a:pt x="1790" y="732"/>
                  </a:lnTo>
                  <a:lnTo>
                    <a:pt x="1751" y="739"/>
                  </a:lnTo>
                  <a:lnTo>
                    <a:pt x="1713" y="746"/>
                  </a:lnTo>
                  <a:lnTo>
                    <a:pt x="1689" y="746"/>
                  </a:lnTo>
                  <a:lnTo>
                    <a:pt x="1652" y="746"/>
                  </a:lnTo>
                  <a:lnTo>
                    <a:pt x="1620" y="743"/>
                  </a:lnTo>
                  <a:lnTo>
                    <a:pt x="1604" y="751"/>
                  </a:lnTo>
                  <a:lnTo>
                    <a:pt x="1567" y="760"/>
                  </a:lnTo>
                  <a:lnTo>
                    <a:pt x="1505" y="778"/>
                  </a:lnTo>
                  <a:lnTo>
                    <a:pt x="1475" y="785"/>
                  </a:lnTo>
                  <a:lnTo>
                    <a:pt x="1436" y="785"/>
                  </a:lnTo>
                  <a:lnTo>
                    <a:pt x="1299" y="760"/>
                  </a:lnTo>
                  <a:lnTo>
                    <a:pt x="1169" y="732"/>
                  </a:lnTo>
                  <a:lnTo>
                    <a:pt x="1076" y="711"/>
                  </a:lnTo>
                  <a:lnTo>
                    <a:pt x="961" y="689"/>
                  </a:lnTo>
                  <a:lnTo>
                    <a:pt x="877" y="679"/>
                  </a:lnTo>
                  <a:lnTo>
                    <a:pt x="638" y="644"/>
                  </a:lnTo>
                  <a:lnTo>
                    <a:pt x="423" y="619"/>
                  </a:lnTo>
                  <a:lnTo>
                    <a:pt x="253" y="604"/>
                  </a:lnTo>
                  <a:lnTo>
                    <a:pt x="169" y="604"/>
                  </a:lnTo>
                  <a:lnTo>
                    <a:pt x="139" y="598"/>
                  </a:lnTo>
                  <a:lnTo>
                    <a:pt x="109" y="580"/>
                  </a:lnTo>
                  <a:lnTo>
                    <a:pt x="76" y="552"/>
                  </a:lnTo>
                  <a:lnTo>
                    <a:pt x="54" y="528"/>
                  </a:lnTo>
                  <a:lnTo>
                    <a:pt x="31" y="493"/>
                  </a:lnTo>
                  <a:lnTo>
                    <a:pt x="7" y="443"/>
                  </a:lnTo>
                  <a:lnTo>
                    <a:pt x="0" y="401"/>
                  </a:lnTo>
                  <a:lnTo>
                    <a:pt x="0" y="349"/>
                  </a:lnTo>
                  <a:lnTo>
                    <a:pt x="15" y="300"/>
                  </a:lnTo>
                  <a:lnTo>
                    <a:pt x="54" y="237"/>
                  </a:lnTo>
                  <a:lnTo>
                    <a:pt x="100" y="197"/>
                  </a:lnTo>
                  <a:lnTo>
                    <a:pt x="123" y="191"/>
                  </a:lnTo>
                  <a:lnTo>
                    <a:pt x="147" y="194"/>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5" name="Freeform 4">
              <a:extLst>
                <a:ext uri="{FF2B5EF4-FFF2-40B4-BE49-F238E27FC236}">
                  <a16:creationId xmlns:a16="http://schemas.microsoft.com/office/drawing/2014/main" id="{C0F186C1-EF1E-4DDC-A8B2-76F3EE897049}"/>
                </a:ext>
              </a:extLst>
            </p:cNvPr>
            <p:cNvSpPr>
              <a:spLocks/>
            </p:cNvSpPr>
            <p:nvPr/>
          </p:nvSpPr>
          <p:spPr bwMode="auto">
            <a:xfrm>
              <a:off x="3510" y="2810"/>
              <a:ext cx="364" cy="46"/>
            </a:xfrm>
            <a:custGeom>
              <a:avLst/>
              <a:gdLst>
                <a:gd name="T0" fmla="*/ 0 w 364"/>
                <a:gd name="T1" fmla="*/ 45 h 46"/>
                <a:gd name="T2" fmla="*/ 39 w 364"/>
                <a:gd name="T3" fmla="*/ 45 h 46"/>
                <a:gd name="T4" fmla="*/ 102 w 364"/>
                <a:gd name="T5" fmla="*/ 35 h 46"/>
                <a:gd name="T6" fmla="*/ 170 w 364"/>
                <a:gd name="T7" fmla="*/ 31 h 46"/>
                <a:gd name="T8" fmla="*/ 254 w 364"/>
                <a:gd name="T9" fmla="*/ 21 h 46"/>
                <a:gd name="T10" fmla="*/ 324 w 364"/>
                <a:gd name="T11" fmla="*/ 6 h 46"/>
                <a:gd name="T12" fmla="*/ 363 w 364"/>
                <a:gd name="T13" fmla="*/ 0 h 46"/>
                <a:gd name="T14" fmla="*/ 0 60000 65536"/>
                <a:gd name="T15" fmla="*/ 0 60000 65536"/>
                <a:gd name="T16" fmla="*/ 0 60000 65536"/>
                <a:gd name="T17" fmla="*/ 0 60000 65536"/>
                <a:gd name="T18" fmla="*/ 0 60000 65536"/>
                <a:gd name="T19" fmla="*/ 0 60000 65536"/>
                <a:gd name="T20" fmla="*/ 0 60000 65536"/>
                <a:gd name="T21" fmla="*/ 0 w 364"/>
                <a:gd name="T22" fmla="*/ 0 h 46"/>
                <a:gd name="T23" fmla="*/ 364 w 364"/>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4" h="46">
                  <a:moveTo>
                    <a:pt x="0" y="45"/>
                  </a:moveTo>
                  <a:lnTo>
                    <a:pt x="39" y="45"/>
                  </a:lnTo>
                  <a:lnTo>
                    <a:pt x="102" y="35"/>
                  </a:lnTo>
                  <a:lnTo>
                    <a:pt x="170" y="31"/>
                  </a:lnTo>
                  <a:lnTo>
                    <a:pt x="254" y="21"/>
                  </a:lnTo>
                  <a:lnTo>
                    <a:pt x="324" y="6"/>
                  </a:lnTo>
                  <a:lnTo>
                    <a:pt x="363"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6" name="Freeform 5">
              <a:extLst>
                <a:ext uri="{FF2B5EF4-FFF2-40B4-BE49-F238E27FC236}">
                  <a16:creationId xmlns:a16="http://schemas.microsoft.com/office/drawing/2014/main" id="{5262AD19-EC1A-471B-B106-15C58E9512EE}"/>
                </a:ext>
              </a:extLst>
            </p:cNvPr>
            <p:cNvSpPr>
              <a:spLocks/>
            </p:cNvSpPr>
            <p:nvPr/>
          </p:nvSpPr>
          <p:spPr bwMode="auto">
            <a:xfrm>
              <a:off x="3834" y="3190"/>
              <a:ext cx="141" cy="60"/>
            </a:xfrm>
            <a:custGeom>
              <a:avLst/>
              <a:gdLst>
                <a:gd name="T0" fmla="*/ 140 w 141"/>
                <a:gd name="T1" fmla="*/ 0 h 60"/>
                <a:gd name="T2" fmla="*/ 116 w 141"/>
                <a:gd name="T3" fmla="*/ 14 h 60"/>
                <a:gd name="T4" fmla="*/ 86 w 141"/>
                <a:gd name="T5" fmla="*/ 28 h 60"/>
                <a:gd name="T6" fmla="*/ 54 w 141"/>
                <a:gd name="T7" fmla="*/ 38 h 60"/>
                <a:gd name="T8" fmla="*/ 22 w 141"/>
                <a:gd name="T9" fmla="*/ 52 h 60"/>
                <a:gd name="T10" fmla="*/ 0 w 141"/>
                <a:gd name="T11" fmla="*/ 59 h 60"/>
                <a:gd name="T12" fmla="*/ 0 60000 65536"/>
                <a:gd name="T13" fmla="*/ 0 60000 65536"/>
                <a:gd name="T14" fmla="*/ 0 60000 65536"/>
                <a:gd name="T15" fmla="*/ 0 60000 65536"/>
                <a:gd name="T16" fmla="*/ 0 60000 65536"/>
                <a:gd name="T17" fmla="*/ 0 60000 65536"/>
                <a:gd name="T18" fmla="*/ 0 w 141"/>
                <a:gd name="T19" fmla="*/ 0 h 60"/>
                <a:gd name="T20" fmla="*/ 141 w 141"/>
                <a:gd name="T21" fmla="*/ 60 h 60"/>
              </a:gdLst>
              <a:ahLst/>
              <a:cxnLst>
                <a:cxn ang="T12">
                  <a:pos x="T0" y="T1"/>
                </a:cxn>
                <a:cxn ang="T13">
                  <a:pos x="T2" y="T3"/>
                </a:cxn>
                <a:cxn ang="T14">
                  <a:pos x="T4" y="T5"/>
                </a:cxn>
                <a:cxn ang="T15">
                  <a:pos x="T6" y="T7"/>
                </a:cxn>
                <a:cxn ang="T16">
                  <a:pos x="T8" y="T9"/>
                </a:cxn>
                <a:cxn ang="T17">
                  <a:pos x="T10" y="T11"/>
                </a:cxn>
              </a:cxnLst>
              <a:rect l="T18" t="T19" r="T20" b="T21"/>
              <a:pathLst>
                <a:path w="141" h="60">
                  <a:moveTo>
                    <a:pt x="140" y="0"/>
                  </a:moveTo>
                  <a:lnTo>
                    <a:pt x="116" y="14"/>
                  </a:lnTo>
                  <a:lnTo>
                    <a:pt x="86" y="28"/>
                  </a:lnTo>
                  <a:lnTo>
                    <a:pt x="54" y="38"/>
                  </a:lnTo>
                  <a:lnTo>
                    <a:pt x="22" y="52"/>
                  </a:lnTo>
                  <a:lnTo>
                    <a:pt x="0" y="5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7" name="Freeform 6">
              <a:extLst>
                <a:ext uri="{FF2B5EF4-FFF2-40B4-BE49-F238E27FC236}">
                  <a16:creationId xmlns:a16="http://schemas.microsoft.com/office/drawing/2014/main" id="{7D7FE277-F7DE-4C30-82E3-D5CD4FFD07E9}"/>
                </a:ext>
              </a:extLst>
            </p:cNvPr>
            <p:cNvSpPr>
              <a:spLocks/>
            </p:cNvSpPr>
            <p:nvPr/>
          </p:nvSpPr>
          <p:spPr bwMode="auto">
            <a:xfrm>
              <a:off x="3179" y="3450"/>
              <a:ext cx="17" cy="5"/>
            </a:xfrm>
            <a:custGeom>
              <a:avLst/>
              <a:gdLst>
                <a:gd name="T0" fmla="*/ 0 w 17"/>
                <a:gd name="T1" fmla="*/ 4 h 5"/>
                <a:gd name="T2" fmla="*/ 16 w 17"/>
                <a:gd name="T3" fmla="*/ 0 h 5"/>
                <a:gd name="T4" fmla="*/ 0 60000 65536"/>
                <a:gd name="T5" fmla="*/ 0 60000 65536"/>
                <a:gd name="T6" fmla="*/ 0 w 17"/>
                <a:gd name="T7" fmla="*/ 0 h 5"/>
                <a:gd name="T8" fmla="*/ 17 w 17"/>
                <a:gd name="T9" fmla="*/ 5 h 5"/>
              </a:gdLst>
              <a:ahLst/>
              <a:cxnLst>
                <a:cxn ang="T4">
                  <a:pos x="T0" y="T1"/>
                </a:cxn>
                <a:cxn ang="T5">
                  <a:pos x="T2" y="T3"/>
                </a:cxn>
              </a:cxnLst>
              <a:rect l="T6" t="T7" r="T8" b="T9"/>
              <a:pathLst>
                <a:path w="17" h="5">
                  <a:moveTo>
                    <a:pt x="0" y="4"/>
                  </a:moveTo>
                  <a:lnTo>
                    <a:pt x="16"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8" name="Freeform 7">
              <a:extLst>
                <a:ext uri="{FF2B5EF4-FFF2-40B4-BE49-F238E27FC236}">
                  <a16:creationId xmlns:a16="http://schemas.microsoft.com/office/drawing/2014/main" id="{2E4AAF48-0979-47D1-89FF-9B4A87906EA0}"/>
                </a:ext>
              </a:extLst>
            </p:cNvPr>
            <p:cNvSpPr>
              <a:spLocks/>
            </p:cNvSpPr>
            <p:nvPr/>
          </p:nvSpPr>
          <p:spPr bwMode="auto">
            <a:xfrm>
              <a:off x="3389" y="3412"/>
              <a:ext cx="23" cy="4"/>
            </a:xfrm>
            <a:custGeom>
              <a:avLst/>
              <a:gdLst>
                <a:gd name="T0" fmla="*/ 22 w 23"/>
                <a:gd name="T1" fmla="*/ 3 h 4"/>
                <a:gd name="T2" fmla="*/ 7 w 23"/>
                <a:gd name="T3" fmla="*/ 0 h 4"/>
                <a:gd name="T4" fmla="*/ 0 w 23"/>
                <a:gd name="T5" fmla="*/ 0 h 4"/>
                <a:gd name="T6" fmla="*/ 0 60000 65536"/>
                <a:gd name="T7" fmla="*/ 0 60000 65536"/>
                <a:gd name="T8" fmla="*/ 0 60000 65536"/>
                <a:gd name="T9" fmla="*/ 0 w 23"/>
                <a:gd name="T10" fmla="*/ 0 h 4"/>
                <a:gd name="T11" fmla="*/ 23 w 23"/>
                <a:gd name="T12" fmla="*/ 4 h 4"/>
              </a:gdLst>
              <a:ahLst/>
              <a:cxnLst>
                <a:cxn ang="T6">
                  <a:pos x="T0" y="T1"/>
                </a:cxn>
                <a:cxn ang="T7">
                  <a:pos x="T2" y="T3"/>
                </a:cxn>
                <a:cxn ang="T8">
                  <a:pos x="T4" y="T5"/>
                </a:cxn>
              </a:cxnLst>
              <a:rect l="T9" t="T10" r="T11" b="T12"/>
              <a:pathLst>
                <a:path w="23" h="4">
                  <a:moveTo>
                    <a:pt x="22" y="3"/>
                  </a:moveTo>
                  <a:lnTo>
                    <a:pt x="7" y="0"/>
                  </a:lnTo>
                  <a:lnTo>
                    <a:pt x="0"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29" name="Freeform 8">
              <a:extLst>
                <a:ext uri="{FF2B5EF4-FFF2-40B4-BE49-F238E27FC236}">
                  <a16:creationId xmlns:a16="http://schemas.microsoft.com/office/drawing/2014/main" id="{D3A885F9-69E7-41DA-80A8-E202441465FC}"/>
                </a:ext>
              </a:extLst>
            </p:cNvPr>
            <p:cNvSpPr>
              <a:spLocks/>
            </p:cNvSpPr>
            <p:nvPr/>
          </p:nvSpPr>
          <p:spPr bwMode="auto">
            <a:xfrm>
              <a:off x="3596" y="3366"/>
              <a:ext cx="31" cy="1"/>
            </a:xfrm>
            <a:custGeom>
              <a:avLst/>
              <a:gdLst>
                <a:gd name="T0" fmla="*/ 30 w 31"/>
                <a:gd name="T1" fmla="*/ 0 h 1"/>
                <a:gd name="T2" fmla="*/ 0 w 31"/>
                <a:gd name="T3" fmla="*/ 0 h 1"/>
                <a:gd name="T4" fmla="*/ 0 60000 65536"/>
                <a:gd name="T5" fmla="*/ 0 60000 65536"/>
                <a:gd name="T6" fmla="*/ 0 w 31"/>
                <a:gd name="T7" fmla="*/ 0 h 1"/>
                <a:gd name="T8" fmla="*/ 31 w 31"/>
                <a:gd name="T9" fmla="*/ 1 h 1"/>
              </a:gdLst>
              <a:ahLst/>
              <a:cxnLst>
                <a:cxn ang="T4">
                  <a:pos x="T0" y="T1"/>
                </a:cxn>
                <a:cxn ang="T5">
                  <a:pos x="T2" y="T3"/>
                </a:cxn>
              </a:cxnLst>
              <a:rect l="T6" t="T7" r="T8" b="T9"/>
              <a:pathLst>
                <a:path w="31" h="1">
                  <a:moveTo>
                    <a:pt x="30" y="0"/>
                  </a:moveTo>
                  <a:lnTo>
                    <a:pt x="0"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0" name="Freeform 9">
              <a:extLst>
                <a:ext uri="{FF2B5EF4-FFF2-40B4-BE49-F238E27FC236}">
                  <a16:creationId xmlns:a16="http://schemas.microsoft.com/office/drawing/2014/main" id="{C9BAC0B1-3572-4302-ACF9-BA794F6303FD}"/>
                </a:ext>
              </a:extLst>
            </p:cNvPr>
            <p:cNvSpPr>
              <a:spLocks/>
            </p:cNvSpPr>
            <p:nvPr/>
          </p:nvSpPr>
          <p:spPr bwMode="auto">
            <a:xfrm>
              <a:off x="3179" y="3380"/>
              <a:ext cx="218" cy="33"/>
            </a:xfrm>
            <a:custGeom>
              <a:avLst/>
              <a:gdLst>
                <a:gd name="T0" fmla="*/ 217 w 218"/>
                <a:gd name="T1" fmla="*/ 32 h 33"/>
                <a:gd name="T2" fmla="*/ 186 w 218"/>
                <a:gd name="T3" fmla="*/ 28 h 33"/>
                <a:gd name="T4" fmla="*/ 141 w 218"/>
                <a:gd name="T5" fmla="*/ 20 h 33"/>
                <a:gd name="T6" fmla="*/ 94 w 218"/>
                <a:gd name="T7" fmla="*/ 13 h 33"/>
                <a:gd name="T8" fmla="*/ 24 w 218"/>
                <a:gd name="T9" fmla="*/ 6 h 33"/>
                <a:gd name="T10" fmla="*/ 0 w 218"/>
                <a:gd name="T11" fmla="*/ 0 h 33"/>
                <a:gd name="T12" fmla="*/ 0 60000 65536"/>
                <a:gd name="T13" fmla="*/ 0 60000 65536"/>
                <a:gd name="T14" fmla="*/ 0 60000 65536"/>
                <a:gd name="T15" fmla="*/ 0 60000 65536"/>
                <a:gd name="T16" fmla="*/ 0 60000 65536"/>
                <a:gd name="T17" fmla="*/ 0 60000 65536"/>
                <a:gd name="T18" fmla="*/ 0 w 218"/>
                <a:gd name="T19" fmla="*/ 0 h 33"/>
                <a:gd name="T20" fmla="*/ 218 w 21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8" h="33">
                  <a:moveTo>
                    <a:pt x="217" y="32"/>
                  </a:moveTo>
                  <a:lnTo>
                    <a:pt x="186" y="28"/>
                  </a:lnTo>
                  <a:lnTo>
                    <a:pt x="141" y="20"/>
                  </a:lnTo>
                  <a:lnTo>
                    <a:pt x="94" y="13"/>
                  </a:lnTo>
                  <a:lnTo>
                    <a:pt x="24" y="6"/>
                  </a:lnTo>
                  <a:lnTo>
                    <a:pt x="0"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1" name="Freeform 10">
              <a:extLst>
                <a:ext uri="{FF2B5EF4-FFF2-40B4-BE49-F238E27FC236}">
                  <a16:creationId xmlns:a16="http://schemas.microsoft.com/office/drawing/2014/main" id="{DD8F87B4-6A22-47D1-A0D8-C57B05E4DCA4}"/>
                </a:ext>
              </a:extLst>
            </p:cNvPr>
            <p:cNvSpPr>
              <a:spLocks/>
            </p:cNvSpPr>
            <p:nvPr/>
          </p:nvSpPr>
          <p:spPr bwMode="auto">
            <a:xfrm>
              <a:off x="3095" y="3440"/>
              <a:ext cx="101" cy="15"/>
            </a:xfrm>
            <a:custGeom>
              <a:avLst/>
              <a:gdLst>
                <a:gd name="T0" fmla="*/ 100 w 101"/>
                <a:gd name="T1" fmla="*/ 14 h 15"/>
                <a:gd name="T2" fmla="*/ 47 w 101"/>
                <a:gd name="T3" fmla="*/ 7 h 15"/>
                <a:gd name="T4" fmla="*/ 0 w 101"/>
                <a:gd name="T5" fmla="*/ 0 h 15"/>
                <a:gd name="T6" fmla="*/ 0 60000 65536"/>
                <a:gd name="T7" fmla="*/ 0 60000 65536"/>
                <a:gd name="T8" fmla="*/ 0 60000 65536"/>
                <a:gd name="T9" fmla="*/ 0 w 101"/>
                <a:gd name="T10" fmla="*/ 0 h 15"/>
                <a:gd name="T11" fmla="*/ 101 w 101"/>
                <a:gd name="T12" fmla="*/ 15 h 15"/>
              </a:gdLst>
              <a:ahLst/>
              <a:cxnLst>
                <a:cxn ang="T6">
                  <a:pos x="T0" y="T1"/>
                </a:cxn>
                <a:cxn ang="T7">
                  <a:pos x="T2" y="T3"/>
                </a:cxn>
                <a:cxn ang="T8">
                  <a:pos x="T4" y="T5"/>
                </a:cxn>
              </a:cxnLst>
              <a:rect l="T9" t="T10" r="T11" b="T12"/>
              <a:pathLst>
                <a:path w="101" h="15">
                  <a:moveTo>
                    <a:pt x="100" y="14"/>
                  </a:moveTo>
                  <a:lnTo>
                    <a:pt x="47" y="7"/>
                  </a:lnTo>
                  <a:lnTo>
                    <a:pt x="0"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2" name="Freeform 11">
              <a:extLst>
                <a:ext uri="{FF2B5EF4-FFF2-40B4-BE49-F238E27FC236}">
                  <a16:creationId xmlns:a16="http://schemas.microsoft.com/office/drawing/2014/main" id="{56B2F661-0329-48D1-99F0-EDE2E10FF69E}"/>
                </a:ext>
              </a:extLst>
            </p:cNvPr>
            <p:cNvSpPr>
              <a:spLocks/>
            </p:cNvSpPr>
            <p:nvPr/>
          </p:nvSpPr>
          <p:spPr bwMode="auto">
            <a:xfrm>
              <a:off x="3866" y="2750"/>
              <a:ext cx="461" cy="486"/>
            </a:xfrm>
            <a:custGeom>
              <a:avLst/>
              <a:gdLst>
                <a:gd name="T0" fmla="*/ 460 w 461"/>
                <a:gd name="T1" fmla="*/ 478 h 486"/>
                <a:gd name="T2" fmla="*/ 169 w 461"/>
                <a:gd name="T3" fmla="*/ 485 h 486"/>
                <a:gd name="T4" fmla="*/ 121 w 461"/>
                <a:gd name="T5" fmla="*/ 436 h 486"/>
                <a:gd name="T6" fmla="*/ 61 w 461"/>
                <a:gd name="T7" fmla="*/ 345 h 486"/>
                <a:gd name="T8" fmla="*/ 30 w 461"/>
                <a:gd name="T9" fmla="*/ 261 h 486"/>
                <a:gd name="T10" fmla="*/ 13 w 461"/>
                <a:gd name="T11" fmla="*/ 190 h 486"/>
                <a:gd name="T12" fmla="*/ 7 w 461"/>
                <a:gd name="T13" fmla="*/ 112 h 486"/>
                <a:gd name="T14" fmla="*/ 0 w 461"/>
                <a:gd name="T15" fmla="*/ 28 h 486"/>
                <a:gd name="T16" fmla="*/ 298 w 461"/>
                <a:gd name="T17" fmla="*/ 0 h 4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1"/>
                <a:gd name="T28" fmla="*/ 0 h 486"/>
                <a:gd name="T29" fmla="*/ 461 w 461"/>
                <a:gd name="T30" fmla="*/ 486 h 4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1" h="486">
                  <a:moveTo>
                    <a:pt x="460" y="478"/>
                  </a:moveTo>
                  <a:lnTo>
                    <a:pt x="169" y="485"/>
                  </a:lnTo>
                  <a:lnTo>
                    <a:pt x="121" y="436"/>
                  </a:lnTo>
                  <a:lnTo>
                    <a:pt x="61" y="345"/>
                  </a:lnTo>
                  <a:lnTo>
                    <a:pt x="30" y="261"/>
                  </a:lnTo>
                  <a:lnTo>
                    <a:pt x="13" y="190"/>
                  </a:lnTo>
                  <a:lnTo>
                    <a:pt x="7" y="112"/>
                  </a:lnTo>
                  <a:lnTo>
                    <a:pt x="0" y="28"/>
                  </a:lnTo>
                  <a:lnTo>
                    <a:pt x="298"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3" name="Freeform 12">
              <a:extLst>
                <a:ext uri="{FF2B5EF4-FFF2-40B4-BE49-F238E27FC236}">
                  <a16:creationId xmlns:a16="http://schemas.microsoft.com/office/drawing/2014/main" id="{691C0EDB-CC74-4F2B-A5A4-C986DCADCFB2}"/>
                </a:ext>
              </a:extLst>
            </p:cNvPr>
            <p:cNvSpPr>
              <a:spLocks/>
            </p:cNvSpPr>
            <p:nvPr/>
          </p:nvSpPr>
          <p:spPr bwMode="auto">
            <a:xfrm>
              <a:off x="4180" y="2683"/>
              <a:ext cx="493" cy="613"/>
            </a:xfrm>
            <a:custGeom>
              <a:avLst/>
              <a:gdLst>
                <a:gd name="T0" fmla="*/ 492 w 493"/>
                <a:gd name="T1" fmla="*/ 594 h 613"/>
                <a:gd name="T2" fmla="*/ 185 w 493"/>
                <a:gd name="T3" fmla="*/ 612 h 613"/>
                <a:gd name="T4" fmla="*/ 155 w 493"/>
                <a:gd name="T5" fmla="*/ 538 h 613"/>
                <a:gd name="T6" fmla="*/ 99 w 493"/>
                <a:gd name="T7" fmla="*/ 453 h 613"/>
                <a:gd name="T8" fmla="*/ 54 w 493"/>
                <a:gd name="T9" fmla="*/ 366 h 613"/>
                <a:gd name="T10" fmla="*/ 30 w 493"/>
                <a:gd name="T11" fmla="*/ 289 h 613"/>
                <a:gd name="T12" fmla="*/ 8 w 493"/>
                <a:gd name="T13" fmla="*/ 197 h 613"/>
                <a:gd name="T14" fmla="*/ 0 w 493"/>
                <a:gd name="T15" fmla="*/ 120 h 613"/>
                <a:gd name="T16" fmla="*/ 15 w 493"/>
                <a:gd name="T17" fmla="*/ 28 h 613"/>
                <a:gd name="T18" fmla="*/ 332 w 493"/>
                <a:gd name="T19" fmla="*/ 0 h 6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3"/>
                <a:gd name="T31" fmla="*/ 0 h 613"/>
                <a:gd name="T32" fmla="*/ 493 w 493"/>
                <a:gd name="T33" fmla="*/ 613 h 6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3" h="613">
                  <a:moveTo>
                    <a:pt x="492" y="594"/>
                  </a:moveTo>
                  <a:lnTo>
                    <a:pt x="185" y="612"/>
                  </a:lnTo>
                  <a:lnTo>
                    <a:pt x="155" y="538"/>
                  </a:lnTo>
                  <a:lnTo>
                    <a:pt x="99" y="453"/>
                  </a:lnTo>
                  <a:lnTo>
                    <a:pt x="54" y="366"/>
                  </a:lnTo>
                  <a:lnTo>
                    <a:pt x="30" y="289"/>
                  </a:lnTo>
                  <a:lnTo>
                    <a:pt x="8" y="197"/>
                  </a:lnTo>
                  <a:lnTo>
                    <a:pt x="0" y="120"/>
                  </a:lnTo>
                  <a:lnTo>
                    <a:pt x="15" y="28"/>
                  </a:lnTo>
                  <a:lnTo>
                    <a:pt x="332"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4" name="Freeform 13">
              <a:extLst>
                <a:ext uri="{FF2B5EF4-FFF2-40B4-BE49-F238E27FC236}">
                  <a16:creationId xmlns:a16="http://schemas.microsoft.com/office/drawing/2014/main" id="{72025463-36B7-4120-8339-9F188467562D}"/>
                </a:ext>
              </a:extLst>
            </p:cNvPr>
            <p:cNvSpPr>
              <a:spLocks/>
            </p:cNvSpPr>
            <p:nvPr/>
          </p:nvSpPr>
          <p:spPr bwMode="auto">
            <a:xfrm>
              <a:off x="2076" y="3039"/>
              <a:ext cx="269" cy="98"/>
            </a:xfrm>
            <a:custGeom>
              <a:avLst/>
              <a:gdLst>
                <a:gd name="T0" fmla="*/ 0 w 269"/>
                <a:gd name="T1" fmla="*/ 49 h 98"/>
                <a:gd name="T2" fmla="*/ 130 w 269"/>
                <a:gd name="T3" fmla="*/ 0 h 98"/>
                <a:gd name="T4" fmla="*/ 152 w 269"/>
                <a:gd name="T5" fmla="*/ 14 h 98"/>
                <a:gd name="T6" fmla="*/ 169 w 269"/>
                <a:gd name="T7" fmla="*/ 25 h 98"/>
                <a:gd name="T8" fmla="*/ 223 w 269"/>
                <a:gd name="T9" fmla="*/ 35 h 98"/>
                <a:gd name="T10" fmla="*/ 253 w 269"/>
                <a:gd name="T11" fmla="*/ 38 h 98"/>
                <a:gd name="T12" fmla="*/ 268 w 269"/>
                <a:gd name="T13" fmla="*/ 38 h 98"/>
                <a:gd name="T14" fmla="*/ 108 w 269"/>
                <a:gd name="T15" fmla="*/ 97 h 98"/>
                <a:gd name="T16" fmla="*/ 68 w 269"/>
                <a:gd name="T17" fmla="*/ 87 h 98"/>
                <a:gd name="T18" fmla="*/ 37 w 269"/>
                <a:gd name="T19" fmla="*/ 76 h 98"/>
                <a:gd name="T20" fmla="*/ 22 w 269"/>
                <a:gd name="T21" fmla="*/ 65 h 98"/>
                <a:gd name="T22" fmla="*/ 14 w 269"/>
                <a:gd name="T23" fmla="*/ 56 h 98"/>
                <a:gd name="T24" fmla="*/ 0 w 269"/>
                <a:gd name="T25" fmla="*/ 49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9"/>
                <a:gd name="T40" fmla="*/ 0 h 98"/>
                <a:gd name="T41" fmla="*/ 269 w 26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9" h="98">
                  <a:moveTo>
                    <a:pt x="0" y="49"/>
                  </a:moveTo>
                  <a:lnTo>
                    <a:pt x="130" y="0"/>
                  </a:lnTo>
                  <a:lnTo>
                    <a:pt x="152" y="14"/>
                  </a:lnTo>
                  <a:lnTo>
                    <a:pt x="169" y="25"/>
                  </a:lnTo>
                  <a:lnTo>
                    <a:pt x="223" y="35"/>
                  </a:lnTo>
                  <a:lnTo>
                    <a:pt x="253" y="38"/>
                  </a:lnTo>
                  <a:lnTo>
                    <a:pt x="268" y="38"/>
                  </a:lnTo>
                  <a:lnTo>
                    <a:pt x="108" y="97"/>
                  </a:lnTo>
                  <a:lnTo>
                    <a:pt x="68" y="87"/>
                  </a:lnTo>
                  <a:lnTo>
                    <a:pt x="37" y="76"/>
                  </a:lnTo>
                  <a:lnTo>
                    <a:pt x="22" y="65"/>
                  </a:lnTo>
                  <a:lnTo>
                    <a:pt x="14" y="56"/>
                  </a:lnTo>
                  <a:lnTo>
                    <a:pt x="0" y="49"/>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5" name="Freeform 14">
              <a:extLst>
                <a:ext uri="{FF2B5EF4-FFF2-40B4-BE49-F238E27FC236}">
                  <a16:creationId xmlns:a16="http://schemas.microsoft.com/office/drawing/2014/main" id="{29153749-E9DE-4D35-8A0C-F72CBA545996}"/>
                </a:ext>
              </a:extLst>
            </p:cNvPr>
            <p:cNvSpPr>
              <a:spLocks/>
            </p:cNvSpPr>
            <p:nvPr/>
          </p:nvSpPr>
          <p:spPr bwMode="auto">
            <a:xfrm>
              <a:off x="2752" y="3454"/>
              <a:ext cx="199" cy="71"/>
            </a:xfrm>
            <a:custGeom>
              <a:avLst/>
              <a:gdLst>
                <a:gd name="T0" fmla="*/ 198 w 199"/>
                <a:gd name="T1" fmla="*/ 32 h 71"/>
                <a:gd name="T2" fmla="*/ 169 w 199"/>
                <a:gd name="T3" fmla="*/ 42 h 71"/>
                <a:gd name="T4" fmla="*/ 122 w 199"/>
                <a:gd name="T5" fmla="*/ 59 h 71"/>
                <a:gd name="T6" fmla="*/ 78 w 199"/>
                <a:gd name="T7" fmla="*/ 70 h 71"/>
                <a:gd name="T8" fmla="*/ 31 w 199"/>
                <a:gd name="T9" fmla="*/ 64 h 71"/>
                <a:gd name="T10" fmla="*/ 7 w 199"/>
                <a:gd name="T11" fmla="*/ 53 h 71"/>
                <a:gd name="T12" fmla="*/ 0 w 199"/>
                <a:gd name="T13" fmla="*/ 38 h 71"/>
                <a:gd name="T14" fmla="*/ 7 w 199"/>
                <a:gd name="T15" fmla="*/ 21 h 71"/>
                <a:gd name="T16" fmla="*/ 31 w 199"/>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9"/>
                <a:gd name="T28" fmla="*/ 0 h 71"/>
                <a:gd name="T29" fmla="*/ 199 w 199"/>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9" h="71">
                  <a:moveTo>
                    <a:pt x="198" y="32"/>
                  </a:moveTo>
                  <a:lnTo>
                    <a:pt x="169" y="42"/>
                  </a:lnTo>
                  <a:lnTo>
                    <a:pt x="122" y="59"/>
                  </a:lnTo>
                  <a:lnTo>
                    <a:pt x="78" y="70"/>
                  </a:lnTo>
                  <a:lnTo>
                    <a:pt x="31" y="64"/>
                  </a:lnTo>
                  <a:lnTo>
                    <a:pt x="7" y="53"/>
                  </a:lnTo>
                  <a:lnTo>
                    <a:pt x="0" y="38"/>
                  </a:lnTo>
                  <a:lnTo>
                    <a:pt x="7" y="21"/>
                  </a:lnTo>
                  <a:lnTo>
                    <a:pt x="31"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6" name="Freeform 15">
              <a:extLst>
                <a:ext uri="{FF2B5EF4-FFF2-40B4-BE49-F238E27FC236}">
                  <a16:creationId xmlns:a16="http://schemas.microsoft.com/office/drawing/2014/main" id="{B3F4B9EC-540D-4F09-BCA8-CFB4B7DC909D}"/>
                </a:ext>
              </a:extLst>
            </p:cNvPr>
            <p:cNvSpPr>
              <a:spLocks/>
            </p:cNvSpPr>
            <p:nvPr/>
          </p:nvSpPr>
          <p:spPr bwMode="auto">
            <a:xfrm>
              <a:off x="2521" y="3408"/>
              <a:ext cx="224" cy="89"/>
            </a:xfrm>
            <a:custGeom>
              <a:avLst/>
              <a:gdLst>
                <a:gd name="T0" fmla="*/ 223 w 224"/>
                <a:gd name="T1" fmla="*/ 70 h 89"/>
                <a:gd name="T2" fmla="*/ 201 w 224"/>
                <a:gd name="T3" fmla="*/ 78 h 89"/>
                <a:gd name="T4" fmla="*/ 177 w 224"/>
                <a:gd name="T5" fmla="*/ 81 h 89"/>
                <a:gd name="T6" fmla="*/ 147 w 224"/>
                <a:gd name="T7" fmla="*/ 88 h 89"/>
                <a:gd name="T8" fmla="*/ 123 w 224"/>
                <a:gd name="T9" fmla="*/ 88 h 89"/>
                <a:gd name="T10" fmla="*/ 85 w 224"/>
                <a:gd name="T11" fmla="*/ 88 h 89"/>
                <a:gd name="T12" fmla="*/ 46 w 224"/>
                <a:gd name="T13" fmla="*/ 81 h 89"/>
                <a:gd name="T14" fmla="*/ 24 w 224"/>
                <a:gd name="T15" fmla="*/ 74 h 89"/>
                <a:gd name="T16" fmla="*/ 7 w 224"/>
                <a:gd name="T17" fmla="*/ 60 h 89"/>
                <a:gd name="T18" fmla="*/ 0 w 224"/>
                <a:gd name="T19" fmla="*/ 39 h 89"/>
                <a:gd name="T20" fmla="*/ 39 w 224"/>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4"/>
                <a:gd name="T34" fmla="*/ 0 h 89"/>
                <a:gd name="T35" fmla="*/ 224 w 224"/>
                <a:gd name="T36" fmla="*/ 89 h 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4" h="89">
                  <a:moveTo>
                    <a:pt x="223" y="70"/>
                  </a:moveTo>
                  <a:lnTo>
                    <a:pt x="201" y="78"/>
                  </a:lnTo>
                  <a:lnTo>
                    <a:pt x="177" y="81"/>
                  </a:lnTo>
                  <a:lnTo>
                    <a:pt x="147" y="88"/>
                  </a:lnTo>
                  <a:lnTo>
                    <a:pt x="123" y="88"/>
                  </a:lnTo>
                  <a:lnTo>
                    <a:pt x="85" y="88"/>
                  </a:lnTo>
                  <a:lnTo>
                    <a:pt x="46" y="81"/>
                  </a:lnTo>
                  <a:lnTo>
                    <a:pt x="24" y="74"/>
                  </a:lnTo>
                  <a:lnTo>
                    <a:pt x="7" y="60"/>
                  </a:lnTo>
                  <a:lnTo>
                    <a:pt x="0" y="39"/>
                  </a:lnTo>
                  <a:lnTo>
                    <a:pt x="39"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7" name="Freeform 16">
              <a:extLst>
                <a:ext uri="{FF2B5EF4-FFF2-40B4-BE49-F238E27FC236}">
                  <a16:creationId xmlns:a16="http://schemas.microsoft.com/office/drawing/2014/main" id="{6C863A1B-4049-452C-BDBE-7BD4162E5A4E}"/>
                </a:ext>
              </a:extLst>
            </p:cNvPr>
            <p:cNvSpPr>
              <a:spLocks/>
            </p:cNvSpPr>
            <p:nvPr/>
          </p:nvSpPr>
          <p:spPr bwMode="auto">
            <a:xfrm>
              <a:off x="2275" y="3372"/>
              <a:ext cx="247" cy="91"/>
            </a:xfrm>
            <a:custGeom>
              <a:avLst/>
              <a:gdLst>
                <a:gd name="T0" fmla="*/ 246 w 247"/>
                <a:gd name="T1" fmla="*/ 78 h 91"/>
                <a:gd name="T2" fmla="*/ 214 w 247"/>
                <a:gd name="T3" fmla="*/ 85 h 91"/>
                <a:gd name="T4" fmla="*/ 169 w 247"/>
                <a:gd name="T5" fmla="*/ 90 h 91"/>
                <a:gd name="T6" fmla="*/ 132 w 247"/>
                <a:gd name="T7" fmla="*/ 85 h 91"/>
                <a:gd name="T8" fmla="*/ 77 w 247"/>
                <a:gd name="T9" fmla="*/ 82 h 91"/>
                <a:gd name="T10" fmla="*/ 47 w 247"/>
                <a:gd name="T11" fmla="*/ 75 h 91"/>
                <a:gd name="T12" fmla="*/ 0 w 247"/>
                <a:gd name="T13" fmla="*/ 50 h 91"/>
                <a:gd name="T14" fmla="*/ 0 w 247"/>
                <a:gd name="T15" fmla="*/ 28 h 91"/>
                <a:gd name="T16" fmla="*/ 15 w 247"/>
                <a:gd name="T17" fmla="*/ 4 h 91"/>
                <a:gd name="T18" fmla="*/ 15 w 247"/>
                <a:gd name="T19" fmla="*/ 0 h 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91"/>
                <a:gd name="T32" fmla="*/ 247 w 247"/>
                <a:gd name="T33" fmla="*/ 91 h 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91">
                  <a:moveTo>
                    <a:pt x="246" y="78"/>
                  </a:moveTo>
                  <a:lnTo>
                    <a:pt x="214" y="85"/>
                  </a:lnTo>
                  <a:lnTo>
                    <a:pt x="169" y="90"/>
                  </a:lnTo>
                  <a:lnTo>
                    <a:pt x="132" y="85"/>
                  </a:lnTo>
                  <a:lnTo>
                    <a:pt x="77" y="82"/>
                  </a:lnTo>
                  <a:lnTo>
                    <a:pt x="47" y="75"/>
                  </a:lnTo>
                  <a:lnTo>
                    <a:pt x="0" y="50"/>
                  </a:lnTo>
                  <a:lnTo>
                    <a:pt x="0" y="28"/>
                  </a:lnTo>
                  <a:lnTo>
                    <a:pt x="15" y="4"/>
                  </a:lnTo>
                  <a:lnTo>
                    <a:pt x="15"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8" name="Freeform 17">
              <a:extLst>
                <a:ext uri="{FF2B5EF4-FFF2-40B4-BE49-F238E27FC236}">
                  <a16:creationId xmlns:a16="http://schemas.microsoft.com/office/drawing/2014/main" id="{3B964445-0813-41D0-8D67-806E1975B573}"/>
                </a:ext>
              </a:extLst>
            </p:cNvPr>
            <p:cNvSpPr>
              <a:spLocks/>
            </p:cNvSpPr>
            <p:nvPr/>
          </p:nvSpPr>
          <p:spPr bwMode="auto">
            <a:xfrm>
              <a:off x="2076" y="3341"/>
              <a:ext cx="200" cy="86"/>
            </a:xfrm>
            <a:custGeom>
              <a:avLst/>
              <a:gdLst>
                <a:gd name="T0" fmla="*/ 199 w 200"/>
                <a:gd name="T1" fmla="*/ 74 h 86"/>
                <a:gd name="T2" fmla="*/ 184 w 200"/>
                <a:gd name="T3" fmla="*/ 81 h 86"/>
                <a:gd name="T4" fmla="*/ 145 w 200"/>
                <a:gd name="T5" fmla="*/ 85 h 86"/>
                <a:gd name="T6" fmla="*/ 108 w 200"/>
                <a:gd name="T7" fmla="*/ 85 h 86"/>
                <a:gd name="T8" fmla="*/ 78 w 200"/>
                <a:gd name="T9" fmla="*/ 81 h 86"/>
                <a:gd name="T10" fmla="*/ 52 w 200"/>
                <a:gd name="T11" fmla="*/ 74 h 86"/>
                <a:gd name="T12" fmla="*/ 14 w 200"/>
                <a:gd name="T13" fmla="*/ 59 h 86"/>
                <a:gd name="T14" fmla="*/ 0 w 200"/>
                <a:gd name="T15" fmla="*/ 43 h 86"/>
                <a:gd name="T16" fmla="*/ 0 w 200"/>
                <a:gd name="T17" fmla="*/ 25 h 86"/>
                <a:gd name="T18" fmla="*/ 14 w 200"/>
                <a:gd name="T19" fmla="*/ 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
                <a:gd name="T31" fmla="*/ 0 h 86"/>
                <a:gd name="T32" fmla="*/ 200 w 200"/>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 h="86">
                  <a:moveTo>
                    <a:pt x="199" y="74"/>
                  </a:moveTo>
                  <a:lnTo>
                    <a:pt x="184" y="81"/>
                  </a:lnTo>
                  <a:lnTo>
                    <a:pt x="145" y="85"/>
                  </a:lnTo>
                  <a:lnTo>
                    <a:pt x="108" y="85"/>
                  </a:lnTo>
                  <a:lnTo>
                    <a:pt x="78" y="81"/>
                  </a:lnTo>
                  <a:lnTo>
                    <a:pt x="52" y="74"/>
                  </a:lnTo>
                  <a:lnTo>
                    <a:pt x="14" y="59"/>
                  </a:lnTo>
                  <a:lnTo>
                    <a:pt x="0" y="43"/>
                  </a:lnTo>
                  <a:lnTo>
                    <a:pt x="0" y="25"/>
                  </a:lnTo>
                  <a:lnTo>
                    <a:pt x="14"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39" name="Freeform 18">
              <a:extLst>
                <a:ext uri="{FF2B5EF4-FFF2-40B4-BE49-F238E27FC236}">
                  <a16:creationId xmlns:a16="http://schemas.microsoft.com/office/drawing/2014/main" id="{63A0E640-3152-4D98-9ACB-7B7552DE9CC8}"/>
                </a:ext>
              </a:extLst>
            </p:cNvPr>
            <p:cNvSpPr>
              <a:spLocks/>
            </p:cNvSpPr>
            <p:nvPr/>
          </p:nvSpPr>
          <p:spPr bwMode="auto">
            <a:xfrm>
              <a:off x="3294" y="3302"/>
              <a:ext cx="303" cy="57"/>
            </a:xfrm>
            <a:custGeom>
              <a:avLst/>
              <a:gdLst>
                <a:gd name="T0" fmla="*/ 0 w 303"/>
                <a:gd name="T1" fmla="*/ 0 h 57"/>
                <a:gd name="T2" fmla="*/ 302 w 303"/>
                <a:gd name="T3" fmla="*/ 56 h 57"/>
                <a:gd name="T4" fmla="*/ 0 60000 65536"/>
                <a:gd name="T5" fmla="*/ 0 60000 65536"/>
                <a:gd name="T6" fmla="*/ 0 w 303"/>
                <a:gd name="T7" fmla="*/ 0 h 57"/>
                <a:gd name="T8" fmla="*/ 303 w 303"/>
                <a:gd name="T9" fmla="*/ 57 h 57"/>
              </a:gdLst>
              <a:ahLst/>
              <a:cxnLst>
                <a:cxn ang="T4">
                  <a:pos x="T0" y="T1"/>
                </a:cxn>
                <a:cxn ang="T5">
                  <a:pos x="T2" y="T3"/>
                </a:cxn>
              </a:cxnLst>
              <a:rect l="T6" t="T7" r="T8" b="T9"/>
              <a:pathLst>
                <a:path w="303" h="57">
                  <a:moveTo>
                    <a:pt x="0" y="0"/>
                  </a:moveTo>
                  <a:lnTo>
                    <a:pt x="302" y="56"/>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0" name="Freeform 19">
              <a:extLst>
                <a:ext uri="{FF2B5EF4-FFF2-40B4-BE49-F238E27FC236}">
                  <a16:creationId xmlns:a16="http://schemas.microsoft.com/office/drawing/2014/main" id="{AFC2C4BA-24B5-4F6B-9E6E-CFF05F8AB9FB}"/>
                </a:ext>
              </a:extLst>
            </p:cNvPr>
            <p:cNvSpPr>
              <a:spLocks/>
            </p:cNvSpPr>
            <p:nvPr/>
          </p:nvSpPr>
          <p:spPr bwMode="auto">
            <a:xfrm>
              <a:off x="3311" y="2782"/>
              <a:ext cx="170" cy="39"/>
            </a:xfrm>
            <a:custGeom>
              <a:avLst/>
              <a:gdLst>
                <a:gd name="T0" fmla="*/ 169 w 170"/>
                <a:gd name="T1" fmla="*/ 38 h 39"/>
                <a:gd name="T2" fmla="*/ 91 w 170"/>
                <a:gd name="T3" fmla="*/ 38 h 39"/>
                <a:gd name="T4" fmla="*/ 61 w 170"/>
                <a:gd name="T5" fmla="*/ 38 h 39"/>
                <a:gd name="T6" fmla="*/ 31 w 170"/>
                <a:gd name="T7" fmla="*/ 38 h 39"/>
                <a:gd name="T8" fmla="*/ 0 w 170"/>
                <a:gd name="T9" fmla="*/ 32 h 39"/>
                <a:gd name="T10" fmla="*/ 9 w 170"/>
                <a:gd name="T11" fmla="*/ 10 h 39"/>
                <a:gd name="T12" fmla="*/ 22 w 170"/>
                <a:gd name="T13" fmla="*/ 0 h 39"/>
                <a:gd name="T14" fmla="*/ 0 60000 65536"/>
                <a:gd name="T15" fmla="*/ 0 60000 65536"/>
                <a:gd name="T16" fmla="*/ 0 60000 65536"/>
                <a:gd name="T17" fmla="*/ 0 60000 65536"/>
                <a:gd name="T18" fmla="*/ 0 60000 65536"/>
                <a:gd name="T19" fmla="*/ 0 60000 65536"/>
                <a:gd name="T20" fmla="*/ 0 60000 65536"/>
                <a:gd name="T21" fmla="*/ 0 w 170"/>
                <a:gd name="T22" fmla="*/ 0 h 39"/>
                <a:gd name="T23" fmla="*/ 170 w 17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0" h="39">
                  <a:moveTo>
                    <a:pt x="169" y="38"/>
                  </a:moveTo>
                  <a:lnTo>
                    <a:pt x="91" y="38"/>
                  </a:lnTo>
                  <a:lnTo>
                    <a:pt x="61" y="38"/>
                  </a:lnTo>
                  <a:lnTo>
                    <a:pt x="31" y="38"/>
                  </a:lnTo>
                  <a:lnTo>
                    <a:pt x="0" y="32"/>
                  </a:lnTo>
                  <a:lnTo>
                    <a:pt x="9" y="10"/>
                  </a:lnTo>
                  <a:lnTo>
                    <a:pt x="22"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1" name="Freeform 20">
              <a:extLst>
                <a:ext uri="{FF2B5EF4-FFF2-40B4-BE49-F238E27FC236}">
                  <a16:creationId xmlns:a16="http://schemas.microsoft.com/office/drawing/2014/main" id="{94593B57-104E-4027-8822-C3B01035BD76}"/>
                </a:ext>
              </a:extLst>
            </p:cNvPr>
            <p:cNvSpPr>
              <a:spLocks/>
            </p:cNvSpPr>
            <p:nvPr/>
          </p:nvSpPr>
          <p:spPr bwMode="auto">
            <a:xfrm>
              <a:off x="1498" y="2883"/>
              <a:ext cx="225" cy="16"/>
            </a:xfrm>
            <a:custGeom>
              <a:avLst/>
              <a:gdLst>
                <a:gd name="T0" fmla="*/ 194 w 225"/>
                <a:gd name="T1" fmla="*/ 15 h 16"/>
                <a:gd name="T2" fmla="*/ 224 w 225"/>
                <a:gd name="T3" fmla="*/ 0 h 16"/>
                <a:gd name="T4" fmla="*/ 0 w 225"/>
                <a:gd name="T5" fmla="*/ 0 h 16"/>
                <a:gd name="T6" fmla="*/ 0 60000 65536"/>
                <a:gd name="T7" fmla="*/ 0 60000 65536"/>
                <a:gd name="T8" fmla="*/ 0 60000 65536"/>
                <a:gd name="T9" fmla="*/ 0 w 225"/>
                <a:gd name="T10" fmla="*/ 0 h 16"/>
                <a:gd name="T11" fmla="*/ 225 w 225"/>
                <a:gd name="T12" fmla="*/ 16 h 16"/>
              </a:gdLst>
              <a:ahLst/>
              <a:cxnLst>
                <a:cxn ang="T6">
                  <a:pos x="T0" y="T1"/>
                </a:cxn>
                <a:cxn ang="T7">
                  <a:pos x="T2" y="T3"/>
                </a:cxn>
                <a:cxn ang="T8">
                  <a:pos x="T4" y="T5"/>
                </a:cxn>
              </a:cxnLst>
              <a:rect l="T9" t="T10" r="T11" b="T12"/>
              <a:pathLst>
                <a:path w="225" h="16">
                  <a:moveTo>
                    <a:pt x="194" y="15"/>
                  </a:moveTo>
                  <a:lnTo>
                    <a:pt x="224" y="0"/>
                  </a:lnTo>
                  <a:lnTo>
                    <a:pt x="0"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2" name="Freeform 21">
              <a:extLst>
                <a:ext uri="{FF2B5EF4-FFF2-40B4-BE49-F238E27FC236}">
                  <a16:creationId xmlns:a16="http://schemas.microsoft.com/office/drawing/2014/main" id="{58EA1700-C400-4FD0-8888-8B0BA5FFDB96}"/>
                </a:ext>
              </a:extLst>
            </p:cNvPr>
            <p:cNvSpPr>
              <a:spLocks/>
            </p:cNvSpPr>
            <p:nvPr/>
          </p:nvSpPr>
          <p:spPr bwMode="auto">
            <a:xfrm>
              <a:off x="1728" y="3315"/>
              <a:ext cx="86" cy="41"/>
            </a:xfrm>
            <a:custGeom>
              <a:avLst/>
              <a:gdLst>
                <a:gd name="T0" fmla="*/ 85 w 86"/>
                <a:gd name="T1" fmla="*/ 0 h 41"/>
                <a:gd name="T2" fmla="*/ 85 w 86"/>
                <a:gd name="T3" fmla="*/ 21 h 41"/>
                <a:gd name="T4" fmla="*/ 70 w 86"/>
                <a:gd name="T5" fmla="*/ 37 h 41"/>
                <a:gd name="T6" fmla="*/ 55 w 86"/>
                <a:gd name="T7" fmla="*/ 40 h 41"/>
                <a:gd name="T8" fmla="*/ 39 w 86"/>
                <a:gd name="T9" fmla="*/ 37 h 41"/>
                <a:gd name="T10" fmla="*/ 24 w 86"/>
                <a:gd name="T11" fmla="*/ 18 h 41"/>
                <a:gd name="T12" fmla="*/ 0 w 86"/>
                <a:gd name="T13" fmla="*/ 0 h 41"/>
                <a:gd name="T14" fmla="*/ 0 60000 65536"/>
                <a:gd name="T15" fmla="*/ 0 60000 65536"/>
                <a:gd name="T16" fmla="*/ 0 60000 65536"/>
                <a:gd name="T17" fmla="*/ 0 60000 65536"/>
                <a:gd name="T18" fmla="*/ 0 60000 65536"/>
                <a:gd name="T19" fmla="*/ 0 60000 65536"/>
                <a:gd name="T20" fmla="*/ 0 60000 65536"/>
                <a:gd name="T21" fmla="*/ 0 w 86"/>
                <a:gd name="T22" fmla="*/ 0 h 41"/>
                <a:gd name="T23" fmla="*/ 86 w 86"/>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41">
                  <a:moveTo>
                    <a:pt x="85" y="0"/>
                  </a:moveTo>
                  <a:lnTo>
                    <a:pt x="85" y="21"/>
                  </a:lnTo>
                  <a:lnTo>
                    <a:pt x="70" y="37"/>
                  </a:lnTo>
                  <a:lnTo>
                    <a:pt x="55" y="40"/>
                  </a:lnTo>
                  <a:lnTo>
                    <a:pt x="39" y="37"/>
                  </a:lnTo>
                  <a:lnTo>
                    <a:pt x="24" y="18"/>
                  </a:lnTo>
                  <a:lnTo>
                    <a:pt x="0"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3" name="Freeform 22">
              <a:extLst>
                <a:ext uri="{FF2B5EF4-FFF2-40B4-BE49-F238E27FC236}">
                  <a16:creationId xmlns:a16="http://schemas.microsoft.com/office/drawing/2014/main" id="{D4F8E47E-AA2E-4778-B3C1-18B2397CE4B7}"/>
                </a:ext>
              </a:extLst>
            </p:cNvPr>
            <p:cNvSpPr>
              <a:spLocks/>
            </p:cNvSpPr>
            <p:nvPr/>
          </p:nvSpPr>
          <p:spPr bwMode="auto">
            <a:xfrm>
              <a:off x="1366" y="2841"/>
              <a:ext cx="249" cy="515"/>
            </a:xfrm>
            <a:custGeom>
              <a:avLst/>
              <a:gdLst>
                <a:gd name="T0" fmla="*/ 162 w 249"/>
                <a:gd name="T1" fmla="*/ 514 h 515"/>
                <a:gd name="T2" fmla="*/ 132 w 249"/>
                <a:gd name="T3" fmla="*/ 486 h 515"/>
                <a:gd name="T4" fmla="*/ 95 w 249"/>
                <a:gd name="T5" fmla="*/ 433 h 515"/>
                <a:gd name="T6" fmla="*/ 63 w 249"/>
                <a:gd name="T7" fmla="*/ 390 h 515"/>
                <a:gd name="T8" fmla="*/ 24 w 249"/>
                <a:gd name="T9" fmla="*/ 321 h 515"/>
                <a:gd name="T10" fmla="*/ 0 w 249"/>
                <a:gd name="T11" fmla="*/ 254 h 515"/>
                <a:gd name="T12" fmla="*/ 9 w 249"/>
                <a:gd name="T13" fmla="*/ 173 h 515"/>
                <a:gd name="T14" fmla="*/ 56 w 249"/>
                <a:gd name="T15" fmla="*/ 89 h 515"/>
                <a:gd name="T16" fmla="*/ 95 w 249"/>
                <a:gd name="T17" fmla="*/ 49 h 515"/>
                <a:gd name="T18" fmla="*/ 108 w 249"/>
                <a:gd name="T19" fmla="*/ 42 h 515"/>
                <a:gd name="T20" fmla="*/ 125 w 249"/>
                <a:gd name="T21" fmla="*/ 35 h 515"/>
                <a:gd name="T22" fmla="*/ 179 w 249"/>
                <a:gd name="T23" fmla="*/ 0 h 515"/>
                <a:gd name="T24" fmla="*/ 209 w 249"/>
                <a:gd name="T25" fmla="*/ 11 h 515"/>
                <a:gd name="T26" fmla="*/ 248 w 249"/>
                <a:gd name="T27" fmla="*/ 32 h 515"/>
                <a:gd name="T28" fmla="*/ 240 w 249"/>
                <a:gd name="T29" fmla="*/ 42 h 5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
                <a:gd name="T46" fmla="*/ 0 h 515"/>
                <a:gd name="T47" fmla="*/ 249 w 249"/>
                <a:gd name="T48" fmla="*/ 515 h 5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 h="515">
                  <a:moveTo>
                    <a:pt x="162" y="514"/>
                  </a:moveTo>
                  <a:lnTo>
                    <a:pt x="132" y="486"/>
                  </a:lnTo>
                  <a:lnTo>
                    <a:pt x="95" y="433"/>
                  </a:lnTo>
                  <a:lnTo>
                    <a:pt x="63" y="390"/>
                  </a:lnTo>
                  <a:lnTo>
                    <a:pt x="24" y="321"/>
                  </a:lnTo>
                  <a:lnTo>
                    <a:pt x="0" y="254"/>
                  </a:lnTo>
                  <a:lnTo>
                    <a:pt x="9" y="173"/>
                  </a:lnTo>
                  <a:lnTo>
                    <a:pt x="56" y="89"/>
                  </a:lnTo>
                  <a:lnTo>
                    <a:pt x="95" y="49"/>
                  </a:lnTo>
                  <a:lnTo>
                    <a:pt x="108" y="42"/>
                  </a:lnTo>
                  <a:lnTo>
                    <a:pt x="125" y="35"/>
                  </a:lnTo>
                  <a:lnTo>
                    <a:pt x="179" y="0"/>
                  </a:lnTo>
                  <a:lnTo>
                    <a:pt x="209" y="11"/>
                  </a:lnTo>
                  <a:lnTo>
                    <a:pt x="248" y="32"/>
                  </a:lnTo>
                  <a:lnTo>
                    <a:pt x="240" y="42"/>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4" name="Freeform 23">
              <a:extLst>
                <a:ext uri="{FF2B5EF4-FFF2-40B4-BE49-F238E27FC236}">
                  <a16:creationId xmlns:a16="http://schemas.microsoft.com/office/drawing/2014/main" id="{4A7F5DB7-6C79-4B46-A2B6-2EA416CB436F}"/>
                </a:ext>
              </a:extLst>
            </p:cNvPr>
            <p:cNvSpPr>
              <a:spLocks/>
            </p:cNvSpPr>
            <p:nvPr/>
          </p:nvSpPr>
          <p:spPr bwMode="auto">
            <a:xfrm>
              <a:off x="1268" y="2841"/>
              <a:ext cx="270" cy="1"/>
            </a:xfrm>
            <a:custGeom>
              <a:avLst/>
              <a:gdLst>
                <a:gd name="T0" fmla="*/ 269 w 270"/>
                <a:gd name="T1" fmla="*/ 0 h 1"/>
                <a:gd name="T2" fmla="*/ 0 w 270"/>
                <a:gd name="T3" fmla="*/ 0 h 1"/>
                <a:gd name="T4" fmla="*/ 0 60000 65536"/>
                <a:gd name="T5" fmla="*/ 0 60000 65536"/>
                <a:gd name="T6" fmla="*/ 0 w 270"/>
                <a:gd name="T7" fmla="*/ 0 h 1"/>
                <a:gd name="T8" fmla="*/ 270 w 270"/>
                <a:gd name="T9" fmla="*/ 1 h 1"/>
              </a:gdLst>
              <a:ahLst/>
              <a:cxnLst>
                <a:cxn ang="T4">
                  <a:pos x="T0" y="T1"/>
                </a:cxn>
                <a:cxn ang="T5">
                  <a:pos x="T2" y="T3"/>
                </a:cxn>
              </a:cxnLst>
              <a:rect l="T6" t="T7" r="T8" b="T9"/>
              <a:pathLst>
                <a:path w="270" h="1">
                  <a:moveTo>
                    <a:pt x="269" y="0"/>
                  </a:moveTo>
                  <a:lnTo>
                    <a:pt x="0"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5" name="Freeform 24">
              <a:extLst>
                <a:ext uri="{FF2B5EF4-FFF2-40B4-BE49-F238E27FC236}">
                  <a16:creationId xmlns:a16="http://schemas.microsoft.com/office/drawing/2014/main" id="{B6ED1179-492E-48FF-8B1D-A5989C597555}"/>
                </a:ext>
              </a:extLst>
            </p:cNvPr>
            <p:cNvSpPr>
              <a:spLocks/>
            </p:cNvSpPr>
            <p:nvPr/>
          </p:nvSpPr>
          <p:spPr bwMode="auto">
            <a:xfrm>
              <a:off x="1537" y="3355"/>
              <a:ext cx="63" cy="30"/>
            </a:xfrm>
            <a:custGeom>
              <a:avLst/>
              <a:gdLst>
                <a:gd name="T0" fmla="*/ 0 w 63"/>
                <a:gd name="T1" fmla="*/ 0 h 30"/>
                <a:gd name="T2" fmla="*/ 15 w 63"/>
                <a:gd name="T3" fmla="*/ 21 h 30"/>
                <a:gd name="T4" fmla="*/ 38 w 63"/>
                <a:gd name="T5" fmla="*/ 29 h 30"/>
                <a:gd name="T6" fmla="*/ 53 w 63"/>
                <a:gd name="T7" fmla="*/ 21 h 30"/>
                <a:gd name="T8" fmla="*/ 62 w 63"/>
                <a:gd name="T9" fmla="*/ 11 h 30"/>
                <a:gd name="T10" fmla="*/ 62 w 63"/>
                <a:gd name="T11" fmla="*/ 3 h 30"/>
                <a:gd name="T12" fmla="*/ 0 60000 65536"/>
                <a:gd name="T13" fmla="*/ 0 60000 65536"/>
                <a:gd name="T14" fmla="*/ 0 60000 65536"/>
                <a:gd name="T15" fmla="*/ 0 60000 65536"/>
                <a:gd name="T16" fmla="*/ 0 60000 65536"/>
                <a:gd name="T17" fmla="*/ 0 60000 65536"/>
                <a:gd name="T18" fmla="*/ 0 w 63"/>
                <a:gd name="T19" fmla="*/ 0 h 30"/>
                <a:gd name="T20" fmla="*/ 63 w 6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3" h="30">
                  <a:moveTo>
                    <a:pt x="0" y="0"/>
                  </a:moveTo>
                  <a:lnTo>
                    <a:pt x="15" y="21"/>
                  </a:lnTo>
                  <a:lnTo>
                    <a:pt x="38" y="29"/>
                  </a:lnTo>
                  <a:lnTo>
                    <a:pt x="53" y="21"/>
                  </a:lnTo>
                  <a:lnTo>
                    <a:pt x="62" y="11"/>
                  </a:lnTo>
                  <a:lnTo>
                    <a:pt x="62" y="3"/>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6" name="Freeform 25">
              <a:extLst>
                <a:ext uri="{FF2B5EF4-FFF2-40B4-BE49-F238E27FC236}">
                  <a16:creationId xmlns:a16="http://schemas.microsoft.com/office/drawing/2014/main" id="{70AF382D-8C10-41E4-A071-BCBCEDA9743B}"/>
                </a:ext>
              </a:extLst>
            </p:cNvPr>
            <p:cNvSpPr>
              <a:spLocks/>
            </p:cNvSpPr>
            <p:nvPr/>
          </p:nvSpPr>
          <p:spPr bwMode="auto">
            <a:xfrm>
              <a:off x="1545" y="3358"/>
              <a:ext cx="239" cy="1"/>
            </a:xfrm>
            <a:custGeom>
              <a:avLst/>
              <a:gdLst>
                <a:gd name="T0" fmla="*/ 238 w 239"/>
                <a:gd name="T1" fmla="*/ 0 h 1"/>
                <a:gd name="T2" fmla="*/ 0 w 239"/>
                <a:gd name="T3" fmla="*/ 0 h 1"/>
                <a:gd name="T4" fmla="*/ 0 60000 65536"/>
                <a:gd name="T5" fmla="*/ 0 60000 65536"/>
                <a:gd name="T6" fmla="*/ 0 w 239"/>
                <a:gd name="T7" fmla="*/ 0 h 1"/>
                <a:gd name="T8" fmla="*/ 239 w 239"/>
                <a:gd name="T9" fmla="*/ 1 h 1"/>
              </a:gdLst>
              <a:ahLst/>
              <a:cxnLst>
                <a:cxn ang="T4">
                  <a:pos x="T0" y="T1"/>
                </a:cxn>
                <a:cxn ang="T5">
                  <a:pos x="T2" y="T3"/>
                </a:cxn>
              </a:cxnLst>
              <a:rect l="T6" t="T7" r="T8" b="T9"/>
              <a:pathLst>
                <a:path w="239" h="1">
                  <a:moveTo>
                    <a:pt x="238" y="0"/>
                  </a:moveTo>
                  <a:lnTo>
                    <a:pt x="0"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0747" name="Freeform 26">
              <a:extLst>
                <a:ext uri="{FF2B5EF4-FFF2-40B4-BE49-F238E27FC236}">
                  <a16:creationId xmlns:a16="http://schemas.microsoft.com/office/drawing/2014/main" id="{4668F1DD-00D7-4129-8D30-57F13415BFCB}"/>
                </a:ext>
              </a:extLst>
            </p:cNvPr>
            <p:cNvSpPr>
              <a:spLocks/>
            </p:cNvSpPr>
            <p:nvPr/>
          </p:nvSpPr>
          <p:spPr bwMode="auto">
            <a:xfrm>
              <a:off x="1191" y="3384"/>
              <a:ext cx="378" cy="1"/>
            </a:xfrm>
            <a:custGeom>
              <a:avLst/>
              <a:gdLst>
                <a:gd name="T0" fmla="*/ 377 w 378"/>
                <a:gd name="T1" fmla="*/ 0 h 1"/>
                <a:gd name="T2" fmla="*/ 0 w 378"/>
                <a:gd name="T3" fmla="*/ 0 h 1"/>
                <a:gd name="T4" fmla="*/ 0 60000 65536"/>
                <a:gd name="T5" fmla="*/ 0 60000 65536"/>
                <a:gd name="T6" fmla="*/ 0 w 378"/>
                <a:gd name="T7" fmla="*/ 0 h 1"/>
                <a:gd name="T8" fmla="*/ 378 w 378"/>
                <a:gd name="T9" fmla="*/ 1 h 1"/>
              </a:gdLst>
              <a:ahLst/>
              <a:cxnLst>
                <a:cxn ang="T4">
                  <a:pos x="T0" y="T1"/>
                </a:cxn>
                <a:cxn ang="T5">
                  <a:pos x="T2" y="T3"/>
                </a:cxn>
              </a:cxnLst>
              <a:rect l="T6" t="T7" r="T8" b="T9"/>
              <a:pathLst>
                <a:path w="378" h="1">
                  <a:moveTo>
                    <a:pt x="377" y="0"/>
                  </a:moveTo>
                  <a:lnTo>
                    <a:pt x="0"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26627" name="Text Box 27">
            <a:extLst>
              <a:ext uri="{FF2B5EF4-FFF2-40B4-BE49-F238E27FC236}">
                <a16:creationId xmlns:a16="http://schemas.microsoft.com/office/drawing/2014/main" id="{3D9C7722-3B0B-4233-A629-1207F794F17C}"/>
              </a:ext>
            </a:extLst>
          </p:cNvPr>
          <p:cNvSpPr txBox="1">
            <a:spLocks noChangeArrowheads="1"/>
          </p:cNvSpPr>
          <p:nvPr/>
        </p:nvSpPr>
        <p:spPr bwMode="auto">
          <a:xfrm>
            <a:off x="4654550" y="3038475"/>
            <a:ext cx="0" cy="0"/>
          </a:xfrm>
          <a:prstGeom prst="rect">
            <a:avLst/>
          </a:prstGeom>
          <a:noFill/>
          <a:ln w="9525">
            <a:noFill/>
            <a:miter lim="800000"/>
            <a:headEnd/>
            <a:tailEnd/>
          </a:ln>
        </p:spPr>
        <p:txBody>
          <a:bodyPr wrap="none"/>
          <a:lstStyle/>
          <a:p>
            <a:pPr algn="ctr" eaLnBrk="0" hangingPunct="0">
              <a:defRPr/>
            </a:pPr>
            <a:r>
              <a:rPr lang="en-US" sz="9600" i="1" dirty="0">
                <a:solidFill>
                  <a:schemeClr val="tx2"/>
                </a:solidFill>
                <a:latin typeface="+mn-lt"/>
              </a:rPr>
              <a:t>Thank You</a:t>
            </a:r>
            <a:endParaRPr lang="en-US" i="1" dirty="0">
              <a:solidFill>
                <a:schemeClr val="tx2"/>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D165FED6-275B-4E31-B56C-6A3CF551A2FC}"/>
              </a:ext>
            </a:extLst>
          </p:cNvPr>
          <p:cNvSpPr txBox="1">
            <a:spLocks noChangeArrowheads="1"/>
          </p:cNvSpPr>
          <p:nvPr/>
        </p:nvSpPr>
        <p:spPr bwMode="auto">
          <a:xfrm>
            <a:off x="898525" y="269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6627" name="Text Box 3">
            <a:extLst>
              <a:ext uri="{FF2B5EF4-FFF2-40B4-BE49-F238E27FC236}">
                <a16:creationId xmlns:a16="http://schemas.microsoft.com/office/drawing/2014/main" id="{66E6E02D-1E4B-459A-9F8E-4454560BCB2C}"/>
              </a:ext>
            </a:extLst>
          </p:cNvPr>
          <p:cNvSpPr txBox="1">
            <a:spLocks noChangeArrowheads="1"/>
          </p:cNvSpPr>
          <p:nvPr/>
        </p:nvSpPr>
        <p:spPr bwMode="auto">
          <a:xfrm>
            <a:off x="1176338" y="0"/>
            <a:ext cx="65960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6000">
                <a:solidFill>
                  <a:srgbClr val="FF0000"/>
                </a:solidFill>
              </a:rPr>
              <a:t>Soil, dust, and debris</a:t>
            </a:r>
          </a:p>
        </p:txBody>
      </p:sp>
      <p:sp>
        <p:nvSpPr>
          <p:cNvPr id="26628" name="Text Box 4">
            <a:extLst>
              <a:ext uri="{FF2B5EF4-FFF2-40B4-BE49-F238E27FC236}">
                <a16:creationId xmlns:a16="http://schemas.microsoft.com/office/drawing/2014/main" id="{84FB629E-CE0F-4802-B313-A645365B769C}"/>
              </a:ext>
            </a:extLst>
          </p:cNvPr>
          <p:cNvSpPr txBox="1">
            <a:spLocks noChangeArrowheads="1"/>
          </p:cNvSpPr>
          <p:nvPr/>
        </p:nvSpPr>
        <p:spPr bwMode="auto">
          <a:xfrm>
            <a:off x="762000" y="1063625"/>
            <a:ext cx="7772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75000"/>
              </a:lnSpc>
            </a:pPr>
            <a:r>
              <a:rPr lang="en-US" altLang="en-US" sz="2800" b="1" i="1">
                <a:solidFill>
                  <a:srgbClr val="0000FF"/>
                </a:solidFill>
              </a:rPr>
              <a:t>Usually found on shoes, clothing, tires, mud guards</a:t>
            </a:r>
          </a:p>
          <a:p>
            <a:pPr eaLnBrk="1" hangingPunct="1">
              <a:lnSpc>
                <a:spcPct val="75000"/>
              </a:lnSpc>
            </a:pPr>
            <a:r>
              <a:rPr lang="en-US" altLang="en-US" sz="2800" b="1" i="1">
                <a:solidFill>
                  <a:srgbClr val="0000FF"/>
                </a:solidFill>
              </a:rPr>
              <a:t> persons, rugs, floor, digging implements, vehicles, occupational /environmental dust on different objects, etc            </a:t>
            </a:r>
          </a:p>
        </p:txBody>
      </p:sp>
      <p:sp>
        <p:nvSpPr>
          <p:cNvPr id="26629" name="Text Box 5">
            <a:extLst>
              <a:ext uri="{FF2B5EF4-FFF2-40B4-BE49-F238E27FC236}">
                <a16:creationId xmlns:a16="http://schemas.microsoft.com/office/drawing/2014/main" id="{3BC29CF2-234A-4916-A3BE-DC9D07A4C711}"/>
              </a:ext>
            </a:extLst>
          </p:cNvPr>
          <p:cNvSpPr txBox="1">
            <a:spLocks noChangeArrowheads="1"/>
          </p:cNvSpPr>
          <p:nvPr/>
        </p:nvSpPr>
        <p:spPr bwMode="auto">
          <a:xfrm>
            <a:off x="785813" y="2559050"/>
            <a:ext cx="7570787"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sz="2800">
                <a:solidFill>
                  <a:srgbClr val="008000"/>
                </a:solidFill>
              </a:rPr>
              <a:t>Soil is very heterogeneous: control sample should </a:t>
            </a:r>
          </a:p>
          <a:p>
            <a:pPr eaLnBrk="1" hangingPunct="1">
              <a:lnSpc>
                <a:spcPct val="90000"/>
              </a:lnSpc>
            </a:pPr>
            <a:r>
              <a:rPr lang="en-US" altLang="en-US" sz="2800">
                <a:solidFill>
                  <a:srgbClr val="008000"/>
                </a:solidFill>
              </a:rPr>
              <a:t>be collected from almost the exact spot from which </a:t>
            </a:r>
          </a:p>
          <a:p>
            <a:pPr eaLnBrk="1" hangingPunct="1">
              <a:lnSpc>
                <a:spcPct val="90000"/>
              </a:lnSpc>
            </a:pPr>
            <a:r>
              <a:rPr lang="en-US" altLang="en-US" sz="2800">
                <a:solidFill>
                  <a:srgbClr val="008000"/>
                </a:solidFill>
              </a:rPr>
              <a:t>Crime sample is thought to have come; otherwise </a:t>
            </a:r>
          </a:p>
          <a:p>
            <a:pPr eaLnBrk="1" hangingPunct="1">
              <a:lnSpc>
                <a:spcPct val="90000"/>
              </a:lnSpc>
            </a:pPr>
            <a:r>
              <a:rPr lang="en-US" altLang="en-US" sz="2800">
                <a:solidFill>
                  <a:srgbClr val="008000"/>
                </a:solidFill>
              </a:rPr>
              <a:t>from different places in a definite geometrical </a:t>
            </a:r>
          </a:p>
          <a:p>
            <a:pPr eaLnBrk="1" hangingPunct="1">
              <a:lnSpc>
                <a:spcPct val="90000"/>
              </a:lnSpc>
            </a:pPr>
            <a:r>
              <a:rPr lang="en-US" altLang="en-US" sz="2800">
                <a:solidFill>
                  <a:srgbClr val="008000"/>
                </a:solidFill>
              </a:rPr>
              <a:t>pattern in the questioned area</a:t>
            </a:r>
          </a:p>
        </p:txBody>
      </p:sp>
      <p:sp>
        <p:nvSpPr>
          <p:cNvPr id="26630" name="Text Box 6">
            <a:extLst>
              <a:ext uri="{FF2B5EF4-FFF2-40B4-BE49-F238E27FC236}">
                <a16:creationId xmlns:a16="http://schemas.microsoft.com/office/drawing/2014/main" id="{396569AA-B361-4117-991D-CD3592EE85A3}"/>
              </a:ext>
            </a:extLst>
          </p:cNvPr>
          <p:cNvSpPr txBox="1">
            <a:spLocks noChangeArrowheads="1"/>
          </p:cNvSpPr>
          <p:nvPr/>
        </p:nvSpPr>
        <p:spPr bwMode="auto">
          <a:xfrm>
            <a:off x="1203325" y="4727575"/>
            <a:ext cx="58245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pPr>
            <a:r>
              <a:rPr lang="en-US" altLang="en-US" sz="3200" b="1">
                <a:solidFill>
                  <a:srgbClr val="FF0000"/>
                </a:solidFill>
              </a:rPr>
              <a:t>Sample size: spoonful  - handful</a:t>
            </a:r>
            <a:r>
              <a:rPr lang="en-US" altLang="en-US" sz="3200" b="1"/>
              <a:t> </a:t>
            </a:r>
            <a:endParaRPr lang="en-US" altLang="en-US" sz="2800" b="1"/>
          </a:p>
        </p:txBody>
      </p:sp>
      <p:sp>
        <p:nvSpPr>
          <p:cNvPr id="26631" name="Text Box 7">
            <a:extLst>
              <a:ext uri="{FF2B5EF4-FFF2-40B4-BE49-F238E27FC236}">
                <a16:creationId xmlns:a16="http://schemas.microsoft.com/office/drawing/2014/main" id="{A24B8021-5C5F-457E-9D20-F2BE32B2A99E}"/>
              </a:ext>
            </a:extLst>
          </p:cNvPr>
          <p:cNvSpPr txBox="1">
            <a:spLocks noChangeArrowheads="1"/>
          </p:cNvSpPr>
          <p:nvPr/>
        </p:nvSpPr>
        <p:spPr bwMode="auto">
          <a:xfrm>
            <a:off x="838200" y="5427663"/>
            <a:ext cx="6994525" cy="973137"/>
          </a:xfrm>
          <a:prstGeom prst="rect">
            <a:avLst/>
          </a:prstGeom>
          <a:noFill/>
          <a:ln w="9525">
            <a:noFill/>
            <a:miter lim="800000"/>
            <a:headEnd/>
            <a:tailEnd/>
          </a:ln>
          <a:effectLst/>
        </p:spPr>
        <p:txBody>
          <a:bodyPr wrap="none">
            <a:spAutoFit/>
          </a:bodyPr>
          <a:lstStyle/>
          <a:p>
            <a:pPr>
              <a:lnSpc>
                <a:spcPct val="85000"/>
              </a:lnSpc>
              <a:defRPr/>
            </a:pPr>
            <a:r>
              <a:rPr lang="en-US" sz="3600" i="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Collect in</a:t>
            </a:r>
          </a:p>
          <a:p>
            <a:pPr>
              <a:lnSpc>
                <a:spcPct val="85000"/>
              </a:lnSpc>
              <a:defRPr/>
            </a:pPr>
            <a:r>
              <a:rPr lang="en-US" sz="3200">
                <a:solidFill>
                  <a:srgbClr val="0000FF"/>
                </a:solidFill>
              </a:rPr>
              <a:t>Plastic vials, paper bags , paper wrappers</a:t>
            </a:r>
            <a:r>
              <a:rPr lang="en-US" sz="3200"/>
              <a:t> </a:t>
            </a:r>
          </a:p>
        </p:txBody>
      </p:sp>
      <p:sp>
        <p:nvSpPr>
          <p:cNvPr id="4104" name="Text Box 8">
            <a:extLst>
              <a:ext uri="{FF2B5EF4-FFF2-40B4-BE49-F238E27FC236}">
                <a16:creationId xmlns:a16="http://schemas.microsoft.com/office/drawing/2014/main" id="{BD36D442-AC07-4780-973B-661E1E773609}"/>
              </a:ext>
            </a:extLst>
          </p:cNvPr>
          <p:cNvSpPr txBox="1">
            <a:spLocks noChangeArrowheads="1"/>
          </p:cNvSpPr>
          <p:nvPr/>
        </p:nvSpPr>
        <p:spPr bwMode="auto">
          <a:xfrm>
            <a:off x="7756525" y="64008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ranbsingh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additive="base">
                                        <p:cTn id="7" dur="500" fill="hold"/>
                                        <p:tgtEl>
                                          <p:spTgt spid="26627"/>
                                        </p:tgtEl>
                                        <p:attrNameLst>
                                          <p:attrName>ppt_x</p:attrName>
                                        </p:attrNameLst>
                                      </p:cBhvr>
                                      <p:tavLst>
                                        <p:tav tm="0">
                                          <p:val>
                                            <p:strVal val="0-#ppt_w/2"/>
                                          </p:val>
                                        </p:tav>
                                        <p:tav tm="100000">
                                          <p:val>
                                            <p:strVal val="#ppt_x"/>
                                          </p:val>
                                        </p:tav>
                                      </p:tavLst>
                                    </p:anim>
                                    <p:anim calcmode="lin" valueType="num">
                                      <p:cBhvr additive="base">
                                        <p:cTn id="8" dur="500" fill="hold"/>
                                        <p:tgtEl>
                                          <p:spTgt spid="266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1+#ppt_w/2"/>
                                          </p:val>
                                        </p:tav>
                                        <p:tav tm="100000">
                                          <p:val>
                                            <p:strVal val="#ppt_x"/>
                                          </p:val>
                                        </p:tav>
                                      </p:tavLst>
                                    </p:anim>
                                    <p:anim calcmode="lin" valueType="num">
                                      <p:cBhvr additive="base">
                                        <p:cTn id="14"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anim calcmode="lin" valueType="num">
                                      <p:cBhvr additive="base">
                                        <p:cTn id="19" dur="500" fill="hold"/>
                                        <p:tgtEl>
                                          <p:spTgt spid="26629"/>
                                        </p:tgtEl>
                                        <p:attrNameLst>
                                          <p:attrName>ppt_x</p:attrName>
                                        </p:attrNameLst>
                                      </p:cBhvr>
                                      <p:tavLst>
                                        <p:tav tm="0">
                                          <p:val>
                                            <p:strVal val="0-#ppt_w/2"/>
                                          </p:val>
                                        </p:tav>
                                        <p:tav tm="100000">
                                          <p:val>
                                            <p:strVal val="#ppt_x"/>
                                          </p:val>
                                        </p:tav>
                                      </p:tavLst>
                                    </p:anim>
                                    <p:anim calcmode="lin" valueType="num">
                                      <p:cBhvr additive="base">
                                        <p:cTn id="20" dur="500" fill="hold"/>
                                        <p:tgtEl>
                                          <p:spTgt spid="2662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6630"/>
                                        </p:tgtEl>
                                        <p:attrNameLst>
                                          <p:attrName>style.visibility</p:attrName>
                                        </p:attrNameLst>
                                      </p:cBhvr>
                                      <p:to>
                                        <p:strVal val="visible"/>
                                      </p:to>
                                    </p:set>
                                    <p:anim calcmode="lin" valueType="num">
                                      <p:cBhvr additive="base">
                                        <p:cTn id="25" dur="500" fill="hold"/>
                                        <p:tgtEl>
                                          <p:spTgt spid="26630"/>
                                        </p:tgtEl>
                                        <p:attrNameLst>
                                          <p:attrName>ppt_x</p:attrName>
                                        </p:attrNameLst>
                                      </p:cBhvr>
                                      <p:tavLst>
                                        <p:tav tm="0">
                                          <p:val>
                                            <p:strVal val="#ppt_x"/>
                                          </p:val>
                                        </p:tav>
                                        <p:tav tm="100000">
                                          <p:val>
                                            <p:strVal val="#ppt_x"/>
                                          </p:val>
                                        </p:tav>
                                      </p:tavLst>
                                    </p:anim>
                                    <p:anim calcmode="lin" valueType="num">
                                      <p:cBhvr additive="base">
                                        <p:cTn id="26" dur="500" fill="hold"/>
                                        <p:tgtEl>
                                          <p:spTgt spid="26630"/>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31"/>
                                        </p:tgtEl>
                                        <p:attrNameLst>
                                          <p:attrName>style.visibility</p:attrName>
                                        </p:attrNameLst>
                                      </p:cBhvr>
                                      <p:to>
                                        <p:strVal val="visible"/>
                                      </p:to>
                                    </p:set>
                                    <p:anim calcmode="lin" valueType="num">
                                      <p:cBhvr additive="base">
                                        <p:cTn id="31" dur="500" fill="hold"/>
                                        <p:tgtEl>
                                          <p:spTgt spid="26631"/>
                                        </p:tgtEl>
                                        <p:attrNameLst>
                                          <p:attrName>ppt_x</p:attrName>
                                        </p:attrNameLst>
                                      </p:cBhvr>
                                      <p:tavLst>
                                        <p:tav tm="0">
                                          <p:val>
                                            <p:strVal val="#ppt_x"/>
                                          </p:val>
                                        </p:tav>
                                        <p:tav tm="100000">
                                          <p:val>
                                            <p:strVal val="#ppt_x"/>
                                          </p:val>
                                        </p:tav>
                                      </p:tavLst>
                                    </p:anim>
                                    <p:anim calcmode="lin" valueType="num">
                                      <p:cBhvr additive="base">
                                        <p:cTn id="32"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29" grpId="0" autoUpdateAnimBg="0"/>
      <p:bldP spid="26630" grpId="0" autoUpdateAnimBg="0"/>
      <p:bldP spid="2663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FBC20BB9-3B74-4266-804F-63E2D24F165F}"/>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66963" y="2166938"/>
            <a:ext cx="4410075" cy="2066925"/>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86DAD38-FB7C-4FE8-BBA4-9DCC3929DB71}"/>
              </a:ext>
            </a:extLst>
          </p:cNvPr>
          <p:cNvSpPr>
            <a:spLocks noChangeArrowheads="1"/>
          </p:cNvSpPr>
          <p:nvPr/>
        </p:nvSpPr>
        <p:spPr bwMode="auto">
          <a:xfrm>
            <a:off x="838200" y="131763"/>
            <a:ext cx="7620000" cy="644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3600" b="1">
                <a:solidFill>
                  <a:srgbClr val="0033CC"/>
                </a:solidFill>
              </a:rPr>
              <a:t>Trace (transfer) Evidence --Soil</a:t>
            </a:r>
            <a:endParaRPr lang="en-US" altLang="en-US" sz="3600">
              <a:solidFill>
                <a:srgbClr val="0033CC"/>
              </a:solidFill>
            </a:endParaRPr>
          </a:p>
          <a:p>
            <a:pPr eaLnBrk="1" hangingPunct="1">
              <a:lnSpc>
                <a:spcPct val="80000"/>
              </a:lnSpc>
            </a:pPr>
            <a:endParaRPr lang="en-US" altLang="en-US" sz="3600">
              <a:solidFill>
                <a:srgbClr val="0033CC"/>
              </a:solidFill>
            </a:endParaRPr>
          </a:p>
          <a:p>
            <a:pPr eaLnBrk="1" hangingPunct="1">
              <a:buFont typeface="Wingdings" panose="05000000000000000000" pitchFamily="2" charset="2"/>
              <a:buChar char="v"/>
            </a:pPr>
            <a:r>
              <a:rPr lang="en-US" altLang="en-US" sz="3200">
                <a:solidFill>
                  <a:srgbClr val="A50021"/>
                </a:solidFill>
              </a:rPr>
              <a:t>The presence of soil at most of the crime scenes and its transferability between the scene and the criminal, makes it a valuable physical clue in the investigation of crime. </a:t>
            </a:r>
          </a:p>
          <a:p>
            <a:pPr eaLnBrk="1" hangingPunct="1">
              <a:buFont typeface="Wingdings" panose="05000000000000000000" pitchFamily="2" charset="2"/>
              <a:buChar char="v"/>
            </a:pPr>
            <a:endParaRPr lang="en-US" altLang="en-US" sz="3200">
              <a:solidFill>
                <a:srgbClr val="A50021"/>
              </a:solidFill>
            </a:endParaRPr>
          </a:p>
          <a:p>
            <a:pPr eaLnBrk="1" hangingPunct="1">
              <a:buFont typeface="Wingdings" panose="05000000000000000000" pitchFamily="2" charset="2"/>
              <a:buChar char="v"/>
            </a:pPr>
            <a:r>
              <a:rPr lang="en-US" altLang="en-US" sz="3200">
                <a:solidFill>
                  <a:srgbClr val="339966"/>
                </a:solidFill>
              </a:rPr>
              <a:t>Soil or dried mud found adhering to a suspect's shoe, pant cuffs, or vehicle when compared with soil sample collected from the place of occurrence of the crime, may provide associative evidence that can link the suspect or object to the scene of crime.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2530">
                                            <p:txEl>
                                              <p:pRg st="2" end="2"/>
                                            </p:txEl>
                                          </p:spTgt>
                                        </p:tgtEl>
                                        <p:attrNameLst>
                                          <p:attrName>style.visibility</p:attrName>
                                        </p:attrNameLst>
                                      </p:cBhvr>
                                      <p:to>
                                        <p:strVal val="visible"/>
                                      </p:to>
                                    </p:set>
                                    <p:animEffect transition="in" filter="diamond(in)">
                                      <p:cBhvr>
                                        <p:cTn id="7" dur="1000"/>
                                        <p:tgtEl>
                                          <p:spTgt spid="2253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2530">
                                            <p:txEl>
                                              <p:pRg st="4" end="4"/>
                                            </p:txEl>
                                          </p:spTgt>
                                        </p:tgtEl>
                                        <p:attrNameLst>
                                          <p:attrName>style.visibility</p:attrName>
                                        </p:attrNameLst>
                                      </p:cBhvr>
                                      <p:to>
                                        <p:strVal val="visible"/>
                                      </p:to>
                                    </p:set>
                                    <p:animEffect transition="in" filter="wipe(down)">
                                      <p:cBhvr>
                                        <p:cTn id="12"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9211AB9-A5F4-415E-A342-BDF4D5C887F0}"/>
              </a:ext>
            </a:extLst>
          </p:cNvPr>
          <p:cNvSpPr>
            <a:spLocks noChangeArrowheads="1"/>
          </p:cNvSpPr>
          <p:nvPr/>
        </p:nvSpPr>
        <p:spPr bwMode="auto">
          <a:xfrm>
            <a:off x="228600" y="60325"/>
            <a:ext cx="861060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5000"/>
              </a:lnSpc>
              <a:buFont typeface="Wingdings" panose="05000000000000000000" pitchFamily="2" charset="2"/>
              <a:buChar char="Ø"/>
            </a:pPr>
            <a:r>
              <a:rPr lang="en-US" altLang="en-US" sz="3200">
                <a:solidFill>
                  <a:srgbClr val="0033CC"/>
                </a:solidFill>
              </a:rPr>
              <a:t>The soil at different points varies in some detectable manner. It varies so much from point to point as compared with its variation from region to region that it is useless to attempt its comparison unless the control (known) sample is collected at almost the exact spot from which the questioned (unknown) sample is thought to have come. </a:t>
            </a:r>
          </a:p>
          <a:p>
            <a:pPr eaLnBrk="1" hangingPunct="1">
              <a:lnSpc>
                <a:spcPct val="85000"/>
              </a:lnSpc>
              <a:buFont typeface="Wingdings" panose="05000000000000000000" pitchFamily="2" charset="2"/>
              <a:buChar char="Ø"/>
            </a:pPr>
            <a:endParaRPr lang="en-US" altLang="en-US" sz="3200">
              <a:solidFill>
                <a:srgbClr val="0033CC"/>
              </a:solidFill>
            </a:endParaRPr>
          </a:p>
          <a:p>
            <a:pPr eaLnBrk="1" hangingPunct="1">
              <a:lnSpc>
                <a:spcPct val="85000"/>
              </a:lnSpc>
              <a:buFont typeface="Wingdings" panose="05000000000000000000" pitchFamily="2" charset="2"/>
              <a:buChar char="Ø"/>
            </a:pPr>
            <a:r>
              <a:rPr lang="en-US" altLang="en-US" sz="3200">
                <a:solidFill>
                  <a:srgbClr val="A50021"/>
                </a:solidFill>
              </a:rPr>
              <a:t>Thus, mud on a shoe should be compared with mud from the shoe print, if possible. </a:t>
            </a:r>
          </a:p>
          <a:p>
            <a:pPr eaLnBrk="1" hangingPunct="1">
              <a:lnSpc>
                <a:spcPct val="85000"/>
              </a:lnSpc>
              <a:buFont typeface="Wingdings" panose="05000000000000000000" pitchFamily="2" charset="2"/>
              <a:buChar char="Ø"/>
            </a:pPr>
            <a:endParaRPr lang="en-US" altLang="en-US" sz="3200">
              <a:solidFill>
                <a:srgbClr val="A50021"/>
              </a:solidFill>
            </a:endParaRPr>
          </a:p>
          <a:p>
            <a:pPr eaLnBrk="1" hangingPunct="1">
              <a:lnSpc>
                <a:spcPct val="85000"/>
              </a:lnSpc>
              <a:buFont typeface="Wingdings" panose="05000000000000000000" pitchFamily="2" charset="2"/>
              <a:buChar char="Ø"/>
            </a:pPr>
            <a:r>
              <a:rPr lang="en-US" altLang="en-US" sz="3200">
                <a:solidFill>
                  <a:srgbClr val="339966"/>
                </a:solidFill>
              </a:rPr>
              <a:t>If the approximate location is known but not the exact spot, it is necessary to collect samples in a definite geometric pattern throughout the small region in question and compare all of them with the questioned sample.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diamond(in)">
                                      <p:cBhvr>
                                        <p:cTn id="7" dur="1000"/>
                                        <p:tgtEl>
                                          <p:spTgt spid="235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3554">
                                            <p:txEl>
                                              <p:pRg st="2" end="2"/>
                                            </p:txEl>
                                          </p:spTgt>
                                        </p:tgtEl>
                                        <p:attrNameLst>
                                          <p:attrName>style.visibility</p:attrName>
                                        </p:attrNameLst>
                                      </p:cBhvr>
                                      <p:to>
                                        <p:strVal val="visible"/>
                                      </p:to>
                                    </p:set>
                                    <p:animEffect transition="in" filter="wipe(down)">
                                      <p:cBhvr>
                                        <p:cTn id="12" dur="500"/>
                                        <p:tgtEl>
                                          <p:spTgt spid="2355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9A426E8-2FD3-49FE-896B-20E814C7983B}"/>
              </a:ext>
            </a:extLst>
          </p:cNvPr>
          <p:cNvSpPr>
            <a:spLocks noChangeArrowheads="1"/>
          </p:cNvSpPr>
          <p:nvPr/>
        </p:nvSpPr>
        <p:spPr bwMode="auto">
          <a:xfrm>
            <a:off x="228600" y="398463"/>
            <a:ext cx="8763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Wingdings" panose="05000000000000000000" pitchFamily="2" charset="2"/>
              <a:buChar char="v"/>
            </a:pPr>
            <a:r>
              <a:rPr lang="en-US" altLang="en-US" sz="3200">
                <a:solidFill>
                  <a:srgbClr val="0033CC"/>
                </a:solidFill>
              </a:rPr>
              <a:t>In general, airborne particles, which are macroscopic, microscopic or sub-microscopic </a:t>
            </a:r>
          </a:p>
          <a:p>
            <a:pPr eaLnBrk="1" hangingPunct="1">
              <a:buFont typeface="Wingdings" panose="05000000000000000000" pitchFamily="2" charset="2"/>
              <a:buNone/>
            </a:pPr>
            <a:r>
              <a:rPr lang="en-US" altLang="en-US" sz="3200">
                <a:solidFill>
                  <a:srgbClr val="0033CC"/>
                </a:solidFill>
              </a:rPr>
              <a:t>in size, are known as dust. </a:t>
            </a:r>
          </a:p>
          <a:p>
            <a:pPr eaLnBrk="1" hangingPunct="1">
              <a:buFont typeface="Wingdings" panose="05000000000000000000" pitchFamily="2" charset="2"/>
              <a:buChar char="v"/>
            </a:pPr>
            <a:endParaRPr lang="en-US" altLang="en-US" sz="3200">
              <a:solidFill>
                <a:srgbClr val="0033CC"/>
              </a:solidFill>
            </a:endParaRPr>
          </a:p>
          <a:p>
            <a:pPr eaLnBrk="1" hangingPunct="1">
              <a:buFont typeface="Wingdings" panose="05000000000000000000" pitchFamily="2" charset="2"/>
              <a:buChar char="v"/>
            </a:pPr>
            <a:r>
              <a:rPr lang="en-US" altLang="en-US" sz="3200">
                <a:solidFill>
                  <a:srgbClr val="A50021"/>
                </a:solidFill>
              </a:rPr>
              <a:t>It may be very characteristic of a particular place. This applies specially to places such as flourmills, building sites, workshops, coal cellars and the like. </a:t>
            </a:r>
          </a:p>
          <a:p>
            <a:pPr eaLnBrk="1" hangingPunct="1">
              <a:buFont typeface="Wingdings" panose="05000000000000000000" pitchFamily="2" charset="2"/>
              <a:buChar char="v"/>
            </a:pPr>
            <a:endParaRPr lang="en-US" altLang="en-US" sz="3200">
              <a:solidFill>
                <a:srgbClr val="A50021"/>
              </a:solidFill>
            </a:endParaRPr>
          </a:p>
          <a:p>
            <a:pPr eaLnBrk="1" hangingPunct="1">
              <a:buFont typeface="Wingdings" panose="05000000000000000000" pitchFamily="2" charset="2"/>
              <a:buChar char="v"/>
            </a:pPr>
            <a:r>
              <a:rPr lang="en-US" altLang="en-US" sz="3200">
                <a:solidFill>
                  <a:srgbClr val="339966"/>
                </a:solidFill>
              </a:rPr>
              <a:t>A person who has worked at or visited such places carries on his clothes dust characteristic of that place and a close examination of the dust will reveal his occupation or his visit to that place.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4578">
                                            <p:txEl>
                                              <p:pRg st="3" end="3"/>
                                            </p:txEl>
                                          </p:spTgt>
                                        </p:tgtEl>
                                        <p:attrNameLst>
                                          <p:attrName>style.visibility</p:attrName>
                                        </p:attrNameLst>
                                      </p:cBhvr>
                                      <p:to>
                                        <p:strVal val="visible"/>
                                      </p:to>
                                    </p:set>
                                    <p:animEffect transition="in" filter="diamond(in)">
                                      <p:cBhvr>
                                        <p:cTn id="7" dur="1000"/>
                                        <p:tgtEl>
                                          <p:spTgt spid="24578">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4578">
                                            <p:txEl>
                                              <p:pRg st="5" end="5"/>
                                            </p:txEl>
                                          </p:spTgt>
                                        </p:tgtEl>
                                        <p:attrNameLst>
                                          <p:attrName>style.visibility</p:attrName>
                                        </p:attrNameLst>
                                      </p:cBhvr>
                                      <p:to>
                                        <p:strVal val="visible"/>
                                      </p:to>
                                    </p:set>
                                    <p:anim calcmode="lin" valueType="num">
                                      <p:cBhvr>
                                        <p:cTn id="12" dur="1000" fill="hold"/>
                                        <p:tgtEl>
                                          <p:spTgt spid="24578">
                                            <p:txEl>
                                              <p:pRg st="5" end="5"/>
                                            </p:txEl>
                                          </p:spTgt>
                                        </p:tgtEl>
                                        <p:attrNameLst>
                                          <p:attrName>ppt_w</p:attrName>
                                        </p:attrNameLst>
                                      </p:cBhvr>
                                      <p:tavLst>
                                        <p:tav tm="0">
                                          <p:val>
                                            <p:strVal val="#ppt_w*0.70"/>
                                          </p:val>
                                        </p:tav>
                                        <p:tav tm="100000">
                                          <p:val>
                                            <p:strVal val="#ppt_w"/>
                                          </p:val>
                                        </p:tav>
                                      </p:tavLst>
                                    </p:anim>
                                    <p:anim calcmode="lin" valueType="num">
                                      <p:cBhvr>
                                        <p:cTn id="13" dur="1000" fill="hold"/>
                                        <p:tgtEl>
                                          <p:spTgt spid="24578">
                                            <p:txEl>
                                              <p:pRg st="5" end="5"/>
                                            </p:txEl>
                                          </p:spTgt>
                                        </p:tgtEl>
                                        <p:attrNameLst>
                                          <p:attrName>ppt_h</p:attrName>
                                        </p:attrNameLst>
                                      </p:cBhvr>
                                      <p:tavLst>
                                        <p:tav tm="0">
                                          <p:val>
                                            <p:strVal val="#ppt_h"/>
                                          </p:val>
                                        </p:tav>
                                        <p:tav tm="100000">
                                          <p:val>
                                            <p:strVal val="#ppt_h"/>
                                          </p:val>
                                        </p:tav>
                                      </p:tavLst>
                                    </p:anim>
                                    <p:animEffect transition="in" filter="fade">
                                      <p:cBhvr>
                                        <p:cTn id="14" dur="10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CDE09D4-179C-42B1-85FD-2C2B5A34ED76}"/>
              </a:ext>
            </a:extLst>
          </p:cNvPr>
          <p:cNvSpPr>
            <a:spLocks noChangeArrowheads="1"/>
          </p:cNvSpPr>
          <p:nvPr/>
        </p:nvSpPr>
        <p:spPr bwMode="auto">
          <a:xfrm>
            <a:off x="228600" y="117475"/>
            <a:ext cx="8763000"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buFont typeface="Wingdings" panose="05000000000000000000" pitchFamily="2" charset="2"/>
              <a:buChar char="v"/>
            </a:pPr>
            <a:r>
              <a:rPr lang="en-US" altLang="en-US" sz="3200">
                <a:solidFill>
                  <a:srgbClr val="0033CC"/>
                </a:solidFill>
              </a:rPr>
              <a:t>He may also leave traces in the form of dust from shoes or clothes which are characteristic of him and the same can act as a guide in tracing him. In dust, there could be such particles whose occurrence can be connected directly with a crime.  </a:t>
            </a:r>
          </a:p>
          <a:p>
            <a:pPr eaLnBrk="1" hangingPunct="1">
              <a:lnSpc>
                <a:spcPct val="90000"/>
              </a:lnSpc>
              <a:buFont typeface="Wingdings" panose="05000000000000000000" pitchFamily="2" charset="2"/>
              <a:buChar char="v"/>
            </a:pPr>
            <a:endParaRPr lang="en-US" altLang="en-US" sz="3200">
              <a:solidFill>
                <a:srgbClr val="0033CC"/>
              </a:solidFill>
            </a:endParaRPr>
          </a:p>
          <a:p>
            <a:pPr eaLnBrk="1" hangingPunct="1">
              <a:lnSpc>
                <a:spcPct val="90000"/>
              </a:lnSpc>
              <a:buFont typeface="Wingdings" panose="05000000000000000000" pitchFamily="2" charset="2"/>
              <a:buChar char="v"/>
            </a:pPr>
            <a:r>
              <a:rPr lang="en-US" altLang="en-US" sz="3200">
                <a:solidFill>
                  <a:srgbClr val="A50021"/>
                </a:solidFill>
              </a:rPr>
              <a:t>Laboratory  examination  of  the  dust,  which is sometimes  very  tedious  and  comprehensive,  is </a:t>
            </a:r>
          </a:p>
          <a:p>
            <a:pPr eaLnBrk="1" hangingPunct="1">
              <a:lnSpc>
                <a:spcPct val="90000"/>
              </a:lnSpc>
              <a:buFont typeface="Wingdings" panose="05000000000000000000" pitchFamily="2" charset="2"/>
              <a:buNone/>
            </a:pPr>
            <a:r>
              <a:rPr lang="en-US" altLang="en-US" sz="3200">
                <a:solidFill>
                  <a:srgbClr val="A50021"/>
                </a:solidFill>
              </a:rPr>
              <a:t>done first under the  microscope.  Thereafter,  any characteristic  particles,  if  located  and  separated </a:t>
            </a:r>
          </a:p>
          <a:p>
            <a:pPr eaLnBrk="1" hangingPunct="1">
              <a:lnSpc>
                <a:spcPct val="90000"/>
              </a:lnSpc>
              <a:buFont typeface="Wingdings" panose="05000000000000000000" pitchFamily="2" charset="2"/>
              <a:buNone/>
            </a:pPr>
            <a:r>
              <a:rPr lang="en-US" altLang="en-US" sz="3200">
                <a:solidFill>
                  <a:srgbClr val="A50021"/>
                </a:solidFill>
              </a:rPr>
              <a:t>are  examined  further   by   suitable  chemical  or physical analytical methods.  For example,  filings and other metallic particles can be easily identified by spectrochemical methods, and the clay minerals can be identified by x-ray diffraction technique.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602">
                                            <p:txEl>
                                              <p:pRg st="2" end="2"/>
                                            </p:txEl>
                                          </p:spTgt>
                                        </p:tgtEl>
                                        <p:attrNameLst>
                                          <p:attrName>style.visibility</p:attrName>
                                        </p:attrNameLst>
                                      </p:cBhvr>
                                      <p:to>
                                        <p:strVal val="visible"/>
                                      </p:to>
                                    </p:set>
                                    <p:animEffect transition="in" filter="diamond(in)">
                                      <p:cBhvr>
                                        <p:cTn id="7" dur="1000"/>
                                        <p:tgtEl>
                                          <p:spTgt spid="2560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5602">
                                            <p:txEl>
                                              <p:pRg st="3" end="3"/>
                                            </p:txEl>
                                          </p:spTgt>
                                        </p:tgtEl>
                                        <p:attrNameLst>
                                          <p:attrName>style.visibility</p:attrName>
                                        </p:attrNameLst>
                                      </p:cBhvr>
                                      <p:to>
                                        <p:strVal val="visible"/>
                                      </p:to>
                                    </p:set>
                                    <p:animEffect transition="in" filter="diamond(in)">
                                      <p:cBhvr>
                                        <p:cTn id="12" dur="1000"/>
                                        <p:tgtEl>
                                          <p:spTgt spid="2560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5602">
                                            <p:txEl>
                                              <p:pRg st="4" end="4"/>
                                            </p:txEl>
                                          </p:spTgt>
                                        </p:tgtEl>
                                        <p:attrNameLst>
                                          <p:attrName>style.visibility</p:attrName>
                                        </p:attrNameLst>
                                      </p:cBhvr>
                                      <p:to>
                                        <p:strVal val="visible"/>
                                      </p:to>
                                    </p:set>
                                    <p:animEffect transition="in" filter="diamond(in)">
                                      <p:cBhvr>
                                        <p:cTn id="17" dur="10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can0004">
            <a:extLst>
              <a:ext uri="{FF2B5EF4-FFF2-40B4-BE49-F238E27FC236}">
                <a16:creationId xmlns:a16="http://schemas.microsoft.com/office/drawing/2014/main" id="{25F0210C-76C6-4EA2-9481-AB8FD1769704}"/>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35031" t="10933" r="23996" b="49997"/>
          <a:stretch>
            <a:fillRect/>
          </a:stretch>
        </p:blipFill>
        <p:spPr>
          <a:xfrm>
            <a:off x="6248400" y="1066800"/>
            <a:ext cx="1547813" cy="2797175"/>
          </a:xfrm>
          <a:noFill/>
        </p:spPr>
      </p:pic>
      <p:pic>
        <p:nvPicPr>
          <p:cNvPr id="9219" name="Picture 3" descr="Scan0004">
            <a:extLst>
              <a:ext uri="{FF2B5EF4-FFF2-40B4-BE49-F238E27FC236}">
                <a16:creationId xmlns:a16="http://schemas.microsoft.com/office/drawing/2014/main" id="{0E78C78D-687F-4DE2-B255-A1D62B17BFB2}"/>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25926" t="49541" r="14088" b="24745"/>
          <a:stretch>
            <a:fillRect/>
          </a:stretch>
        </p:blipFill>
        <p:spPr>
          <a:xfrm>
            <a:off x="1981200" y="1447800"/>
            <a:ext cx="2971800" cy="2414588"/>
          </a:xfrm>
          <a:noFill/>
        </p:spPr>
      </p:pic>
      <p:sp>
        <p:nvSpPr>
          <p:cNvPr id="9220" name="Text Box 4">
            <a:extLst>
              <a:ext uri="{FF2B5EF4-FFF2-40B4-BE49-F238E27FC236}">
                <a16:creationId xmlns:a16="http://schemas.microsoft.com/office/drawing/2014/main" id="{45FF029E-6AD8-4CC9-840A-C860E2D3D769}"/>
              </a:ext>
            </a:extLst>
          </p:cNvPr>
          <p:cNvSpPr txBox="1">
            <a:spLocks noChangeArrowheads="1"/>
          </p:cNvSpPr>
          <p:nvPr/>
        </p:nvSpPr>
        <p:spPr bwMode="auto">
          <a:xfrm>
            <a:off x="1660525" y="117475"/>
            <a:ext cx="281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i="1"/>
              <a:t>in an armed break in </a:t>
            </a:r>
          </a:p>
        </p:txBody>
      </p:sp>
      <p:sp>
        <p:nvSpPr>
          <p:cNvPr id="9221" name="Text Box 5">
            <a:extLst>
              <a:ext uri="{FF2B5EF4-FFF2-40B4-BE49-F238E27FC236}">
                <a16:creationId xmlns:a16="http://schemas.microsoft.com/office/drawing/2014/main" id="{90622457-075E-4064-85F9-20EDB76E999E}"/>
              </a:ext>
            </a:extLst>
          </p:cNvPr>
          <p:cNvSpPr txBox="1">
            <a:spLocks noChangeArrowheads="1"/>
          </p:cNvSpPr>
          <p:nvPr/>
        </p:nvSpPr>
        <p:spPr bwMode="auto">
          <a:xfrm>
            <a:off x="1752600" y="4191000"/>
            <a:ext cx="6621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Shoe mark on the windowsill , soil derived from the flower bed</a:t>
            </a:r>
          </a:p>
        </p:txBody>
      </p:sp>
      <p:sp>
        <p:nvSpPr>
          <p:cNvPr id="9222" name="Text Box 6">
            <a:extLst>
              <a:ext uri="{FF2B5EF4-FFF2-40B4-BE49-F238E27FC236}">
                <a16:creationId xmlns:a16="http://schemas.microsoft.com/office/drawing/2014/main" id="{4DFA25FA-FD45-4F57-AF97-0CAA6C4F5C7E}"/>
              </a:ext>
            </a:extLst>
          </p:cNvPr>
          <p:cNvSpPr txBox="1">
            <a:spLocks noChangeArrowheads="1"/>
          </p:cNvSpPr>
          <p:nvPr/>
        </p:nvSpPr>
        <p:spPr bwMode="auto">
          <a:xfrm>
            <a:off x="8001000" y="6415088"/>
            <a:ext cx="1111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can0001">
            <a:extLst>
              <a:ext uri="{FF2B5EF4-FFF2-40B4-BE49-F238E27FC236}">
                <a16:creationId xmlns:a16="http://schemas.microsoft.com/office/drawing/2014/main" id="{834468A1-E018-436E-8D75-823E61E65187}"/>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4828" t="9753" r="21182" b="56044"/>
          <a:stretch>
            <a:fillRect/>
          </a:stretch>
        </p:blipFill>
        <p:spPr>
          <a:xfrm>
            <a:off x="457200" y="762000"/>
            <a:ext cx="3733800" cy="2422525"/>
          </a:xfrm>
          <a:noFill/>
        </p:spPr>
      </p:pic>
      <p:pic>
        <p:nvPicPr>
          <p:cNvPr id="10243" name="Picture 3" descr="Scan0001">
            <a:extLst>
              <a:ext uri="{FF2B5EF4-FFF2-40B4-BE49-F238E27FC236}">
                <a16:creationId xmlns:a16="http://schemas.microsoft.com/office/drawing/2014/main" id="{24DC34F8-4A65-4047-92A1-7FC9953C2F79}"/>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4828" t="51082" r="23183" b="14716"/>
          <a:stretch>
            <a:fillRect/>
          </a:stretch>
        </p:blipFill>
        <p:spPr>
          <a:xfrm>
            <a:off x="4800600" y="812800"/>
            <a:ext cx="3505200" cy="2336800"/>
          </a:xfrm>
          <a:noFill/>
        </p:spPr>
      </p:pic>
      <p:sp>
        <p:nvSpPr>
          <p:cNvPr id="10244" name="Text Box 4">
            <a:extLst>
              <a:ext uri="{FF2B5EF4-FFF2-40B4-BE49-F238E27FC236}">
                <a16:creationId xmlns:a16="http://schemas.microsoft.com/office/drawing/2014/main" id="{50C7D9D5-A30B-4000-AC42-0B6BD17DC8F6}"/>
              </a:ext>
            </a:extLst>
          </p:cNvPr>
          <p:cNvSpPr txBox="1">
            <a:spLocks noChangeArrowheads="1"/>
          </p:cNvSpPr>
          <p:nvPr/>
        </p:nvSpPr>
        <p:spPr bwMode="auto">
          <a:xfrm>
            <a:off x="517525" y="3962400"/>
            <a:ext cx="35099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Muddy track surrounded by </a:t>
            </a:r>
          </a:p>
          <a:p>
            <a:pPr eaLnBrk="1" hangingPunct="1"/>
            <a:r>
              <a:rPr lang="en-US" altLang="en-US" sz="2000"/>
              <a:t>agricultural field, where a body </a:t>
            </a:r>
          </a:p>
          <a:p>
            <a:pPr eaLnBrk="1" hangingPunct="1"/>
            <a:r>
              <a:rPr lang="en-US" altLang="en-US" sz="2000"/>
              <a:t>of a young male was discovered </a:t>
            </a:r>
          </a:p>
        </p:txBody>
      </p:sp>
      <p:sp>
        <p:nvSpPr>
          <p:cNvPr id="10245" name="Text Box 5">
            <a:extLst>
              <a:ext uri="{FF2B5EF4-FFF2-40B4-BE49-F238E27FC236}">
                <a16:creationId xmlns:a16="http://schemas.microsoft.com/office/drawing/2014/main" id="{CF8C42C7-430A-43F3-BE28-8B89BCED6AE9}"/>
              </a:ext>
            </a:extLst>
          </p:cNvPr>
          <p:cNvSpPr txBox="1">
            <a:spLocks noChangeArrowheads="1"/>
          </p:cNvSpPr>
          <p:nvPr/>
        </p:nvSpPr>
        <p:spPr bwMode="auto">
          <a:xfrm>
            <a:off x="5029200" y="3863975"/>
            <a:ext cx="31083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t>Shallow grave in the corner </a:t>
            </a:r>
          </a:p>
          <a:p>
            <a:pPr eaLnBrk="1" hangingPunct="1"/>
            <a:r>
              <a:rPr lang="en-US" altLang="en-US" sz="2000"/>
              <a:t>of a field, where a body of a </a:t>
            </a:r>
          </a:p>
          <a:p>
            <a:pPr eaLnBrk="1" hangingPunct="1"/>
            <a:r>
              <a:rPr lang="en-US" altLang="en-US" sz="2000"/>
              <a:t>young girl was discovered </a:t>
            </a:r>
          </a:p>
        </p:txBody>
      </p:sp>
      <p:sp>
        <p:nvSpPr>
          <p:cNvPr id="10246" name="Text Box 6">
            <a:extLst>
              <a:ext uri="{FF2B5EF4-FFF2-40B4-BE49-F238E27FC236}">
                <a16:creationId xmlns:a16="http://schemas.microsoft.com/office/drawing/2014/main" id="{E60E01EC-F8CD-49EB-8C45-163F69B81225}"/>
              </a:ext>
            </a:extLst>
          </p:cNvPr>
          <p:cNvSpPr txBox="1">
            <a:spLocks noChangeArrowheads="1"/>
          </p:cNvSpPr>
          <p:nvPr/>
        </p:nvSpPr>
        <p:spPr bwMode="auto">
          <a:xfrm>
            <a:off x="8001000" y="6400800"/>
            <a:ext cx="111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i="1"/>
              <a:t>ranbsingh</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2095</Words>
  <Application>Microsoft Office PowerPoint</Application>
  <PresentationFormat>On-screen Show (4:3)</PresentationFormat>
  <Paragraphs>473</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Times New Roman</vt:lpstr>
      <vt:lpstr>Arial</vt:lpstr>
      <vt:lpstr>Wingdings</vt:lpstr>
      <vt:lpstr>Arial Narrow</vt:lpstr>
      <vt:lpstr>SimSun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ngv</dc:creator>
  <cp:lastModifiedBy>Ran B Singh</cp:lastModifiedBy>
  <cp:revision>41</cp:revision>
  <dcterms:created xsi:type="dcterms:W3CDTF">2002-09-12T01:47:05Z</dcterms:created>
  <dcterms:modified xsi:type="dcterms:W3CDTF">2017-08-29T05:19:16Z</dcterms:modified>
</cp:coreProperties>
</file>