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 id="289" r:id="rId3"/>
    <p:sldId id="257" r:id="rId4"/>
    <p:sldId id="258" r:id="rId5"/>
    <p:sldId id="271" r:id="rId6"/>
    <p:sldId id="275" r:id="rId7"/>
    <p:sldId id="276" r:id="rId8"/>
    <p:sldId id="280" r:id="rId9"/>
    <p:sldId id="281" r:id="rId10"/>
    <p:sldId id="287" r:id="rId11"/>
    <p:sldId id="282" r:id="rId12"/>
    <p:sldId id="284" r:id="rId13"/>
    <p:sldId id="285" r:id="rId14"/>
    <p:sldId id="262" r:id="rId15"/>
    <p:sldId id="263" r:id="rId16"/>
    <p:sldId id="264" r:id="rId17"/>
    <p:sldId id="265" r:id="rId18"/>
    <p:sldId id="266" r:id="rId19"/>
    <p:sldId id="286" r:id="rId20"/>
  </p:sldIdLst>
  <p:sldSz cx="9144000" cy="6858000" type="screen4x3"/>
  <p:notesSz cx="6858000" cy="9144000"/>
  <p:defaultTextStyle>
    <a:defPPr>
      <a:defRPr lang="en-US"/>
    </a:defPPr>
    <a:lvl1pPr algn="l" rtl="0" fontAlgn="base">
      <a:spcBef>
        <a:spcPct val="0"/>
      </a:spcBef>
      <a:spcAft>
        <a:spcPct val="0"/>
      </a:spcAft>
      <a:defRPr sz="36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36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36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36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3600" kern="1200">
        <a:solidFill>
          <a:schemeClr val="tx1"/>
        </a:solidFill>
        <a:latin typeface="Arial" panose="020B0604020202020204" pitchFamily="34" charset="0"/>
        <a:ea typeface="+mn-ea"/>
        <a:cs typeface="+mn-cs"/>
      </a:defRPr>
    </a:lvl5pPr>
    <a:lvl6pPr marL="2286000" algn="l" defTabSz="914400" rtl="0" eaLnBrk="1" latinLnBrk="0" hangingPunct="1">
      <a:defRPr sz="3600" kern="1200">
        <a:solidFill>
          <a:schemeClr val="tx1"/>
        </a:solidFill>
        <a:latin typeface="Arial" panose="020B0604020202020204" pitchFamily="34" charset="0"/>
        <a:ea typeface="+mn-ea"/>
        <a:cs typeface="+mn-cs"/>
      </a:defRPr>
    </a:lvl6pPr>
    <a:lvl7pPr marL="2743200" algn="l" defTabSz="914400" rtl="0" eaLnBrk="1" latinLnBrk="0" hangingPunct="1">
      <a:defRPr sz="3600" kern="1200">
        <a:solidFill>
          <a:schemeClr val="tx1"/>
        </a:solidFill>
        <a:latin typeface="Arial" panose="020B0604020202020204" pitchFamily="34" charset="0"/>
        <a:ea typeface="+mn-ea"/>
        <a:cs typeface="+mn-cs"/>
      </a:defRPr>
    </a:lvl7pPr>
    <a:lvl8pPr marL="3200400" algn="l" defTabSz="914400" rtl="0" eaLnBrk="1" latinLnBrk="0" hangingPunct="1">
      <a:defRPr sz="3600" kern="1200">
        <a:solidFill>
          <a:schemeClr val="tx1"/>
        </a:solidFill>
        <a:latin typeface="Arial" panose="020B0604020202020204" pitchFamily="34" charset="0"/>
        <a:ea typeface="+mn-ea"/>
        <a:cs typeface="+mn-cs"/>
      </a:defRPr>
    </a:lvl8pPr>
    <a:lvl9pPr marL="3657600" algn="l" defTabSz="914400" rtl="0" eaLnBrk="1" latinLnBrk="0" hangingPunct="1">
      <a:defRPr sz="3600" kern="1200">
        <a:solidFill>
          <a:schemeClr val="tx1"/>
        </a:solidFill>
        <a:latin typeface="Arial" panose="020B0604020202020204" pitchFamily="34" charset="0"/>
        <a:ea typeface="+mn-ea"/>
        <a:cs typeface="+mn-cs"/>
      </a:defRPr>
    </a:lvl9pPr>
  </p:defaultTextStyle>
  <p:modifyVerifier cryptProviderType="rsaAES" cryptAlgorithmClass="hash" cryptAlgorithmType="typeAny" cryptAlgorithmSid="14" spinCount="100000" saltData="6X3WDTxfwZMkfmznVhmWKA==" hashData="eEI/HnQnhpo1itrh+zr7c+z5V6ewPPn+HEpwooUasJIajGOZXg+tRR5nck6xhQY6O8+vV4pVOwLtOpl0XxuYiA=="/>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6" autoAdjust="0"/>
    <p:restoredTop sz="92880" autoAdjust="0"/>
  </p:normalViewPr>
  <p:slideViewPr>
    <p:cSldViewPr>
      <p:cViewPr varScale="1">
        <p:scale>
          <a:sx n="50" d="100"/>
          <a:sy n="50" d="100"/>
        </p:scale>
        <p:origin x="1293" y="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6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FDDF2B29-617B-42E9-88A0-5D8D26971DB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205CD3C-BA44-4C7D-8FD9-5A54AAF2D0C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FA4E98A-2083-4313-9AF9-321315163219}"/>
              </a:ext>
            </a:extLst>
          </p:cNvPr>
          <p:cNvSpPr>
            <a:spLocks noGrp="1" noChangeArrowheads="1"/>
          </p:cNvSpPr>
          <p:nvPr>
            <p:ph type="sldNum" sz="quarter" idx="12"/>
          </p:nvPr>
        </p:nvSpPr>
        <p:spPr>
          <a:ln/>
        </p:spPr>
        <p:txBody>
          <a:bodyPr/>
          <a:lstStyle>
            <a:lvl1pPr>
              <a:defRPr/>
            </a:lvl1pPr>
          </a:lstStyle>
          <a:p>
            <a:fld id="{B2659B6B-DB36-4340-BAE5-E6CB3E21FA48}" type="slidenum">
              <a:rPr lang="en-US" altLang="en-US"/>
              <a:pPr/>
              <a:t>‹#›</a:t>
            </a:fld>
            <a:endParaRPr lang="en-US" altLang="en-US"/>
          </a:p>
        </p:txBody>
      </p:sp>
    </p:spTree>
    <p:extLst>
      <p:ext uri="{BB962C8B-B14F-4D97-AF65-F5344CB8AC3E}">
        <p14:creationId xmlns:p14="http://schemas.microsoft.com/office/powerpoint/2010/main" val="3897682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A65874E-3994-4DB4-8549-BE91C549809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24455A3-E627-4799-87A9-C3877F0868F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37373BF-4F0B-40AB-B1A6-11CBA5B2EDD5}"/>
              </a:ext>
            </a:extLst>
          </p:cNvPr>
          <p:cNvSpPr>
            <a:spLocks noGrp="1" noChangeArrowheads="1"/>
          </p:cNvSpPr>
          <p:nvPr>
            <p:ph type="sldNum" sz="quarter" idx="12"/>
          </p:nvPr>
        </p:nvSpPr>
        <p:spPr>
          <a:ln/>
        </p:spPr>
        <p:txBody>
          <a:bodyPr/>
          <a:lstStyle>
            <a:lvl1pPr>
              <a:defRPr/>
            </a:lvl1pPr>
          </a:lstStyle>
          <a:p>
            <a:fld id="{96CD5420-C26B-4913-9331-76B8B8BE4330}" type="slidenum">
              <a:rPr lang="en-US" altLang="en-US"/>
              <a:pPr/>
              <a:t>‹#›</a:t>
            </a:fld>
            <a:endParaRPr lang="en-US" altLang="en-US"/>
          </a:p>
        </p:txBody>
      </p:sp>
    </p:spTree>
    <p:extLst>
      <p:ext uri="{BB962C8B-B14F-4D97-AF65-F5344CB8AC3E}">
        <p14:creationId xmlns:p14="http://schemas.microsoft.com/office/powerpoint/2010/main" val="1971238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DCA87E6-C360-4329-AB3F-3998B000F96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7F5B45F-9E5D-40D3-A252-3CCA3971325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F8DAD9F-7065-44C5-92A3-5F4755BD2459}"/>
              </a:ext>
            </a:extLst>
          </p:cNvPr>
          <p:cNvSpPr>
            <a:spLocks noGrp="1" noChangeArrowheads="1"/>
          </p:cNvSpPr>
          <p:nvPr>
            <p:ph type="sldNum" sz="quarter" idx="12"/>
          </p:nvPr>
        </p:nvSpPr>
        <p:spPr>
          <a:ln/>
        </p:spPr>
        <p:txBody>
          <a:bodyPr/>
          <a:lstStyle>
            <a:lvl1pPr>
              <a:defRPr/>
            </a:lvl1pPr>
          </a:lstStyle>
          <a:p>
            <a:fld id="{06EEFD79-63D5-42A0-9C06-FFFE79E15130}" type="slidenum">
              <a:rPr lang="en-US" altLang="en-US"/>
              <a:pPr/>
              <a:t>‹#›</a:t>
            </a:fld>
            <a:endParaRPr lang="en-US" altLang="en-US"/>
          </a:p>
        </p:txBody>
      </p:sp>
    </p:spTree>
    <p:extLst>
      <p:ext uri="{BB962C8B-B14F-4D97-AF65-F5344CB8AC3E}">
        <p14:creationId xmlns:p14="http://schemas.microsoft.com/office/powerpoint/2010/main" val="3679321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49B7848-936E-4F5C-B429-3FC7AB6B771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7B78438-1ED2-4CA8-9028-A6A2A8DEAB1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BCF64E2-A0F6-4DD1-8393-6CD42EBF8190}"/>
              </a:ext>
            </a:extLst>
          </p:cNvPr>
          <p:cNvSpPr>
            <a:spLocks noGrp="1" noChangeArrowheads="1"/>
          </p:cNvSpPr>
          <p:nvPr>
            <p:ph type="sldNum" sz="quarter" idx="12"/>
          </p:nvPr>
        </p:nvSpPr>
        <p:spPr>
          <a:ln/>
        </p:spPr>
        <p:txBody>
          <a:bodyPr/>
          <a:lstStyle>
            <a:lvl1pPr>
              <a:defRPr/>
            </a:lvl1pPr>
          </a:lstStyle>
          <a:p>
            <a:fld id="{DB3777DE-2EFF-4DD2-8576-888A38AF894F}" type="slidenum">
              <a:rPr lang="en-US" altLang="en-US"/>
              <a:pPr/>
              <a:t>‹#›</a:t>
            </a:fld>
            <a:endParaRPr lang="en-US" altLang="en-US"/>
          </a:p>
        </p:txBody>
      </p:sp>
    </p:spTree>
    <p:extLst>
      <p:ext uri="{BB962C8B-B14F-4D97-AF65-F5344CB8AC3E}">
        <p14:creationId xmlns:p14="http://schemas.microsoft.com/office/powerpoint/2010/main" val="2702813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BB67403-D380-4120-9017-9F5749EFB04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A9F475B-D773-42BA-BB08-D129A19F4D1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1BEAD94-16C4-44E8-8612-EDEDBB77D52D}"/>
              </a:ext>
            </a:extLst>
          </p:cNvPr>
          <p:cNvSpPr>
            <a:spLocks noGrp="1" noChangeArrowheads="1"/>
          </p:cNvSpPr>
          <p:nvPr>
            <p:ph type="sldNum" sz="quarter" idx="12"/>
          </p:nvPr>
        </p:nvSpPr>
        <p:spPr>
          <a:ln/>
        </p:spPr>
        <p:txBody>
          <a:bodyPr/>
          <a:lstStyle>
            <a:lvl1pPr>
              <a:defRPr/>
            </a:lvl1pPr>
          </a:lstStyle>
          <a:p>
            <a:fld id="{72DE0390-F89D-4DE3-94AE-81DCA8FA654B}" type="slidenum">
              <a:rPr lang="en-US" altLang="en-US"/>
              <a:pPr/>
              <a:t>‹#›</a:t>
            </a:fld>
            <a:endParaRPr lang="en-US" altLang="en-US"/>
          </a:p>
        </p:txBody>
      </p:sp>
    </p:spTree>
    <p:extLst>
      <p:ext uri="{BB962C8B-B14F-4D97-AF65-F5344CB8AC3E}">
        <p14:creationId xmlns:p14="http://schemas.microsoft.com/office/powerpoint/2010/main" val="3826953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D364FE23-F8FD-4034-85D3-9F6E3D5B0D3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B5412CF-0850-4C56-8E4D-3462A69A273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3AA31D4-4869-4412-8F97-820067780AFC}"/>
              </a:ext>
            </a:extLst>
          </p:cNvPr>
          <p:cNvSpPr>
            <a:spLocks noGrp="1" noChangeArrowheads="1"/>
          </p:cNvSpPr>
          <p:nvPr>
            <p:ph type="sldNum" sz="quarter" idx="12"/>
          </p:nvPr>
        </p:nvSpPr>
        <p:spPr>
          <a:ln/>
        </p:spPr>
        <p:txBody>
          <a:bodyPr/>
          <a:lstStyle>
            <a:lvl1pPr>
              <a:defRPr/>
            </a:lvl1pPr>
          </a:lstStyle>
          <a:p>
            <a:fld id="{E2AF6B68-ACE8-43CC-8931-8A9A19B099E6}" type="slidenum">
              <a:rPr lang="en-US" altLang="en-US"/>
              <a:pPr/>
              <a:t>‹#›</a:t>
            </a:fld>
            <a:endParaRPr lang="en-US" altLang="en-US"/>
          </a:p>
        </p:txBody>
      </p:sp>
    </p:spTree>
    <p:extLst>
      <p:ext uri="{BB962C8B-B14F-4D97-AF65-F5344CB8AC3E}">
        <p14:creationId xmlns:p14="http://schemas.microsoft.com/office/powerpoint/2010/main" val="3128194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446B2233-1CA7-473B-BD11-23B175EA1D5B}"/>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0F19B082-8653-47BC-B812-682AA9AC46C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31C4E1E-48A8-4230-8B38-18C9E2DEBF86}"/>
              </a:ext>
            </a:extLst>
          </p:cNvPr>
          <p:cNvSpPr>
            <a:spLocks noGrp="1" noChangeArrowheads="1"/>
          </p:cNvSpPr>
          <p:nvPr>
            <p:ph type="sldNum" sz="quarter" idx="12"/>
          </p:nvPr>
        </p:nvSpPr>
        <p:spPr>
          <a:ln/>
        </p:spPr>
        <p:txBody>
          <a:bodyPr/>
          <a:lstStyle>
            <a:lvl1pPr>
              <a:defRPr/>
            </a:lvl1pPr>
          </a:lstStyle>
          <a:p>
            <a:fld id="{05FC0B64-2186-4086-ACF6-D4DC57724441}" type="slidenum">
              <a:rPr lang="en-US" altLang="en-US"/>
              <a:pPr/>
              <a:t>‹#›</a:t>
            </a:fld>
            <a:endParaRPr lang="en-US" altLang="en-US"/>
          </a:p>
        </p:txBody>
      </p:sp>
    </p:spTree>
    <p:extLst>
      <p:ext uri="{BB962C8B-B14F-4D97-AF65-F5344CB8AC3E}">
        <p14:creationId xmlns:p14="http://schemas.microsoft.com/office/powerpoint/2010/main" val="1663165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B637F306-A9D7-4BE9-9449-0CC72315B5B5}"/>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C7E6F9FF-DC09-4411-B7E7-60F8E0942FB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16E1770C-1A34-464A-9812-A474D11C06C5}"/>
              </a:ext>
            </a:extLst>
          </p:cNvPr>
          <p:cNvSpPr>
            <a:spLocks noGrp="1" noChangeArrowheads="1"/>
          </p:cNvSpPr>
          <p:nvPr>
            <p:ph type="sldNum" sz="quarter" idx="12"/>
          </p:nvPr>
        </p:nvSpPr>
        <p:spPr>
          <a:ln/>
        </p:spPr>
        <p:txBody>
          <a:bodyPr/>
          <a:lstStyle>
            <a:lvl1pPr>
              <a:defRPr/>
            </a:lvl1pPr>
          </a:lstStyle>
          <a:p>
            <a:fld id="{99499516-C7F1-4671-A9B0-9710839F0490}" type="slidenum">
              <a:rPr lang="en-US" altLang="en-US"/>
              <a:pPr/>
              <a:t>‹#›</a:t>
            </a:fld>
            <a:endParaRPr lang="en-US" altLang="en-US"/>
          </a:p>
        </p:txBody>
      </p:sp>
    </p:spTree>
    <p:extLst>
      <p:ext uri="{BB962C8B-B14F-4D97-AF65-F5344CB8AC3E}">
        <p14:creationId xmlns:p14="http://schemas.microsoft.com/office/powerpoint/2010/main" val="918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8B959BD-C320-4C6F-8FB6-CE365E396E5E}"/>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5B3EAE91-545E-4C9E-8B1D-E973EB85324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B3756F4E-F5EE-4F97-A48D-9C065597FC42}"/>
              </a:ext>
            </a:extLst>
          </p:cNvPr>
          <p:cNvSpPr>
            <a:spLocks noGrp="1" noChangeArrowheads="1"/>
          </p:cNvSpPr>
          <p:nvPr>
            <p:ph type="sldNum" sz="quarter" idx="12"/>
          </p:nvPr>
        </p:nvSpPr>
        <p:spPr>
          <a:ln/>
        </p:spPr>
        <p:txBody>
          <a:bodyPr/>
          <a:lstStyle>
            <a:lvl1pPr>
              <a:defRPr/>
            </a:lvl1pPr>
          </a:lstStyle>
          <a:p>
            <a:fld id="{3D2C73F5-30A4-4833-8F5E-7B428D5DB538}" type="slidenum">
              <a:rPr lang="en-US" altLang="en-US"/>
              <a:pPr/>
              <a:t>‹#›</a:t>
            </a:fld>
            <a:endParaRPr lang="en-US" altLang="en-US"/>
          </a:p>
        </p:txBody>
      </p:sp>
    </p:spTree>
    <p:extLst>
      <p:ext uri="{BB962C8B-B14F-4D97-AF65-F5344CB8AC3E}">
        <p14:creationId xmlns:p14="http://schemas.microsoft.com/office/powerpoint/2010/main" val="2306283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F43E4E5-0105-4C65-96FD-37FF493169C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E0EDA2E-4B73-4599-96BD-9363B55EA3D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0DB967F-6C6F-4F6B-BF8A-157A4632D36D}"/>
              </a:ext>
            </a:extLst>
          </p:cNvPr>
          <p:cNvSpPr>
            <a:spLocks noGrp="1" noChangeArrowheads="1"/>
          </p:cNvSpPr>
          <p:nvPr>
            <p:ph type="sldNum" sz="quarter" idx="12"/>
          </p:nvPr>
        </p:nvSpPr>
        <p:spPr>
          <a:ln/>
        </p:spPr>
        <p:txBody>
          <a:bodyPr/>
          <a:lstStyle>
            <a:lvl1pPr>
              <a:defRPr/>
            </a:lvl1pPr>
          </a:lstStyle>
          <a:p>
            <a:fld id="{88F4AAD9-C1EE-46E1-9723-E60D042D845E}" type="slidenum">
              <a:rPr lang="en-US" altLang="en-US"/>
              <a:pPr/>
              <a:t>‹#›</a:t>
            </a:fld>
            <a:endParaRPr lang="en-US" altLang="en-US"/>
          </a:p>
        </p:txBody>
      </p:sp>
    </p:spTree>
    <p:extLst>
      <p:ext uri="{BB962C8B-B14F-4D97-AF65-F5344CB8AC3E}">
        <p14:creationId xmlns:p14="http://schemas.microsoft.com/office/powerpoint/2010/main" val="4282187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1B853B0-F4E1-4A00-ABC4-4FE29CEE74A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4DFDD8A-1BE8-48A9-A1FF-12FD70FA868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BBB76AC-5CA9-4560-BDE8-F8990DA60D07}"/>
              </a:ext>
            </a:extLst>
          </p:cNvPr>
          <p:cNvSpPr>
            <a:spLocks noGrp="1" noChangeArrowheads="1"/>
          </p:cNvSpPr>
          <p:nvPr>
            <p:ph type="sldNum" sz="quarter" idx="12"/>
          </p:nvPr>
        </p:nvSpPr>
        <p:spPr>
          <a:ln/>
        </p:spPr>
        <p:txBody>
          <a:bodyPr/>
          <a:lstStyle>
            <a:lvl1pPr>
              <a:defRPr/>
            </a:lvl1pPr>
          </a:lstStyle>
          <a:p>
            <a:fld id="{CF711BB6-B524-4B9B-8B11-88DE4951519B}" type="slidenum">
              <a:rPr lang="en-US" altLang="en-US"/>
              <a:pPr/>
              <a:t>‹#›</a:t>
            </a:fld>
            <a:endParaRPr lang="en-US" altLang="en-US"/>
          </a:p>
        </p:txBody>
      </p:sp>
    </p:spTree>
    <p:extLst>
      <p:ext uri="{BB962C8B-B14F-4D97-AF65-F5344CB8AC3E}">
        <p14:creationId xmlns:p14="http://schemas.microsoft.com/office/powerpoint/2010/main" val="159847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5A4CB69-2BC2-4810-9FDB-06F393760542}"/>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BD37FD27-BDA7-4C96-B97C-557468B0E864}"/>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7AD1BD6D-3A3A-48B6-B03D-33BF9EC6B8FE}"/>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a:extLst>
              <a:ext uri="{FF2B5EF4-FFF2-40B4-BE49-F238E27FC236}">
                <a16:creationId xmlns:a16="http://schemas.microsoft.com/office/drawing/2014/main" id="{0F3EE265-8E83-4599-B817-728D7D2BAEC8}"/>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a:extLst>
              <a:ext uri="{FF2B5EF4-FFF2-40B4-BE49-F238E27FC236}">
                <a16:creationId xmlns:a16="http://schemas.microsoft.com/office/drawing/2014/main" id="{6BEBEC1C-F760-4D35-A851-E37F36555E3A}"/>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EBF40B9-CF8B-40BF-9290-71E761ED474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9">
            <a:extLst>
              <a:ext uri="{FF2B5EF4-FFF2-40B4-BE49-F238E27FC236}">
                <a16:creationId xmlns:a16="http://schemas.microsoft.com/office/drawing/2014/main" id="{44BFABC9-572F-4ED2-970A-50325BF939D4}"/>
              </a:ext>
            </a:extLst>
          </p:cNvPr>
          <p:cNvGrpSpPr>
            <a:grpSpLocks/>
          </p:cNvGrpSpPr>
          <p:nvPr/>
        </p:nvGrpSpPr>
        <p:grpSpPr bwMode="auto">
          <a:xfrm>
            <a:off x="762000" y="1092200"/>
            <a:ext cx="7696200" cy="4383088"/>
            <a:chOff x="762000" y="1092200"/>
            <a:chExt cx="7696200" cy="4383088"/>
          </a:xfrm>
        </p:grpSpPr>
        <p:pic>
          <p:nvPicPr>
            <p:cNvPr id="2051" name="Picture 3" descr="Close-up of sand from a beach in Vancouver, showing a surface area of (approximately) between 1-2 square centimetres.">
              <a:extLst>
                <a:ext uri="{FF2B5EF4-FFF2-40B4-BE49-F238E27FC236}">
                  <a16:creationId xmlns:a16="http://schemas.microsoft.com/office/drawing/2014/main" id="{5D8F764F-C4E6-40A3-A67A-EDF6B24371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 y="1725613"/>
              <a:ext cx="3009900"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ext Box 4">
              <a:extLst>
                <a:ext uri="{FF2B5EF4-FFF2-40B4-BE49-F238E27FC236}">
                  <a16:creationId xmlns:a16="http://schemas.microsoft.com/office/drawing/2014/main" id="{7C1266D1-87C3-487C-94D8-DBBAF1404E24}"/>
                </a:ext>
              </a:extLst>
            </p:cNvPr>
            <p:cNvSpPr txBox="1">
              <a:spLocks noChangeArrowheads="1"/>
            </p:cNvSpPr>
            <p:nvPr/>
          </p:nvSpPr>
          <p:spPr bwMode="auto">
            <a:xfrm>
              <a:off x="762000" y="1092200"/>
              <a:ext cx="1174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b="1">
                  <a:latin typeface="Times New Roman" panose="02020603050405020304" pitchFamily="18" charset="0"/>
                  <a:cs typeface="Times New Roman" panose="02020603050405020304" pitchFamily="18" charset="0"/>
                </a:rPr>
                <a:t>Sand</a:t>
              </a:r>
            </a:p>
          </p:txBody>
        </p:sp>
        <p:sp>
          <p:nvSpPr>
            <p:cNvPr id="2053" name="Text Box 5">
              <a:extLst>
                <a:ext uri="{FF2B5EF4-FFF2-40B4-BE49-F238E27FC236}">
                  <a16:creationId xmlns:a16="http://schemas.microsoft.com/office/drawing/2014/main" id="{47E35C44-FF05-47A4-B9A6-F57CC049B03C}"/>
                </a:ext>
              </a:extLst>
            </p:cNvPr>
            <p:cNvSpPr txBox="1">
              <a:spLocks noChangeArrowheads="1"/>
            </p:cNvSpPr>
            <p:nvPr/>
          </p:nvSpPr>
          <p:spPr bwMode="auto">
            <a:xfrm>
              <a:off x="838200" y="4773613"/>
              <a:ext cx="39782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000">
                  <a:latin typeface="Times New Roman" panose="02020603050405020304" pitchFamily="18" charset="0"/>
                  <a:cs typeface="Times New Roman" panose="02020603050405020304" pitchFamily="18" charset="0"/>
                </a:rPr>
                <a:t>surface area of between </a:t>
              </a:r>
            </a:p>
            <a:p>
              <a:pPr eaLnBrk="1" hangingPunct="1"/>
              <a:r>
                <a:rPr lang="en-US" altLang="en-US" sz="2000">
                  <a:latin typeface="Times New Roman" panose="02020603050405020304" pitchFamily="18" charset="0"/>
                  <a:cs typeface="Times New Roman" panose="02020603050405020304" pitchFamily="18" charset="0"/>
                </a:rPr>
                <a:t>1-2 square centimetres</a:t>
              </a:r>
              <a:endParaRPr lang="en-US" altLang="en-US" sz="1800">
                <a:cs typeface="Arial" panose="020B0604020202020204" pitchFamily="34" charset="0"/>
              </a:endParaRPr>
            </a:p>
          </p:txBody>
        </p:sp>
        <p:pic>
          <p:nvPicPr>
            <p:cNvPr id="2054" name="Picture 6" descr="An electron micrograph showing grains of sand">
              <a:extLst>
                <a:ext uri="{FF2B5EF4-FFF2-40B4-BE49-F238E27FC236}">
                  <a16:creationId xmlns:a16="http://schemas.microsoft.com/office/drawing/2014/main" id="{7AEC5478-81AD-4B57-B877-B6AB4808C3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743075"/>
              <a:ext cx="3810000" cy="295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Text Box 7">
              <a:extLst>
                <a:ext uri="{FF2B5EF4-FFF2-40B4-BE49-F238E27FC236}">
                  <a16:creationId xmlns:a16="http://schemas.microsoft.com/office/drawing/2014/main" id="{5A7CF3A7-E04D-4174-B187-5E0E33657C0E}"/>
                </a:ext>
              </a:extLst>
            </p:cNvPr>
            <p:cNvSpPr txBox="1">
              <a:spLocks noChangeArrowheads="1"/>
            </p:cNvSpPr>
            <p:nvPr/>
          </p:nvSpPr>
          <p:spPr bwMode="auto">
            <a:xfrm>
              <a:off x="4953000" y="4773613"/>
              <a:ext cx="3200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000">
                  <a:latin typeface="Times New Roman" panose="02020603050405020304" pitchFamily="18" charset="0"/>
                  <a:cs typeface="Times New Roman" panose="02020603050405020304" pitchFamily="18" charset="0"/>
                </a:rPr>
                <a:t>An electron micrograph showing grains of sand</a:t>
              </a: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Text Box 4">
            <a:extLst>
              <a:ext uri="{FF2B5EF4-FFF2-40B4-BE49-F238E27FC236}">
                <a16:creationId xmlns:a16="http://schemas.microsoft.com/office/drawing/2014/main" id="{99E17D61-D488-4622-AC0B-DCB8E580E747}"/>
              </a:ext>
            </a:extLst>
          </p:cNvPr>
          <p:cNvSpPr txBox="1">
            <a:spLocks noChangeArrowheads="1"/>
          </p:cNvSpPr>
          <p:nvPr/>
        </p:nvSpPr>
        <p:spPr bwMode="auto">
          <a:xfrm>
            <a:off x="609600" y="304800"/>
            <a:ext cx="7940675" cy="598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800" b="1">
                <a:solidFill>
                  <a:schemeClr val="tx2"/>
                </a:solidFill>
                <a:latin typeface="Times New Roman" panose="02020603050405020304" pitchFamily="18" charset="0"/>
              </a:rPr>
              <a:t>Purpose of mixing sand in mortars</a:t>
            </a:r>
          </a:p>
          <a:p>
            <a:pPr eaLnBrk="1" hangingPunct="1"/>
            <a:r>
              <a:rPr lang="en-US" altLang="en-US" sz="2800" i="1">
                <a:latin typeface="Times New Roman" panose="02020603050405020304" pitchFamily="18" charset="0"/>
              </a:rPr>
              <a:t>The objective of mixing sand in mortars is</a:t>
            </a:r>
          </a:p>
          <a:p>
            <a:pPr eaLnBrk="1" hangingPunct="1">
              <a:lnSpc>
                <a:spcPct val="40000"/>
              </a:lnSpc>
            </a:pPr>
            <a:endParaRPr lang="en-US" altLang="en-US" sz="2800" i="1">
              <a:latin typeface="Times New Roman" panose="02020603050405020304" pitchFamily="18" charset="0"/>
            </a:endParaRPr>
          </a:p>
          <a:p>
            <a:pPr eaLnBrk="1" hangingPunct="1"/>
            <a:r>
              <a:rPr lang="en-US" altLang="en-US" sz="2800">
                <a:latin typeface="Times New Roman" panose="02020603050405020304" pitchFamily="18" charset="0"/>
              </a:rPr>
              <a:t>(a) To prevent excessive shrinkage and cracking of mortars in  setting especially in case of fat lime which shrink very much   while drying. Cement also shrink to some extent.</a:t>
            </a:r>
          </a:p>
          <a:p>
            <a:pPr eaLnBrk="1" hangingPunct="1"/>
            <a:r>
              <a:rPr lang="en-US" altLang="en-US" sz="2800">
                <a:latin typeface="Times New Roman" panose="02020603050405020304" pitchFamily="18" charset="0"/>
              </a:rPr>
              <a:t>        </a:t>
            </a:r>
          </a:p>
          <a:p>
            <a:pPr eaLnBrk="1" hangingPunct="1"/>
            <a:r>
              <a:rPr lang="en-US" altLang="en-US" sz="2800">
                <a:latin typeface="Times New Roman" panose="02020603050405020304" pitchFamily="18" charset="0"/>
              </a:rPr>
              <a:t>(b) To improve the setting power of fat lime.</a:t>
            </a:r>
          </a:p>
          <a:p>
            <a:pPr eaLnBrk="1" hangingPunct="1">
              <a:lnSpc>
                <a:spcPct val="70000"/>
              </a:lnSpc>
            </a:pPr>
            <a:r>
              <a:rPr lang="en-US" altLang="en-US" sz="2800">
                <a:latin typeface="Times New Roman" panose="02020603050405020304" pitchFamily="18" charset="0"/>
              </a:rPr>
              <a:t>        </a:t>
            </a:r>
          </a:p>
          <a:p>
            <a:pPr eaLnBrk="1" hangingPunct="1"/>
            <a:r>
              <a:rPr lang="en-US" altLang="en-US" sz="2800">
                <a:latin typeface="Times New Roman" panose="02020603050405020304" pitchFamily="18" charset="0"/>
              </a:rPr>
              <a:t>(c) To improve the strength of a mortar as sand has greater  crushing strength.</a:t>
            </a:r>
          </a:p>
          <a:p>
            <a:pPr eaLnBrk="1" hangingPunct="1">
              <a:lnSpc>
                <a:spcPct val="70000"/>
              </a:lnSpc>
            </a:pPr>
            <a:r>
              <a:rPr lang="en-US" altLang="en-US" sz="2800">
                <a:latin typeface="Times New Roman" panose="02020603050405020304" pitchFamily="18" charset="0"/>
              </a:rPr>
              <a:t>        </a:t>
            </a:r>
          </a:p>
          <a:p>
            <a:pPr eaLnBrk="1" hangingPunct="1"/>
            <a:r>
              <a:rPr lang="en-US" altLang="en-US" sz="2800">
                <a:latin typeface="Times New Roman" panose="02020603050405020304" pitchFamily="18" charset="0"/>
              </a:rPr>
              <a:t>(d) To increase the bulk and reduce the cost especially in case of  cement mortars</a:t>
            </a:r>
            <a:endParaRPr lang="en-US" altLang="en-US" sz="2800">
              <a:solidFill>
                <a:schemeClr val="tx2"/>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5060">
                                            <p:txEl>
                                              <p:pRg st="3" end="3"/>
                                            </p:txEl>
                                          </p:spTgt>
                                        </p:tgtEl>
                                        <p:attrNameLst>
                                          <p:attrName>style.visibility</p:attrName>
                                        </p:attrNameLst>
                                      </p:cBhvr>
                                      <p:to>
                                        <p:strVal val="visible"/>
                                      </p:to>
                                    </p:set>
                                    <p:animEffect transition="in" filter="blinds(horizontal)">
                                      <p:cBhvr>
                                        <p:cTn id="7" dur="500"/>
                                        <p:tgtEl>
                                          <p:spTgt spid="45060">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5060">
                                            <p:txEl>
                                              <p:pRg st="5" end="5"/>
                                            </p:txEl>
                                          </p:spTgt>
                                        </p:tgtEl>
                                        <p:attrNameLst>
                                          <p:attrName>style.visibility</p:attrName>
                                        </p:attrNameLst>
                                      </p:cBhvr>
                                      <p:to>
                                        <p:strVal val="visible"/>
                                      </p:to>
                                    </p:set>
                                    <p:animEffect transition="in" filter="box(in)">
                                      <p:cBhvr>
                                        <p:cTn id="12" dur="500"/>
                                        <p:tgtEl>
                                          <p:spTgt spid="45060">
                                            <p:txEl>
                                              <p:pRg st="5" end="5"/>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45060">
                                            <p:txEl>
                                              <p:pRg st="7" end="7"/>
                                            </p:txEl>
                                          </p:spTgt>
                                        </p:tgtEl>
                                        <p:attrNameLst>
                                          <p:attrName>style.visibility</p:attrName>
                                        </p:attrNameLst>
                                      </p:cBhvr>
                                      <p:to>
                                        <p:strVal val="visible"/>
                                      </p:to>
                                    </p:set>
                                    <p:animEffect transition="in" filter="diamond(in)">
                                      <p:cBhvr>
                                        <p:cTn id="17" dur="2000"/>
                                        <p:tgtEl>
                                          <p:spTgt spid="45060">
                                            <p:txEl>
                                              <p:pRg st="7" end="7"/>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45060">
                                            <p:txEl>
                                              <p:pRg st="9" end="9"/>
                                            </p:txEl>
                                          </p:spTgt>
                                        </p:tgtEl>
                                        <p:attrNameLst>
                                          <p:attrName>style.visibility</p:attrName>
                                        </p:attrNameLst>
                                      </p:cBhvr>
                                      <p:to>
                                        <p:strVal val="visible"/>
                                      </p:to>
                                    </p:set>
                                    <p:animEffect transition="in" filter="diamond(in)">
                                      <p:cBhvr>
                                        <p:cTn id="22" dur="2000"/>
                                        <p:tgtEl>
                                          <p:spTgt spid="4506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2" name="Text Box 6">
            <a:extLst>
              <a:ext uri="{FF2B5EF4-FFF2-40B4-BE49-F238E27FC236}">
                <a16:creationId xmlns:a16="http://schemas.microsoft.com/office/drawing/2014/main" id="{42733808-95EF-40E2-BEDC-B6C1129A93F5}"/>
              </a:ext>
            </a:extLst>
          </p:cNvPr>
          <p:cNvSpPr txBox="1">
            <a:spLocks noChangeArrowheads="1"/>
          </p:cNvSpPr>
          <p:nvPr/>
        </p:nvSpPr>
        <p:spPr bwMode="auto">
          <a:xfrm>
            <a:off x="762000" y="725488"/>
            <a:ext cx="7940675" cy="521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buFont typeface="Wingdings" panose="05000000000000000000" pitchFamily="2" charset="2"/>
              <a:buChar char="Ø"/>
            </a:pPr>
            <a:r>
              <a:rPr lang="en-US" altLang="en-US" sz="2800" b="1">
                <a:solidFill>
                  <a:schemeClr val="tx2"/>
                </a:solidFill>
                <a:latin typeface="Times New Roman" panose="02020603050405020304" pitchFamily="18" charset="0"/>
              </a:rPr>
              <a:t>Fineness modulus of sand</a:t>
            </a:r>
          </a:p>
          <a:p>
            <a:pPr eaLnBrk="1" hangingPunct="1">
              <a:spcBef>
                <a:spcPct val="20000"/>
              </a:spcBef>
            </a:pPr>
            <a:r>
              <a:rPr lang="en-US" altLang="en-US" sz="2800" i="1">
                <a:latin typeface="Times New Roman" panose="02020603050405020304" pitchFamily="18" charset="0"/>
              </a:rPr>
              <a:t>A  measure of the mean size of graded aggregate</a:t>
            </a:r>
            <a:r>
              <a:rPr lang="en-US" altLang="en-US" sz="2800">
                <a:latin typeface="Times New Roman" panose="02020603050405020304" pitchFamily="18" charset="0"/>
              </a:rPr>
              <a:t>. </a:t>
            </a:r>
          </a:p>
          <a:p>
            <a:pPr eaLnBrk="1" hangingPunct="1">
              <a:spcBef>
                <a:spcPct val="20000"/>
              </a:spcBef>
            </a:pPr>
            <a:endParaRPr lang="en-US" altLang="en-US" sz="2800">
              <a:latin typeface="Times New Roman" panose="02020603050405020304" pitchFamily="18" charset="0"/>
            </a:endParaRPr>
          </a:p>
          <a:p>
            <a:pPr eaLnBrk="1" hangingPunct="1">
              <a:spcBef>
                <a:spcPct val="20000"/>
              </a:spcBef>
            </a:pPr>
            <a:r>
              <a:rPr lang="en-US" altLang="en-US" sz="2800">
                <a:latin typeface="Times New Roman" panose="02020603050405020304" pitchFamily="18" charset="0"/>
              </a:rPr>
              <a:t>It is  a  factor found  by  dividing the total of the % of material  retained  on  specified  sieves (BS Sieve No 100, 52, 25, 14, 7, 3/16") by 100. </a:t>
            </a:r>
          </a:p>
          <a:p>
            <a:pPr eaLnBrk="1" hangingPunct="1">
              <a:spcBef>
                <a:spcPct val="20000"/>
              </a:spcBef>
            </a:pPr>
            <a:endParaRPr lang="en-US" altLang="en-US" sz="2800">
              <a:latin typeface="Times New Roman" panose="02020603050405020304" pitchFamily="18" charset="0"/>
            </a:endParaRPr>
          </a:p>
          <a:p>
            <a:pPr eaLnBrk="1" hangingPunct="1">
              <a:spcBef>
                <a:spcPct val="20000"/>
              </a:spcBef>
            </a:pPr>
            <a:r>
              <a:rPr lang="en-US" altLang="en-US" sz="2800">
                <a:latin typeface="Times New Roman" panose="02020603050405020304" pitchFamily="18" charset="0"/>
              </a:rPr>
              <a:t>It gives an idea  of  the fineness or coarseness of an aggregate, the less the fineness  modules,  the finer the material.</a:t>
            </a:r>
          </a:p>
          <a:p>
            <a:pPr eaLnBrk="1" hangingPunct="1"/>
            <a:endParaRPr lang="en-US" altLang="en-US" sz="2800">
              <a:solidFill>
                <a:schemeClr val="tx2"/>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9942">
                                            <p:txEl>
                                              <p:pRg st="1" end="1"/>
                                            </p:txEl>
                                          </p:spTgt>
                                        </p:tgtEl>
                                        <p:attrNameLst>
                                          <p:attrName>style.visibility</p:attrName>
                                        </p:attrNameLst>
                                      </p:cBhvr>
                                      <p:to>
                                        <p:strVal val="visible"/>
                                      </p:to>
                                    </p:set>
                                    <p:animEffect transition="in" filter="box(in)">
                                      <p:cBhvr>
                                        <p:cTn id="7" dur="500"/>
                                        <p:tgtEl>
                                          <p:spTgt spid="39942">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nodeType="clickEffect">
                                  <p:stCondLst>
                                    <p:cond delay="0"/>
                                  </p:stCondLst>
                                  <p:childTnLst>
                                    <p:set>
                                      <p:cBhvr>
                                        <p:cTn id="11" dur="1" fill="hold">
                                          <p:stCondLst>
                                            <p:cond delay="0"/>
                                          </p:stCondLst>
                                        </p:cTn>
                                        <p:tgtEl>
                                          <p:spTgt spid="39942">
                                            <p:txEl>
                                              <p:pRg st="3" end="3"/>
                                            </p:txEl>
                                          </p:spTgt>
                                        </p:tgtEl>
                                        <p:attrNameLst>
                                          <p:attrName>style.visibility</p:attrName>
                                        </p:attrNameLst>
                                      </p:cBhvr>
                                      <p:to>
                                        <p:strVal val="visible"/>
                                      </p:to>
                                    </p:set>
                                    <p:animEffect transition="in" filter="barn(inHorizontal)">
                                      <p:cBhvr>
                                        <p:cTn id="12" dur="500"/>
                                        <p:tgtEl>
                                          <p:spTgt spid="39942">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39942">
                                            <p:txEl>
                                              <p:pRg st="5" end="5"/>
                                            </p:txEl>
                                          </p:spTgt>
                                        </p:tgtEl>
                                        <p:attrNameLst>
                                          <p:attrName>style.visibility</p:attrName>
                                        </p:attrNameLst>
                                      </p:cBhvr>
                                      <p:to>
                                        <p:strVal val="visible"/>
                                      </p:to>
                                    </p:set>
                                    <p:anim calcmode="lin" valueType="num">
                                      <p:cBhvr additive="base">
                                        <p:cTn id="17" dur="500" fill="hold"/>
                                        <p:tgtEl>
                                          <p:spTgt spid="39942">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994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1124CB19-5470-4993-A395-0749D5882E77}"/>
              </a:ext>
            </a:extLst>
          </p:cNvPr>
          <p:cNvSpPr>
            <a:spLocks noGrp="1" noChangeArrowheads="1"/>
          </p:cNvSpPr>
          <p:nvPr>
            <p:ph type="title"/>
          </p:nvPr>
        </p:nvSpPr>
        <p:spPr>
          <a:xfrm>
            <a:off x="1600200" y="152400"/>
            <a:ext cx="6096000" cy="381000"/>
          </a:xfrm>
        </p:spPr>
        <p:txBody>
          <a:bodyPr/>
          <a:lstStyle/>
          <a:p>
            <a:pPr algn="l" eaLnBrk="1" hangingPunct="1"/>
            <a:r>
              <a:rPr lang="en-US" altLang="en-US" sz="2800" b="1">
                <a:latin typeface="Times New Roman" panose="02020603050405020304" pitchFamily="18" charset="0"/>
              </a:rPr>
              <a:t>Calculating fineness modulus of sand</a:t>
            </a:r>
          </a:p>
        </p:txBody>
      </p:sp>
      <p:sp>
        <p:nvSpPr>
          <p:cNvPr id="41987" name="Rectangle 3">
            <a:extLst>
              <a:ext uri="{FF2B5EF4-FFF2-40B4-BE49-F238E27FC236}">
                <a16:creationId xmlns:a16="http://schemas.microsoft.com/office/drawing/2014/main" id="{969CAB02-5519-4B09-9120-42F7AB60821F}"/>
              </a:ext>
            </a:extLst>
          </p:cNvPr>
          <p:cNvSpPr>
            <a:spLocks noGrp="1" noChangeArrowheads="1"/>
          </p:cNvSpPr>
          <p:nvPr>
            <p:ph type="body" idx="1"/>
          </p:nvPr>
        </p:nvSpPr>
        <p:spPr>
          <a:xfrm>
            <a:off x="685800" y="685800"/>
            <a:ext cx="7772400" cy="4800600"/>
          </a:xfrm>
        </p:spPr>
        <p:txBody>
          <a:bodyPr/>
          <a:lstStyle/>
          <a:p>
            <a:pPr marL="0" indent="0" eaLnBrk="1" hangingPunct="1">
              <a:lnSpc>
                <a:spcPct val="60000"/>
              </a:lnSpc>
              <a:buFontTx/>
              <a:buNone/>
            </a:pPr>
            <a:r>
              <a:rPr lang="en-US" altLang="en-US" sz="2000" b="1">
                <a:latin typeface="Times New Roman" panose="02020603050405020304" pitchFamily="18" charset="0"/>
              </a:rPr>
              <a:t>	Fineness modules of sand  shall  be determined by </a:t>
            </a:r>
          </a:p>
          <a:p>
            <a:pPr marL="0" indent="0" eaLnBrk="1" hangingPunct="1">
              <a:lnSpc>
                <a:spcPct val="60000"/>
              </a:lnSpc>
              <a:buFontTx/>
              <a:buNone/>
            </a:pPr>
            <a:r>
              <a:rPr lang="en-US" altLang="en-US" sz="2000" b="1">
                <a:latin typeface="Times New Roman" panose="02020603050405020304" pitchFamily="18" charset="0"/>
              </a:rPr>
              <a:t>	taking 500 gm of it from representative samples.</a:t>
            </a:r>
          </a:p>
          <a:p>
            <a:pPr marL="0" indent="0" eaLnBrk="1" hangingPunct="1">
              <a:lnSpc>
                <a:spcPct val="80000"/>
              </a:lnSpc>
              <a:buFontTx/>
              <a:buNone/>
            </a:pPr>
            <a:endParaRPr lang="en-US" altLang="en-US" sz="2000" b="1">
              <a:latin typeface="Times New Roman" panose="02020603050405020304" pitchFamily="18" charset="0"/>
            </a:endParaRPr>
          </a:p>
          <a:p>
            <a:pPr marL="0" indent="0" eaLnBrk="1" hangingPunct="1">
              <a:lnSpc>
                <a:spcPct val="80000"/>
              </a:lnSpc>
              <a:buFontTx/>
              <a:buNone/>
            </a:pPr>
            <a:r>
              <a:rPr lang="en-US" altLang="en-US" sz="2000" b="1">
                <a:latin typeface="Times New Roman" panose="02020603050405020304" pitchFamily="18" charset="0"/>
              </a:rPr>
              <a:t> Sieve   Description       % retained on each      Cumulative % retained</a:t>
            </a:r>
          </a:p>
          <a:p>
            <a:pPr marL="0" indent="0" eaLnBrk="1" hangingPunct="1">
              <a:lnSpc>
                <a:spcPct val="80000"/>
              </a:lnSpc>
              <a:buFontTx/>
              <a:buNone/>
            </a:pPr>
            <a:r>
              <a:rPr lang="en-US" altLang="en-US" sz="2000" b="1">
                <a:latin typeface="Times New Roman" panose="02020603050405020304" pitchFamily="18" charset="0"/>
              </a:rPr>
              <a:t>         as per                     sieve successively          on each sieve.</a:t>
            </a:r>
          </a:p>
          <a:p>
            <a:pPr marL="0" indent="0" eaLnBrk="1" hangingPunct="1">
              <a:lnSpc>
                <a:spcPct val="80000"/>
              </a:lnSpc>
              <a:buFontTx/>
              <a:buNone/>
            </a:pPr>
            <a:r>
              <a:rPr lang="en-US" altLang="en-US" sz="2000" b="1">
                <a:latin typeface="Times New Roman" panose="02020603050405020304" pitchFamily="18" charset="0"/>
              </a:rPr>
              <a:t>    B.S.      I.S.</a:t>
            </a:r>
          </a:p>
          <a:p>
            <a:pPr marL="0" indent="0" eaLnBrk="1" hangingPunct="1">
              <a:lnSpc>
                <a:spcPct val="80000"/>
              </a:lnSpc>
              <a:buFontTx/>
              <a:buNone/>
            </a:pPr>
            <a:r>
              <a:rPr lang="en-US" altLang="en-US" sz="2000" b="1">
                <a:latin typeface="Times New Roman" panose="02020603050405020304" pitchFamily="18" charset="0"/>
              </a:rPr>
              <a:t>   3/16"    480    		           ..                                 ..</a:t>
            </a:r>
          </a:p>
          <a:p>
            <a:pPr marL="0" indent="0" eaLnBrk="1" hangingPunct="1">
              <a:lnSpc>
                <a:spcPct val="80000"/>
              </a:lnSpc>
              <a:buFontTx/>
              <a:buNone/>
            </a:pPr>
            <a:r>
              <a:rPr lang="en-US" altLang="en-US" sz="2000" b="1">
                <a:latin typeface="Times New Roman" panose="02020603050405020304" pitchFamily="18" charset="0"/>
              </a:rPr>
              <a:t>   7           240    		           1                           	   1.0</a:t>
            </a:r>
          </a:p>
          <a:p>
            <a:pPr marL="0" indent="0" eaLnBrk="1" hangingPunct="1">
              <a:lnSpc>
                <a:spcPct val="80000"/>
              </a:lnSpc>
              <a:buFontTx/>
              <a:buNone/>
            </a:pPr>
            <a:r>
              <a:rPr lang="en-US" altLang="en-US" sz="2000" b="1">
                <a:latin typeface="Times New Roman" panose="02020603050405020304" pitchFamily="18" charset="0"/>
              </a:rPr>
              <a:t>   14         120   		          10.5                      	 11.5</a:t>
            </a:r>
          </a:p>
          <a:p>
            <a:pPr marL="0" indent="0" eaLnBrk="1" hangingPunct="1">
              <a:lnSpc>
                <a:spcPct val="80000"/>
              </a:lnSpc>
              <a:buFontTx/>
              <a:buNone/>
            </a:pPr>
            <a:r>
              <a:rPr lang="en-US" altLang="en-US" sz="2000" b="1">
                <a:latin typeface="Times New Roman" panose="02020603050405020304" pitchFamily="18" charset="0"/>
              </a:rPr>
              <a:t>   25           60   		          49.0                     	  60.5</a:t>
            </a:r>
          </a:p>
          <a:p>
            <a:pPr marL="0" indent="0" eaLnBrk="1" hangingPunct="1">
              <a:lnSpc>
                <a:spcPct val="80000"/>
              </a:lnSpc>
              <a:buFontTx/>
              <a:buNone/>
            </a:pPr>
            <a:r>
              <a:rPr lang="en-US" altLang="en-US" sz="2000" b="1">
                <a:latin typeface="Times New Roman" panose="02020603050405020304" pitchFamily="18" charset="0"/>
              </a:rPr>
              <a:t>   52           30    		         33.5                     	  94.0</a:t>
            </a:r>
          </a:p>
          <a:p>
            <a:pPr marL="0" indent="0" eaLnBrk="1" hangingPunct="1">
              <a:lnSpc>
                <a:spcPct val="80000"/>
              </a:lnSpc>
              <a:buFontTx/>
              <a:buNone/>
            </a:pPr>
            <a:r>
              <a:rPr lang="en-US" altLang="en-US" sz="2000" b="1">
                <a:latin typeface="Times New Roman" panose="02020603050405020304" pitchFamily="18" charset="0"/>
              </a:rPr>
              <a:t> 100           15    		           5.0                     	  99.0</a:t>
            </a:r>
          </a:p>
          <a:p>
            <a:pPr marL="0" indent="0" eaLnBrk="1" hangingPunct="1">
              <a:lnSpc>
                <a:spcPct val="80000"/>
              </a:lnSpc>
              <a:buFontTx/>
              <a:buNone/>
            </a:pPr>
            <a:r>
              <a:rPr lang="en-US" altLang="en-US" sz="2000" b="1">
                <a:latin typeface="Times New Roman" panose="02020603050405020304" pitchFamily="18" charset="0"/>
              </a:rPr>
              <a:t>  Pan                                         ------                  	   -------</a:t>
            </a:r>
          </a:p>
          <a:p>
            <a:pPr marL="0" indent="0" eaLnBrk="1" hangingPunct="1">
              <a:lnSpc>
                <a:spcPct val="80000"/>
              </a:lnSpc>
              <a:buFontTx/>
              <a:buNone/>
            </a:pPr>
            <a:r>
              <a:rPr lang="en-US" altLang="en-US" sz="2000" b="1">
                <a:latin typeface="Times New Roman" panose="02020603050405020304" pitchFamily="18" charset="0"/>
              </a:rPr>
              <a:t>                                                    100                    	   266.0        </a:t>
            </a:r>
          </a:p>
          <a:p>
            <a:pPr marL="0" indent="0" eaLnBrk="1" hangingPunct="1">
              <a:lnSpc>
                <a:spcPct val="50000"/>
              </a:lnSpc>
              <a:buFontTx/>
              <a:buNone/>
            </a:pPr>
            <a:r>
              <a:rPr lang="en-US" altLang="en-US" sz="2000" b="1">
                <a:latin typeface="Times New Roman" panose="02020603050405020304" pitchFamily="18" charset="0"/>
              </a:rPr>
              <a:t>       F.M = 266/100 = 2.66 </a:t>
            </a:r>
          </a:p>
          <a:p>
            <a:pPr marL="0" indent="0" eaLnBrk="1" hangingPunct="1">
              <a:lnSpc>
                <a:spcPct val="50000"/>
              </a:lnSpc>
              <a:buFontTx/>
              <a:buNone/>
            </a:pPr>
            <a:r>
              <a:rPr lang="en-US" altLang="en-US" sz="2000" b="1">
                <a:latin typeface="Times New Roman" panose="02020603050405020304" pitchFamily="18" charset="0"/>
              </a:rPr>
              <a:t>       </a:t>
            </a:r>
            <a:r>
              <a:rPr lang="en-US" altLang="en-US" sz="2000" b="1" i="1">
                <a:latin typeface="Times New Roman" panose="02020603050405020304" pitchFamily="18" charset="0"/>
              </a:rPr>
              <a:t>F.M for coarse sand should not be less than 2.5</a:t>
            </a:r>
            <a:r>
              <a:rPr lang="en-US" altLang="en-US" sz="2000" b="1">
                <a:latin typeface="Times New Roman" panose="02020603050405020304" pitchFamily="18" charset="0"/>
              </a:rPr>
              <a:t>.</a:t>
            </a:r>
          </a:p>
          <a:p>
            <a:pPr marL="0" indent="0" algn="just" eaLnBrk="1" hangingPunct="1">
              <a:lnSpc>
                <a:spcPct val="50000"/>
              </a:lnSpc>
              <a:buFontTx/>
              <a:buNone/>
            </a:pPr>
            <a:r>
              <a:rPr lang="en-US" altLang="en-US" sz="2000">
                <a:latin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 calcmode="lin" valueType="num">
                                      <p:cBhvr additive="base">
                                        <p:cTn id="7" dur="500" fill="hold"/>
                                        <p:tgtEl>
                                          <p:spTgt spid="419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19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1987">
                                            <p:txEl>
                                              <p:pRg st="1" end="1"/>
                                            </p:txEl>
                                          </p:spTgt>
                                        </p:tgtEl>
                                        <p:attrNameLst>
                                          <p:attrName>style.visibility</p:attrName>
                                        </p:attrNameLst>
                                      </p:cBhvr>
                                      <p:to>
                                        <p:strVal val="visible"/>
                                      </p:to>
                                    </p:set>
                                    <p:anim calcmode="lin" valueType="num">
                                      <p:cBhvr additive="base">
                                        <p:cTn id="13" dur="500" fill="hold"/>
                                        <p:tgtEl>
                                          <p:spTgt spid="419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19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1987">
                                            <p:txEl>
                                              <p:pRg st="3" end="3"/>
                                            </p:txEl>
                                          </p:spTgt>
                                        </p:tgtEl>
                                        <p:attrNameLst>
                                          <p:attrName>style.visibility</p:attrName>
                                        </p:attrNameLst>
                                      </p:cBhvr>
                                      <p:to>
                                        <p:strVal val="visible"/>
                                      </p:to>
                                    </p:set>
                                    <p:anim calcmode="lin" valueType="num">
                                      <p:cBhvr additive="base">
                                        <p:cTn id="19" dur="500" fill="hold"/>
                                        <p:tgtEl>
                                          <p:spTgt spid="4198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198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1987">
                                            <p:txEl>
                                              <p:pRg st="4" end="4"/>
                                            </p:txEl>
                                          </p:spTgt>
                                        </p:tgtEl>
                                        <p:attrNameLst>
                                          <p:attrName>style.visibility</p:attrName>
                                        </p:attrNameLst>
                                      </p:cBhvr>
                                      <p:to>
                                        <p:strVal val="visible"/>
                                      </p:to>
                                    </p:set>
                                    <p:anim calcmode="lin" valueType="num">
                                      <p:cBhvr additive="base">
                                        <p:cTn id="25" dur="500" fill="hold"/>
                                        <p:tgtEl>
                                          <p:spTgt spid="4198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198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1987">
                                            <p:txEl>
                                              <p:pRg st="5" end="5"/>
                                            </p:txEl>
                                          </p:spTgt>
                                        </p:tgtEl>
                                        <p:attrNameLst>
                                          <p:attrName>style.visibility</p:attrName>
                                        </p:attrNameLst>
                                      </p:cBhvr>
                                      <p:to>
                                        <p:strVal val="visible"/>
                                      </p:to>
                                    </p:set>
                                    <p:anim calcmode="lin" valueType="num">
                                      <p:cBhvr additive="base">
                                        <p:cTn id="31" dur="500" fill="hold"/>
                                        <p:tgtEl>
                                          <p:spTgt spid="4198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198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1987">
                                            <p:txEl>
                                              <p:pRg st="6" end="6"/>
                                            </p:txEl>
                                          </p:spTgt>
                                        </p:tgtEl>
                                        <p:attrNameLst>
                                          <p:attrName>style.visibility</p:attrName>
                                        </p:attrNameLst>
                                      </p:cBhvr>
                                      <p:to>
                                        <p:strVal val="visible"/>
                                      </p:to>
                                    </p:set>
                                    <p:anim calcmode="lin" valueType="num">
                                      <p:cBhvr additive="base">
                                        <p:cTn id="37" dur="500" fill="hold"/>
                                        <p:tgtEl>
                                          <p:spTgt spid="4198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198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1987">
                                            <p:txEl>
                                              <p:pRg st="7" end="7"/>
                                            </p:txEl>
                                          </p:spTgt>
                                        </p:tgtEl>
                                        <p:attrNameLst>
                                          <p:attrName>style.visibility</p:attrName>
                                        </p:attrNameLst>
                                      </p:cBhvr>
                                      <p:to>
                                        <p:strVal val="visible"/>
                                      </p:to>
                                    </p:set>
                                    <p:anim calcmode="lin" valueType="num">
                                      <p:cBhvr additive="base">
                                        <p:cTn id="43" dur="500" fill="hold"/>
                                        <p:tgtEl>
                                          <p:spTgt spid="41987">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198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1987">
                                            <p:txEl>
                                              <p:pRg st="8" end="8"/>
                                            </p:txEl>
                                          </p:spTgt>
                                        </p:tgtEl>
                                        <p:attrNameLst>
                                          <p:attrName>style.visibility</p:attrName>
                                        </p:attrNameLst>
                                      </p:cBhvr>
                                      <p:to>
                                        <p:strVal val="visible"/>
                                      </p:to>
                                    </p:set>
                                    <p:anim calcmode="lin" valueType="num">
                                      <p:cBhvr additive="base">
                                        <p:cTn id="49" dur="500" fill="hold"/>
                                        <p:tgtEl>
                                          <p:spTgt spid="41987">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198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1987">
                                            <p:txEl>
                                              <p:pRg st="9" end="9"/>
                                            </p:txEl>
                                          </p:spTgt>
                                        </p:tgtEl>
                                        <p:attrNameLst>
                                          <p:attrName>style.visibility</p:attrName>
                                        </p:attrNameLst>
                                      </p:cBhvr>
                                      <p:to>
                                        <p:strVal val="visible"/>
                                      </p:to>
                                    </p:set>
                                    <p:anim calcmode="lin" valueType="num">
                                      <p:cBhvr additive="base">
                                        <p:cTn id="55" dur="500" fill="hold"/>
                                        <p:tgtEl>
                                          <p:spTgt spid="41987">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198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1987">
                                            <p:txEl>
                                              <p:pRg st="10" end="10"/>
                                            </p:txEl>
                                          </p:spTgt>
                                        </p:tgtEl>
                                        <p:attrNameLst>
                                          <p:attrName>style.visibility</p:attrName>
                                        </p:attrNameLst>
                                      </p:cBhvr>
                                      <p:to>
                                        <p:strVal val="visible"/>
                                      </p:to>
                                    </p:set>
                                    <p:anim calcmode="lin" valueType="num">
                                      <p:cBhvr additive="base">
                                        <p:cTn id="61" dur="500" fill="hold"/>
                                        <p:tgtEl>
                                          <p:spTgt spid="41987">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198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41987">
                                            <p:txEl>
                                              <p:pRg st="11" end="11"/>
                                            </p:txEl>
                                          </p:spTgt>
                                        </p:tgtEl>
                                        <p:attrNameLst>
                                          <p:attrName>style.visibility</p:attrName>
                                        </p:attrNameLst>
                                      </p:cBhvr>
                                      <p:to>
                                        <p:strVal val="visible"/>
                                      </p:to>
                                    </p:set>
                                    <p:anim calcmode="lin" valueType="num">
                                      <p:cBhvr additive="base">
                                        <p:cTn id="67" dur="500" fill="hold"/>
                                        <p:tgtEl>
                                          <p:spTgt spid="41987">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1987">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41987">
                                            <p:txEl>
                                              <p:pRg st="12" end="12"/>
                                            </p:txEl>
                                          </p:spTgt>
                                        </p:tgtEl>
                                        <p:attrNameLst>
                                          <p:attrName>style.visibility</p:attrName>
                                        </p:attrNameLst>
                                      </p:cBhvr>
                                      <p:to>
                                        <p:strVal val="visible"/>
                                      </p:to>
                                    </p:set>
                                    <p:anim calcmode="lin" valueType="num">
                                      <p:cBhvr additive="base">
                                        <p:cTn id="73" dur="500" fill="hold"/>
                                        <p:tgtEl>
                                          <p:spTgt spid="41987">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1987">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41987">
                                            <p:txEl>
                                              <p:pRg st="13" end="13"/>
                                            </p:txEl>
                                          </p:spTgt>
                                        </p:tgtEl>
                                        <p:attrNameLst>
                                          <p:attrName>style.visibility</p:attrName>
                                        </p:attrNameLst>
                                      </p:cBhvr>
                                      <p:to>
                                        <p:strVal val="visible"/>
                                      </p:to>
                                    </p:set>
                                    <p:anim calcmode="lin" valueType="num">
                                      <p:cBhvr additive="base">
                                        <p:cTn id="79" dur="500" fill="hold"/>
                                        <p:tgtEl>
                                          <p:spTgt spid="41987">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1987">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41987">
                                            <p:txEl>
                                              <p:pRg st="14" end="14"/>
                                            </p:txEl>
                                          </p:spTgt>
                                        </p:tgtEl>
                                        <p:attrNameLst>
                                          <p:attrName>style.visibility</p:attrName>
                                        </p:attrNameLst>
                                      </p:cBhvr>
                                      <p:to>
                                        <p:strVal val="visible"/>
                                      </p:to>
                                    </p:set>
                                    <p:anim calcmode="lin" valueType="num">
                                      <p:cBhvr additive="base">
                                        <p:cTn id="85" dur="500" fill="hold"/>
                                        <p:tgtEl>
                                          <p:spTgt spid="41987">
                                            <p:txEl>
                                              <p:pRg st="14" end="14"/>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41987">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41987">
                                            <p:txEl>
                                              <p:pRg st="15" end="15"/>
                                            </p:txEl>
                                          </p:spTgt>
                                        </p:tgtEl>
                                        <p:attrNameLst>
                                          <p:attrName>style.visibility</p:attrName>
                                        </p:attrNameLst>
                                      </p:cBhvr>
                                      <p:to>
                                        <p:strVal val="visible"/>
                                      </p:to>
                                    </p:set>
                                    <p:anim calcmode="lin" valueType="num">
                                      <p:cBhvr additive="base">
                                        <p:cTn id="91" dur="500" fill="hold"/>
                                        <p:tgtEl>
                                          <p:spTgt spid="41987">
                                            <p:txEl>
                                              <p:pRg st="15" end="15"/>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41987">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41987">
                                            <p:txEl>
                                              <p:pRg st="16" end="16"/>
                                            </p:txEl>
                                          </p:spTgt>
                                        </p:tgtEl>
                                        <p:attrNameLst>
                                          <p:attrName>style.visibility</p:attrName>
                                        </p:attrNameLst>
                                      </p:cBhvr>
                                      <p:to>
                                        <p:strVal val="visible"/>
                                      </p:to>
                                    </p:set>
                                    <p:anim calcmode="lin" valueType="num">
                                      <p:cBhvr additive="base">
                                        <p:cTn id="97" dur="500" fill="hold"/>
                                        <p:tgtEl>
                                          <p:spTgt spid="41987">
                                            <p:txEl>
                                              <p:pRg st="16" end="16"/>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41987">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ext Box 4">
            <a:extLst>
              <a:ext uri="{FF2B5EF4-FFF2-40B4-BE49-F238E27FC236}">
                <a16:creationId xmlns:a16="http://schemas.microsoft.com/office/drawing/2014/main" id="{42A60748-C9C7-4F3A-9BFB-DF1BD71E8842}"/>
              </a:ext>
            </a:extLst>
          </p:cNvPr>
          <p:cNvSpPr txBox="1">
            <a:spLocks noChangeArrowheads="1"/>
          </p:cNvSpPr>
          <p:nvPr/>
        </p:nvSpPr>
        <p:spPr bwMode="auto">
          <a:xfrm>
            <a:off x="762000" y="484188"/>
            <a:ext cx="7924800" cy="576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3200" b="1">
                <a:solidFill>
                  <a:schemeClr val="tx2"/>
                </a:solidFill>
                <a:latin typeface="Times New Roman" panose="02020603050405020304" pitchFamily="18" charset="0"/>
              </a:rPr>
              <a:t>Stone  dust</a:t>
            </a:r>
          </a:p>
          <a:p>
            <a:pPr eaLnBrk="1" hangingPunct="1"/>
            <a:endParaRPr lang="en-US" altLang="en-US" sz="3200">
              <a:latin typeface="Times New Roman" panose="02020603050405020304" pitchFamily="18" charset="0"/>
            </a:endParaRPr>
          </a:p>
          <a:p>
            <a:pPr eaLnBrk="1" hangingPunct="1"/>
            <a:r>
              <a:rPr lang="en-US" altLang="en-US" sz="2800">
                <a:latin typeface="Times New Roman" panose="02020603050405020304" pitchFamily="18" charset="0"/>
              </a:rPr>
              <a:t>It is the by product of crushing blue quartz stone for stone  ballast  and  marble dust which is by product of crushing  marble  for  marble chips. </a:t>
            </a:r>
          </a:p>
          <a:p>
            <a:pPr eaLnBrk="1" hangingPunct="1"/>
            <a:endParaRPr lang="en-US" altLang="en-US" sz="2800">
              <a:latin typeface="Times New Roman" panose="02020603050405020304" pitchFamily="18" charset="0"/>
            </a:endParaRPr>
          </a:p>
          <a:p>
            <a:pPr eaLnBrk="1" hangingPunct="1"/>
            <a:r>
              <a:rPr lang="en-US" altLang="en-US" sz="2800">
                <a:latin typeface="Times New Roman" panose="02020603050405020304" pitchFamily="18" charset="0"/>
              </a:rPr>
              <a:t>It shall not contain more than 4% of silt as determined in laboratory by sedimentation test with Andreasen Pipette Apparatus, and more than  8% as determined by field test with measuring cylinder. </a:t>
            </a:r>
          </a:p>
          <a:p>
            <a:pPr eaLnBrk="1" hangingPunct="1"/>
            <a:endParaRPr lang="en-US" altLang="en-US" sz="2800">
              <a:latin typeface="Times New Roman" panose="02020603050405020304" pitchFamily="18" charset="0"/>
            </a:endParaRPr>
          </a:p>
          <a:p>
            <a:pPr eaLnBrk="1" hangingPunct="1"/>
            <a:r>
              <a:rPr lang="en-US" altLang="en-US" sz="2800">
                <a:latin typeface="Times New Roman" panose="02020603050405020304" pitchFamily="18" charset="0"/>
              </a:rPr>
              <a:t>Fineness modulus of stone dust shall not </a:t>
            </a:r>
          </a:p>
          <a:p>
            <a:pPr eaLnBrk="1" hangingPunct="1"/>
            <a:r>
              <a:rPr lang="en-US" altLang="en-US" sz="2800">
                <a:latin typeface="Times New Roman" panose="02020603050405020304" pitchFamily="18" charset="0"/>
              </a:rPr>
              <a:t>be less than 1.8</a:t>
            </a:r>
            <a:endParaRPr lang="en-US" altLang="en-US" sz="2800" b="1">
              <a:solidFill>
                <a:schemeClr val="tx2"/>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3012">
                                            <p:txEl>
                                              <p:pRg st="2" end="2"/>
                                            </p:txEl>
                                          </p:spTgt>
                                        </p:tgtEl>
                                        <p:attrNameLst>
                                          <p:attrName>style.visibility</p:attrName>
                                        </p:attrNameLst>
                                      </p:cBhvr>
                                      <p:to>
                                        <p:strVal val="visible"/>
                                      </p:to>
                                    </p:set>
                                    <p:animEffect transition="in" filter="blinds(horizontal)">
                                      <p:cBhvr>
                                        <p:cTn id="7" dur="500"/>
                                        <p:tgtEl>
                                          <p:spTgt spid="43012">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3012">
                                            <p:txEl>
                                              <p:pRg st="4" end="4"/>
                                            </p:txEl>
                                          </p:spTgt>
                                        </p:tgtEl>
                                        <p:attrNameLst>
                                          <p:attrName>style.visibility</p:attrName>
                                        </p:attrNameLst>
                                      </p:cBhvr>
                                      <p:to>
                                        <p:strVal val="visible"/>
                                      </p:to>
                                    </p:set>
                                    <p:animEffect transition="in" filter="box(in)">
                                      <p:cBhvr>
                                        <p:cTn id="12" dur="500"/>
                                        <p:tgtEl>
                                          <p:spTgt spid="43012">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43012">
                                            <p:txEl>
                                              <p:pRg st="6" end="6"/>
                                            </p:txEl>
                                          </p:spTgt>
                                        </p:tgtEl>
                                        <p:attrNameLst>
                                          <p:attrName>style.visibility</p:attrName>
                                        </p:attrNameLst>
                                      </p:cBhvr>
                                      <p:to>
                                        <p:strVal val="visible"/>
                                      </p:to>
                                    </p:set>
                                    <p:anim calcmode="lin" valueType="num">
                                      <p:cBhvr additive="base">
                                        <p:cTn id="17" dur="500" fill="hold"/>
                                        <p:tgtEl>
                                          <p:spTgt spid="43012">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3012">
                                            <p:txEl>
                                              <p:pRg st="6" end="6"/>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3012">
                                            <p:txEl>
                                              <p:pRg st="7" end="7"/>
                                            </p:txEl>
                                          </p:spTgt>
                                        </p:tgtEl>
                                        <p:attrNameLst>
                                          <p:attrName>style.visibility</p:attrName>
                                        </p:attrNameLst>
                                      </p:cBhvr>
                                      <p:to>
                                        <p:strVal val="visible"/>
                                      </p:to>
                                    </p:set>
                                    <p:anim calcmode="lin" valueType="num">
                                      <p:cBhvr additive="base">
                                        <p:cTn id="21" dur="500" fill="hold"/>
                                        <p:tgtEl>
                                          <p:spTgt spid="43012">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301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0" name="Text Box 8">
            <a:extLst>
              <a:ext uri="{FF2B5EF4-FFF2-40B4-BE49-F238E27FC236}">
                <a16:creationId xmlns:a16="http://schemas.microsoft.com/office/drawing/2014/main" id="{35062F01-F159-4D7D-9AEB-AE7A0CA958C1}"/>
              </a:ext>
            </a:extLst>
          </p:cNvPr>
          <p:cNvSpPr txBox="1">
            <a:spLocks noChangeArrowheads="1"/>
          </p:cNvSpPr>
          <p:nvPr/>
        </p:nvSpPr>
        <p:spPr bwMode="auto">
          <a:xfrm>
            <a:off x="838200" y="820738"/>
            <a:ext cx="7162800" cy="5062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3200" b="1">
                <a:solidFill>
                  <a:schemeClr val="tx2"/>
                </a:solidFill>
                <a:latin typeface="Times New Roman" panose="02020603050405020304" pitchFamily="18" charset="0"/>
              </a:rPr>
              <a:t>Marble  dust</a:t>
            </a:r>
          </a:p>
          <a:p>
            <a:pPr eaLnBrk="1" hangingPunct="1">
              <a:lnSpc>
                <a:spcPct val="60000"/>
              </a:lnSpc>
              <a:spcBef>
                <a:spcPct val="20000"/>
              </a:spcBef>
            </a:pPr>
            <a:endParaRPr lang="en-US" altLang="en-US" sz="2800">
              <a:latin typeface="Times New Roman" panose="02020603050405020304" pitchFamily="18" charset="0"/>
            </a:endParaRPr>
          </a:p>
          <a:p>
            <a:pPr eaLnBrk="1" hangingPunct="1">
              <a:lnSpc>
                <a:spcPct val="80000"/>
              </a:lnSpc>
              <a:spcBef>
                <a:spcPct val="20000"/>
              </a:spcBef>
            </a:pPr>
            <a:r>
              <a:rPr lang="en-US" altLang="en-US" sz="2800">
                <a:latin typeface="Times New Roman" panose="02020603050405020304" pitchFamily="18" charset="0"/>
              </a:rPr>
              <a:t>This shall be obtained from crushing marble stone.  </a:t>
            </a:r>
          </a:p>
          <a:p>
            <a:pPr eaLnBrk="1" hangingPunct="1">
              <a:lnSpc>
                <a:spcPct val="50000"/>
              </a:lnSpc>
              <a:spcBef>
                <a:spcPct val="20000"/>
              </a:spcBef>
            </a:pPr>
            <a:endParaRPr lang="en-US" altLang="en-US" sz="2800">
              <a:latin typeface="Times New Roman" panose="02020603050405020304" pitchFamily="18" charset="0"/>
            </a:endParaRPr>
          </a:p>
          <a:p>
            <a:pPr eaLnBrk="1" hangingPunct="1">
              <a:lnSpc>
                <a:spcPct val="80000"/>
              </a:lnSpc>
              <a:spcBef>
                <a:spcPct val="20000"/>
              </a:spcBef>
            </a:pPr>
            <a:r>
              <a:rPr lang="en-US" altLang="en-US" sz="2800">
                <a:latin typeface="Times New Roman" panose="02020603050405020304" pitchFamily="18" charset="0"/>
              </a:rPr>
              <a:t>It  shall not contain more than 4% of fine dust as determined in laboratory by  sedimentation test with Anderson Pipette Apparatus and more than 8% as  determined  by field test with measuring cylinder   </a:t>
            </a:r>
            <a:r>
              <a:rPr lang="en-US" altLang="en-US" sz="2800" i="1">
                <a:latin typeface="Times New Roman" panose="02020603050405020304" pitchFamily="18" charset="0"/>
              </a:rPr>
              <a:t>(IS:383-1952).</a:t>
            </a:r>
            <a:r>
              <a:rPr lang="en-US" altLang="en-US" sz="2800">
                <a:latin typeface="Times New Roman" panose="02020603050405020304" pitchFamily="18" charset="0"/>
              </a:rPr>
              <a:t> </a:t>
            </a:r>
          </a:p>
          <a:p>
            <a:pPr eaLnBrk="1" hangingPunct="1">
              <a:lnSpc>
                <a:spcPct val="80000"/>
              </a:lnSpc>
              <a:spcBef>
                <a:spcPct val="20000"/>
              </a:spcBef>
            </a:pPr>
            <a:endParaRPr lang="en-US" altLang="en-US" sz="2800">
              <a:latin typeface="Times New Roman" panose="02020603050405020304" pitchFamily="18" charset="0"/>
            </a:endParaRPr>
          </a:p>
          <a:p>
            <a:pPr eaLnBrk="1" hangingPunct="1">
              <a:lnSpc>
                <a:spcPct val="80000"/>
              </a:lnSpc>
              <a:spcBef>
                <a:spcPct val="20000"/>
              </a:spcBef>
            </a:pPr>
            <a:r>
              <a:rPr lang="en-US" altLang="en-US" sz="2800">
                <a:latin typeface="Times New Roman" panose="02020603050405020304" pitchFamily="18" charset="0"/>
              </a:rPr>
              <a:t>Fineness modulus of marble dust shall not </a:t>
            </a:r>
          </a:p>
          <a:p>
            <a:pPr eaLnBrk="1" hangingPunct="1">
              <a:lnSpc>
                <a:spcPct val="80000"/>
              </a:lnSpc>
              <a:spcBef>
                <a:spcPct val="20000"/>
              </a:spcBef>
            </a:pPr>
            <a:r>
              <a:rPr lang="en-US" altLang="en-US" sz="2800">
                <a:latin typeface="Times New Roman" panose="02020603050405020304" pitchFamily="18" charset="0"/>
              </a:rPr>
              <a:t>be less than 1.0</a:t>
            </a:r>
            <a:endParaRPr lang="en-US" altLang="en-US" sz="2800" b="1">
              <a:solidFill>
                <a:schemeClr val="tx2"/>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20">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4" presetClass="entr" presetSubtype="16" fill="hold" nodeType="clickEffect">
                                  <p:stCondLst>
                                    <p:cond delay="0"/>
                                  </p:stCondLst>
                                  <p:childTnLst>
                                    <p:set>
                                      <p:cBhvr>
                                        <p:cTn id="10" dur="1" fill="hold">
                                          <p:stCondLst>
                                            <p:cond delay="0"/>
                                          </p:stCondLst>
                                        </p:cTn>
                                        <p:tgtEl>
                                          <p:spTgt spid="13320">
                                            <p:txEl>
                                              <p:pRg st="4" end="4"/>
                                            </p:txEl>
                                          </p:spTgt>
                                        </p:tgtEl>
                                        <p:attrNameLst>
                                          <p:attrName>style.visibility</p:attrName>
                                        </p:attrNameLst>
                                      </p:cBhvr>
                                      <p:to>
                                        <p:strVal val="visible"/>
                                      </p:to>
                                    </p:set>
                                    <p:animEffect transition="in" filter="box(in)">
                                      <p:cBhvr>
                                        <p:cTn id="11" dur="500"/>
                                        <p:tgtEl>
                                          <p:spTgt spid="13320">
                                            <p:txEl>
                                              <p:pRg st="4" end="4"/>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nodeType="clickEffect">
                                  <p:stCondLst>
                                    <p:cond delay="0"/>
                                  </p:stCondLst>
                                  <p:childTnLst>
                                    <p:set>
                                      <p:cBhvr>
                                        <p:cTn id="15" dur="1" fill="hold">
                                          <p:stCondLst>
                                            <p:cond delay="0"/>
                                          </p:stCondLst>
                                        </p:cTn>
                                        <p:tgtEl>
                                          <p:spTgt spid="13320">
                                            <p:txEl>
                                              <p:pRg st="6" end="6"/>
                                            </p:txEl>
                                          </p:spTgt>
                                        </p:tgtEl>
                                        <p:attrNameLst>
                                          <p:attrName>style.visibility</p:attrName>
                                        </p:attrNameLst>
                                      </p:cBhvr>
                                      <p:to>
                                        <p:strVal val="visible"/>
                                      </p:to>
                                    </p:set>
                                    <p:anim calcmode="lin" valueType="num">
                                      <p:cBhvr additive="base">
                                        <p:cTn id="16" dur="500" fill="hold"/>
                                        <p:tgtEl>
                                          <p:spTgt spid="13320">
                                            <p:txEl>
                                              <p:pRg st="6" end="6"/>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13320">
                                            <p:txEl>
                                              <p:pRg st="6" end="6"/>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13320">
                                            <p:txEl>
                                              <p:pRg st="7" end="7"/>
                                            </p:txEl>
                                          </p:spTgt>
                                        </p:tgtEl>
                                        <p:attrNameLst>
                                          <p:attrName>style.visibility</p:attrName>
                                        </p:attrNameLst>
                                      </p:cBhvr>
                                      <p:to>
                                        <p:strVal val="visible"/>
                                      </p:to>
                                    </p:set>
                                    <p:anim calcmode="lin" valueType="num">
                                      <p:cBhvr additive="base">
                                        <p:cTn id="20" dur="500" fill="hold"/>
                                        <p:tgtEl>
                                          <p:spTgt spid="13320">
                                            <p:txEl>
                                              <p:pRg st="7" end="7"/>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3320">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9" name="Text Box 9">
            <a:extLst>
              <a:ext uri="{FF2B5EF4-FFF2-40B4-BE49-F238E27FC236}">
                <a16:creationId xmlns:a16="http://schemas.microsoft.com/office/drawing/2014/main" id="{2A97C736-058D-4FEF-836D-BBB3E6F53780}"/>
              </a:ext>
            </a:extLst>
          </p:cNvPr>
          <p:cNvSpPr txBox="1">
            <a:spLocks noChangeArrowheads="1"/>
          </p:cNvSpPr>
          <p:nvPr/>
        </p:nvSpPr>
        <p:spPr bwMode="auto">
          <a:xfrm>
            <a:off x="609600" y="350838"/>
            <a:ext cx="8077200" cy="610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lnSpc>
                <a:spcPct val="70000"/>
              </a:lnSpc>
              <a:spcBef>
                <a:spcPct val="20000"/>
              </a:spcBef>
            </a:pPr>
            <a:r>
              <a:rPr lang="en-US" altLang="en-US" sz="2800" b="1">
                <a:solidFill>
                  <a:schemeClr val="tx2"/>
                </a:solidFill>
                <a:latin typeface="Times New Roman" panose="02020603050405020304" pitchFamily="18" charset="0"/>
              </a:rPr>
              <a:t>Surkhi</a:t>
            </a:r>
          </a:p>
          <a:p>
            <a:pPr eaLnBrk="1" hangingPunct="1">
              <a:lnSpc>
                <a:spcPct val="70000"/>
              </a:lnSpc>
              <a:spcBef>
                <a:spcPct val="20000"/>
              </a:spcBef>
            </a:pPr>
            <a:endParaRPr lang="en-US" altLang="en-US" sz="2800">
              <a:latin typeface="Times New Roman" panose="02020603050405020304" pitchFamily="18" charset="0"/>
            </a:endParaRPr>
          </a:p>
          <a:p>
            <a:pPr eaLnBrk="1" hangingPunct="1">
              <a:lnSpc>
                <a:spcPct val="70000"/>
              </a:lnSpc>
              <a:spcBef>
                <a:spcPct val="20000"/>
              </a:spcBef>
            </a:pPr>
            <a:r>
              <a:rPr lang="en-US" altLang="en-US" sz="2800">
                <a:latin typeface="Times New Roman" panose="02020603050405020304" pitchFamily="18" charset="0"/>
              </a:rPr>
              <a:t>It  is  made by grounding to powder burnt bricks, brick  bats  or  burnt clay, </a:t>
            </a:r>
          </a:p>
          <a:p>
            <a:pPr eaLnBrk="1" hangingPunct="1">
              <a:lnSpc>
                <a:spcPct val="20000"/>
              </a:lnSpc>
              <a:spcBef>
                <a:spcPct val="20000"/>
              </a:spcBef>
            </a:pPr>
            <a:endParaRPr lang="en-US" altLang="en-US" sz="2800">
              <a:latin typeface="Times New Roman" panose="02020603050405020304" pitchFamily="18" charset="0"/>
            </a:endParaRPr>
          </a:p>
          <a:p>
            <a:pPr eaLnBrk="1" hangingPunct="1">
              <a:lnSpc>
                <a:spcPct val="70000"/>
              </a:lnSpc>
              <a:spcBef>
                <a:spcPct val="20000"/>
              </a:spcBef>
            </a:pPr>
            <a:r>
              <a:rPr lang="en-US" altLang="en-US" sz="2800">
                <a:latin typeface="Times New Roman" panose="02020603050405020304" pitchFamily="18" charset="0"/>
              </a:rPr>
              <a:t>under burnt or over burnt bricks should not be used nor  bricks   containing high proportion of sand  </a:t>
            </a:r>
          </a:p>
          <a:p>
            <a:pPr eaLnBrk="1" hangingPunct="1">
              <a:lnSpc>
                <a:spcPct val="70000"/>
              </a:lnSpc>
              <a:spcBef>
                <a:spcPct val="20000"/>
              </a:spcBef>
            </a:pPr>
            <a:endParaRPr lang="en-US" altLang="en-US" sz="2800">
              <a:latin typeface="Times New Roman" panose="02020603050405020304" pitchFamily="18" charset="0"/>
            </a:endParaRPr>
          </a:p>
          <a:p>
            <a:pPr eaLnBrk="1" hangingPunct="1">
              <a:lnSpc>
                <a:spcPct val="70000"/>
              </a:lnSpc>
              <a:spcBef>
                <a:spcPct val="20000"/>
              </a:spcBef>
            </a:pPr>
            <a:r>
              <a:rPr lang="en-US" altLang="en-US" sz="2800">
                <a:latin typeface="Times New Roman" panose="02020603050405020304" pitchFamily="18" charset="0"/>
              </a:rPr>
              <a:t>When clay is especially burnt for making into surkhi an addition of 10   to 20% of quick lime will improve quality. </a:t>
            </a:r>
          </a:p>
          <a:p>
            <a:pPr eaLnBrk="1" hangingPunct="1">
              <a:lnSpc>
                <a:spcPct val="70000"/>
              </a:lnSpc>
              <a:spcBef>
                <a:spcPct val="20000"/>
              </a:spcBef>
            </a:pPr>
            <a:endParaRPr lang="en-US" altLang="en-US" sz="2800">
              <a:latin typeface="Times New Roman" panose="02020603050405020304" pitchFamily="18" charset="0"/>
            </a:endParaRPr>
          </a:p>
          <a:p>
            <a:pPr eaLnBrk="1" hangingPunct="1">
              <a:lnSpc>
                <a:spcPct val="70000"/>
              </a:lnSpc>
              <a:spcBef>
                <a:spcPct val="20000"/>
              </a:spcBef>
            </a:pPr>
            <a:r>
              <a:rPr lang="en-US" altLang="en-US" sz="2800">
                <a:latin typeface="Times New Roman" panose="02020603050405020304" pitchFamily="18" charset="0"/>
              </a:rPr>
              <a:t>Surkhi  performs  the same function as sand but it also  imparts  some   strength and hydraulicity.</a:t>
            </a:r>
          </a:p>
          <a:p>
            <a:pPr eaLnBrk="1" hangingPunct="1">
              <a:lnSpc>
                <a:spcPct val="70000"/>
              </a:lnSpc>
              <a:spcBef>
                <a:spcPct val="20000"/>
              </a:spcBef>
            </a:pPr>
            <a:endParaRPr lang="en-US" altLang="en-US" sz="2800">
              <a:latin typeface="Times New Roman" panose="02020603050405020304" pitchFamily="18" charset="0"/>
            </a:endParaRPr>
          </a:p>
          <a:p>
            <a:pPr eaLnBrk="1" hangingPunct="1">
              <a:lnSpc>
                <a:spcPct val="70000"/>
              </a:lnSpc>
              <a:spcBef>
                <a:spcPct val="20000"/>
              </a:spcBef>
            </a:pPr>
            <a:r>
              <a:rPr lang="en-US" altLang="en-US" sz="2800">
                <a:latin typeface="Times New Roman" panose="02020603050405020304" pitchFamily="18" charset="0"/>
              </a:rPr>
              <a:t>Surkhi makes cement mortars and concretes more water  proof,  more  resistant  to alkalis and to salt solutions than those in which no  surkhi  is  used.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5369">
                                            <p:txEl>
                                              <p:pRg st="2" end="2"/>
                                            </p:txEl>
                                          </p:spTgt>
                                        </p:tgtEl>
                                        <p:attrNameLst>
                                          <p:attrName>style.visibility</p:attrName>
                                        </p:attrNameLst>
                                      </p:cBhvr>
                                      <p:to>
                                        <p:strVal val="visible"/>
                                      </p:to>
                                    </p:set>
                                    <p:animEffect transition="in" filter="blinds(horizontal)">
                                      <p:cBhvr>
                                        <p:cTn id="7" dur="500"/>
                                        <p:tgtEl>
                                          <p:spTgt spid="15369">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5369">
                                            <p:txEl>
                                              <p:pRg st="4" end="4"/>
                                            </p:txEl>
                                          </p:spTgt>
                                        </p:tgtEl>
                                        <p:attrNameLst>
                                          <p:attrName>style.visibility</p:attrName>
                                        </p:attrNameLst>
                                      </p:cBhvr>
                                      <p:to>
                                        <p:strVal val="visible"/>
                                      </p:to>
                                    </p:set>
                                    <p:animEffect transition="in" filter="checkerboard(across)">
                                      <p:cBhvr>
                                        <p:cTn id="12" dur="500"/>
                                        <p:tgtEl>
                                          <p:spTgt spid="15369">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15369">
                                            <p:txEl>
                                              <p:pRg st="6" end="6"/>
                                            </p:txEl>
                                          </p:spTgt>
                                        </p:tgtEl>
                                        <p:attrNameLst>
                                          <p:attrName>style.visibility</p:attrName>
                                        </p:attrNameLst>
                                      </p:cBhvr>
                                      <p:to>
                                        <p:strVal val="visible"/>
                                      </p:to>
                                    </p:set>
                                    <p:animEffect transition="in" filter="box(in)">
                                      <p:cBhvr>
                                        <p:cTn id="17" dur="500"/>
                                        <p:tgtEl>
                                          <p:spTgt spid="15369">
                                            <p:txEl>
                                              <p:pRg st="6" end="6"/>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5369">
                                            <p:txEl>
                                              <p:pRg st="8" end="8"/>
                                            </p:txEl>
                                          </p:spTgt>
                                        </p:tgtEl>
                                        <p:attrNameLst>
                                          <p:attrName>style.visibility</p:attrName>
                                        </p:attrNameLst>
                                      </p:cBhvr>
                                      <p:to>
                                        <p:strVal val="visible"/>
                                      </p:to>
                                    </p:set>
                                    <p:animEffect transition="in" filter="checkerboard(across)">
                                      <p:cBhvr>
                                        <p:cTn id="22" dur="500"/>
                                        <p:tgtEl>
                                          <p:spTgt spid="15369">
                                            <p:txEl>
                                              <p:pRg st="8" end="8"/>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15369">
                                            <p:txEl>
                                              <p:pRg st="10" end="10"/>
                                            </p:txEl>
                                          </p:spTgt>
                                        </p:tgtEl>
                                        <p:attrNameLst>
                                          <p:attrName>style.visibility</p:attrName>
                                        </p:attrNameLst>
                                      </p:cBhvr>
                                      <p:to>
                                        <p:strVal val="visible"/>
                                      </p:to>
                                    </p:set>
                                    <p:anim calcmode="lin" valueType="num">
                                      <p:cBhvr additive="base">
                                        <p:cTn id="27" dur="500" fill="hold"/>
                                        <p:tgtEl>
                                          <p:spTgt spid="15369">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5369">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6" name="Text Box 8">
            <a:extLst>
              <a:ext uri="{FF2B5EF4-FFF2-40B4-BE49-F238E27FC236}">
                <a16:creationId xmlns:a16="http://schemas.microsoft.com/office/drawing/2014/main" id="{45D68AFD-D807-42F4-99D1-E588F3368270}"/>
              </a:ext>
            </a:extLst>
          </p:cNvPr>
          <p:cNvSpPr txBox="1">
            <a:spLocks noChangeArrowheads="1"/>
          </p:cNvSpPr>
          <p:nvPr/>
        </p:nvSpPr>
        <p:spPr bwMode="auto">
          <a:xfrm>
            <a:off x="609600" y="331788"/>
            <a:ext cx="7467600" cy="622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algn="r" eaLnBrk="1" hangingPunct="1">
              <a:lnSpc>
                <a:spcPct val="80000"/>
              </a:lnSpc>
            </a:pPr>
            <a:r>
              <a:rPr lang="en-US" altLang="en-US" sz="2000" b="1" i="1">
                <a:solidFill>
                  <a:schemeClr val="tx2"/>
                </a:solidFill>
                <a:latin typeface="Times New Roman" panose="02020603050405020304" pitchFamily="18" charset="0"/>
                <a:cs typeface="Times New Roman" panose="02020603050405020304" pitchFamily="18" charset="0"/>
              </a:rPr>
              <a:t>Surkhi (contd.)</a:t>
            </a:r>
          </a:p>
          <a:p>
            <a:pPr eaLnBrk="1" hangingPunct="1">
              <a:lnSpc>
                <a:spcPct val="80000"/>
              </a:lnSpc>
              <a:spcBef>
                <a:spcPct val="20000"/>
              </a:spcBef>
            </a:pPr>
            <a:r>
              <a:rPr lang="en-US" altLang="en-US" sz="2800">
                <a:latin typeface="Times New Roman" panose="02020603050405020304" pitchFamily="18" charset="0"/>
              </a:rPr>
              <a:t>It reduces temperature rise on hydration and reduce cracking.  </a:t>
            </a:r>
          </a:p>
          <a:p>
            <a:pPr eaLnBrk="1" hangingPunct="1">
              <a:lnSpc>
                <a:spcPct val="80000"/>
              </a:lnSpc>
              <a:spcBef>
                <a:spcPct val="20000"/>
              </a:spcBef>
            </a:pPr>
            <a:endParaRPr lang="en-US" altLang="en-US" sz="2800">
              <a:latin typeface="Times New Roman" panose="02020603050405020304" pitchFamily="18" charset="0"/>
            </a:endParaRPr>
          </a:p>
          <a:p>
            <a:pPr eaLnBrk="1" hangingPunct="1">
              <a:lnSpc>
                <a:spcPct val="80000"/>
              </a:lnSpc>
              <a:spcBef>
                <a:spcPct val="20000"/>
              </a:spcBef>
            </a:pPr>
            <a:r>
              <a:rPr lang="en-US" altLang="en-US" sz="2800">
                <a:latin typeface="Times New Roman" panose="02020603050405020304" pitchFamily="18" charset="0"/>
              </a:rPr>
              <a:t>The  proportion  of  surkhi recommended is 10 to 30 % but  it  must  be ground as fine as cement. </a:t>
            </a:r>
          </a:p>
          <a:p>
            <a:pPr eaLnBrk="1" hangingPunct="1">
              <a:lnSpc>
                <a:spcPct val="80000"/>
              </a:lnSpc>
              <a:spcBef>
                <a:spcPct val="20000"/>
              </a:spcBef>
            </a:pPr>
            <a:endParaRPr lang="en-US" altLang="en-US" sz="2800">
              <a:latin typeface="Times New Roman" panose="02020603050405020304" pitchFamily="18" charset="0"/>
            </a:endParaRPr>
          </a:p>
          <a:p>
            <a:pPr eaLnBrk="1" hangingPunct="1">
              <a:lnSpc>
                <a:spcPct val="80000"/>
              </a:lnSpc>
              <a:spcBef>
                <a:spcPct val="20000"/>
              </a:spcBef>
            </a:pPr>
            <a:r>
              <a:rPr lang="en-US" altLang="en-US" sz="2800">
                <a:latin typeface="Times New Roman" panose="02020603050405020304" pitchFamily="18" charset="0"/>
              </a:rPr>
              <a:t>The addition of surkhi is accompanied by a  slight reduction  in strength as surkhi attains its full strength only  after  one  year. </a:t>
            </a:r>
          </a:p>
          <a:p>
            <a:pPr eaLnBrk="1" hangingPunct="1">
              <a:lnSpc>
                <a:spcPct val="80000"/>
              </a:lnSpc>
              <a:spcBef>
                <a:spcPct val="20000"/>
              </a:spcBef>
            </a:pPr>
            <a:endParaRPr lang="en-US" altLang="en-US" sz="2800">
              <a:latin typeface="Times New Roman" panose="02020603050405020304" pitchFamily="18" charset="0"/>
            </a:endParaRPr>
          </a:p>
          <a:p>
            <a:pPr eaLnBrk="1" hangingPunct="1">
              <a:lnSpc>
                <a:spcPct val="80000"/>
              </a:lnSpc>
              <a:spcBef>
                <a:spcPct val="20000"/>
              </a:spcBef>
            </a:pPr>
            <a:r>
              <a:rPr lang="en-US" altLang="en-US" sz="2800">
                <a:latin typeface="Times New Roman" panose="02020603050405020304" pitchFamily="18" charset="0"/>
              </a:rPr>
              <a:t>Surkhi concrete is subject to a slightly higher shrinkage than  ordinary concrete. </a:t>
            </a:r>
          </a:p>
          <a:p>
            <a:pPr eaLnBrk="1" hangingPunct="1">
              <a:lnSpc>
                <a:spcPct val="80000"/>
              </a:lnSpc>
              <a:spcBef>
                <a:spcPct val="20000"/>
              </a:spcBef>
            </a:pPr>
            <a:endParaRPr lang="en-US" altLang="en-US" sz="2800">
              <a:latin typeface="Times New Roman" panose="02020603050405020304" pitchFamily="18" charset="0"/>
            </a:endParaRPr>
          </a:p>
          <a:p>
            <a:pPr eaLnBrk="1" hangingPunct="1">
              <a:lnSpc>
                <a:spcPct val="80000"/>
              </a:lnSpc>
              <a:spcBef>
                <a:spcPct val="20000"/>
              </a:spcBef>
            </a:pPr>
            <a:r>
              <a:rPr lang="en-US" altLang="en-US" sz="2800">
                <a:latin typeface="Times New Roman" panose="02020603050405020304" pitchFamily="18" charset="0"/>
              </a:rPr>
              <a:t>Surkhi is not a standardized produce and its properties  are  widely variable.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7416">
                                            <p:txEl>
                                              <p:pRg st="3" end="3"/>
                                            </p:txEl>
                                          </p:spTgt>
                                        </p:tgtEl>
                                        <p:attrNameLst>
                                          <p:attrName>style.visibility</p:attrName>
                                        </p:attrNameLst>
                                      </p:cBhvr>
                                      <p:to>
                                        <p:strVal val="visible"/>
                                      </p:to>
                                    </p:set>
                                    <p:animEffect transition="in" filter="blinds(horizontal)">
                                      <p:cBhvr>
                                        <p:cTn id="7" dur="500"/>
                                        <p:tgtEl>
                                          <p:spTgt spid="17416">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nodeType="clickEffect">
                                  <p:stCondLst>
                                    <p:cond delay="0"/>
                                  </p:stCondLst>
                                  <p:childTnLst>
                                    <p:set>
                                      <p:cBhvr>
                                        <p:cTn id="11" dur="1" fill="hold">
                                          <p:stCondLst>
                                            <p:cond delay="0"/>
                                          </p:stCondLst>
                                        </p:cTn>
                                        <p:tgtEl>
                                          <p:spTgt spid="17416">
                                            <p:txEl>
                                              <p:pRg st="5" end="5"/>
                                            </p:txEl>
                                          </p:spTgt>
                                        </p:tgtEl>
                                        <p:attrNameLst>
                                          <p:attrName>style.visibility</p:attrName>
                                        </p:attrNameLst>
                                      </p:cBhvr>
                                      <p:to>
                                        <p:strVal val="visible"/>
                                      </p:to>
                                    </p:set>
                                    <p:animEffect transition="in" filter="barn(inHorizontal)">
                                      <p:cBhvr>
                                        <p:cTn id="12" dur="500"/>
                                        <p:tgtEl>
                                          <p:spTgt spid="17416">
                                            <p:txEl>
                                              <p:pRg st="5" end="5"/>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7416">
                                            <p:txEl>
                                              <p:pRg st="7" end="7"/>
                                            </p:txEl>
                                          </p:spTgt>
                                        </p:tgtEl>
                                        <p:attrNameLst>
                                          <p:attrName>style.visibility</p:attrName>
                                        </p:attrNameLst>
                                      </p:cBhvr>
                                      <p:to>
                                        <p:strVal val="visible"/>
                                      </p:to>
                                    </p:set>
                                    <p:animEffect transition="in" filter="blinds(horizontal)">
                                      <p:cBhvr>
                                        <p:cTn id="17" dur="500"/>
                                        <p:tgtEl>
                                          <p:spTgt spid="17416">
                                            <p:txEl>
                                              <p:pRg st="7" end="7"/>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p:cTn id="21" dur="1" fill="hold">
                                          <p:stCondLst>
                                            <p:cond delay="0"/>
                                          </p:stCondLst>
                                        </p:cTn>
                                        <p:tgtEl>
                                          <p:spTgt spid="17416">
                                            <p:txEl>
                                              <p:pRg st="9" end="9"/>
                                            </p:txEl>
                                          </p:spTgt>
                                        </p:tgtEl>
                                        <p:attrNameLst>
                                          <p:attrName>style.visibility</p:attrName>
                                        </p:attrNameLst>
                                      </p:cBhvr>
                                      <p:to>
                                        <p:strVal val="visible"/>
                                      </p:to>
                                    </p:set>
                                    <p:anim calcmode="lin" valueType="num">
                                      <p:cBhvr additive="base">
                                        <p:cTn id="22" dur="500" fill="hold"/>
                                        <p:tgtEl>
                                          <p:spTgt spid="17416">
                                            <p:txEl>
                                              <p:pRg st="9" end="9"/>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741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4" name="Text Box 8">
            <a:extLst>
              <a:ext uri="{FF2B5EF4-FFF2-40B4-BE49-F238E27FC236}">
                <a16:creationId xmlns:a16="http://schemas.microsoft.com/office/drawing/2014/main" id="{7AA144DE-FBA1-459C-9EA2-4D707426D214}"/>
              </a:ext>
            </a:extLst>
          </p:cNvPr>
          <p:cNvSpPr txBox="1">
            <a:spLocks noChangeArrowheads="1"/>
          </p:cNvSpPr>
          <p:nvPr/>
        </p:nvSpPr>
        <p:spPr bwMode="auto">
          <a:xfrm>
            <a:off x="762000" y="911225"/>
            <a:ext cx="7696200" cy="411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800" b="1">
                <a:solidFill>
                  <a:schemeClr val="tx2"/>
                </a:solidFill>
                <a:latin typeface="Times New Roman" panose="02020603050405020304" pitchFamily="18" charset="0"/>
              </a:rPr>
              <a:t>Coarse sand (Badarpur sand)</a:t>
            </a:r>
          </a:p>
          <a:p>
            <a:pPr eaLnBrk="1" hangingPunct="1">
              <a:lnSpc>
                <a:spcPct val="80000"/>
              </a:lnSpc>
              <a:spcBef>
                <a:spcPct val="20000"/>
              </a:spcBef>
            </a:pPr>
            <a:r>
              <a:rPr lang="en-US" altLang="en-US" sz="2800">
                <a:latin typeface="Times New Roman" panose="02020603050405020304" pitchFamily="18" charset="0"/>
              </a:rPr>
              <a:t>This shall be natural pit stand,  clean, sharp, strong, granular, and composed of hard siliceous material. </a:t>
            </a:r>
          </a:p>
          <a:p>
            <a:pPr eaLnBrk="1" hangingPunct="1">
              <a:lnSpc>
                <a:spcPct val="80000"/>
              </a:lnSpc>
              <a:spcBef>
                <a:spcPct val="20000"/>
              </a:spcBef>
            </a:pPr>
            <a:endParaRPr lang="en-US" altLang="en-US" sz="2800">
              <a:latin typeface="Times New Roman" panose="02020603050405020304" pitchFamily="18" charset="0"/>
            </a:endParaRPr>
          </a:p>
          <a:p>
            <a:pPr eaLnBrk="1" hangingPunct="1">
              <a:lnSpc>
                <a:spcPct val="80000"/>
              </a:lnSpc>
              <a:spcBef>
                <a:spcPct val="20000"/>
              </a:spcBef>
            </a:pPr>
            <a:r>
              <a:rPr lang="en-US" altLang="en-US" sz="2800">
                <a:latin typeface="Times New Roman" panose="02020603050405020304" pitchFamily="18" charset="0"/>
              </a:rPr>
              <a:t>It  shall  be  free from harmful impurities such as mica, shale or  similar  laminated materials,  salts, alkalis and organic matter. </a:t>
            </a:r>
          </a:p>
          <a:p>
            <a:pPr eaLnBrk="1" hangingPunct="1">
              <a:lnSpc>
                <a:spcPct val="80000"/>
              </a:lnSpc>
              <a:spcBef>
                <a:spcPct val="20000"/>
              </a:spcBef>
            </a:pPr>
            <a:endParaRPr lang="en-US" altLang="en-US" sz="2800">
              <a:latin typeface="Times New Roman" panose="02020603050405020304" pitchFamily="18" charset="0"/>
            </a:endParaRPr>
          </a:p>
          <a:p>
            <a:pPr eaLnBrk="1" hangingPunct="1">
              <a:lnSpc>
                <a:spcPct val="80000"/>
              </a:lnSpc>
              <a:spcBef>
                <a:spcPct val="20000"/>
              </a:spcBef>
            </a:pPr>
            <a:r>
              <a:rPr lang="en-US" altLang="en-US" sz="2800">
                <a:latin typeface="Times New Roman" panose="02020603050405020304" pitchFamily="18" charset="0"/>
              </a:rPr>
              <a:t>It shall be  obtained  from   Badarpur, Sona, Anangpur and any other approved</a:t>
            </a:r>
            <a:r>
              <a:rPr lang="en-US" altLang="en-US"/>
              <a:t> </a:t>
            </a:r>
            <a:r>
              <a:rPr lang="en-US" altLang="en-US" sz="2800">
                <a:latin typeface="Times New Roman" panose="02020603050405020304" pitchFamily="18" charset="0"/>
              </a:rPr>
              <a:t>quarry </a:t>
            </a:r>
            <a:endParaRPr lang="en-US" altLang="en-US" sz="2800" b="1">
              <a:solidFill>
                <a:schemeClr val="tx2"/>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9464">
                                            <p:txEl>
                                              <p:pRg st="1" end="1"/>
                                            </p:txEl>
                                          </p:spTgt>
                                        </p:tgtEl>
                                        <p:attrNameLst>
                                          <p:attrName>style.visibility</p:attrName>
                                        </p:attrNameLst>
                                      </p:cBhvr>
                                      <p:to>
                                        <p:strVal val="visible"/>
                                      </p:to>
                                    </p:set>
                                    <p:animEffect transition="in" filter="blinds(horizontal)">
                                      <p:cBhvr>
                                        <p:cTn id="7" dur="500"/>
                                        <p:tgtEl>
                                          <p:spTgt spid="19464">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19464">
                                            <p:txEl>
                                              <p:pRg st="3" end="3"/>
                                            </p:txEl>
                                          </p:spTgt>
                                        </p:tgtEl>
                                        <p:attrNameLst>
                                          <p:attrName>style.visibility</p:attrName>
                                        </p:attrNameLst>
                                      </p:cBhvr>
                                      <p:to>
                                        <p:strVal val="visible"/>
                                      </p:to>
                                    </p:set>
                                    <p:animEffect transition="in" filter="diamond(in)">
                                      <p:cBhvr>
                                        <p:cTn id="12" dur="2000"/>
                                        <p:tgtEl>
                                          <p:spTgt spid="19464">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19464">
                                            <p:txEl>
                                              <p:pRg st="5" end="5"/>
                                            </p:txEl>
                                          </p:spTgt>
                                        </p:tgtEl>
                                        <p:attrNameLst>
                                          <p:attrName>style.visibility</p:attrName>
                                        </p:attrNameLst>
                                      </p:cBhvr>
                                      <p:to>
                                        <p:strVal val="visible"/>
                                      </p:to>
                                    </p:set>
                                    <p:anim calcmode="lin" valueType="num">
                                      <p:cBhvr additive="base">
                                        <p:cTn id="17" dur="500" fill="hold"/>
                                        <p:tgtEl>
                                          <p:spTgt spid="19464">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946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Text Box 8">
            <a:extLst>
              <a:ext uri="{FF2B5EF4-FFF2-40B4-BE49-F238E27FC236}">
                <a16:creationId xmlns:a16="http://schemas.microsoft.com/office/drawing/2014/main" id="{31DD12C6-AD94-464D-9E65-596B7142EE3D}"/>
              </a:ext>
            </a:extLst>
          </p:cNvPr>
          <p:cNvSpPr txBox="1">
            <a:spLocks noChangeArrowheads="1"/>
          </p:cNvSpPr>
          <p:nvPr/>
        </p:nvSpPr>
        <p:spPr bwMode="auto">
          <a:xfrm>
            <a:off x="533400" y="228600"/>
            <a:ext cx="8229600" cy="622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lnSpc>
                <a:spcPct val="90000"/>
              </a:lnSpc>
            </a:pPr>
            <a:r>
              <a:rPr lang="en-US" altLang="en-US" sz="3200" b="1">
                <a:solidFill>
                  <a:schemeClr val="tx2"/>
                </a:solidFill>
                <a:latin typeface="Times New Roman" panose="02020603050405020304" pitchFamily="18" charset="0"/>
              </a:rPr>
              <a:t>Examination of coarse sand</a:t>
            </a:r>
          </a:p>
          <a:p>
            <a:pPr eaLnBrk="1" hangingPunct="1">
              <a:lnSpc>
                <a:spcPct val="20000"/>
              </a:lnSpc>
            </a:pPr>
            <a:endParaRPr lang="en-US" altLang="en-US" sz="3200" b="1">
              <a:solidFill>
                <a:schemeClr val="tx2"/>
              </a:solidFill>
              <a:latin typeface="Times New Roman" panose="02020603050405020304" pitchFamily="18" charset="0"/>
            </a:endParaRPr>
          </a:p>
          <a:p>
            <a:pPr eaLnBrk="1" hangingPunct="1">
              <a:lnSpc>
                <a:spcPct val="90000"/>
              </a:lnSpc>
              <a:spcBef>
                <a:spcPct val="20000"/>
              </a:spcBef>
            </a:pPr>
            <a:r>
              <a:rPr lang="en-US" altLang="en-US" sz="2800">
                <a:latin typeface="Times New Roman" panose="02020603050405020304" pitchFamily="18" charset="0"/>
              </a:rPr>
              <a:t>The sand shall not contain more than 4% of silt as determined  in laboratory  by sedimentation test with Anderson Pipette apparatus and  more than 8% as determined by field test with measuring cylinder.</a:t>
            </a:r>
          </a:p>
          <a:p>
            <a:pPr eaLnBrk="1" hangingPunct="1">
              <a:lnSpc>
                <a:spcPct val="90000"/>
              </a:lnSpc>
              <a:spcBef>
                <a:spcPct val="20000"/>
              </a:spcBef>
            </a:pPr>
            <a:endParaRPr lang="en-US" altLang="en-US" sz="2800">
              <a:latin typeface="Times New Roman" panose="02020603050405020304" pitchFamily="18" charset="0"/>
            </a:endParaRPr>
          </a:p>
          <a:p>
            <a:pPr eaLnBrk="1" hangingPunct="1">
              <a:lnSpc>
                <a:spcPct val="90000"/>
              </a:lnSpc>
              <a:spcBef>
                <a:spcPct val="20000"/>
              </a:spcBef>
            </a:pPr>
            <a:r>
              <a:rPr lang="en-US" altLang="en-US" sz="2800">
                <a:latin typeface="Times New Roman" panose="02020603050405020304" pitchFamily="18" charset="0"/>
              </a:rPr>
              <a:t>Take 100 ml of sand in measuring cylinder and add 50 ml of water </a:t>
            </a:r>
          </a:p>
          <a:p>
            <a:pPr eaLnBrk="1" hangingPunct="1">
              <a:lnSpc>
                <a:spcPct val="90000"/>
              </a:lnSpc>
              <a:spcBef>
                <a:spcPct val="20000"/>
              </a:spcBef>
            </a:pPr>
            <a:endParaRPr lang="en-US" altLang="en-US" sz="2800">
              <a:latin typeface="Times New Roman" panose="02020603050405020304" pitchFamily="18" charset="0"/>
            </a:endParaRPr>
          </a:p>
          <a:p>
            <a:pPr eaLnBrk="1" hangingPunct="1">
              <a:lnSpc>
                <a:spcPct val="90000"/>
              </a:lnSpc>
              <a:spcBef>
                <a:spcPct val="20000"/>
              </a:spcBef>
            </a:pPr>
            <a:r>
              <a:rPr lang="en-US" altLang="en-US" sz="2800">
                <a:latin typeface="Times New Roman" panose="02020603050405020304" pitchFamily="18" charset="0"/>
              </a:rPr>
              <a:t>Shake vigorously and allow to settle for three hours</a:t>
            </a:r>
          </a:p>
          <a:p>
            <a:pPr eaLnBrk="1" hangingPunct="1">
              <a:lnSpc>
                <a:spcPct val="90000"/>
              </a:lnSpc>
              <a:spcBef>
                <a:spcPct val="20000"/>
              </a:spcBef>
            </a:pPr>
            <a:endParaRPr lang="en-US" altLang="en-US" sz="2800">
              <a:latin typeface="Times New Roman" panose="02020603050405020304" pitchFamily="18" charset="0"/>
            </a:endParaRPr>
          </a:p>
          <a:p>
            <a:pPr eaLnBrk="1" hangingPunct="1">
              <a:lnSpc>
                <a:spcPct val="90000"/>
              </a:lnSpc>
              <a:spcBef>
                <a:spcPct val="20000"/>
              </a:spcBef>
            </a:pPr>
            <a:r>
              <a:rPr lang="en-US" altLang="en-US" sz="2800">
                <a:latin typeface="Times New Roman" panose="02020603050405020304" pitchFamily="18" charset="0"/>
              </a:rPr>
              <a:t>The height of the silt visible as settled layer above sand shall be expressed as percentage of the height of sand below </a:t>
            </a:r>
            <a:endParaRPr lang="en-US" altLang="en-US" sz="2800">
              <a:solidFill>
                <a:schemeClr val="tx2"/>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1512">
                                            <p:txEl>
                                              <p:pRg st="2" end="2"/>
                                            </p:txEl>
                                          </p:spTgt>
                                        </p:tgtEl>
                                        <p:attrNameLst>
                                          <p:attrName>style.visibility</p:attrName>
                                        </p:attrNameLst>
                                      </p:cBhvr>
                                      <p:to>
                                        <p:strVal val="visible"/>
                                      </p:to>
                                    </p:set>
                                    <p:animEffect transition="in" filter="checkerboard(across)">
                                      <p:cBhvr>
                                        <p:cTn id="7" dur="500"/>
                                        <p:tgtEl>
                                          <p:spTgt spid="21512">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1512">
                                            <p:txEl>
                                              <p:pRg st="4" end="4"/>
                                            </p:txEl>
                                          </p:spTgt>
                                        </p:tgtEl>
                                        <p:attrNameLst>
                                          <p:attrName>style.visibility</p:attrName>
                                        </p:attrNameLst>
                                      </p:cBhvr>
                                      <p:to>
                                        <p:strVal val="visible"/>
                                      </p:to>
                                    </p:set>
                                    <p:animEffect transition="in" filter="box(in)">
                                      <p:cBhvr>
                                        <p:cTn id="12" dur="500"/>
                                        <p:tgtEl>
                                          <p:spTgt spid="21512">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21512">
                                            <p:txEl>
                                              <p:pRg st="6" end="6"/>
                                            </p:txEl>
                                          </p:spTgt>
                                        </p:tgtEl>
                                        <p:attrNameLst>
                                          <p:attrName>style.visibility</p:attrName>
                                        </p:attrNameLst>
                                      </p:cBhvr>
                                      <p:to>
                                        <p:strVal val="visible"/>
                                      </p:to>
                                    </p:set>
                                    <p:animEffect transition="in" filter="box(in)">
                                      <p:cBhvr>
                                        <p:cTn id="17" dur="500"/>
                                        <p:tgtEl>
                                          <p:spTgt spid="21512">
                                            <p:txEl>
                                              <p:pRg st="6" end="6"/>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p:cTn id="21" dur="1" fill="hold">
                                          <p:stCondLst>
                                            <p:cond delay="0"/>
                                          </p:stCondLst>
                                        </p:cTn>
                                        <p:tgtEl>
                                          <p:spTgt spid="21512">
                                            <p:txEl>
                                              <p:pRg st="8" end="8"/>
                                            </p:txEl>
                                          </p:spTgt>
                                        </p:tgtEl>
                                        <p:attrNameLst>
                                          <p:attrName>style.visibility</p:attrName>
                                        </p:attrNameLst>
                                      </p:cBhvr>
                                      <p:to>
                                        <p:strVal val="visible"/>
                                      </p:to>
                                    </p:set>
                                    <p:anim calcmode="lin" valueType="num">
                                      <p:cBhvr additive="base">
                                        <p:cTn id="22" dur="500" fill="hold"/>
                                        <p:tgtEl>
                                          <p:spTgt spid="21512">
                                            <p:txEl>
                                              <p:pRg st="8" end="8"/>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151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6">
            <a:extLst>
              <a:ext uri="{FF2B5EF4-FFF2-40B4-BE49-F238E27FC236}">
                <a16:creationId xmlns:a16="http://schemas.microsoft.com/office/drawing/2014/main" id="{3D115782-2172-4A45-996E-A72FEDCA7456}"/>
              </a:ext>
            </a:extLst>
          </p:cNvPr>
          <p:cNvSpPr txBox="1">
            <a:spLocks noChangeArrowheads="1"/>
          </p:cNvSpPr>
          <p:nvPr/>
        </p:nvSpPr>
        <p:spPr bwMode="auto">
          <a:xfrm>
            <a:off x="685800" y="914400"/>
            <a:ext cx="39957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000" b="1" i="1">
                <a:solidFill>
                  <a:schemeClr val="tx2"/>
                </a:solidFill>
                <a:latin typeface="Times New Roman" panose="02020603050405020304" pitchFamily="18" charset="0"/>
              </a:rPr>
              <a:t>Examination of coarse sand (contd.)</a:t>
            </a:r>
            <a:endParaRPr lang="en-US" altLang="en-US" sz="2000" i="1">
              <a:latin typeface="Times New Roman" panose="02020603050405020304" pitchFamily="18" charset="0"/>
            </a:endParaRPr>
          </a:p>
        </p:txBody>
      </p:sp>
      <p:sp>
        <p:nvSpPr>
          <p:cNvPr id="44039" name="Text Box 7">
            <a:extLst>
              <a:ext uri="{FF2B5EF4-FFF2-40B4-BE49-F238E27FC236}">
                <a16:creationId xmlns:a16="http://schemas.microsoft.com/office/drawing/2014/main" id="{FF9246BC-810A-4B38-944E-0D8EF18B674C}"/>
              </a:ext>
            </a:extLst>
          </p:cNvPr>
          <p:cNvSpPr txBox="1">
            <a:spLocks noChangeArrowheads="1"/>
          </p:cNvSpPr>
          <p:nvPr/>
        </p:nvSpPr>
        <p:spPr bwMode="auto">
          <a:xfrm>
            <a:off x="704850" y="1574800"/>
            <a:ext cx="7983538"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400" b="1">
                <a:latin typeface="Times New Roman" panose="02020603050405020304" pitchFamily="18" charset="0"/>
              </a:rPr>
              <a:t>----------------------------------------------------------------------------</a:t>
            </a:r>
          </a:p>
          <a:p>
            <a:pPr eaLnBrk="1" hangingPunct="1"/>
            <a:r>
              <a:rPr lang="en-US" altLang="en-US" sz="2400" b="1">
                <a:latin typeface="Times New Roman" panose="02020603050405020304" pitchFamily="18" charset="0"/>
              </a:rPr>
              <a:t>Sand type		Silt %			Fineness modulus</a:t>
            </a:r>
          </a:p>
          <a:p>
            <a:pPr eaLnBrk="1" hangingPunct="1"/>
            <a:r>
              <a:rPr lang="en-US" altLang="en-US" sz="2400" b="1">
                <a:latin typeface="Times New Roman" panose="02020603050405020304" pitchFamily="18" charset="0"/>
              </a:rPr>
              <a:t>----------------------------------------------------------------------------</a:t>
            </a:r>
          </a:p>
          <a:p>
            <a:pPr eaLnBrk="1" hangingPunct="1"/>
            <a:r>
              <a:rPr lang="en-US" altLang="en-US" sz="2400" b="1">
                <a:latin typeface="Times New Roman" panose="02020603050405020304" pitchFamily="18" charset="0"/>
              </a:rPr>
              <a:t>Jamuna sand		not more than 8%	not less than 1.0</a:t>
            </a:r>
          </a:p>
          <a:p>
            <a:pPr eaLnBrk="1" hangingPunct="1"/>
            <a:endParaRPr lang="en-US" altLang="en-US" sz="2400" b="1">
              <a:latin typeface="Times New Roman" panose="02020603050405020304" pitchFamily="18" charset="0"/>
            </a:endParaRPr>
          </a:p>
          <a:p>
            <a:pPr eaLnBrk="1" hangingPunct="1"/>
            <a:r>
              <a:rPr lang="en-US" altLang="en-US" sz="2400" b="1">
                <a:latin typeface="Times New Roman" panose="02020603050405020304" pitchFamily="18" charset="0"/>
              </a:rPr>
              <a:t>Stone sand		 not more than 8%	not less than 1.0</a:t>
            </a:r>
          </a:p>
          <a:p>
            <a:pPr eaLnBrk="1" hangingPunct="1"/>
            <a:endParaRPr lang="en-US" altLang="en-US" sz="2400" b="1">
              <a:latin typeface="Times New Roman" panose="02020603050405020304" pitchFamily="18" charset="0"/>
            </a:endParaRPr>
          </a:p>
          <a:p>
            <a:pPr eaLnBrk="1" hangingPunct="1"/>
            <a:r>
              <a:rPr lang="en-US" altLang="en-US" sz="2400" b="1">
                <a:latin typeface="Times New Roman" panose="02020603050405020304" pitchFamily="18" charset="0"/>
              </a:rPr>
              <a:t>Marble dust 		 not more than 8%	not less than 1.0</a:t>
            </a:r>
          </a:p>
          <a:p>
            <a:pPr eaLnBrk="1" hangingPunct="1"/>
            <a:r>
              <a:rPr lang="en-US" altLang="en-US" sz="2400" b="1">
                <a:latin typeface="Times New Roman" panose="02020603050405020304" pitchFamily="18" charset="0"/>
              </a:rPr>
              <a:t>----------------------------------------------------------------------------</a:t>
            </a:r>
          </a:p>
        </p:txBody>
      </p:sp>
      <p:sp>
        <p:nvSpPr>
          <p:cNvPr id="20484" name="Text Box 14">
            <a:extLst>
              <a:ext uri="{FF2B5EF4-FFF2-40B4-BE49-F238E27FC236}">
                <a16:creationId xmlns:a16="http://schemas.microsoft.com/office/drawing/2014/main" id="{8239E1BF-AD35-4ACE-A8CE-15748B00BBB1}"/>
              </a:ext>
            </a:extLst>
          </p:cNvPr>
          <p:cNvSpPr txBox="1">
            <a:spLocks noChangeArrowheads="1"/>
          </p:cNvSpPr>
          <p:nvPr/>
        </p:nvSpPr>
        <p:spPr bwMode="auto">
          <a:xfrm>
            <a:off x="3641725" y="1414463"/>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44039"/>
                                        </p:tgtEl>
                                        <p:attrNameLst>
                                          <p:attrName>style.visibility</p:attrName>
                                        </p:attrNameLst>
                                      </p:cBhvr>
                                      <p:to>
                                        <p:strVal val="visible"/>
                                      </p:to>
                                    </p:set>
                                    <p:animEffect transition="in" filter="barn(inHorizontal)">
                                      <p:cBhvr>
                                        <p:cTn id="7" dur="500"/>
                                        <p:tgtEl>
                                          <p:spTgt spid="440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a:extLst>
              <a:ext uri="{FF2B5EF4-FFF2-40B4-BE49-F238E27FC236}">
                <a16:creationId xmlns:a16="http://schemas.microsoft.com/office/drawing/2014/main" id="{1A64658D-0267-4F66-A601-BCC0A082E75D}"/>
              </a:ext>
            </a:extLst>
          </p:cNvPr>
          <p:cNvSpPr txBox="1">
            <a:spLocks noChangeArrowheads="1"/>
          </p:cNvSpPr>
          <p:nvPr/>
        </p:nvSpPr>
        <p:spPr bwMode="auto">
          <a:xfrm>
            <a:off x="746125" y="228600"/>
            <a:ext cx="7940675" cy="636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800" b="1">
                <a:latin typeface="Times New Roman" panose="02020603050405020304" pitchFamily="18" charset="0"/>
                <a:cs typeface="Times New Roman" panose="02020603050405020304" pitchFamily="18" charset="0"/>
              </a:rPr>
              <a:t>Sand</a:t>
            </a:r>
            <a:r>
              <a:rPr lang="en-US" altLang="en-US" sz="2400">
                <a:latin typeface="Times New Roman" panose="02020603050405020304" pitchFamily="18" charset="0"/>
                <a:cs typeface="Times New Roman" panose="02020603050405020304" pitchFamily="18" charset="0"/>
              </a:rPr>
              <a:t> is a granular material made up of fine mineral particles. It is a naturally occurring, finely divided rock. </a:t>
            </a:r>
          </a:p>
          <a:p>
            <a:pPr eaLnBrk="1" hangingPunct="1"/>
            <a:endParaRPr lang="en-US" altLang="en-US" sz="2400">
              <a:latin typeface="Times New Roman" panose="02020603050405020304" pitchFamily="18" charset="0"/>
              <a:cs typeface="Times New Roman" panose="02020603050405020304" pitchFamily="18" charset="0"/>
            </a:endParaRPr>
          </a:p>
          <a:p>
            <a:pPr eaLnBrk="1" hangingPunct="1"/>
            <a:r>
              <a:rPr lang="en-US" altLang="en-US" sz="2400">
                <a:latin typeface="Times New Roman" panose="02020603050405020304" pitchFamily="18" charset="0"/>
                <a:cs typeface="Times New Roman" panose="02020603050405020304" pitchFamily="18" charset="0"/>
              </a:rPr>
              <a:t>Sand comprises particles, or granules, ranging in diameter from 0.0625 (or 1⁄16 mm) to 2 millimeters. An individual particle in this range size is termed a </a:t>
            </a:r>
            <a:r>
              <a:rPr lang="en-US" altLang="en-US" sz="2400" b="1">
                <a:latin typeface="Times New Roman" panose="02020603050405020304" pitchFamily="18" charset="0"/>
                <a:cs typeface="Times New Roman" panose="02020603050405020304" pitchFamily="18" charset="0"/>
              </a:rPr>
              <a:t>sand grain</a:t>
            </a:r>
            <a:r>
              <a:rPr lang="en-US" altLang="en-US" sz="2400">
                <a:latin typeface="Times New Roman" panose="02020603050405020304" pitchFamily="18" charset="0"/>
                <a:cs typeface="Times New Roman" panose="02020603050405020304" pitchFamily="18" charset="0"/>
              </a:rPr>
              <a:t>. </a:t>
            </a:r>
          </a:p>
          <a:p>
            <a:pPr eaLnBrk="1" hangingPunct="1"/>
            <a:endParaRPr lang="en-US" altLang="en-US" sz="2400">
              <a:latin typeface="Times New Roman" panose="02020603050405020304" pitchFamily="18" charset="0"/>
              <a:cs typeface="Times New Roman" panose="02020603050405020304" pitchFamily="18" charset="0"/>
            </a:endParaRPr>
          </a:p>
          <a:p>
            <a:pPr eaLnBrk="1" hangingPunct="1"/>
            <a:r>
              <a:rPr lang="en-US" altLang="en-US" sz="2400">
                <a:latin typeface="Times New Roman" panose="02020603050405020304" pitchFamily="18" charset="0"/>
                <a:cs typeface="Times New Roman" panose="02020603050405020304" pitchFamily="18" charset="0"/>
              </a:rPr>
              <a:t>The next larger size class above sand is gravel, with particles ranging from 2 mm up to  64 mm. </a:t>
            </a:r>
          </a:p>
          <a:p>
            <a:pPr eaLnBrk="1" hangingPunct="1"/>
            <a:endParaRPr lang="en-US" altLang="en-US" sz="2400">
              <a:latin typeface="Times New Roman" panose="02020603050405020304" pitchFamily="18" charset="0"/>
              <a:cs typeface="Times New Roman" panose="02020603050405020304" pitchFamily="18" charset="0"/>
            </a:endParaRPr>
          </a:p>
          <a:p>
            <a:pPr eaLnBrk="1" hangingPunct="1"/>
            <a:r>
              <a:rPr lang="en-US" altLang="en-US" sz="2400">
                <a:latin typeface="Times New Roman" panose="02020603050405020304" pitchFamily="18" charset="0"/>
                <a:cs typeface="Times New Roman" panose="02020603050405020304" pitchFamily="18" charset="0"/>
              </a:rPr>
              <a:t>The most common constituent of sand is silica (silicon dioxide, or SiO</a:t>
            </a:r>
            <a:r>
              <a:rPr lang="en-US" altLang="en-US" sz="2400" baseline="-25000">
                <a:latin typeface="Times New Roman" panose="02020603050405020304" pitchFamily="18" charset="0"/>
                <a:cs typeface="Times New Roman" panose="02020603050405020304" pitchFamily="18" charset="0"/>
              </a:rPr>
              <a:t>2</a:t>
            </a:r>
            <a:r>
              <a:rPr lang="en-US" altLang="en-US" sz="2400">
                <a:latin typeface="Times New Roman" panose="02020603050405020304" pitchFamily="18" charset="0"/>
                <a:cs typeface="Times New Roman" panose="02020603050405020304" pitchFamily="18" charset="0"/>
              </a:rPr>
              <a:t>), usually in the form of quartz, which, because of its chemical inertness and considerable hardness, is resistant to weathering. </a:t>
            </a:r>
          </a:p>
          <a:p>
            <a:pPr eaLnBrk="1" hangingPunct="1"/>
            <a:endParaRPr lang="en-US" altLang="en-US" sz="2400">
              <a:latin typeface="Times New Roman" panose="02020603050405020304" pitchFamily="18" charset="0"/>
              <a:cs typeface="Times New Roman" panose="02020603050405020304" pitchFamily="18" charset="0"/>
            </a:endParaRPr>
          </a:p>
          <a:p>
            <a:pPr eaLnBrk="1" hangingPunct="1"/>
            <a:r>
              <a:rPr lang="en-US" altLang="en-US" sz="2400">
                <a:latin typeface="Times New Roman" panose="02020603050405020304" pitchFamily="18" charset="0"/>
                <a:cs typeface="Times New Roman" panose="02020603050405020304" pitchFamily="18" charset="0"/>
              </a:rPr>
              <a:t>The composition of sand is highly variable, depending on the local rock sources and conditions.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7106">
                                            <p:txEl>
                                              <p:pRg st="2" end="2"/>
                                            </p:txEl>
                                          </p:spTgt>
                                        </p:tgtEl>
                                        <p:attrNameLst>
                                          <p:attrName>style.visibility</p:attrName>
                                        </p:attrNameLst>
                                      </p:cBhvr>
                                      <p:to>
                                        <p:strVal val="visible"/>
                                      </p:to>
                                    </p:set>
                                    <p:animEffect transition="in" filter="blinds(horizontal)">
                                      <p:cBhvr>
                                        <p:cTn id="7" dur="500"/>
                                        <p:tgtEl>
                                          <p:spTgt spid="47106">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7106">
                                            <p:txEl>
                                              <p:pRg st="4" end="4"/>
                                            </p:txEl>
                                          </p:spTgt>
                                        </p:tgtEl>
                                        <p:attrNameLst>
                                          <p:attrName>style.visibility</p:attrName>
                                        </p:attrNameLst>
                                      </p:cBhvr>
                                      <p:to>
                                        <p:strVal val="visible"/>
                                      </p:to>
                                    </p:set>
                                    <p:animEffect transition="in" filter="checkerboard(across)">
                                      <p:cBhvr>
                                        <p:cTn id="12" dur="500"/>
                                        <p:tgtEl>
                                          <p:spTgt spid="47106">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47106">
                                            <p:txEl>
                                              <p:pRg st="6" end="6"/>
                                            </p:txEl>
                                          </p:spTgt>
                                        </p:tgtEl>
                                        <p:attrNameLst>
                                          <p:attrName>style.visibility</p:attrName>
                                        </p:attrNameLst>
                                      </p:cBhvr>
                                      <p:to>
                                        <p:strVal val="visible"/>
                                      </p:to>
                                    </p:set>
                                    <p:animEffect transition="in" filter="diamond(in)">
                                      <p:cBhvr>
                                        <p:cTn id="17" dur="2000"/>
                                        <p:tgtEl>
                                          <p:spTgt spid="47106">
                                            <p:txEl>
                                              <p:pRg st="6" end="6"/>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p:cTn id="21" dur="1" fill="hold">
                                          <p:stCondLst>
                                            <p:cond delay="0"/>
                                          </p:stCondLst>
                                        </p:cTn>
                                        <p:tgtEl>
                                          <p:spTgt spid="47106">
                                            <p:txEl>
                                              <p:pRg st="8" end="8"/>
                                            </p:txEl>
                                          </p:spTgt>
                                        </p:tgtEl>
                                        <p:attrNameLst>
                                          <p:attrName>style.visibility</p:attrName>
                                        </p:attrNameLst>
                                      </p:cBhvr>
                                      <p:to>
                                        <p:strVal val="visible"/>
                                      </p:to>
                                    </p:set>
                                    <p:anim calcmode="lin" valueType="num">
                                      <p:cBhvr additive="base">
                                        <p:cTn id="22" dur="500" fill="hold"/>
                                        <p:tgtEl>
                                          <p:spTgt spid="47106">
                                            <p:txEl>
                                              <p:pRg st="8" end="8"/>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710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8">
            <a:extLst>
              <a:ext uri="{FF2B5EF4-FFF2-40B4-BE49-F238E27FC236}">
                <a16:creationId xmlns:a16="http://schemas.microsoft.com/office/drawing/2014/main" id="{EB2CB827-2E74-4F4B-A797-78A7164361BF}"/>
              </a:ext>
            </a:extLst>
          </p:cNvPr>
          <p:cNvSpPr txBox="1">
            <a:spLocks noChangeArrowheads="1"/>
          </p:cNvSpPr>
          <p:nvPr/>
        </p:nvSpPr>
        <p:spPr bwMode="auto">
          <a:xfrm>
            <a:off x="1203325" y="347663"/>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endParaRPr lang="en-US" altLang="en-US"/>
          </a:p>
        </p:txBody>
      </p:sp>
      <p:sp>
        <p:nvSpPr>
          <p:cNvPr id="3081" name="Rectangle 9">
            <a:extLst>
              <a:ext uri="{FF2B5EF4-FFF2-40B4-BE49-F238E27FC236}">
                <a16:creationId xmlns:a16="http://schemas.microsoft.com/office/drawing/2014/main" id="{8E994FBE-3713-4EE9-9194-6B9D7AD542D2}"/>
              </a:ext>
            </a:extLst>
          </p:cNvPr>
          <p:cNvSpPr>
            <a:spLocks noGrp="1" noChangeArrowheads="1"/>
          </p:cNvSpPr>
          <p:nvPr>
            <p:ph type="subTitle" idx="1"/>
          </p:nvPr>
        </p:nvSpPr>
        <p:spPr>
          <a:xfrm>
            <a:off x="381000" y="1752600"/>
            <a:ext cx="7696200" cy="1371600"/>
          </a:xfrm>
          <a:noFill/>
        </p:spPr>
        <p:txBody>
          <a:bodyPr/>
          <a:lstStyle/>
          <a:p>
            <a:pPr algn="l" eaLnBrk="1" hangingPunct="1">
              <a:lnSpc>
                <a:spcPct val="90000"/>
              </a:lnSpc>
            </a:pPr>
            <a:r>
              <a:rPr lang="en-US" altLang="en-US" sz="2800" b="1">
                <a:latin typeface="Times New Roman" panose="02020603050405020304" pitchFamily="18" charset="0"/>
              </a:rPr>
              <a:t>Sampling</a:t>
            </a:r>
            <a:endParaRPr lang="en-US" altLang="en-US" sz="2800">
              <a:latin typeface="Times New Roman" panose="02020603050405020304" pitchFamily="18" charset="0"/>
            </a:endParaRPr>
          </a:p>
          <a:p>
            <a:pPr algn="l" eaLnBrk="1" hangingPunct="1">
              <a:lnSpc>
                <a:spcPct val="90000"/>
              </a:lnSpc>
            </a:pPr>
            <a:r>
              <a:rPr lang="en-US" altLang="en-US" sz="2800">
                <a:latin typeface="Times New Roman" panose="02020603050405020304" pitchFamily="18" charset="0"/>
              </a:rPr>
              <a:t>Mix thoroughly each sample of sand separately and collect representative sample for examination</a:t>
            </a:r>
          </a:p>
        </p:txBody>
      </p:sp>
      <p:sp>
        <p:nvSpPr>
          <p:cNvPr id="4100" name="Text Box 11">
            <a:extLst>
              <a:ext uri="{FF2B5EF4-FFF2-40B4-BE49-F238E27FC236}">
                <a16:creationId xmlns:a16="http://schemas.microsoft.com/office/drawing/2014/main" id="{35434323-D99D-479D-8B67-2FC8752FAFF3}"/>
              </a:ext>
            </a:extLst>
          </p:cNvPr>
          <p:cNvSpPr txBox="1">
            <a:spLocks noChangeArrowheads="1"/>
          </p:cNvSpPr>
          <p:nvPr/>
        </p:nvSpPr>
        <p:spPr bwMode="auto">
          <a:xfrm>
            <a:off x="304800" y="295275"/>
            <a:ext cx="77724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spcBef>
                <a:spcPct val="20000"/>
              </a:spcBef>
            </a:pPr>
            <a:r>
              <a:rPr lang="en-US" altLang="en-US" sz="2800" b="1">
                <a:latin typeface="Times New Roman" panose="02020603050405020304" pitchFamily="18" charset="0"/>
              </a:rPr>
              <a:t>Sand </a:t>
            </a:r>
            <a:r>
              <a:rPr lang="en-US" altLang="en-US" sz="2800">
                <a:latin typeface="Times New Roman" panose="02020603050405020304" pitchFamily="18" charset="0"/>
              </a:rPr>
              <a:t>is a  fine aggregate which shall pass through IS sieve No.480 (3/16" in B.S)  test sieve  leaving a residue not more than 5%.</a:t>
            </a:r>
          </a:p>
        </p:txBody>
      </p:sp>
      <p:sp>
        <p:nvSpPr>
          <p:cNvPr id="3084" name="Text Box 12">
            <a:extLst>
              <a:ext uri="{FF2B5EF4-FFF2-40B4-BE49-F238E27FC236}">
                <a16:creationId xmlns:a16="http://schemas.microsoft.com/office/drawing/2014/main" id="{7D942935-75D7-48B5-8E8E-1038E2310BD9}"/>
              </a:ext>
            </a:extLst>
          </p:cNvPr>
          <p:cNvSpPr txBox="1">
            <a:spLocks noChangeArrowheads="1"/>
          </p:cNvSpPr>
          <p:nvPr/>
        </p:nvSpPr>
        <p:spPr bwMode="auto">
          <a:xfrm>
            <a:off x="381000" y="3200400"/>
            <a:ext cx="8077200" cy="308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800" b="1">
                <a:latin typeface="Times New Roman" panose="02020603050405020304" pitchFamily="18" charset="0"/>
              </a:rPr>
              <a:t>Purity of sand</a:t>
            </a:r>
          </a:p>
          <a:p>
            <a:pPr eaLnBrk="1" hangingPunct="1"/>
            <a:r>
              <a:rPr lang="en-US" altLang="en-US" sz="2800">
                <a:latin typeface="Times New Roman" panose="02020603050405020304" pitchFamily="18" charset="0"/>
              </a:rPr>
              <a:t>Sand  is  an important constituent of mortars,  and  for  satisfactory    performance,   its   requirements   for cleanliness, freedom from impurities  and   particles  size grading will depend on the purpose for which the mortar  is  used,  namely  whether in masonry work, in undercoat or finishing  coat  of   plaster-work, etc.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081">
                                            <p:txEl>
                                              <p:pRg st="0" end="0"/>
                                            </p:txEl>
                                          </p:spTgt>
                                        </p:tgtEl>
                                        <p:attrNameLst>
                                          <p:attrName>style.visibility</p:attrName>
                                        </p:attrNameLst>
                                      </p:cBhvr>
                                      <p:to>
                                        <p:strVal val="visible"/>
                                      </p:to>
                                    </p:set>
                                    <p:animEffect transition="in" filter="blinds(horizontal)">
                                      <p:cBhvr>
                                        <p:cTn id="7" dur="500"/>
                                        <p:tgtEl>
                                          <p:spTgt spid="3081">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081">
                                            <p:txEl>
                                              <p:pRg st="1" end="1"/>
                                            </p:txEl>
                                          </p:spTgt>
                                        </p:tgtEl>
                                        <p:attrNameLst>
                                          <p:attrName>style.visibility</p:attrName>
                                        </p:attrNameLst>
                                      </p:cBhvr>
                                      <p:to>
                                        <p:strVal val="visible"/>
                                      </p:to>
                                    </p:set>
                                    <p:animEffect transition="in" filter="blinds(horizontal)">
                                      <p:cBhvr>
                                        <p:cTn id="10" dur="500"/>
                                        <p:tgtEl>
                                          <p:spTgt spid="3081">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 presetClass="entr" presetSubtype="10" fill="hold" nodeType="clickEffect">
                                  <p:stCondLst>
                                    <p:cond delay="0"/>
                                  </p:stCondLst>
                                  <p:childTnLst>
                                    <p:set>
                                      <p:cBhvr>
                                        <p:cTn id="14" dur="1" fill="hold">
                                          <p:stCondLst>
                                            <p:cond delay="0"/>
                                          </p:stCondLst>
                                        </p:cTn>
                                        <p:tgtEl>
                                          <p:spTgt spid="3084">
                                            <p:txEl>
                                              <p:pRg st="0" end="0"/>
                                            </p:txEl>
                                          </p:spTgt>
                                        </p:tgtEl>
                                        <p:attrNameLst>
                                          <p:attrName>style.visibility</p:attrName>
                                        </p:attrNameLst>
                                      </p:cBhvr>
                                      <p:to>
                                        <p:strVal val="visible"/>
                                      </p:to>
                                    </p:set>
                                    <p:animEffect transition="in" filter="checkerboard(across)">
                                      <p:cBhvr>
                                        <p:cTn id="15" dur="500"/>
                                        <p:tgtEl>
                                          <p:spTgt spid="3084">
                                            <p:txEl>
                                              <p:pRg st="0" end="0"/>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084">
                                            <p:txEl>
                                              <p:pRg st="1" end="1"/>
                                            </p:txEl>
                                          </p:spTgt>
                                        </p:tgtEl>
                                        <p:attrNameLst>
                                          <p:attrName>style.visibility</p:attrName>
                                        </p:attrNameLst>
                                      </p:cBhvr>
                                      <p:to>
                                        <p:strVal val="visible"/>
                                      </p:to>
                                    </p:set>
                                    <p:animEffect transition="in" filter="checkerboard(across)">
                                      <p:cBhvr>
                                        <p:cTn id="18" dur="500"/>
                                        <p:tgtEl>
                                          <p:spTgt spid="308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8" name="Text Box 8">
            <a:extLst>
              <a:ext uri="{FF2B5EF4-FFF2-40B4-BE49-F238E27FC236}">
                <a16:creationId xmlns:a16="http://schemas.microsoft.com/office/drawing/2014/main" id="{772B1C67-3F36-4439-A940-C787A655C0C9}"/>
              </a:ext>
            </a:extLst>
          </p:cNvPr>
          <p:cNvSpPr txBox="1">
            <a:spLocks noChangeArrowheads="1"/>
          </p:cNvSpPr>
          <p:nvPr/>
        </p:nvSpPr>
        <p:spPr bwMode="auto">
          <a:xfrm>
            <a:off x="457200" y="381000"/>
            <a:ext cx="7696200" cy="581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2800" b="1">
                <a:latin typeface="Times New Roman" panose="02020603050405020304" pitchFamily="18" charset="0"/>
              </a:rPr>
              <a:t>Specifications of sand</a:t>
            </a:r>
          </a:p>
          <a:p>
            <a:pPr eaLnBrk="1" hangingPunct="1">
              <a:lnSpc>
                <a:spcPct val="80000"/>
              </a:lnSpc>
            </a:pPr>
            <a:r>
              <a:rPr lang="en-US" altLang="en-US" sz="2800" i="1">
                <a:latin typeface="Times New Roman" panose="02020603050405020304" pitchFamily="18" charset="0"/>
              </a:rPr>
              <a:t>Sand in general shall comply with the </a:t>
            </a:r>
          </a:p>
          <a:p>
            <a:pPr eaLnBrk="1" hangingPunct="1">
              <a:lnSpc>
                <a:spcPct val="80000"/>
              </a:lnSpc>
            </a:pPr>
            <a:r>
              <a:rPr lang="en-US" altLang="en-US" sz="2800" i="1">
                <a:latin typeface="Times New Roman" panose="02020603050405020304" pitchFamily="18" charset="0"/>
              </a:rPr>
              <a:t>requirements as detailed below</a:t>
            </a:r>
            <a:r>
              <a:rPr lang="en-US" altLang="en-US" sz="2800">
                <a:latin typeface="Times New Roman" panose="02020603050405020304" pitchFamily="18" charset="0"/>
              </a:rPr>
              <a:t> :</a:t>
            </a:r>
          </a:p>
          <a:p>
            <a:pPr eaLnBrk="1" hangingPunct="1">
              <a:spcBef>
                <a:spcPct val="20000"/>
              </a:spcBef>
              <a:buFont typeface="Wingdings" panose="05000000000000000000" pitchFamily="2" charset="2"/>
              <a:buChar char="v"/>
            </a:pPr>
            <a:r>
              <a:rPr lang="en-US" altLang="en-US" sz="2800" b="1">
                <a:latin typeface="Times New Roman" panose="02020603050405020304" pitchFamily="18" charset="0"/>
              </a:rPr>
              <a:t>Description</a:t>
            </a:r>
          </a:p>
          <a:p>
            <a:pPr eaLnBrk="1" hangingPunct="1">
              <a:spcBef>
                <a:spcPct val="20000"/>
              </a:spcBef>
            </a:pPr>
            <a:r>
              <a:rPr lang="en-US" altLang="en-US" sz="2800">
                <a:latin typeface="Times New Roman" panose="02020603050405020304" pitchFamily="18" charset="0"/>
              </a:rPr>
              <a:t>The sand shall consist of natural sand, crushed stone  sand,  or crushed gravel sand, or a combination of any  of  these.  </a:t>
            </a:r>
          </a:p>
          <a:p>
            <a:pPr eaLnBrk="1" hangingPunct="1">
              <a:spcBef>
                <a:spcPct val="20000"/>
              </a:spcBef>
            </a:pPr>
            <a:endParaRPr lang="en-US" altLang="en-US" sz="2800">
              <a:latin typeface="Times New Roman" panose="02020603050405020304" pitchFamily="18" charset="0"/>
            </a:endParaRPr>
          </a:p>
          <a:p>
            <a:pPr eaLnBrk="1" hangingPunct="1">
              <a:spcBef>
                <a:spcPct val="20000"/>
              </a:spcBef>
            </a:pPr>
            <a:r>
              <a:rPr lang="en-US" altLang="en-US" sz="2800">
                <a:latin typeface="Times New Roman" panose="02020603050405020304" pitchFamily="18" charset="0"/>
              </a:rPr>
              <a:t>The sand shall be hard, durable, chemically inert, clean and free from adherent coatings, particles of shells, and  organic  matter  and  shall  not contain any appreciable amount of  clay  balls  or  pellets.</a:t>
            </a:r>
          </a:p>
          <a:p>
            <a:pPr eaLnBrk="1" hangingPunct="1"/>
            <a:endParaRPr lang="en-US" altLang="en-US" sz="28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5128">
                                            <p:txEl>
                                              <p:pRg st="3" end="3"/>
                                            </p:txEl>
                                          </p:spTgt>
                                        </p:tgtEl>
                                        <p:attrNameLst>
                                          <p:attrName>style.visibility</p:attrName>
                                        </p:attrNameLst>
                                      </p:cBhvr>
                                      <p:to>
                                        <p:strVal val="visible"/>
                                      </p:to>
                                    </p:set>
                                    <p:animEffect transition="in" filter="box(in)">
                                      <p:cBhvr>
                                        <p:cTn id="7" dur="500"/>
                                        <p:tgtEl>
                                          <p:spTgt spid="5128">
                                            <p:txEl>
                                              <p:pRg st="3" end="3"/>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128">
                                            <p:txEl>
                                              <p:pRg st="4" end="4"/>
                                            </p:txEl>
                                          </p:spTgt>
                                        </p:tgtEl>
                                        <p:attrNameLst>
                                          <p:attrName>style.visibility</p:attrName>
                                        </p:attrNameLst>
                                      </p:cBhvr>
                                      <p:to>
                                        <p:strVal val="visible"/>
                                      </p:to>
                                    </p:set>
                                    <p:animEffect transition="in" filter="box(in)">
                                      <p:cBhvr>
                                        <p:cTn id="10" dur="500"/>
                                        <p:tgtEl>
                                          <p:spTgt spid="5128">
                                            <p:txEl>
                                              <p:pRg st="4" end="4"/>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nodeType="clickEffect">
                                  <p:stCondLst>
                                    <p:cond delay="0"/>
                                  </p:stCondLst>
                                  <p:childTnLst>
                                    <p:set>
                                      <p:cBhvr>
                                        <p:cTn id="14" dur="1" fill="hold">
                                          <p:stCondLst>
                                            <p:cond delay="0"/>
                                          </p:stCondLst>
                                        </p:cTn>
                                        <p:tgtEl>
                                          <p:spTgt spid="5128">
                                            <p:txEl>
                                              <p:pRg st="6" end="6"/>
                                            </p:txEl>
                                          </p:spTgt>
                                        </p:tgtEl>
                                        <p:attrNameLst>
                                          <p:attrName>style.visibility</p:attrName>
                                        </p:attrNameLst>
                                      </p:cBhvr>
                                      <p:to>
                                        <p:strVal val="visible"/>
                                      </p:to>
                                    </p:set>
                                    <p:anim calcmode="lin" valueType="num">
                                      <p:cBhvr additive="base">
                                        <p:cTn id="15" dur="500" fill="hold"/>
                                        <p:tgtEl>
                                          <p:spTgt spid="5128">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12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1" name="Text Box 9">
            <a:extLst>
              <a:ext uri="{FF2B5EF4-FFF2-40B4-BE49-F238E27FC236}">
                <a16:creationId xmlns:a16="http://schemas.microsoft.com/office/drawing/2014/main" id="{C0B9EADA-89F8-44BE-AB98-2DE38D6A9350}"/>
              </a:ext>
            </a:extLst>
          </p:cNvPr>
          <p:cNvSpPr txBox="1">
            <a:spLocks noChangeArrowheads="1"/>
          </p:cNvSpPr>
          <p:nvPr/>
        </p:nvSpPr>
        <p:spPr bwMode="auto">
          <a:xfrm>
            <a:off x="381000" y="228600"/>
            <a:ext cx="8001000" cy="581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buFont typeface="Wingdings" panose="05000000000000000000" pitchFamily="2" charset="2"/>
              <a:buChar char="v"/>
            </a:pPr>
            <a:r>
              <a:rPr lang="en-US" altLang="en-US" sz="2800" b="1">
                <a:solidFill>
                  <a:schemeClr val="tx2"/>
                </a:solidFill>
                <a:latin typeface="Times New Roman" panose="02020603050405020304" pitchFamily="18" charset="0"/>
              </a:rPr>
              <a:t>Harmful impurities</a:t>
            </a:r>
          </a:p>
          <a:p>
            <a:pPr eaLnBrk="1" hangingPunct="1">
              <a:spcBef>
                <a:spcPct val="20000"/>
              </a:spcBef>
            </a:pPr>
            <a:r>
              <a:rPr lang="en-US" altLang="en-US" sz="2800">
                <a:latin typeface="Times New Roman" panose="02020603050405020304" pitchFamily="18" charset="0"/>
              </a:rPr>
              <a:t>The sand shall  not  contain  any  harmful impurities, such as iron pyrites, alkalis, salts,  laminated or other  materials in such form or in such quantities as  to  affect adversely  the hardening, the strength, the durability or  the  appearance of the mortar</a:t>
            </a:r>
          </a:p>
          <a:p>
            <a:pPr eaLnBrk="1" hangingPunct="1"/>
            <a:endParaRPr lang="en-US" altLang="en-US" sz="2800">
              <a:solidFill>
                <a:schemeClr val="tx2"/>
              </a:solidFill>
              <a:latin typeface="Times New Roman" panose="02020603050405020304" pitchFamily="18" charset="0"/>
            </a:endParaRPr>
          </a:p>
          <a:p>
            <a:pPr eaLnBrk="1" hangingPunct="1">
              <a:buFont typeface="Wingdings" panose="05000000000000000000" pitchFamily="2" charset="2"/>
              <a:buChar char="v"/>
            </a:pPr>
            <a:r>
              <a:rPr lang="en-US" altLang="en-US" sz="2800" b="1">
                <a:solidFill>
                  <a:schemeClr val="tx2"/>
                </a:solidFill>
                <a:latin typeface="Times New Roman" panose="02020603050405020304" pitchFamily="18" charset="0"/>
              </a:rPr>
              <a:t>Deleterious substances</a:t>
            </a:r>
          </a:p>
          <a:p>
            <a:pPr eaLnBrk="1" hangingPunct="1">
              <a:spcBef>
                <a:spcPct val="20000"/>
              </a:spcBef>
            </a:pPr>
            <a:r>
              <a:rPr lang="en-US" altLang="en-US" sz="2800">
                <a:latin typeface="Times New Roman" panose="02020603050405020304" pitchFamily="18" charset="0"/>
              </a:rPr>
              <a:t>The amount of  deleterious  substances  like clay, fine silt and fine dust shall not exceed  4 % by weight  in   natural sand or crushed gravel, and 10 % by weight in  crushed stone sand </a:t>
            </a:r>
          </a:p>
          <a:p>
            <a:pPr eaLnBrk="1" hangingPunct="1"/>
            <a:endParaRPr lang="en-US" altLang="en-US" sz="2800">
              <a:solidFill>
                <a:schemeClr val="tx2"/>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8681">
                                            <p:txEl>
                                              <p:pRg st="1" end="1"/>
                                            </p:txEl>
                                          </p:spTgt>
                                        </p:tgtEl>
                                        <p:attrNameLst>
                                          <p:attrName>style.visibility</p:attrName>
                                        </p:attrNameLst>
                                      </p:cBhvr>
                                      <p:to>
                                        <p:strVal val="visible"/>
                                      </p:to>
                                    </p:set>
                                    <p:animEffect transition="in" filter="blinds(horizontal)">
                                      <p:cBhvr>
                                        <p:cTn id="7" dur="500"/>
                                        <p:tgtEl>
                                          <p:spTgt spid="2868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28681">
                                            <p:txEl>
                                              <p:pRg st="3" end="3"/>
                                            </p:txEl>
                                          </p:spTgt>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nodeType="clickEffect">
                                  <p:stCondLst>
                                    <p:cond delay="0"/>
                                  </p:stCondLst>
                                  <p:childTnLst>
                                    <p:set>
                                      <p:cBhvr>
                                        <p:cTn id="15" dur="1" fill="hold">
                                          <p:stCondLst>
                                            <p:cond delay="0"/>
                                          </p:stCondLst>
                                        </p:cTn>
                                        <p:tgtEl>
                                          <p:spTgt spid="28681">
                                            <p:txEl>
                                              <p:pRg st="4" end="4"/>
                                            </p:txEl>
                                          </p:spTgt>
                                        </p:tgtEl>
                                        <p:attrNameLst>
                                          <p:attrName>style.visibility</p:attrName>
                                        </p:attrNameLst>
                                      </p:cBhvr>
                                      <p:to>
                                        <p:strVal val="visible"/>
                                      </p:to>
                                    </p:set>
                                    <p:anim calcmode="lin" valueType="num">
                                      <p:cBhvr additive="base">
                                        <p:cTn id="16" dur="500" fill="hold"/>
                                        <p:tgtEl>
                                          <p:spTgt spid="28681">
                                            <p:txEl>
                                              <p:pRg st="4" end="4"/>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868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4" name="Text Box 6">
            <a:extLst>
              <a:ext uri="{FF2B5EF4-FFF2-40B4-BE49-F238E27FC236}">
                <a16:creationId xmlns:a16="http://schemas.microsoft.com/office/drawing/2014/main" id="{141EBAD8-4018-48BE-A21B-83588AC574B9}"/>
              </a:ext>
            </a:extLst>
          </p:cNvPr>
          <p:cNvSpPr txBox="1">
            <a:spLocks noChangeArrowheads="1"/>
          </p:cNvSpPr>
          <p:nvPr/>
        </p:nvSpPr>
        <p:spPr bwMode="auto">
          <a:xfrm>
            <a:off x="746125" y="280988"/>
            <a:ext cx="8169275" cy="604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r>
              <a:rPr lang="en-US" altLang="en-US" sz="3200" b="1">
                <a:latin typeface="Times New Roman" panose="02020603050405020304" pitchFamily="18" charset="0"/>
              </a:rPr>
              <a:t>Test procedures</a:t>
            </a:r>
          </a:p>
          <a:p>
            <a:pPr eaLnBrk="1" hangingPunct="1">
              <a:lnSpc>
                <a:spcPct val="60000"/>
              </a:lnSpc>
            </a:pPr>
            <a:r>
              <a:rPr lang="en-US" altLang="en-US" sz="2800" i="1">
                <a:latin typeface="Times New Roman" panose="02020603050405020304" pitchFamily="18" charset="0"/>
              </a:rPr>
              <a:t>The following tests are carried out for </a:t>
            </a:r>
          </a:p>
          <a:p>
            <a:pPr eaLnBrk="1" hangingPunct="1">
              <a:lnSpc>
                <a:spcPct val="60000"/>
              </a:lnSpc>
            </a:pPr>
            <a:r>
              <a:rPr lang="en-US" altLang="en-US" sz="2800" i="1">
                <a:latin typeface="Times New Roman" panose="02020603050405020304" pitchFamily="18" charset="0"/>
              </a:rPr>
              <a:t>the examination of sand</a:t>
            </a:r>
          </a:p>
          <a:p>
            <a:pPr eaLnBrk="1" hangingPunct="1">
              <a:lnSpc>
                <a:spcPct val="80000"/>
              </a:lnSpc>
            </a:pPr>
            <a:endParaRPr lang="en-US" altLang="en-US" sz="2800" i="1">
              <a:latin typeface="Times New Roman" panose="02020603050405020304" pitchFamily="18" charset="0"/>
            </a:endParaRPr>
          </a:p>
          <a:p>
            <a:pPr eaLnBrk="1" hangingPunct="1">
              <a:buFont typeface="Wingdings" panose="05000000000000000000" pitchFamily="2" charset="2"/>
              <a:buChar char="Ø"/>
            </a:pPr>
            <a:r>
              <a:rPr lang="en-US" altLang="en-US" sz="2800" b="1">
                <a:latin typeface="Times New Roman" panose="02020603050405020304" pitchFamily="18" charset="0"/>
              </a:rPr>
              <a:t>Silt content</a:t>
            </a:r>
          </a:p>
          <a:p>
            <a:pPr eaLnBrk="1" hangingPunct="1"/>
            <a:r>
              <a:rPr lang="en-US" altLang="en-US" sz="2800">
                <a:latin typeface="Times New Roman" panose="02020603050405020304" pitchFamily="18" charset="0"/>
              </a:rPr>
              <a:t>For ordinary work the field test should be carried out by shaking sand  in   a graduated  glass cylinder  with  clear  water  and  allowing  to  stand  for  one  hour  </a:t>
            </a:r>
          </a:p>
          <a:p>
            <a:pPr eaLnBrk="1" hangingPunct="1">
              <a:lnSpc>
                <a:spcPct val="80000"/>
              </a:lnSpc>
            </a:pPr>
            <a:endParaRPr lang="en-US" altLang="en-US" sz="2800">
              <a:latin typeface="Times New Roman" panose="02020603050405020304" pitchFamily="18" charset="0"/>
            </a:endParaRPr>
          </a:p>
          <a:p>
            <a:pPr eaLnBrk="1" hangingPunct="1"/>
            <a:r>
              <a:rPr lang="en-US" altLang="en-US" sz="2800">
                <a:latin typeface="Times New Roman" panose="02020603050405020304" pitchFamily="18" charset="0"/>
              </a:rPr>
              <a:t>The precipitation of mud on sand shall not exceed 4 % by volume in  case  of  natural  sand or crushed gravel and 10 % by volume in  case  of  crushed   stone  sand  </a:t>
            </a:r>
          </a:p>
          <a:p>
            <a:pPr eaLnBrk="1" hangingPunct="1"/>
            <a:endParaRPr lang="en-US" altLang="en-US" sz="2800">
              <a:latin typeface="Times New Roman" panose="02020603050405020304" pitchFamily="18" charset="0"/>
            </a:endParaRPr>
          </a:p>
          <a:p>
            <a:pPr eaLnBrk="1" hangingPunct="1"/>
            <a:r>
              <a:rPr lang="en-US" altLang="en-US" sz="2800">
                <a:latin typeface="Times New Roman" panose="02020603050405020304" pitchFamily="18" charset="0"/>
              </a:rPr>
              <a:t>If more than this precipitation is found, the sand  shall  be  washed.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2774">
                                            <p:txEl>
                                              <p:pRg st="4" end="4"/>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4" presetClass="entr" presetSubtype="16" fill="hold" nodeType="clickEffect">
                                  <p:stCondLst>
                                    <p:cond delay="0"/>
                                  </p:stCondLst>
                                  <p:childTnLst>
                                    <p:set>
                                      <p:cBhvr>
                                        <p:cTn id="10" dur="1" fill="hold">
                                          <p:stCondLst>
                                            <p:cond delay="0"/>
                                          </p:stCondLst>
                                        </p:cTn>
                                        <p:tgtEl>
                                          <p:spTgt spid="32774">
                                            <p:txEl>
                                              <p:pRg st="5" end="5"/>
                                            </p:txEl>
                                          </p:spTgt>
                                        </p:tgtEl>
                                        <p:attrNameLst>
                                          <p:attrName>style.visibility</p:attrName>
                                        </p:attrNameLst>
                                      </p:cBhvr>
                                      <p:to>
                                        <p:strVal val="visible"/>
                                      </p:to>
                                    </p:set>
                                    <p:animEffect transition="in" filter="box(in)">
                                      <p:cBhvr>
                                        <p:cTn id="11" dur="500"/>
                                        <p:tgtEl>
                                          <p:spTgt spid="32774">
                                            <p:txEl>
                                              <p:pRg st="5" end="5"/>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8" presetClass="entr" presetSubtype="16" fill="hold" nodeType="clickEffect">
                                  <p:stCondLst>
                                    <p:cond delay="0"/>
                                  </p:stCondLst>
                                  <p:childTnLst>
                                    <p:set>
                                      <p:cBhvr>
                                        <p:cTn id="15" dur="1" fill="hold">
                                          <p:stCondLst>
                                            <p:cond delay="0"/>
                                          </p:stCondLst>
                                        </p:cTn>
                                        <p:tgtEl>
                                          <p:spTgt spid="32774">
                                            <p:txEl>
                                              <p:pRg st="7" end="7"/>
                                            </p:txEl>
                                          </p:spTgt>
                                        </p:tgtEl>
                                        <p:attrNameLst>
                                          <p:attrName>style.visibility</p:attrName>
                                        </p:attrNameLst>
                                      </p:cBhvr>
                                      <p:to>
                                        <p:strVal val="visible"/>
                                      </p:to>
                                    </p:set>
                                    <p:animEffect transition="in" filter="diamond(in)">
                                      <p:cBhvr>
                                        <p:cTn id="16" dur="2000"/>
                                        <p:tgtEl>
                                          <p:spTgt spid="32774">
                                            <p:txEl>
                                              <p:pRg st="7" end="7"/>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32774">
                                            <p:txEl>
                                              <p:pRg st="9" end="9"/>
                                            </p:txEl>
                                          </p:spTgt>
                                        </p:tgtEl>
                                        <p:attrNameLst>
                                          <p:attrName>style.visibility</p:attrName>
                                        </p:attrNameLst>
                                      </p:cBhvr>
                                      <p:to>
                                        <p:strVal val="visible"/>
                                      </p:to>
                                    </p:set>
                                    <p:anim calcmode="lin" valueType="num">
                                      <p:cBhvr additive="base">
                                        <p:cTn id="21" dur="500" fill="hold"/>
                                        <p:tgtEl>
                                          <p:spTgt spid="32774">
                                            <p:txEl>
                                              <p:pRg st="9" end="9"/>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277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8" name="Text Box 6">
            <a:extLst>
              <a:ext uri="{FF2B5EF4-FFF2-40B4-BE49-F238E27FC236}">
                <a16:creationId xmlns:a16="http://schemas.microsoft.com/office/drawing/2014/main" id="{5A3834A4-80CB-44E9-9D25-A1EB43A44CAA}"/>
              </a:ext>
            </a:extLst>
          </p:cNvPr>
          <p:cNvSpPr txBox="1">
            <a:spLocks noChangeArrowheads="1"/>
          </p:cNvSpPr>
          <p:nvPr/>
        </p:nvSpPr>
        <p:spPr bwMode="auto">
          <a:xfrm>
            <a:off x="457200" y="1001713"/>
            <a:ext cx="8382000" cy="478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anose="020B0604020202020204" pitchFamily="34" charset="0"/>
              </a:defRPr>
            </a:lvl1pPr>
            <a:lvl2pPr marL="742950" indent="-285750" eaLnBrk="0" hangingPunct="0">
              <a:defRPr sz="3600">
                <a:solidFill>
                  <a:schemeClr val="tx1"/>
                </a:solidFill>
                <a:latin typeface="Arial" panose="020B0604020202020204" pitchFamily="34" charset="0"/>
              </a:defRPr>
            </a:lvl2pPr>
            <a:lvl3pPr marL="1143000" indent="-228600" eaLnBrk="0" hangingPunct="0">
              <a:defRPr sz="3600">
                <a:solidFill>
                  <a:schemeClr val="tx1"/>
                </a:solidFill>
                <a:latin typeface="Arial" panose="020B0604020202020204" pitchFamily="34" charset="0"/>
              </a:defRPr>
            </a:lvl3pPr>
            <a:lvl4pPr marL="1600200" indent="-228600" eaLnBrk="0" hangingPunct="0">
              <a:defRPr sz="3600">
                <a:solidFill>
                  <a:schemeClr val="tx1"/>
                </a:solidFill>
                <a:latin typeface="Arial" panose="020B0604020202020204" pitchFamily="34" charset="0"/>
              </a:defRPr>
            </a:lvl4pPr>
            <a:lvl5pPr marL="2057400" indent="-228600" eaLnBrk="0" hangingPunct="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pPr eaLnBrk="1" hangingPunct="1">
              <a:buFont typeface="Wingdings" panose="05000000000000000000" pitchFamily="2" charset="2"/>
              <a:buChar char="Ø"/>
            </a:pPr>
            <a:r>
              <a:rPr lang="en-US" altLang="en-US" sz="2800" b="1">
                <a:solidFill>
                  <a:schemeClr val="tx2"/>
                </a:solidFill>
                <a:latin typeface="Times New Roman" panose="02020603050405020304" pitchFamily="18" charset="0"/>
              </a:rPr>
              <a:t>Organic impurities</a:t>
            </a:r>
          </a:p>
          <a:p>
            <a:pPr eaLnBrk="1" hangingPunct="1"/>
            <a:r>
              <a:rPr lang="en-US" altLang="en-US" sz="2800">
                <a:latin typeface="Times New Roman" panose="02020603050405020304" pitchFamily="18" charset="0"/>
              </a:rPr>
              <a:t>Sand shall not contain  organic  impurities  in  such a quantity as to show a color darker than the standard </a:t>
            </a:r>
          </a:p>
          <a:p>
            <a:pPr eaLnBrk="1" hangingPunct="1"/>
            <a:r>
              <a:rPr lang="en-US" altLang="en-US" sz="2800">
                <a:latin typeface="Times New Roman" panose="02020603050405020304" pitchFamily="18" charset="0"/>
              </a:rPr>
              <a:t>when  subjected to the calorimetric test</a:t>
            </a:r>
          </a:p>
          <a:p>
            <a:pPr eaLnBrk="1" hangingPunct="1"/>
            <a:endParaRPr lang="en-US" altLang="en-US" sz="2800">
              <a:solidFill>
                <a:schemeClr val="tx2"/>
              </a:solidFill>
              <a:latin typeface="Times New Roman" panose="02020603050405020304" pitchFamily="18" charset="0"/>
            </a:endParaRPr>
          </a:p>
          <a:p>
            <a:pPr eaLnBrk="1" hangingPunct="1">
              <a:buFont typeface="Wingdings" panose="05000000000000000000" pitchFamily="2" charset="2"/>
              <a:buChar char="Ø"/>
            </a:pPr>
            <a:r>
              <a:rPr lang="en-US" altLang="en-US" sz="2800" b="1">
                <a:solidFill>
                  <a:schemeClr val="tx2"/>
                </a:solidFill>
                <a:latin typeface="Times New Roman" panose="02020603050405020304" pitchFamily="18" charset="0"/>
              </a:rPr>
              <a:t>Grading</a:t>
            </a:r>
          </a:p>
          <a:p>
            <a:pPr eaLnBrk="1" hangingPunct="1"/>
            <a:r>
              <a:rPr lang="en-US" altLang="en-US" sz="2800">
                <a:latin typeface="Times New Roman" panose="02020603050405020304" pitchFamily="18" charset="0"/>
              </a:rPr>
              <a:t>Fine sand shall be such that it passes  through  B.S.Sieve  No.16 (I. S. Sieve No.100) and not more than 30 per cent passes  through a  sieve of 100x100 meshes to the square inch.  The  grading of sand for plaster shall be as specified below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3798">
                                            <p:txEl>
                                              <p:pRg st="1" end="1"/>
                                            </p:txEl>
                                          </p:spTgt>
                                        </p:tgtEl>
                                        <p:attrNameLst>
                                          <p:attrName>style.visibility</p:attrName>
                                        </p:attrNameLst>
                                      </p:cBhvr>
                                      <p:to>
                                        <p:strVal val="visible"/>
                                      </p:to>
                                    </p:set>
                                    <p:animEffect transition="in" filter="box(in)">
                                      <p:cBhvr>
                                        <p:cTn id="7" dur="500"/>
                                        <p:tgtEl>
                                          <p:spTgt spid="33798">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3798">
                                            <p:txEl>
                                              <p:pRg st="2" end="2"/>
                                            </p:txEl>
                                          </p:spTgt>
                                        </p:tgtEl>
                                        <p:attrNameLst>
                                          <p:attrName>style.visibility</p:attrName>
                                        </p:attrNameLst>
                                      </p:cBhvr>
                                      <p:to>
                                        <p:strVal val="visible"/>
                                      </p:to>
                                    </p:set>
                                    <p:animEffect transition="in" filter="box(in)">
                                      <p:cBhvr>
                                        <p:cTn id="10" dur="500"/>
                                        <p:tgtEl>
                                          <p:spTgt spid="33798">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3798">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3798">
                                            <p:txEl>
                                              <p:pRg st="5" end="5"/>
                                            </p:txEl>
                                          </p:spTgt>
                                        </p:tgtEl>
                                        <p:attrNameLst>
                                          <p:attrName>style.visibility</p:attrName>
                                        </p:attrNameLst>
                                      </p:cBhvr>
                                      <p:to>
                                        <p:strVal val="visible"/>
                                      </p:to>
                                    </p:set>
                                    <p:anim calcmode="lin" valueType="num">
                                      <p:cBhvr additive="base">
                                        <p:cTn id="19" dur="500" fill="hold"/>
                                        <p:tgtEl>
                                          <p:spTgt spid="33798">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379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4A40F7E-23F1-42D5-A7BE-5162DBF5089C}"/>
              </a:ext>
            </a:extLst>
          </p:cNvPr>
          <p:cNvSpPr>
            <a:spLocks noGrp="1" noChangeArrowheads="1"/>
          </p:cNvSpPr>
          <p:nvPr>
            <p:ph type="title"/>
          </p:nvPr>
        </p:nvSpPr>
        <p:spPr>
          <a:xfrm>
            <a:off x="457200" y="228600"/>
            <a:ext cx="8229600" cy="1143000"/>
          </a:xfrm>
        </p:spPr>
        <p:txBody>
          <a:bodyPr/>
          <a:lstStyle/>
          <a:p>
            <a:pPr algn="l" eaLnBrk="1" hangingPunct="1">
              <a:lnSpc>
                <a:spcPct val="70000"/>
              </a:lnSpc>
            </a:pPr>
            <a:r>
              <a:rPr lang="en-US" altLang="en-US" sz="3200" b="1">
                <a:latin typeface="Times New Roman" panose="02020603050405020304" pitchFamily="18" charset="0"/>
              </a:rPr>
              <a:t>Requirements of grading for Sands for Internal Wall and Ceiling Plastering</a:t>
            </a:r>
            <a:r>
              <a:rPr lang="en-US" altLang="en-US" sz="3200">
                <a:latin typeface="Times New Roman" panose="02020603050405020304" pitchFamily="18" charset="0"/>
              </a:rPr>
              <a:t> </a:t>
            </a:r>
          </a:p>
        </p:txBody>
      </p:sp>
      <p:sp>
        <p:nvSpPr>
          <p:cNvPr id="37891" name="Rectangle 3">
            <a:extLst>
              <a:ext uri="{FF2B5EF4-FFF2-40B4-BE49-F238E27FC236}">
                <a16:creationId xmlns:a16="http://schemas.microsoft.com/office/drawing/2014/main" id="{ECD627C4-72A6-4A1B-80C3-4EA390BDCEA7}"/>
              </a:ext>
            </a:extLst>
          </p:cNvPr>
          <p:cNvSpPr>
            <a:spLocks noGrp="1" noChangeArrowheads="1"/>
          </p:cNvSpPr>
          <p:nvPr>
            <p:ph type="body" idx="1"/>
          </p:nvPr>
        </p:nvSpPr>
        <p:spPr/>
        <p:txBody>
          <a:bodyPr/>
          <a:lstStyle/>
          <a:p>
            <a:pPr marL="0" indent="0" eaLnBrk="1" hangingPunct="1">
              <a:lnSpc>
                <a:spcPct val="60000"/>
              </a:lnSpc>
              <a:buFontTx/>
              <a:buNone/>
            </a:pPr>
            <a:r>
              <a:rPr lang="en-US" altLang="en-US" sz="2000" b="1">
                <a:latin typeface="Times New Roman" panose="02020603050405020304" pitchFamily="18" charset="0"/>
              </a:rPr>
              <a:t>---------------------------------------------------------------------------------------</a:t>
            </a:r>
          </a:p>
          <a:p>
            <a:pPr marL="0" indent="0" eaLnBrk="1" hangingPunct="1">
              <a:lnSpc>
                <a:spcPct val="60000"/>
              </a:lnSpc>
              <a:buFontTx/>
              <a:buNone/>
            </a:pPr>
            <a:r>
              <a:rPr lang="en-US" altLang="en-US" sz="2000" b="1">
                <a:latin typeface="Times New Roman" panose="02020603050405020304" pitchFamily="18" charset="0"/>
              </a:rPr>
              <a:t> I. S. Sieve           Corresponding        Percentage by weight</a:t>
            </a:r>
          </a:p>
          <a:p>
            <a:pPr marL="0" indent="0" eaLnBrk="1" hangingPunct="1">
              <a:lnSpc>
                <a:spcPct val="60000"/>
              </a:lnSpc>
              <a:buFontTx/>
              <a:buNone/>
            </a:pPr>
            <a:r>
              <a:rPr lang="en-US" altLang="en-US" sz="2000" b="1">
                <a:latin typeface="Times New Roman" panose="02020603050405020304" pitchFamily="18" charset="0"/>
              </a:rPr>
              <a:t>Designation         B. S. Sieve              passing in the Sieve</a:t>
            </a:r>
          </a:p>
          <a:p>
            <a:pPr marL="0" indent="0" eaLnBrk="1" hangingPunct="1">
              <a:lnSpc>
                <a:spcPct val="80000"/>
              </a:lnSpc>
              <a:buFontTx/>
              <a:buNone/>
            </a:pPr>
            <a:r>
              <a:rPr lang="en-US" altLang="en-US" sz="2000" b="1">
                <a:latin typeface="Times New Roman" panose="02020603050405020304" pitchFamily="18" charset="0"/>
              </a:rPr>
              <a:t>                                              ------------------------------------------------------</a:t>
            </a:r>
          </a:p>
          <a:p>
            <a:pPr marL="0" indent="0" eaLnBrk="1" hangingPunct="1">
              <a:lnSpc>
                <a:spcPct val="80000"/>
              </a:lnSpc>
              <a:buFontTx/>
              <a:buNone/>
            </a:pPr>
            <a:r>
              <a:rPr lang="en-US" altLang="en-US" sz="2000" b="1">
                <a:latin typeface="Times New Roman" panose="02020603050405020304" pitchFamily="18" charset="0"/>
              </a:rPr>
              <a:t>                                               f</a:t>
            </a:r>
            <a:r>
              <a:rPr lang="en-US" altLang="en-US" sz="2000" b="1" i="1">
                <a:latin typeface="Times New Roman" panose="02020603050405020304" pitchFamily="18" charset="0"/>
              </a:rPr>
              <a:t>or undercoats</a:t>
            </a:r>
            <a:r>
              <a:rPr lang="en-US" altLang="en-US" sz="2000" b="1">
                <a:latin typeface="Times New Roman" panose="02020603050405020304" pitchFamily="18" charset="0"/>
              </a:rPr>
              <a:t>       </a:t>
            </a:r>
            <a:r>
              <a:rPr lang="en-US" altLang="en-US" sz="2000" b="1" i="1">
                <a:latin typeface="Times New Roman" panose="02020603050405020304" pitchFamily="18" charset="0"/>
              </a:rPr>
              <a:t>for finishing coats</a:t>
            </a:r>
          </a:p>
          <a:p>
            <a:pPr marL="0" indent="0" eaLnBrk="1" hangingPunct="1">
              <a:lnSpc>
                <a:spcPct val="80000"/>
              </a:lnSpc>
              <a:buFontTx/>
              <a:buNone/>
            </a:pPr>
            <a:endParaRPr lang="en-US" altLang="en-US" sz="2000" b="1" i="1">
              <a:latin typeface="Times New Roman" panose="02020603050405020304" pitchFamily="18" charset="0"/>
            </a:endParaRPr>
          </a:p>
          <a:p>
            <a:pPr marL="0" indent="0" eaLnBrk="1" hangingPunct="1">
              <a:lnSpc>
                <a:spcPct val="80000"/>
              </a:lnSpc>
              <a:buFontTx/>
              <a:buNone/>
            </a:pPr>
            <a:r>
              <a:rPr lang="en-US" altLang="en-US" sz="2000" b="1">
                <a:latin typeface="Times New Roman" panose="02020603050405020304" pitchFamily="18" charset="0"/>
              </a:rPr>
              <a:t>240                 	7                          98-100               100</a:t>
            </a:r>
          </a:p>
          <a:p>
            <a:pPr marL="0" indent="0" eaLnBrk="1" hangingPunct="1">
              <a:lnSpc>
                <a:spcPct val="80000"/>
              </a:lnSpc>
              <a:buFontTx/>
              <a:buNone/>
            </a:pPr>
            <a:endParaRPr lang="en-US" altLang="en-US" sz="2000" b="1">
              <a:latin typeface="Times New Roman" panose="02020603050405020304" pitchFamily="18" charset="0"/>
            </a:endParaRPr>
          </a:p>
          <a:p>
            <a:pPr marL="0" indent="0" eaLnBrk="1" hangingPunct="1">
              <a:lnSpc>
                <a:spcPct val="80000"/>
              </a:lnSpc>
              <a:buFontTx/>
              <a:buNone/>
            </a:pPr>
            <a:r>
              <a:rPr lang="en-US" altLang="en-US" sz="2000" b="1">
                <a:latin typeface="Times New Roman" panose="02020603050405020304" pitchFamily="18" charset="0"/>
              </a:rPr>
              <a:t>120                	14                        80-95                  95-100</a:t>
            </a:r>
          </a:p>
          <a:p>
            <a:pPr marL="0" indent="0" eaLnBrk="1" hangingPunct="1">
              <a:lnSpc>
                <a:spcPct val="80000"/>
              </a:lnSpc>
              <a:buFontTx/>
              <a:buNone/>
            </a:pPr>
            <a:endParaRPr lang="en-US" altLang="en-US" sz="2000" b="1">
              <a:latin typeface="Times New Roman" panose="02020603050405020304" pitchFamily="18" charset="0"/>
            </a:endParaRPr>
          </a:p>
          <a:p>
            <a:pPr marL="0" indent="0" eaLnBrk="1" hangingPunct="1">
              <a:lnSpc>
                <a:spcPct val="80000"/>
              </a:lnSpc>
              <a:buFontTx/>
              <a:buNone/>
            </a:pPr>
            <a:r>
              <a:rPr lang="en-US" altLang="en-US" sz="2000" b="1">
                <a:latin typeface="Times New Roman" panose="02020603050405020304" pitchFamily="18" charset="0"/>
              </a:rPr>
              <a:t>60                	25                        30-85 	           30-85 </a:t>
            </a:r>
          </a:p>
          <a:p>
            <a:pPr marL="0" indent="0" eaLnBrk="1" hangingPunct="1">
              <a:lnSpc>
                <a:spcPct val="80000"/>
              </a:lnSpc>
              <a:buFontTx/>
              <a:buNone/>
            </a:pPr>
            <a:endParaRPr lang="en-US" altLang="en-US" sz="2000" b="1">
              <a:latin typeface="Times New Roman" panose="02020603050405020304" pitchFamily="18" charset="0"/>
            </a:endParaRPr>
          </a:p>
          <a:p>
            <a:pPr marL="0" indent="0" eaLnBrk="1" hangingPunct="1">
              <a:lnSpc>
                <a:spcPct val="80000"/>
              </a:lnSpc>
              <a:buFontTx/>
              <a:buNone/>
            </a:pPr>
            <a:r>
              <a:rPr lang="en-US" altLang="en-US" sz="2000" b="1">
                <a:latin typeface="Times New Roman" panose="02020603050405020304" pitchFamily="18" charset="0"/>
              </a:rPr>
              <a:t>30                	52                          5-50                  5-50 </a:t>
            </a:r>
          </a:p>
          <a:p>
            <a:pPr marL="0" indent="0" eaLnBrk="1" hangingPunct="1">
              <a:lnSpc>
                <a:spcPct val="80000"/>
              </a:lnSpc>
              <a:buFontTx/>
              <a:buNone/>
            </a:pPr>
            <a:endParaRPr lang="en-US" altLang="en-US" sz="2000" b="1">
              <a:latin typeface="Times New Roman" panose="02020603050405020304" pitchFamily="18" charset="0"/>
            </a:endParaRPr>
          </a:p>
          <a:p>
            <a:pPr marL="0" indent="0" eaLnBrk="1" hangingPunct="1">
              <a:lnSpc>
                <a:spcPct val="80000"/>
              </a:lnSpc>
              <a:buFontTx/>
              <a:buNone/>
            </a:pPr>
            <a:r>
              <a:rPr lang="en-US" altLang="en-US" sz="2000" b="1">
                <a:latin typeface="Times New Roman" panose="02020603050405020304" pitchFamily="18" charset="0"/>
              </a:rPr>
              <a:t>15               	100                         0-10                  0-10 </a:t>
            </a:r>
          </a:p>
          <a:p>
            <a:pPr marL="0" indent="0" eaLnBrk="1" hangingPunct="1">
              <a:lnSpc>
                <a:spcPct val="80000"/>
              </a:lnSpc>
              <a:buFontTx/>
              <a:buNone/>
            </a:pPr>
            <a:r>
              <a:rPr lang="en-US" altLang="en-US" sz="2000" b="1">
                <a:latin typeface="Times New Roman" panose="02020603050405020304" pitchFamily="18" charset="0"/>
              </a:rPr>
              <a:t>------------------------------------------------------------------------------------------</a:t>
            </a:r>
          </a:p>
          <a:p>
            <a:pPr marL="0" indent="0" eaLnBrk="1" hangingPunct="1">
              <a:lnSpc>
                <a:spcPct val="80000"/>
              </a:lnSpc>
              <a:buFontTx/>
              <a:buNone/>
            </a:pPr>
            <a:r>
              <a:rPr lang="en-US" altLang="en-US" sz="2000" b="1">
                <a:latin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box(in)">
                                      <p:cBhvr>
                                        <p:cTn id="7" dur="500"/>
                                        <p:tgtEl>
                                          <p:spTgt spid="378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7891">
                                            <p:txEl>
                                              <p:pRg st="1" end="1"/>
                                            </p:txEl>
                                          </p:spTgt>
                                        </p:tgtEl>
                                        <p:attrNameLst>
                                          <p:attrName>style.visibility</p:attrName>
                                        </p:attrNameLst>
                                      </p:cBhvr>
                                      <p:to>
                                        <p:strVal val="visible"/>
                                      </p:to>
                                    </p:set>
                                    <p:animEffect transition="in" filter="box(in)">
                                      <p:cBhvr>
                                        <p:cTn id="12" dur="500"/>
                                        <p:tgtEl>
                                          <p:spTgt spid="378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7891">
                                            <p:txEl>
                                              <p:pRg st="2" end="2"/>
                                            </p:txEl>
                                          </p:spTgt>
                                        </p:tgtEl>
                                        <p:attrNameLst>
                                          <p:attrName>style.visibility</p:attrName>
                                        </p:attrNameLst>
                                      </p:cBhvr>
                                      <p:to>
                                        <p:strVal val="visible"/>
                                      </p:to>
                                    </p:set>
                                    <p:animEffect transition="in" filter="box(in)">
                                      <p:cBhvr>
                                        <p:cTn id="17" dur="500"/>
                                        <p:tgtEl>
                                          <p:spTgt spid="378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7891">
                                            <p:txEl>
                                              <p:pRg st="3" end="3"/>
                                            </p:txEl>
                                          </p:spTgt>
                                        </p:tgtEl>
                                        <p:attrNameLst>
                                          <p:attrName>style.visibility</p:attrName>
                                        </p:attrNameLst>
                                      </p:cBhvr>
                                      <p:to>
                                        <p:strVal val="visible"/>
                                      </p:to>
                                    </p:set>
                                    <p:animEffect transition="in" filter="box(in)">
                                      <p:cBhvr>
                                        <p:cTn id="22" dur="500"/>
                                        <p:tgtEl>
                                          <p:spTgt spid="3789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7891">
                                            <p:txEl>
                                              <p:pRg st="4" end="4"/>
                                            </p:txEl>
                                          </p:spTgt>
                                        </p:tgtEl>
                                        <p:attrNameLst>
                                          <p:attrName>style.visibility</p:attrName>
                                        </p:attrNameLst>
                                      </p:cBhvr>
                                      <p:to>
                                        <p:strVal val="visible"/>
                                      </p:to>
                                    </p:set>
                                    <p:animEffect transition="in" filter="box(in)">
                                      <p:cBhvr>
                                        <p:cTn id="27" dur="500"/>
                                        <p:tgtEl>
                                          <p:spTgt spid="3789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7891">
                                            <p:txEl>
                                              <p:pRg st="6" end="6"/>
                                            </p:txEl>
                                          </p:spTgt>
                                        </p:tgtEl>
                                        <p:attrNameLst>
                                          <p:attrName>style.visibility</p:attrName>
                                        </p:attrNameLst>
                                      </p:cBhvr>
                                      <p:to>
                                        <p:strVal val="visible"/>
                                      </p:to>
                                    </p:set>
                                    <p:animEffect transition="in" filter="box(in)">
                                      <p:cBhvr>
                                        <p:cTn id="32" dur="500"/>
                                        <p:tgtEl>
                                          <p:spTgt spid="37891">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7891">
                                            <p:txEl>
                                              <p:pRg st="8" end="8"/>
                                            </p:txEl>
                                          </p:spTgt>
                                        </p:tgtEl>
                                        <p:attrNameLst>
                                          <p:attrName>style.visibility</p:attrName>
                                        </p:attrNameLst>
                                      </p:cBhvr>
                                      <p:to>
                                        <p:strVal val="visible"/>
                                      </p:to>
                                    </p:set>
                                    <p:animEffect transition="in" filter="box(in)">
                                      <p:cBhvr>
                                        <p:cTn id="37" dur="500"/>
                                        <p:tgtEl>
                                          <p:spTgt spid="37891">
                                            <p:txEl>
                                              <p:pRg st="8" end="8"/>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7891">
                                            <p:txEl>
                                              <p:pRg st="10" end="10"/>
                                            </p:txEl>
                                          </p:spTgt>
                                        </p:tgtEl>
                                        <p:attrNameLst>
                                          <p:attrName>style.visibility</p:attrName>
                                        </p:attrNameLst>
                                      </p:cBhvr>
                                      <p:to>
                                        <p:strVal val="visible"/>
                                      </p:to>
                                    </p:set>
                                    <p:animEffect transition="in" filter="box(in)">
                                      <p:cBhvr>
                                        <p:cTn id="42" dur="500"/>
                                        <p:tgtEl>
                                          <p:spTgt spid="37891">
                                            <p:txEl>
                                              <p:pRg st="10" end="10"/>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7891">
                                            <p:txEl>
                                              <p:pRg st="12" end="12"/>
                                            </p:txEl>
                                          </p:spTgt>
                                        </p:tgtEl>
                                        <p:attrNameLst>
                                          <p:attrName>style.visibility</p:attrName>
                                        </p:attrNameLst>
                                      </p:cBhvr>
                                      <p:to>
                                        <p:strVal val="visible"/>
                                      </p:to>
                                    </p:set>
                                    <p:animEffect transition="in" filter="box(in)">
                                      <p:cBhvr>
                                        <p:cTn id="47" dur="500"/>
                                        <p:tgtEl>
                                          <p:spTgt spid="37891">
                                            <p:txEl>
                                              <p:pRg st="12" end="12"/>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37891">
                                            <p:txEl>
                                              <p:pRg st="14" end="14"/>
                                            </p:txEl>
                                          </p:spTgt>
                                        </p:tgtEl>
                                        <p:attrNameLst>
                                          <p:attrName>style.visibility</p:attrName>
                                        </p:attrNameLst>
                                      </p:cBhvr>
                                      <p:to>
                                        <p:strVal val="visible"/>
                                      </p:to>
                                    </p:set>
                                    <p:animEffect transition="in" filter="box(in)">
                                      <p:cBhvr>
                                        <p:cTn id="52" dur="500"/>
                                        <p:tgtEl>
                                          <p:spTgt spid="37891">
                                            <p:txEl>
                                              <p:pRg st="14" end="14"/>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37891">
                                            <p:txEl>
                                              <p:pRg st="15" end="15"/>
                                            </p:txEl>
                                          </p:spTgt>
                                        </p:tgtEl>
                                        <p:attrNameLst>
                                          <p:attrName>style.visibility</p:attrName>
                                        </p:attrNameLst>
                                      </p:cBhvr>
                                      <p:to>
                                        <p:strVal val="visible"/>
                                      </p:to>
                                    </p:set>
                                    <p:animEffect transition="in" filter="box(in)">
                                      <p:cBhvr>
                                        <p:cTn id="57" dur="500"/>
                                        <p:tgtEl>
                                          <p:spTgt spid="37891">
                                            <p:txEl>
                                              <p:pRg st="15" end="15"/>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37891">
                                            <p:txEl>
                                              <p:pRg st="16" end="16"/>
                                            </p:txEl>
                                          </p:spTgt>
                                        </p:tgtEl>
                                        <p:attrNameLst>
                                          <p:attrName>style.visibility</p:attrName>
                                        </p:attrNameLst>
                                      </p:cBhvr>
                                      <p:to>
                                        <p:strVal val="visible"/>
                                      </p:to>
                                    </p:set>
                                    <p:animEffect transition="in" filter="box(in)">
                                      <p:cBhvr>
                                        <p:cTn id="62" dur="500"/>
                                        <p:tgtEl>
                                          <p:spTgt spid="37891">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42CEB628-0828-4684-A8FF-3035298C4179}"/>
              </a:ext>
            </a:extLst>
          </p:cNvPr>
          <p:cNvSpPr>
            <a:spLocks noGrp="1" noChangeArrowheads="1"/>
          </p:cNvSpPr>
          <p:nvPr>
            <p:ph type="title"/>
          </p:nvPr>
        </p:nvSpPr>
        <p:spPr>
          <a:xfrm>
            <a:off x="457200" y="152400"/>
            <a:ext cx="8229600" cy="1143000"/>
          </a:xfrm>
        </p:spPr>
        <p:txBody>
          <a:bodyPr/>
          <a:lstStyle/>
          <a:p>
            <a:pPr algn="l" eaLnBrk="1" hangingPunct="1">
              <a:lnSpc>
                <a:spcPct val="70000"/>
              </a:lnSpc>
            </a:pPr>
            <a:r>
              <a:rPr lang="en-US" altLang="en-US" sz="2800" b="1">
                <a:latin typeface="Times New Roman" panose="02020603050405020304" pitchFamily="18" charset="0"/>
              </a:rPr>
              <a:t>Requirements of grading for Sands </a:t>
            </a:r>
            <a:br>
              <a:rPr lang="en-US" altLang="en-US" sz="2800" b="1">
                <a:latin typeface="Times New Roman" panose="02020603050405020304" pitchFamily="18" charset="0"/>
              </a:rPr>
            </a:br>
            <a:r>
              <a:rPr lang="en-US" altLang="en-US" sz="2800" b="1">
                <a:latin typeface="Times New Roman" panose="02020603050405020304" pitchFamily="18" charset="0"/>
              </a:rPr>
              <a:t>for external plastering and renderings</a:t>
            </a:r>
            <a:r>
              <a:rPr lang="en-US" altLang="en-US" sz="2800">
                <a:latin typeface="Times New Roman" panose="02020603050405020304" pitchFamily="18" charset="0"/>
              </a:rPr>
              <a:t> </a:t>
            </a:r>
          </a:p>
        </p:txBody>
      </p:sp>
      <p:sp>
        <p:nvSpPr>
          <p:cNvPr id="38915" name="Rectangle 3">
            <a:extLst>
              <a:ext uri="{FF2B5EF4-FFF2-40B4-BE49-F238E27FC236}">
                <a16:creationId xmlns:a16="http://schemas.microsoft.com/office/drawing/2014/main" id="{1A5A723C-647B-4B4A-9E65-281ADC40ED57}"/>
              </a:ext>
            </a:extLst>
          </p:cNvPr>
          <p:cNvSpPr>
            <a:spLocks noGrp="1" noChangeArrowheads="1"/>
          </p:cNvSpPr>
          <p:nvPr>
            <p:ph type="body" idx="1"/>
          </p:nvPr>
        </p:nvSpPr>
        <p:spPr>
          <a:xfrm>
            <a:off x="533400" y="1295400"/>
            <a:ext cx="8229600" cy="5181600"/>
          </a:xfrm>
        </p:spPr>
        <p:txBody>
          <a:bodyPr/>
          <a:lstStyle/>
          <a:p>
            <a:pPr eaLnBrk="1" hangingPunct="1">
              <a:lnSpc>
                <a:spcPct val="60000"/>
              </a:lnSpc>
              <a:buFontTx/>
              <a:buNone/>
            </a:pPr>
            <a:r>
              <a:rPr lang="en-US" altLang="en-US" sz="2400">
                <a:latin typeface="Times New Roman" panose="02020603050405020304" pitchFamily="18" charset="0"/>
              </a:rPr>
              <a:t>    </a:t>
            </a:r>
            <a:r>
              <a:rPr lang="en-US" altLang="en-US" sz="2400" b="1">
                <a:latin typeface="Times New Roman" panose="02020603050405020304" pitchFamily="18" charset="0"/>
              </a:rPr>
              <a:t>I. S. Sieve            Corresponding         Percentage by weight </a:t>
            </a:r>
            <a:endParaRPr lang="en-US" altLang="en-US" sz="2400">
              <a:latin typeface="Times New Roman" panose="02020603050405020304" pitchFamily="18" charset="0"/>
            </a:endParaRPr>
          </a:p>
          <a:p>
            <a:pPr eaLnBrk="1" hangingPunct="1">
              <a:lnSpc>
                <a:spcPct val="60000"/>
              </a:lnSpc>
              <a:buFontTx/>
              <a:buNone/>
            </a:pPr>
            <a:r>
              <a:rPr lang="en-US" altLang="en-US" sz="2400" b="1">
                <a:latin typeface="Times New Roman" panose="02020603050405020304" pitchFamily="18" charset="0"/>
              </a:rPr>
              <a:t>    Designation         B .S. Sieve design     passing the Sieve</a:t>
            </a:r>
          </a:p>
          <a:p>
            <a:pPr eaLnBrk="1" hangingPunct="1">
              <a:lnSpc>
                <a:spcPct val="60000"/>
              </a:lnSpc>
              <a:buFontTx/>
              <a:buNone/>
            </a:pPr>
            <a:r>
              <a:rPr lang="en-US" altLang="en-US" sz="2400" b="1">
                <a:latin typeface="Times New Roman" panose="02020603050405020304" pitchFamily="18" charset="0"/>
              </a:rPr>
              <a:t>-------------------------------------------------------------------------------                                    </a:t>
            </a:r>
          </a:p>
          <a:p>
            <a:pPr eaLnBrk="1" hangingPunct="1">
              <a:lnSpc>
                <a:spcPct val="80000"/>
              </a:lnSpc>
              <a:buFontTx/>
              <a:buNone/>
            </a:pPr>
            <a:r>
              <a:rPr lang="en-US" altLang="en-US" sz="2400" b="1">
                <a:latin typeface="Times New Roman" panose="02020603050405020304" pitchFamily="18" charset="0"/>
              </a:rPr>
              <a:t>           480            	   3/16"                     100</a:t>
            </a:r>
          </a:p>
          <a:p>
            <a:pPr eaLnBrk="1" hangingPunct="1">
              <a:lnSpc>
                <a:spcPct val="80000"/>
              </a:lnSpc>
              <a:buFontTx/>
              <a:buNone/>
            </a:pPr>
            <a:r>
              <a:rPr lang="en-US" altLang="en-US" sz="2400" b="1">
                <a:latin typeface="Times New Roman" panose="02020603050405020304" pitchFamily="18" charset="0"/>
              </a:rPr>
              <a:t>           </a:t>
            </a:r>
          </a:p>
          <a:p>
            <a:pPr eaLnBrk="1" hangingPunct="1">
              <a:lnSpc>
                <a:spcPct val="80000"/>
              </a:lnSpc>
              <a:buFontTx/>
              <a:buNone/>
            </a:pPr>
            <a:r>
              <a:rPr lang="en-US" altLang="en-US" sz="2400" b="1">
                <a:latin typeface="Times New Roman" panose="02020603050405020304" pitchFamily="18" charset="0"/>
              </a:rPr>
              <a:t>	       240                	  7                             90-100</a:t>
            </a:r>
          </a:p>
          <a:p>
            <a:pPr eaLnBrk="1" hangingPunct="1">
              <a:lnSpc>
                <a:spcPct val="80000"/>
              </a:lnSpc>
              <a:buFontTx/>
              <a:buNone/>
            </a:pPr>
            <a:r>
              <a:rPr lang="en-US" altLang="en-US" sz="2400" b="1">
                <a:latin typeface="Times New Roman" panose="02020603050405020304" pitchFamily="18" charset="0"/>
              </a:rPr>
              <a:t>          </a:t>
            </a:r>
          </a:p>
          <a:p>
            <a:pPr eaLnBrk="1" hangingPunct="1">
              <a:lnSpc>
                <a:spcPct val="80000"/>
              </a:lnSpc>
              <a:buFontTx/>
              <a:buNone/>
            </a:pPr>
            <a:r>
              <a:rPr lang="en-US" altLang="en-US" sz="2400" b="1">
                <a:latin typeface="Times New Roman" panose="02020603050405020304" pitchFamily="18" charset="0"/>
              </a:rPr>
              <a:t>	      120                	 14                            70-100</a:t>
            </a:r>
          </a:p>
          <a:p>
            <a:pPr eaLnBrk="1" hangingPunct="1">
              <a:lnSpc>
                <a:spcPct val="80000"/>
              </a:lnSpc>
              <a:buFontTx/>
              <a:buNone/>
            </a:pPr>
            <a:r>
              <a:rPr lang="en-US" altLang="en-US" sz="2400" b="1">
                <a:latin typeface="Times New Roman" panose="02020603050405020304" pitchFamily="18" charset="0"/>
              </a:rPr>
              <a:t>             </a:t>
            </a:r>
          </a:p>
          <a:p>
            <a:pPr eaLnBrk="1" hangingPunct="1">
              <a:lnSpc>
                <a:spcPct val="80000"/>
              </a:lnSpc>
              <a:buFontTx/>
              <a:buNone/>
            </a:pPr>
            <a:r>
              <a:rPr lang="en-US" altLang="en-US" sz="2400" b="1">
                <a:latin typeface="Times New Roman" panose="02020603050405020304" pitchFamily="18" charset="0"/>
              </a:rPr>
              <a:t>		60               	 25                            40- 85</a:t>
            </a:r>
          </a:p>
          <a:p>
            <a:pPr eaLnBrk="1" hangingPunct="1">
              <a:lnSpc>
                <a:spcPct val="80000"/>
              </a:lnSpc>
              <a:buFontTx/>
              <a:buNone/>
            </a:pPr>
            <a:r>
              <a:rPr lang="en-US" altLang="en-US" sz="2400" b="1">
                <a:latin typeface="Times New Roman" panose="02020603050405020304" pitchFamily="18" charset="0"/>
              </a:rPr>
              <a:t>             </a:t>
            </a:r>
          </a:p>
          <a:p>
            <a:pPr eaLnBrk="1" hangingPunct="1">
              <a:lnSpc>
                <a:spcPct val="80000"/>
              </a:lnSpc>
              <a:buFontTx/>
              <a:buNone/>
            </a:pPr>
            <a:r>
              <a:rPr lang="en-US" altLang="en-US" sz="2400" b="1">
                <a:latin typeface="Times New Roman" panose="02020603050405020304" pitchFamily="18" charset="0"/>
              </a:rPr>
              <a:t>		30              	 52                            5- 50</a:t>
            </a:r>
          </a:p>
          <a:p>
            <a:pPr eaLnBrk="1" hangingPunct="1">
              <a:lnSpc>
                <a:spcPct val="80000"/>
              </a:lnSpc>
              <a:buFontTx/>
              <a:buNone/>
            </a:pPr>
            <a:r>
              <a:rPr lang="en-US" altLang="en-US" sz="2400" b="1">
                <a:latin typeface="Times New Roman" panose="02020603050405020304" pitchFamily="18" charset="0"/>
              </a:rPr>
              <a:t>             </a:t>
            </a:r>
          </a:p>
          <a:p>
            <a:pPr eaLnBrk="1" hangingPunct="1">
              <a:lnSpc>
                <a:spcPct val="80000"/>
              </a:lnSpc>
              <a:buFontTx/>
              <a:buNone/>
            </a:pPr>
            <a:r>
              <a:rPr lang="en-US" altLang="en-US" sz="2400" b="1">
                <a:latin typeface="Times New Roman" panose="02020603050405020304" pitchFamily="18" charset="0"/>
              </a:rPr>
              <a:t>		15              	 100                          0- 10</a:t>
            </a:r>
          </a:p>
          <a:p>
            <a:pPr eaLnBrk="1" hangingPunct="1">
              <a:lnSpc>
                <a:spcPct val="80000"/>
              </a:lnSpc>
              <a:buFontTx/>
              <a:buNone/>
            </a:pPr>
            <a:r>
              <a:rPr lang="en-US" altLang="en-US" sz="2400" b="1">
                <a:latin typeface="Times New Roman" panose="02020603050405020304" pitchFamily="18" charset="0"/>
              </a:rPr>
              <a:t>-------------------------------------------------------------------------------</a:t>
            </a:r>
            <a:endParaRPr lang="en-US" altLang="en-US" sz="24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checkerboard(across)">
                                      <p:cBhvr>
                                        <p:cTn id="7" dur="500"/>
                                        <p:tgtEl>
                                          <p:spTgt spid="389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checkerboard(across)">
                                      <p:cBhvr>
                                        <p:cTn id="12" dur="500"/>
                                        <p:tgtEl>
                                          <p:spTgt spid="389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Effect transition="in" filter="checkerboard(across)">
                                      <p:cBhvr>
                                        <p:cTn id="17" dur="500"/>
                                        <p:tgtEl>
                                          <p:spTgt spid="3891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8915">
                                            <p:txEl>
                                              <p:pRg st="3" end="3"/>
                                            </p:txEl>
                                          </p:spTgt>
                                        </p:tgtEl>
                                        <p:attrNameLst>
                                          <p:attrName>style.visibility</p:attrName>
                                        </p:attrNameLst>
                                      </p:cBhvr>
                                      <p:to>
                                        <p:strVal val="visible"/>
                                      </p:to>
                                    </p:set>
                                    <p:animEffect transition="in" filter="checkerboard(across)">
                                      <p:cBhvr>
                                        <p:cTn id="22" dur="500"/>
                                        <p:tgtEl>
                                          <p:spTgt spid="3891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8915">
                                            <p:txEl>
                                              <p:pRg st="4" end="4"/>
                                            </p:txEl>
                                          </p:spTgt>
                                        </p:tgtEl>
                                        <p:attrNameLst>
                                          <p:attrName>style.visibility</p:attrName>
                                        </p:attrNameLst>
                                      </p:cBhvr>
                                      <p:to>
                                        <p:strVal val="visible"/>
                                      </p:to>
                                    </p:set>
                                    <p:animEffect transition="in" filter="checkerboard(across)">
                                      <p:cBhvr>
                                        <p:cTn id="27" dur="500"/>
                                        <p:tgtEl>
                                          <p:spTgt spid="3891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8915">
                                            <p:txEl>
                                              <p:pRg st="5" end="5"/>
                                            </p:txEl>
                                          </p:spTgt>
                                        </p:tgtEl>
                                        <p:attrNameLst>
                                          <p:attrName>style.visibility</p:attrName>
                                        </p:attrNameLst>
                                      </p:cBhvr>
                                      <p:to>
                                        <p:strVal val="visible"/>
                                      </p:to>
                                    </p:set>
                                    <p:animEffect transition="in" filter="checkerboard(across)">
                                      <p:cBhvr>
                                        <p:cTn id="32" dur="500"/>
                                        <p:tgtEl>
                                          <p:spTgt spid="3891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8915">
                                            <p:txEl>
                                              <p:pRg st="6" end="6"/>
                                            </p:txEl>
                                          </p:spTgt>
                                        </p:tgtEl>
                                        <p:attrNameLst>
                                          <p:attrName>style.visibility</p:attrName>
                                        </p:attrNameLst>
                                      </p:cBhvr>
                                      <p:to>
                                        <p:strVal val="visible"/>
                                      </p:to>
                                    </p:set>
                                    <p:animEffect transition="in" filter="checkerboard(across)">
                                      <p:cBhvr>
                                        <p:cTn id="37" dur="500"/>
                                        <p:tgtEl>
                                          <p:spTgt spid="38915">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8915">
                                            <p:txEl>
                                              <p:pRg st="7" end="7"/>
                                            </p:txEl>
                                          </p:spTgt>
                                        </p:tgtEl>
                                        <p:attrNameLst>
                                          <p:attrName>style.visibility</p:attrName>
                                        </p:attrNameLst>
                                      </p:cBhvr>
                                      <p:to>
                                        <p:strVal val="visible"/>
                                      </p:to>
                                    </p:set>
                                    <p:animEffect transition="in" filter="checkerboard(across)">
                                      <p:cBhvr>
                                        <p:cTn id="42" dur="500"/>
                                        <p:tgtEl>
                                          <p:spTgt spid="38915">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8915">
                                            <p:txEl>
                                              <p:pRg st="8" end="8"/>
                                            </p:txEl>
                                          </p:spTgt>
                                        </p:tgtEl>
                                        <p:attrNameLst>
                                          <p:attrName>style.visibility</p:attrName>
                                        </p:attrNameLst>
                                      </p:cBhvr>
                                      <p:to>
                                        <p:strVal val="visible"/>
                                      </p:to>
                                    </p:set>
                                    <p:animEffect transition="in" filter="checkerboard(across)">
                                      <p:cBhvr>
                                        <p:cTn id="47" dur="500"/>
                                        <p:tgtEl>
                                          <p:spTgt spid="38915">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38915">
                                            <p:txEl>
                                              <p:pRg st="9" end="9"/>
                                            </p:txEl>
                                          </p:spTgt>
                                        </p:tgtEl>
                                        <p:attrNameLst>
                                          <p:attrName>style.visibility</p:attrName>
                                        </p:attrNameLst>
                                      </p:cBhvr>
                                      <p:to>
                                        <p:strVal val="visible"/>
                                      </p:to>
                                    </p:set>
                                    <p:animEffect transition="in" filter="checkerboard(across)">
                                      <p:cBhvr>
                                        <p:cTn id="52" dur="500"/>
                                        <p:tgtEl>
                                          <p:spTgt spid="38915">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38915">
                                            <p:txEl>
                                              <p:pRg st="10" end="10"/>
                                            </p:txEl>
                                          </p:spTgt>
                                        </p:tgtEl>
                                        <p:attrNameLst>
                                          <p:attrName>style.visibility</p:attrName>
                                        </p:attrNameLst>
                                      </p:cBhvr>
                                      <p:to>
                                        <p:strVal val="visible"/>
                                      </p:to>
                                    </p:set>
                                    <p:animEffect transition="in" filter="checkerboard(across)">
                                      <p:cBhvr>
                                        <p:cTn id="57" dur="500"/>
                                        <p:tgtEl>
                                          <p:spTgt spid="38915">
                                            <p:txEl>
                                              <p:pRg st="10" end="1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38915">
                                            <p:txEl>
                                              <p:pRg st="11" end="11"/>
                                            </p:txEl>
                                          </p:spTgt>
                                        </p:tgtEl>
                                        <p:attrNameLst>
                                          <p:attrName>style.visibility</p:attrName>
                                        </p:attrNameLst>
                                      </p:cBhvr>
                                      <p:to>
                                        <p:strVal val="visible"/>
                                      </p:to>
                                    </p:set>
                                    <p:animEffect transition="in" filter="checkerboard(across)">
                                      <p:cBhvr>
                                        <p:cTn id="62" dur="500"/>
                                        <p:tgtEl>
                                          <p:spTgt spid="38915">
                                            <p:txEl>
                                              <p:pRg st="11" end="11"/>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5" presetClass="entr" presetSubtype="10" fill="hold" grpId="0" nodeType="clickEffect">
                                  <p:stCondLst>
                                    <p:cond delay="0"/>
                                  </p:stCondLst>
                                  <p:childTnLst>
                                    <p:set>
                                      <p:cBhvr>
                                        <p:cTn id="66" dur="1" fill="hold">
                                          <p:stCondLst>
                                            <p:cond delay="0"/>
                                          </p:stCondLst>
                                        </p:cTn>
                                        <p:tgtEl>
                                          <p:spTgt spid="38915">
                                            <p:txEl>
                                              <p:pRg st="12" end="12"/>
                                            </p:txEl>
                                          </p:spTgt>
                                        </p:tgtEl>
                                        <p:attrNameLst>
                                          <p:attrName>style.visibility</p:attrName>
                                        </p:attrNameLst>
                                      </p:cBhvr>
                                      <p:to>
                                        <p:strVal val="visible"/>
                                      </p:to>
                                    </p:set>
                                    <p:animEffect transition="in" filter="checkerboard(across)">
                                      <p:cBhvr>
                                        <p:cTn id="67" dur="500"/>
                                        <p:tgtEl>
                                          <p:spTgt spid="38915">
                                            <p:txEl>
                                              <p:pRg st="12" end="12"/>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5" presetClass="entr" presetSubtype="10" fill="hold" grpId="0" nodeType="clickEffect">
                                  <p:stCondLst>
                                    <p:cond delay="0"/>
                                  </p:stCondLst>
                                  <p:childTnLst>
                                    <p:set>
                                      <p:cBhvr>
                                        <p:cTn id="71" dur="1" fill="hold">
                                          <p:stCondLst>
                                            <p:cond delay="0"/>
                                          </p:stCondLst>
                                        </p:cTn>
                                        <p:tgtEl>
                                          <p:spTgt spid="38915">
                                            <p:txEl>
                                              <p:pRg st="13" end="13"/>
                                            </p:txEl>
                                          </p:spTgt>
                                        </p:tgtEl>
                                        <p:attrNameLst>
                                          <p:attrName>style.visibility</p:attrName>
                                        </p:attrNameLst>
                                      </p:cBhvr>
                                      <p:to>
                                        <p:strVal val="visible"/>
                                      </p:to>
                                    </p:set>
                                    <p:animEffect transition="in" filter="checkerboard(across)">
                                      <p:cBhvr>
                                        <p:cTn id="72" dur="500"/>
                                        <p:tgtEl>
                                          <p:spTgt spid="38915">
                                            <p:txEl>
                                              <p:pRg st="13" end="13"/>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5" presetClass="entr" presetSubtype="10" fill="hold" grpId="0" nodeType="clickEffect">
                                  <p:stCondLst>
                                    <p:cond delay="0"/>
                                  </p:stCondLst>
                                  <p:childTnLst>
                                    <p:set>
                                      <p:cBhvr>
                                        <p:cTn id="76" dur="1" fill="hold">
                                          <p:stCondLst>
                                            <p:cond delay="0"/>
                                          </p:stCondLst>
                                        </p:cTn>
                                        <p:tgtEl>
                                          <p:spTgt spid="38915">
                                            <p:txEl>
                                              <p:pRg st="14" end="14"/>
                                            </p:txEl>
                                          </p:spTgt>
                                        </p:tgtEl>
                                        <p:attrNameLst>
                                          <p:attrName>style.visibility</p:attrName>
                                        </p:attrNameLst>
                                      </p:cBhvr>
                                      <p:to>
                                        <p:strVal val="visible"/>
                                      </p:to>
                                    </p:set>
                                    <p:animEffect transition="in" filter="checkerboard(across)">
                                      <p:cBhvr>
                                        <p:cTn id="77" dur="500"/>
                                        <p:tgtEl>
                                          <p:spTgt spid="3891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212</TotalTime>
  <Words>1320</Words>
  <Application>Microsoft Office PowerPoint</Application>
  <PresentationFormat>On-screen Show (4:3)</PresentationFormat>
  <Paragraphs>176</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Times New Roman</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Requirements of grading for Sands for Internal Wall and Ceiling Plastering </vt:lpstr>
      <vt:lpstr>Requirements of grading for Sands  for external plastering and renderings </vt:lpstr>
      <vt:lpstr>PowerPoint Presentation</vt:lpstr>
      <vt:lpstr>PowerPoint Presentation</vt:lpstr>
      <vt:lpstr>Calculating fineness modulus of sand</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Sand</dc:title>
  <dc:creator>TV</dc:creator>
  <cp:lastModifiedBy>Ran B Singh</cp:lastModifiedBy>
  <cp:revision>21</cp:revision>
  <dcterms:created xsi:type="dcterms:W3CDTF">2005-12-02T14:18:29Z</dcterms:created>
  <dcterms:modified xsi:type="dcterms:W3CDTF">2017-08-29T05:59:50Z</dcterms:modified>
</cp:coreProperties>
</file>