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79" r:id="rId3"/>
    <p:sldId id="256" r:id="rId4"/>
    <p:sldId id="285" r:id="rId5"/>
    <p:sldId id="265" r:id="rId6"/>
    <p:sldId id="284" r:id="rId7"/>
    <p:sldId id="286" r:id="rId8"/>
    <p:sldId id="287" r:id="rId9"/>
    <p:sldId id="288" r:id="rId10"/>
    <p:sldId id="267" r:id="rId11"/>
    <p:sldId id="268" r:id="rId12"/>
    <p:sldId id="269" r:id="rId13"/>
    <p:sldId id="270" r:id="rId14"/>
    <p:sldId id="273" r:id="rId15"/>
    <p:sldId id="275" r:id="rId16"/>
    <p:sldId id="274" r:id="rId17"/>
    <p:sldId id="276" r:id="rId18"/>
    <p:sldId id="278" r:id="rId19"/>
    <p:sldId id="277" r:id="rId20"/>
    <p:sldId id="260" r:id="rId21"/>
    <p:sldId id="290" r:id="rId22"/>
    <p:sldId id="280" r:id="rId23"/>
    <p:sldId id="281" r:id="rId24"/>
    <p:sldId id="289" r:id="rId25"/>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3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3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3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3600" kern="1200">
        <a:solidFill>
          <a:schemeClr val="tx1"/>
        </a:solidFill>
        <a:latin typeface="Arial" panose="020B0604020202020204" pitchFamily="34" charset="0"/>
        <a:ea typeface="+mn-ea"/>
        <a:cs typeface="+mn-cs"/>
      </a:defRPr>
    </a:lvl5pPr>
    <a:lvl6pPr marL="2286000" algn="l" defTabSz="914400" rtl="0" eaLnBrk="1" latinLnBrk="0" hangingPunct="1">
      <a:defRPr sz="3600" kern="1200">
        <a:solidFill>
          <a:schemeClr val="tx1"/>
        </a:solidFill>
        <a:latin typeface="Arial" panose="020B0604020202020204" pitchFamily="34" charset="0"/>
        <a:ea typeface="+mn-ea"/>
        <a:cs typeface="+mn-cs"/>
      </a:defRPr>
    </a:lvl6pPr>
    <a:lvl7pPr marL="2743200" algn="l" defTabSz="914400" rtl="0" eaLnBrk="1" latinLnBrk="0" hangingPunct="1">
      <a:defRPr sz="3600" kern="1200">
        <a:solidFill>
          <a:schemeClr val="tx1"/>
        </a:solidFill>
        <a:latin typeface="Arial" panose="020B0604020202020204" pitchFamily="34" charset="0"/>
        <a:ea typeface="+mn-ea"/>
        <a:cs typeface="+mn-cs"/>
      </a:defRPr>
    </a:lvl7pPr>
    <a:lvl8pPr marL="3200400" algn="l" defTabSz="914400" rtl="0" eaLnBrk="1" latinLnBrk="0" hangingPunct="1">
      <a:defRPr sz="3600" kern="1200">
        <a:solidFill>
          <a:schemeClr val="tx1"/>
        </a:solidFill>
        <a:latin typeface="Arial" panose="020B0604020202020204" pitchFamily="34" charset="0"/>
        <a:ea typeface="+mn-ea"/>
        <a:cs typeface="+mn-cs"/>
      </a:defRPr>
    </a:lvl8pPr>
    <a:lvl9pPr marL="3657600" algn="l" defTabSz="914400" rtl="0" eaLnBrk="1" latinLnBrk="0" hangingPunct="1">
      <a:defRPr sz="3600" kern="1200">
        <a:solidFill>
          <a:schemeClr val="tx1"/>
        </a:solidFill>
        <a:latin typeface="Arial" panose="020B0604020202020204" pitchFamily="34" charset="0"/>
        <a:ea typeface="+mn-ea"/>
        <a:cs typeface="+mn-cs"/>
      </a:defRPr>
    </a:lvl9pPr>
  </p:defaultTextStyle>
  <p:modifyVerifier cryptProviderType="rsaAES" cryptAlgorithmClass="hash" cryptAlgorithmType="typeAny" cryptAlgorithmSid="14" spinCount="100000" saltData="39sygAocU/BPsXkGT/8WYw==" hashData="1OLaOs8nH+4aG1rE34GpDgh5/b234hdBLFi94XlQ8FODHSzi/QN1Ld2FsDlnebOfYJEYwdvDhLRy1CCLOyQM8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47" autoAdjust="0"/>
    <p:restoredTop sz="94660"/>
  </p:normalViewPr>
  <p:slideViewPr>
    <p:cSldViewPr>
      <p:cViewPr varScale="1">
        <p:scale>
          <a:sx n="50" d="100"/>
          <a:sy n="50" d="100"/>
        </p:scale>
        <p:origin x="1330"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8B60D3A-C6D7-4804-BB07-AD0DCB8BC49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52BE418-6018-43C6-A041-9318C92A4A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9D45C7-1EF8-47F9-8250-95A24D0AD8E6}"/>
              </a:ext>
            </a:extLst>
          </p:cNvPr>
          <p:cNvSpPr>
            <a:spLocks noGrp="1" noChangeArrowheads="1"/>
          </p:cNvSpPr>
          <p:nvPr>
            <p:ph type="sldNum" sz="quarter" idx="12"/>
          </p:nvPr>
        </p:nvSpPr>
        <p:spPr>
          <a:ln/>
        </p:spPr>
        <p:txBody>
          <a:bodyPr/>
          <a:lstStyle>
            <a:lvl1pPr>
              <a:defRPr/>
            </a:lvl1pPr>
          </a:lstStyle>
          <a:p>
            <a:fld id="{6BFBF97E-5790-4E9A-B221-0C45AAB5CC27}" type="slidenum">
              <a:rPr lang="en-US" altLang="en-US"/>
              <a:pPr/>
              <a:t>‹#›</a:t>
            </a:fld>
            <a:endParaRPr lang="en-US" altLang="en-US"/>
          </a:p>
        </p:txBody>
      </p:sp>
    </p:spTree>
    <p:extLst>
      <p:ext uri="{BB962C8B-B14F-4D97-AF65-F5344CB8AC3E}">
        <p14:creationId xmlns:p14="http://schemas.microsoft.com/office/powerpoint/2010/main" val="901515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2B922C1-5B58-4507-8053-6C0835A7B92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30DB77A-F124-4F3D-9887-61A8BFB42C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2B08D49-F280-480A-86BD-94369B03F90A}"/>
              </a:ext>
            </a:extLst>
          </p:cNvPr>
          <p:cNvSpPr>
            <a:spLocks noGrp="1" noChangeArrowheads="1"/>
          </p:cNvSpPr>
          <p:nvPr>
            <p:ph type="sldNum" sz="quarter" idx="12"/>
          </p:nvPr>
        </p:nvSpPr>
        <p:spPr>
          <a:ln/>
        </p:spPr>
        <p:txBody>
          <a:bodyPr/>
          <a:lstStyle>
            <a:lvl1pPr>
              <a:defRPr/>
            </a:lvl1pPr>
          </a:lstStyle>
          <a:p>
            <a:fld id="{2C014C9C-B0E8-4D0E-88D1-C1D9611130B3}" type="slidenum">
              <a:rPr lang="en-US" altLang="en-US"/>
              <a:pPr/>
              <a:t>‹#›</a:t>
            </a:fld>
            <a:endParaRPr lang="en-US" altLang="en-US"/>
          </a:p>
        </p:txBody>
      </p:sp>
    </p:spTree>
    <p:extLst>
      <p:ext uri="{BB962C8B-B14F-4D97-AF65-F5344CB8AC3E}">
        <p14:creationId xmlns:p14="http://schemas.microsoft.com/office/powerpoint/2010/main" val="991357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A8F3B08-4025-46F2-AE96-57DC5791D8C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366A389-E52A-4415-8EFE-E04C4BEDBE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CDAAF8E-42D1-4860-9C44-DE37AA3DECD8}"/>
              </a:ext>
            </a:extLst>
          </p:cNvPr>
          <p:cNvSpPr>
            <a:spLocks noGrp="1" noChangeArrowheads="1"/>
          </p:cNvSpPr>
          <p:nvPr>
            <p:ph type="sldNum" sz="quarter" idx="12"/>
          </p:nvPr>
        </p:nvSpPr>
        <p:spPr>
          <a:ln/>
        </p:spPr>
        <p:txBody>
          <a:bodyPr/>
          <a:lstStyle>
            <a:lvl1pPr>
              <a:defRPr/>
            </a:lvl1pPr>
          </a:lstStyle>
          <a:p>
            <a:fld id="{DCFE4D24-EA37-429E-8D0C-52A148847911}" type="slidenum">
              <a:rPr lang="en-US" altLang="en-US"/>
              <a:pPr/>
              <a:t>‹#›</a:t>
            </a:fld>
            <a:endParaRPr lang="en-US" altLang="en-US"/>
          </a:p>
        </p:txBody>
      </p:sp>
    </p:spTree>
    <p:extLst>
      <p:ext uri="{BB962C8B-B14F-4D97-AF65-F5344CB8AC3E}">
        <p14:creationId xmlns:p14="http://schemas.microsoft.com/office/powerpoint/2010/main" val="3759987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F436E1D9-802D-4D23-BED1-9B0F15031B0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2EDC831-1FF7-451F-9097-0AF96A45AD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2D4C038-F8F0-4D13-AE1B-3A1F927B1E35}"/>
              </a:ext>
            </a:extLst>
          </p:cNvPr>
          <p:cNvSpPr>
            <a:spLocks noGrp="1" noChangeArrowheads="1"/>
          </p:cNvSpPr>
          <p:nvPr>
            <p:ph type="sldNum" sz="quarter" idx="12"/>
          </p:nvPr>
        </p:nvSpPr>
        <p:spPr>
          <a:ln/>
        </p:spPr>
        <p:txBody>
          <a:bodyPr/>
          <a:lstStyle>
            <a:lvl1pPr>
              <a:defRPr/>
            </a:lvl1pPr>
          </a:lstStyle>
          <a:p>
            <a:fld id="{F1E4515C-D848-4FF2-9944-A646EF790416}" type="slidenum">
              <a:rPr lang="en-US" altLang="en-US"/>
              <a:pPr/>
              <a:t>‹#›</a:t>
            </a:fld>
            <a:endParaRPr lang="en-US" altLang="en-US"/>
          </a:p>
        </p:txBody>
      </p:sp>
    </p:spTree>
    <p:extLst>
      <p:ext uri="{BB962C8B-B14F-4D97-AF65-F5344CB8AC3E}">
        <p14:creationId xmlns:p14="http://schemas.microsoft.com/office/powerpoint/2010/main" val="198126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4D4A296-60C6-480C-9945-4EA7D26CB6A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29C2604-ACF9-479B-883E-3907D78BE4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6D19BDC-EC47-45AB-8921-66CC203E34E4}"/>
              </a:ext>
            </a:extLst>
          </p:cNvPr>
          <p:cNvSpPr>
            <a:spLocks noGrp="1" noChangeArrowheads="1"/>
          </p:cNvSpPr>
          <p:nvPr>
            <p:ph type="sldNum" sz="quarter" idx="12"/>
          </p:nvPr>
        </p:nvSpPr>
        <p:spPr>
          <a:ln/>
        </p:spPr>
        <p:txBody>
          <a:bodyPr/>
          <a:lstStyle>
            <a:lvl1pPr>
              <a:defRPr/>
            </a:lvl1pPr>
          </a:lstStyle>
          <a:p>
            <a:fld id="{D75C069A-EC1E-419E-B44F-CE666BB628E2}" type="slidenum">
              <a:rPr lang="en-US" altLang="en-US"/>
              <a:pPr/>
              <a:t>‹#›</a:t>
            </a:fld>
            <a:endParaRPr lang="en-US" altLang="en-US"/>
          </a:p>
        </p:txBody>
      </p:sp>
    </p:spTree>
    <p:extLst>
      <p:ext uri="{BB962C8B-B14F-4D97-AF65-F5344CB8AC3E}">
        <p14:creationId xmlns:p14="http://schemas.microsoft.com/office/powerpoint/2010/main" val="191842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B4EC1A0-BB64-4A87-8E6F-50FEEFC91D7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BB38BC0-8EAA-48CD-B095-6A5A5ADABA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3D3889D-0F15-44B5-87B5-23F524945218}"/>
              </a:ext>
            </a:extLst>
          </p:cNvPr>
          <p:cNvSpPr>
            <a:spLocks noGrp="1" noChangeArrowheads="1"/>
          </p:cNvSpPr>
          <p:nvPr>
            <p:ph type="sldNum" sz="quarter" idx="12"/>
          </p:nvPr>
        </p:nvSpPr>
        <p:spPr>
          <a:ln/>
        </p:spPr>
        <p:txBody>
          <a:bodyPr/>
          <a:lstStyle>
            <a:lvl1pPr>
              <a:defRPr/>
            </a:lvl1pPr>
          </a:lstStyle>
          <a:p>
            <a:fld id="{F68F9EE5-6E28-4827-BA8B-9FACB7A22D6D}" type="slidenum">
              <a:rPr lang="en-US" altLang="en-US"/>
              <a:pPr/>
              <a:t>‹#›</a:t>
            </a:fld>
            <a:endParaRPr lang="en-US" altLang="en-US"/>
          </a:p>
        </p:txBody>
      </p:sp>
    </p:spTree>
    <p:extLst>
      <p:ext uri="{BB962C8B-B14F-4D97-AF65-F5344CB8AC3E}">
        <p14:creationId xmlns:p14="http://schemas.microsoft.com/office/powerpoint/2010/main" val="918033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1362DA2-BCD9-4DE9-BEB0-B15A5A8B2BC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87E26BA-668F-462F-95FB-0140A4EAC5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134DC29-6DE9-404B-B88C-6AA0C900A4F1}"/>
              </a:ext>
            </a:extLst>
          </p:cNvPr>
          <p:cNvSpPr>
            <a:spLocks noGrp="1" noChangeArrowheads="1"/>
          </p:cNvSpPr>
          <p:nvPr>
            <p:ph type="sldNum" sz="quarter" idx="12"/>
          </p:nvPr>
        </p:nvSpPr>
        <p:spPr>
          <a:ln/>
        </p:spPr>
        <p:txBody>
          <a:bodyPr/>
          <a:lstStyle>
            <a:lvl1pPr>
              <a:defRPr/>
            </a:lvl1pPr>
          </a:lstStyle>
          <a:p>
            <a:fld id="{35E27CAF-071F-4682-98CC-E404E1B888E8}" type="slidenum">
              <a:rPr lang="en-US" altLang="en-US"/>
              <a:pPr/>
              <a:t>‹#›</a:t>
            </a:fld>
            <a:endParaRPr lang="en-US" altLang="en-US"/>
          </a:p>
        </p:txBody>
      </p:sp>
    </p:spTree>
    <p:extLst>
      <p:ext uri="{BB962C8B-B14F-4D97-AF65-F5344CB8AC3E}">
        <p14:creationId xmlns:p14="http://schemas.microsoft.com/office/powerpoint/2010/main" val="3184381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E365121-F472-4FFB-828B-262F340104B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480C535-78D1-4EE7-9B3E-A6D0A65A37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FB83838-799D-47DF-A074-C52023991AF5}"/>
              </a:ext>
            </a:extLst>
          </p:cNvPr>
          <p:cNvSpPr>
            <a:spLocks noGrp="1" noChangeArrowheads="1"/>
          </p:cNvSpPr>
          <p:nvPr>
            <p:ph type="sldNum" sz="quarter" idx="12"/>
          </p:nvPr>
        </p:nvSpPr>
        <p:spPr>
          <a:ln/>
        </p:spPr>
        <p:txBody>
          <a:bodyPr/>
          <a:lstStyle>
            <a:lvl1pPr>
              <a:defRPr/>
            </a:lvl1pPr>
          </a:lstStyle>
          <a:p>
            <a:fld id="{07D7A08F-9144-4545-A186-90611B5DB9AC}" type="slidenum">
              <a:rPr lang="en-US" altLang="en-US"/>
              <a:pPr/>
              <a:t>‹#›</a:t>
            </a:fld>
            <a:endParaRPr lang="en-US" altLang="en-US"/>
          </a:p>
        </p:txBody>
      </p:sp>
    </p:spTree>
    <p:extLst>
      <p:ext uri="{BB962C8B-B14F-4D97-AF65-F5344CB8AC3E}">
        <p14:creationId xmlns:p14="http://schemas.microsoft.com/office/powerpoint/2010/main" val="1074740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A817A9F-2721-4CF0-87A1-48A05A408CA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A133AEB-B36F-4FE7-A6D2-CB133318A2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C6F9677-79C6-49BB-9499-F8A694DF703E}"/>
              </a:ext>
            </a:extLst>
          </p:cNvPr>
          <p:cNvSpPr>
            <a:spLocks noGrp="1" noChangeArrowheads="1"/>
          </p:cNvSpPr>
          <p:nvPr>
            <p:ph type="sldNum" sz="quarter" idx="12"/>
          </p:nvPr>
        </p:nvSpPr>
        <p:spPr>
          <a:ln/>
        </p:spPr>
        <p:txBody>
          <a:bodyPr/>
          <a:lstStyle>
            <a:lvl1pPr>
              <a:defRPr/>
            </a:lvl1pPr>
          </a:lstStyle>
          <a:p>
            <a:fld id="{85476C96-0304-41C8-A23E-9A68D25372AC}" type="slidenum">
              <a:rPr lang="en-US" altLang="en-US"/>
              <a:pPr/>
              <a:t>‹#›</a:t>
            </a:fld>
            <a:endParaRPr lang="en-US" altLang="en-US"/>
          </a:p>
        </p:txBody>
      </p:sp>
    </p:spTree>
    <p:extLst>
      <p:ext uri="{BB962C8B-B14F-4D97-AF65-F5344CB8AC3E}">
        <p14:creationId xmlns:p14="http://schemas.microsoft.com/office/powerpoint/2010/main" val="96119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0543AA8-78B4-49F1-92D1-A9FB18165AB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AF83781-CCBC-488A-A08F-4533F870B0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59B1262-61D9-4696-A6DB-525D6AED49BA}"/>
              </a:ext>
            </a:extLst>
          </p:cNvPr>
          <p:cNvSpPr>
            <a:spLocks noGrp="1" noChangeArrowheads="1"/>
          </p:cNvSpPr>
          <p:nvPr>
            <p:ph type="sldNum" sz="quarter" idx="12"/>
          </p:nvPr>
        </p:nvSpPr>
        <p:spPr>
          <a:ln/>
        </p:spPr>
        <p:txBody>
          <a:bodyPr/>
          <a:lstStyle>
            <a:lvl1pPr>
              <a:defRPr/>
            </a:lvl1pPr>
          </a:lstStyle>
          <a:p>
            <a:fld id="{452B9B9B-528C-463C-B111-B652E81F6FD2}" type="slidenum">
              <a:rPr lang="en-US" altLang="en-US"/>
              <a:pPr/>
              <a:t>‹#›</a:t>
            </a:fld>
            <a:endParaRPr lang="en-US" altLang="en-US"/>
          </a:p>
        </p:txBody>
      </p:sp>
    </p:spTree>
    <p:extLst>
      <p:ext uri="{BB962C8B-B14F-4D97-AF65-F5344CB8AC3E}">
        <p14:creationId xmlns:p14="http://schemas.microsoft.com/office/powerpoint/2010/main" val="1847648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272961C-3B4B-4BD1-B38F-AB33DC7D0E5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72691C1-CA4D-4795-BF27-530D372512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036EF03-1585-47CA-A9F2-786D4B8CEB25}"/>
              </a:ext>
            </a:extLst>
          </p:cNvPr>
          <p:cNvSpPr>
            <a:spLocks noGrp="1" noChangeArrowheads="1"/>
          </p:cNvSpPr>
          <p:nvPr>
            <p:ph type="sldNum" sz="quarter" idx="12"/>
          </p:nvPr>
        </p:nvSpPr>
        <p:spPr>
          <a:ln/>
        </p:spPr>
        <p:txBody>
          <a:bodyPr/>
          <a:lstStyle>
            <a:lvl1pPr>
              <a:defRPr/>
            </a:lvl1pPr>
          </a:lstStyle>
          <a:p>
            <a:fld id="{A03251CB-23F0-4379-AA4C-2CFB2D7204DD}" type="slidenum">
              <a:rPr lang="en-US" altLang="en-US"/>
              <a:pPr/>
              <a:t>‹#›</a:t>
            </a:fld>
            <a:endParaRPr lang="en-US" altLang="en-US"/>
          </a:p>
        </p:txBody>
      </p:sp>
    </p:spTree>
    <p:extLst>
      <p:ext uri="{BB962C8B-B14F-4D97-AF65-F5344CB8AC3E}">
        <p14:creationId xmlns:p14="http://schemas.microsoft.com/office/powerpoint/2010/main" val="67491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F4085DE-63AC-43FE-9BBD-8A131FFF8BD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30A797B-F7F5-4421-A04B-D816BF30A7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0620B4E-4045-4197-83B7-203F9D3C696C}"/>
              </a:ext>
            </a:extLst>
          </p:cNvPr>
          <p:cNvSpPr>
            <a:spLocks noGrp="1" noChangeArrowheads="1"/>
          </p:cNvSpPr>
          <p:nvPr>
            <p:ph type="sldNum" sz="quarter" idx="12"/>
          </p:nvPr>
        </p:nvSpPr>
        <p:spPr>
          <a:ln/>
        </p:spPr>
        <p:txBody>
          <a:bodyPr/>
          <a:lstStyle>
            <a:lvl1pPr>
              <a:defRPr/>
            </a:lvl1pPr>
          </a:lstStyle>
          <a:p>
            <a:fld id="{82827F6F-FD64-4257-AA4B-951C3083219E}" type="slidenum">
              <a:rPr lang="en-US" altLang="en-US"/>
              <a:pPr/>
              <a:t>‹#›</a:t>
            </a:fld>
            <a:endParaRPr lang="en-US" altLang="en-US"/>
          </a:p>
        </p:txBody>
      </p:sp>
    </p:spTree>
    <p:extLst>
      <p:ext uri="{BB962C8B-B14F-4D97-AF65-F5344CB8AC3E}">
        <p14:creationId xmlns:p14="http://schemas.microsoft.com/office/powerpoint/2010/main" val="2941106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E55031F-0576-4CD2-9785-41A8C4B6E71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C00214D-2B6C-45EA-B1A8-E9F538CF2CE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8CBB220-78FB-4A0E-A956-414FDF7326D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a:extLst>
              <a:ext uri="{FF2B5EF4-FFF2-40B4-BE49-F238E27FC236}">
                <a16:creationId xmlns:a16="http://schemas.microsoft.com/office/drawing/2014/main" id="{81BEE7BB-B5C4-45C9-BD76-8D031CFDB1D7}"/>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a:extLst>
              <a:ext uri="{FF2B5EF4-FFF2-40B4-BE49-F238E27FC236}">
                <a16:creationId xmlns:a16="http://schemas.microsoft.com/office/drawing/2014/main" id="{89921DC5-3834-49D8-9856-02AC89D7AACF}"/>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DC47C74-B4CE-4B8F-BF54-16F3C6538A4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Base layer of asphalt concrete in a road under construction.">
            <a:extLst>
              <a:ext uri="{FF2B5EF4-FFF2-40B4-BE49-F238E27FC236}">
                <a16:creationId xmlns:a16="http://schemas.microsoft.com/office/drawing/2014/main" id="{C8B79814-3903-47B6-89A7-16D6F3CA4B48}"/>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
        <p:nvSpPr>
          <p:cNvPr id="29699" name="Rectangle 3">
            <a:extLst>
              <a:ext uri="{FF2B5EF4-FFF2-40B4-BE49-F238E27FC236}">
                <a16:creationId xmlns:a16="http://schemas.microsoft.com/office/drawing/2014/main" id="{8321A4AC-5463-4083-A171-CC8EFF4DFC3B}"/>
              </a:ext>
            </a:extLst>
          </p:cNvPr>
          <p:cNvSpPr>
            <a:spLocks noChangeArrowheads="1"/>
          </p:cNvSpPr>
          <p:nvPr/>
        </p:nvSpPr>
        <p:spPr bwMode="auto">
          <a:xfrm>
            <a:off x="1676400" y="1752600"/>
            <a:ext cx="32607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zh-CN" sz="2000">
                <a:latin typeface="Times New Roman" panose="02020603050405020304" pitchFamily="18" charset="0"/>
                <a:ea typeface="SimSun" panose="02010600030101010101" pitchFamily="2" charset="-122"/>
                <a:cs typeface="Times New Roman" panose="02020603050405020304" pitchFamily="18" charset="0"/>
              </a:rPr>
              <a:t>Base layer of asphalt concrete in a road under construction </a:t>
            </a:r>
          </a:p>
        </p:txBody>
      </p:sp>
      <p:sp>
        <p:nvSpPr>
          <p:cNvPr id="29700" name="Rectangle 4">
            <a:extLst>
              <a:ext uri="{FF2B5EF4-FFF2-40B4-BE49-F238E27FC236}">
                <a16:creationId xmlns:a16="http://schemas.microsoft.com/office/drawing/2014/main" id="{E7ECAE54-128D-42B6-8A3D-DE7DD257D61A}"/>
              </a:ext>
            </a:extLst>
          </p:cNvPr>
          <p:cNvSpPr>
            <a:spLocks noChangeArrowheads="1"/>
          </p:cNvSpPr>
          <p:nvPr/>
        </p:nvSpPr>
        <p:spPr bwMode="auto">
          <a:xfrm>
            <a:off x="1676400" y="4114800"/>
            <a:ext cx="64389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7200">
                <a:solidFill>
                  <a:schemeClr val="tx2"/>
                </a:solidFill>
                <a:latin typeface="Bookman Old Style" panose="02050604050505020204" pitchFamily="18" charset="0"/>
                <a:cs typeface="Arial" panose="020B0604020202020204" pitchFamily="34" charset="0"/>
              </a:rPr>
              <a:t>Road material</a:t>
            </a:r>
          </a:p>
        </p:txBody>
      </p:sp>
      <p:sp>
        <p:nvSpPr>
          <p:cNvPr id="2053" name="Text Box 6">
            <a:extLst>
              <a:ext uri="{FF2B5EF4-FFF2-40B4-BE49-F238E27FC236}">
                <a16:creationId xmlns:a16="http://schemas.microsoft.com/office/drawing/2014/main" id="{E5FC1D7B-8D65-466F-BB65-7751D90E45FE}"/>
              </a:ext>
            </a:extLst>
          </p:cNvPr>
          <p:cNvSpPr txBox="1">
            <a:spLocks noChangeArrowheads="1"/>
          </p:cNvSpPr>
          <p:nvPr/>
        </p:nvSpPr>
        <p:spPr bwMode="auto">
          <a:xfrm>
            <a:off x="6858000" y="6172200"/>
            <a:ext cx="21605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32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diamond(out)">
                                      <p:cBhvr>
                                        <p:cTn id="7" dur="20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969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29700"/>
                                        </p:tgtEl>
                                        <p:attrNameLst>
                                          <p:attrName>style.visibility</p:attrName>
                                        </p:attrNameLst>
                                      </p:cBhvr>
                                      <p:to>
                                        <p:strVal val="visible"/>
                                      </p:to>
                                    </p:set>
                                    <p:animEffect transition="in" filter="fade">
                                      <p:cBhvr>
                                        <p:cTn id="16" dur="1000"/>
                                        <p:tgtEl>
                                          <p:spTgt spid="29700"/>
                                        </p:tgtEl>
                                      </p:cBhvr>
                                    </p:animEffect>
                                    <p:anim calcmode="lin" valueType="num">
                                      <p:cBhvr>
                                        <p:cTn id="17" dur="1000" fill="hold"/>
                                        <p:tgtEl>
                                          <p:spTgt spid="29700"/>
                                        </p:tgtEl>
                                        <p:attrNameLst>
                                          <p:attrName>ppt_x</p:attrName>
                                        </p:attrNameLst>
                                      </p:cBhvr>
                                      <p:tavLst>
                                        <p:tav tm="0">
                                          <p:val>
                                            <p:strVal val="#ppt_x"/>
                                          </p:val>
                                        </p:tav>
                                        <p:tav tm="100000">
                                          <p:val>
                                            <p:strVal val="#ppt_x"/>
                                          </p:val>
                                        </p:tav>
                                      </p:tavLst>
                                    </p:anim>
                                    <p:anim calcmode="lin" valueType="num">
                                      <p:cBhvr>
                                        <p:cTn id="18" dur="1000" fill="hold"/>
                                        <p:tgtEl>
                                          <p:spTgt spid="297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P spid="2970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6">
            <a:extLst>
              <a:ext uri="{FF2B5EF4-FFF2-40B4-BE49-F238E27FC236}">
                <a16:creationId xmlns:a16="http://schemas.microsoft.com/office/drawing/2014/main" id="{FB084F86-34DF-409E-9737-98468947E4D5}"/>
              </a:ext>
            </a:extLst>
          </p:cNvPr>
          <p:cNvSpPr txBox="1">
            <a:spLocks noChangeArrowheads="1"/>
          </p:cNvSpPr>
          <p:nvPr/>
        </p:nvSpPr>
        <p:spPr bwMode="auto">
          <a:xfrm>
            <a:off x="517525" y="42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endParaRPr lang="en-US" altLang="en-US"/>
          </a:p>
        </p:txBody>
      </p:sp>
      <p:sp>
        <p:nvSpPr>
          <p:cNvPr id="14346" name="Text Box 10">
            <a:extLst>
              <a:ext uri="{FF2B5EF4-FFF2-40B4-BE49-F238E27FC236}">
                <a16:creationId xmlns:a16="http://schemas.microsoft.com/office/drawing/2014/main" id="{A50B5CDD-BD44-4FA7-810C-4A315ACC57C2}"/>
              </a:ext>
            </a:extLst>
          </p:cNvPr>
          <p:cNvSpPr txBox="1">
            <a:spLocks noChangeArrowheads="1"/>
          </p:cNvSpPr>
          <p:nvPr/>
        </p:nvSpPr>
        <p:spPr bwMode="auto">
          <a:xfrm>
            <a:off x="381000" y="560388"/>
            <a:ext cx="8382000" cy="576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3200" b="1">
                <a:solidFill>
                  <a:schemeClr val="tx2"/>
                </a:solidFill>
                <a:latin typeface="Times New Roman" panose="02020603050405020304" pitchFamily="18" charset="0"/>
              </a:rPr>
              <a:t>Comparison of bitumen and tar in road work</a:t>
            </a:r>
            <a:endParaRPr lang="en-US" altLang="en-US" sz="3200" b="1">
              <a:latin typeface="Times New Roman" panose="02020603050405020304" pitchFamily="18" charset="0"/>
            </a:endParaRPr>
          </a:p>
          <a:p>
            <a:pPr eaLnBrk="1" hangingPunct="1"/>
            <a:endParaRPr lang="en-US" altLang="en-US" sz="3200">
              <a:latin typeface="Times New Roman" panose="02020603050405020304" pitchFamily="18" charset="0"/>
            </a:endParaRPr>
          </a:p>
          <a:p>
            <a:pPr eaLnBrk="1" hangingPunct="1"/>
            <a:r>
              <a:rPr lang="en-US" altLang="en-US" sz="2800">
                <a:latin typeface="Times New Roman" panose="02020603050405020304" pitchFamily="18" charset="0"/>
              </a:rPr>
              <a:t>The weathering properties of Bitumen are superior </a:t>
            </a:r>
          </a:p>
          <a:p>
            <a:pPr eaLnBrk="1" hangingPunct="1"/>
            <a:r>
              <a:rPr lang="en-US" altLang="en-US" sz="2800">
                <a:latin typeface="Times New Roman" panose="02020603050405020304" pitchFamily="18" charset="0"/>
              </a:rPr>
              <a:t>to those of Tar</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Hot weather will soften a Tar surface more than Bitumen</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Tar hardens much quicker than Bitumen</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Tar produces less slippery surface than Bitumen</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Volume of Tar required is 10% less than that of Bitumen for the same type of work</a:t>
            </a:r>
          </a:p>
        </p:txBody>
      </p:sp>
      <p:sp>
        <p:nvSpPr>
          <p:cNvPr id="11268" name="Text Box 11">
            <a:extLst>
              <a:ext uri="{FF2B5EF4-FFF2-40B4-BE49-F238E27FC236}">
                <a16:creationId xmlns:a16="http://schemas.microsoft.com/office/drawing/2014/main" id="{740EF3B7-8DDE-43E3-A086-080BEAC2653A}"/>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4346">
                                            <p:txEl>
                                              <p:pRg st="2" end="2"/>
                                            </p:txEl>
                                          </p:spTgt>
                                        </p:tgtEl>
                                        <p:attrNameLst>
                                          <p:attrName>style.visibility</p:attrName>
                                        </p:attrNameLst>
                                      </p:cBhvr>
                                      <p:to>
                                        <p:strVal val="visible"/>
                                      </p:to>
                                    </p:set>
                                    <p:animEffect transition="in" filter="box(in)">
                                      <p:cBhvr>
                                        <p:cTn id="7" dur="500"/>
                                        <p:tgtEl>
                                          <p:spTgt spid="14346">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346">
                                            <p:txEl>
                                              <p:pRg st="3" end="3"/>
                                            </p:txEl>
                                          </p:spTgt>
                                        </p:tgtEl>
                                        <p:attrNameLst>
                                          <p:attrName>style.visibility</p:attrName>
                                        </p:attrNameLst>
                                      </p:cBhvr>
                                      <p:to>
                                        <p:strVal val="visible"/>
                                      </p:to>
                                    </p:set>
                                    <p:animEffect transition="in" filter="box(in)">
                                      <p:cBhvr>
                                        <p:cTn id="10" dur="500"/>
                                        <p:tgtEl>
                                          <p:spTgt spid="14346">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childTnLst>
                                    <p:set>
                                      <p:cBhvr>
                                        <p:cTn id="14" dur="1" fill="hold">
                                          <p:stCondLst>
                                            <p:cond delay="0"/>
                                          </p:stCondLst>
                                        </p:cTn>
                                        <p:tgtEl>
                                          <p:spTgt spid="14346">
                                            <p:txEl>
                                              <p:pRg st="5" end="5"/>
                                            </p:txEl>
                                          </p:spTgt>
                                        </p:tgtEl>
                                        <p:attrNameLst>
                                          <p:attrName>style.visibility</p:attrName>
                                        </p:attrNameLst>
                                      </p:cBhvr>
                                      <p:to>
                                        <p:strVal val="visible"/>
                                      </p:to>
                                    </p:set>
                                    <p:anim calcmode="lin" valueType="num">
                                      <p:cBhvr additive="base">
                                        <p:cTn id="15" dur="500" fill="hold"/>
                                        <p:tgtEl>
                                          <p:spTgt spid="14346">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434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nodeType="clickEffect">
                                  <p:stCondLst>
                                    <p:cond delay="0"/>
                                  </p:stCondLst>
                                  <p:childTnLst>
                                    <p:set>
                                      <p:cBhvr>
                                        <p:cTn id="20" dur="1" fill="hold">
                                          <p:stCondLst>
                                            <p:cond delay="0"/>
                                          </p:stCondLst>
                                        </p:cTn>
                                        <p:tgtEl>
                                          <p:spTgt spid="14346">
                                            <p:txEl>
                                              <p:pRg st="7" end="7"/>
                                            </p:txEl>
                                          </p:spTgt>
                                        </p:tgtEl>
                                        <p:attrNameLst>
                                          <p:attrName>style.visibility</p:attrName>
                                        </p:attrNameLst>
                                      </p:cBhvr>
                                      <p:to>
                                        <p:strVal val="visible"/>
                                      </p:to>
                                    </p:set>
                                    <p:anim calcmode="lin" valueType="num">
                                      <p:cBhvr additive="base">
                                        <p:cTn id="21" dur="500" fill="hold"/>
                                        <p:tgtEl>
                                          <p:spTgt spid="14346">
                                            <p:txEl>
                                              <p:pRg st="7" end="7"/>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434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14346">
                                            <p:txEl>
                                              <p:pRg st="9" end="9"/>
                                            </p:txEl>
                                          </p:spTgt>
                                        </p:tgtEl>
                                        <p:attrNameLst>
                                          <p:attrName>style.visibility</p:attrName>
                                        </p:attrNameLst>
                                      </p:cBhvr>
                                      <p:to>
                                        <p:strVal val="visible"/>
                                      </p:to>
                                    </p:set>
                                    <p:anim calcmode="lin" valueType="num">
                                      <p:cBhvr additive="base">
                                        <p:cTn id="27" dur="500" fill="hold"/>
                                        <p:tgtEl>
                                          <p:spTgt spid="14346">
                                            <p:txEl>
                                              <p:pRg st="9" end="9"/>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4346">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12" fill="hold" nodeType="clickEffect">
                                  <p:stCondLst>
                                    <p:cond delay="0"/>
                                  </p:stCondLst>
                                  <p:childTnLst>
                                    <p:set>
                                      <p:cBhvr>
                                        <p:cTn id="32" dur="1" fill="hold">
                                          <p:stCondLst>
                                            <p:cond delay="0"/>
                                          </p:stCondLst>
                                        </p:cTn>
                                        <p:tgtEl>
                                          <p:spTgt spid="14346">
                                            <p:txEl>
                                              <p:pRg st="11" end="11"/>
                                            </p:txEl>
                                          </p:spTgt>
                                        </p:tgtEl>
                                        <p:attrNameLst>
                                          <p:attrName>style.visibility</p:attrName>
                                        </p:attrNameLst>
                                      </p:cBhvr>
                                      <p:to>
                                        <p:strVal val="visible"/>
                                      </p:to>
                                    </p:set>
                                    <p:anim calcmode="lin" valueType="num">
                                      <p:cBhvr additive="base">
                                        <p:cTn id="33" dur="500" fill="hold"/>
                                        <p:tgtEl>
                                          <p:spTgt spid="14346">
                                            <p:txEl>
                                              <p:pRg st="11" end="11"/>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43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Text Box 7">
            <a:extLst>
              <a:ext uri="{FF2B5EF4-FFF2-40B4-BE49-F238E27FC236}">
                <a16:creationId xmlns:a16="http://schemas.microsoft.com/office/drawing/2014/main" id="{BA93D64B-EE39-40A2-AAD3-DB42B9FAD5F6}"/>
              </a:ext>
            </a:extLst>
          </p:cNvPr>
          <p:cNvSpPr txBox="1">
            <a:spLocks noChangeArrowheads="1"/>
          </p:cNvSpPr>
          <p:nvPr/>
        </p:nvSpPr>
        <p:spPr bwMode="auto">
          <a:xfrm>
            <a:off x="762000" y="381000"/>
            <a:ext cx="7924800" cy="574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3200" b="1">
                <a:solidFill>
                  <a:schemeClr val="tx2"/>
                </a:solidFill>
                <a:latin typeface="Times New Roman" panose="02020603050405020304" pitchFamily="18" charset="0"/>
              </a:rPr>
              <a:t>Structure of road</a:t>
            </a:r>
          </a:p>
          <a:p>
            <a:pPr eaLnBrk="1" hangingPunct="1">
              <a:lnSpc>
                <a:spcPct val="70000"/>
              </a:lnSpc>
            </a:pPr>
            <a:endParaRPr lang="en-US" altLang="en-US" sz="3200" b="1">
              <a:solidFill>
                <a:schemeClr val="tx2"/>
              </a:solidFill>
              <a:latin typeface="Times New Roman" panose="02020603050405020304" pitchFamily="18" charset="0"/>
            </a:endParaRPr>
          </a:p>
          <a:p>
            <a:pPr eaLnBrk="1" hangingPunct="1"/>
            <a:r>
              <a:rPr lang="en-US" altLang="en-US" sz="2800">
                <a:latin typeface="Times New Roman" panose="02020603050405020304" pitchFamily="18" charset="0"/>
              </a:rPr>
              <a:t>Sub grade or formation of soil foundation.</a:t>
            </a:r>
          </a:p>
          <a:p>
            <a:pPr eaLnBrk="1" hangingPunct="1">
              <a:lnSpc>
                <a:spcPct val="70000"/>
              </a:lnSpc>
            </a:pPr>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Pavement</a:t>
            </a:r>
          </a:p>
          <a:p>
            <a:pPr eaLnBrk="1" hangingPunct="1">
              <a:lnSpc>
                <a:spcPct val="60000"/>
              </a:lnSpc>
            </a:pPr>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Foundation : Soling or bottoming hand </a:t>
            </a:r>
          </a:p>
          <a:p>
            <a:pPr eaLnBrk="1" hangingPunct="1"/>
            <a:r>
              <a:rPr lang="en-US" altLang="en-US" sz="2800">
                <a:latin typeface="Times New Roman" panose="02020603050405020304" pitchFamily="18" charset="0"/>
              </a:rPr>
              <a:t>packed big size stones, and bricks; laid flat</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The Base : Stone aggregate or road metal, </a:t>
            </a:r>
          </a:p>
          <a:p>
            <a:pPr eaLnBrk="1" hangingPunct="1"/>
            <a:r>
              <a:rPr lang="en-US" altLang="en-US" sz="2800">
                <a:latin typeface="Times New Roman" panose="02020603050405020304" pitchFamily="18" charset="0"/>
              </a:rPr>
              <a:t>well consolidated</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The Surfacing: It is the wearing surface. </a:t>
            </a:r>
          </a:p>
          <a:p>
            <a:pPr eaLnBrk="1" hangingPunct="1"/>
            <a:r>
              <a:rPr lang="en-US" altLang="en-US" sz="2800">
                <a:latin typeface="Times New Roman" panose="02020603050405020304" pitchFamily="18" charset="0"/>
              </a:rPr>
              <a:t>This may be Concrete or Bituminous surfacing</a:t>
            </a:r>
            <a:endParaRPr lang="en-US" altLang="en-US" sz="2800">
              <a:solidFill>
                <a:schemeClr val="tx2"/>
              </a:solidFill>
              <a:latin typeface="Times New Roman" panose="02020603050405020304" pitchFamily="18" charset="0"/>
            </a:endParaRPr>
          </a:p>
        </p:txBody>
      </p:sp>
      <p:sp>
        <p:nvSpPr>
          <p:cNvPr id="12291" name="Text Box 8">
            <a:extLst>
              <a:ext uri="{FF2B5EF4-FFF2-40B4-BE49-F238E27FC236}">
                <a16:creationId xmlns:a16="http://schemas.microsoft.com/office/drawing/2014/main" id="{BBF588BB-7B47-4AE1-9E46-C4953D281BDC}"/>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7">
                                            <p:txEl>
                                              <p:pRg st="2" end="2"/>
                                            </p:txEl>
                                          </p:spTgt>
                                        </p:tgtEl>
                                        <p:attrNameLst>
                                          <p:attrName>style.visibility</p:attrName>
                                        </p:attrNameLst>
                                      </p:cBhvr>
                                      <p:to>
                                        <p:strVal val="visible"/>
                                      </p:to>
                                    </p:set>
                                    <p:animEffect transition="in" filter="blinds(horizontal)">
                                      <p:cBhvr>
                                        <p:cTn id="7" dur="500"/>
                                        <p:tgtEl>
                                          <p:spTgt spid="1536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5367">
                                            <p:txEl>
                                              <p:pRg st="4" end="4"/>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15367">
                                            <p:txEl>
                                              <p:pRg st="6" end="6"/>
                                            </p:txEl>
                                          </p:spTgt>
                                        </p:tgtEl>
                                        <p:attrNameLst>
                                          <p:attrName>style.visibility</p:attrName>
                                        </p:attrNameLst>
                                      </p:cBhvr>
                                      <p:to>
                                        <p:strVal val="visible"/>
                                      </p:to>
                                    </p:set>
                                    <p:animEffect transition="in" filter="checkerboard(across)">
                                      <p:cBhvr>
                                        <p:cTn id="16" dur="500"/>
                                        <p:tgtEl>
                                          <p:spTgt spid="15367">
                                            <p:txEl>
                                              <p:pRg st="6" end="6"/>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15367">
                                            <p:txEl>
                                              <p:pRg st="7" end="7"/>
                                            </p:txEl>
                                          </p:spTgt>
                                        </p:tgtEl>
                                        <p:attrNameLst>
                                          <p:attrName>style.visibility</p:attrName>
                                        </p:attrNameLst>
                                      </p:cBhvr>
                                      <p:to>
                                        <p:strVal val="visible"/>
                                      </p:to>
                                    </p:set>
                                    <p:animEffect transition="in" filter="checkerboard(across)">
                                      <p:cBhvr>
                                        <p:cTn id="19" dur="500"/>
                                        <p:tgtEl>
                                          <p:spTgt spid="15367">
                                            <p:txEl>
                                              <p:pRg st="7" end="7"/>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nodeType="clickEffect">
                                  <p:stCondLst>
                                    <p:cond delay="0"/>
                                  </p:stCondLst>
                                  <p:childTnLst>
                                    <p:set>
                                      <p:cBhvr>
                                        <p:cTn id="23" dur="1" fill="hold">
                                          <p:stCondLst>
                                            <p:cond delay="0"/>
                                          </p:stCondLst>
                                        </p:cTn>
                                        <p:tgtEl>
                                          <p:spTgt spid="15367">
                                            <p:txEl>
                                              <p:pRg st="9" end="9"/>
                                            </p:txEl>
                                          </p:spTgt>
                                        </p:tgtEl>
                                        <p:attrNameLst>
                                          <p:attrName>style.visibility</p:attrName>
                                        </p:attrNameLst>
                                      </p:cBhvr>
                                      <p:to>
                                        <p:strVal val="visible"/>
                                      </p:to>
                                    </p:set>
                                    <p:animEffect transition="in" filter="diamond(in)">
                                      <p:cBhvr>
                                        <p:cTn id="24" dur="2000"/>
                                        <p:tgtEl>
                                          <p:spTgt spid="15367">
                                            <p:txEl>
                                              <p:pRg st="9" end="9"/>
                                            </p:txEl>
                                          </p:spTgt>
                                        </p:tgtEl>
                                      </p:cBhvr>
                                    </p:animEffect>
                                  </p:childTnLst>
                                </p:cTn>
                              </p:par>
                              <p:par>
                                <p:cTn id="25" presetID="8" presetClass="entr" presetSubtype="16" fill="hold" nodeType="withEffect">
                                  <p:stCondLst>
                                    <p:cond delay="0"/>
                                  </p:stCondLst>
                                  <p:childTnLst>
                                    <p:set>
                                      <p:cBhvr>
                                        <p:cTn id="26" dur="1" fill="hold">
                                          <p:stCondLst>
                                            <p:cond delay="0"/>
                                          </p:stCondLst>
                                        </p:cTn>
                                        <p:tgtEl>
                                          <p:spTgt spid="15367">
                                            <p:txEl>
                                              <p:pRg st="10" end="10"/>
                                            </p:txEl>
                                          </p:spTgt>
                                        </p:tgtEl>
                                        <p:attrNameLst>
                                          <p:attrName>style.visibility</p:attrName>
                                        </p:attrNameLst>
                                      </p:cBhvr>
                                      <p:to>
                                        <p:strVal val="visible"/>
                                      </p:to>
                                    </p:set>
                                    <p:animEffect transition="in" filter="diamond(in)">
                                      <p:cBhvr>
                                        <p:cTn id="27" dur="2000"/>
                                        <p:tgtEl>
                                          <p:spTgt spid="15367">
                                            <p:txEl>
                                              <p:pRg st="10" end="1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15367">
                                            <p:txEl>
                                              <p:pRg st="12" end="12"/>
                                            </p:txEl>
                                          </p:spTgt>
                                        </p:tgtEl>
                                        <p:attrNameLst>
                                          <p:attrName>style.visibility</p:attrName>
                                        </p:attrNameLst>
                                      </p:cBhvr>
                                      <p:to>
                                        <p:strVal val="visible"/>
                                      </p:to>
                                    </p:set>
                                    <p:anim calcmode="lin" valueType="num">
                                      <p:cBhvr additive="base">
                                        <p:cTn id="32" dur="500" fill="hold"/>
                                        <p:tgtEl>
                                          <p:spTgt spid="15367">
                                            <p:txEl>
                                              <p:pRg st="12" end="1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5367">
                                            <p:txEl>
                                              <p:pRg st="12" end="12"/>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5367">
                                            <p:txEl>
                                              <p:pRg st="13" end="13"/>
                                            </p:txEl>
                                          </p:spTgt>
                                        </p:tgtEl>
                                        <p:attrNameLst>
                                          <p:attrName>style.visibility</p:attrName>
                                        </p:attrNameLst>
                                      </p:cBhvr>
                                      <p:to>
                                        <p:strVal val="visible"/>
                                      </p:to>
                                    </p:set>
                                    <p:anim calcmode="lin" valueType="num">
                                      <p:cBhvr additive="base">
                                        <p:cTn id="36" dur="500" fill="hold"/>
                                        <p:tgtEl>
                                          <p:spTgt spid="15367">
                                            <p:txEl>
                                              <p:pRg st="13" end="1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5367">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Text Box 6">
            <a:extLst>
              <a:ext uri="{FF2B5EF4-FFF2-40B4-BE49-F238E27FC236}">
                <a16:creationId xmlns:a16="http://schemas.microsoft.com/office/drawing/2014/main" id="{BACFF971-CC00-4D5B-85F1-665A19E66A2F}"/>
              </a:ext>
            </a:extLst>
          </p:cNvPr>
          <p:cNvSpPr txBox="1">
            <a:spLocks noChangeArrowheads="1"/>
          </p:cNvSpPr>
          <p:nvPr/>
        </p:nvSpPr>
        <p:spPr bwMode="auto">
          <a:xfrm>
            <a:off x="533400" y="533400"/>
            <a:ext cx="8153400" cy="560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en-US" b="1">
                <a:solidFill>
                  <a:schemeClr val="tx2"/>
                </a:solidFill>
                <a:latin typeface="Times New Roman" panose="02020603050405020304" pitchFamily="18" charset="0"/>
              </a:rPr>
              <a:t>Failure of material </a:t>
            </a:r>
          </a:p>
          <a:p>
            <a:pPr eaLnBrk="1" hangingPunct="1">
              <a:lnSpc>
                <a:spcPct val="90000"/>
              </a:lnSpc>
            </a:pPr>
            <a:r>
              <a:rPr lang="en-US" altLang="en-US" sz="3200" b="1" i="1">
                <a:solidFill>
                  <a:schemeClr val="tx2"/>
                </a:solidFill>
                <a:latin typeface="Times New Roman" panose="02020603050405020304" pitchFamily="18" charset="0"/>
              </a:rPr>
              <a:t>(which may result from the lack of control)</a:t>
            </a:r>
          </a:p>
          <a:p>
            <a:pPr eaLnBrk="1" hangingPunct="1">
              <a:lnSpc>
                <a:spcPct val="80000"/>
              </a:lnSpc>
            </a:pPr>
            <a:endParaRPr lang="en-US" altLang="en-US" sz="2800" b="1">
              <a:solidFill>
                <a:schemeClr val="tx2"/>
              </a:solidFill>
              <a:latin typeface="Times New Roman" panose="02020603050405020304" pitchFamily="18" charset="0"/>
            </a:endParaRPr>
          </a:p>
          <a:p>
            <a:pPr eaLnBrk="1" hangingPunct="1">
              <a:lnSpc>
                <a:spcPct val="90000"/>
              </a:lnSpc>
              <a:buFont typeface="Wingdings" panose="05000000000000000000" pitchFamily="2" charset="2"/>
              <a:buChar char="Ø"/>
            </a:pPr>
            <a:r>
              <a:rPr lang="en-US" altLang="en-US" sz="3200">
                <a:latin typeface="Times New Roman" panose="02020603050405020304" pitchFamily="18" charset="0"/>
              </a:rPr>
              <a:t>Wrong type of Tar or Bitumen : The binder may be too hard or too soft for the surfacing required.</a:t>
            </a:r>
          </a:p>
          <a:p>
            <a:pPr eaLnBrk="1" hangingPunct="1">
              <a:lnSpc>
                <a:spcPct val="80000"/>
              </a:lnSpc>
            </a:pPr>
            <a:endParaRPr lang="en-US" altLang="en-US" sz="3200">
              <a:latin typeface="Times New Roman" panose="02020603050405020304" pitchFamily="18" charset="0"/>
            </a:endParaRPr>
          </a:p>
          <a:p>
            <a:pPr eaLnBrk="1" hangingPunct="1">
              <a:lnSpc>
                <a:spcPct val="90000"/>
              </a:lnSpc>
              <a:buFont typeface="Wingdings" panose="05000000000000000000" pitchFamily="2" charset="2"/>
              <a:buChar char="Ø"/>
            </a:pPr>
            <a:r>
              <a:rPr lang="en-US" altLang="en-US" sz="3200">
                <a:latin typeface="Times New Roman" panose="02020603050405020304" pitchFamily="18" charset="0"/>
              </a:rPr>
              <a:t>Incorrect  quantity of binder : Too little may result in a surface being brittle and having a tendency to trotting or crumbling. Too much binder may cause smoothing and softens.</a:t>
            </a:r>
          </a:p>
          <a:p>
            <a:pPr eaLnBrk="1" hangingPunct="1">
              <a:lnSpc>
                <a:spcPct val="70000"/>
              </a:lnSpc>
            </a:pPr>
            <a:endParaRPr lang="en-US" altLang="en-US" sz="3200">
              <a:latin typeface="Times New Roman" panose="02020603050405020304" pitchFamily="18" charset="0"/>
            </a:endParaRPr>
          </a:p>
          <a:p>
            <a:pPr eaLnBrk="1" hangingPunct="1">
              <a:lnSpc>
                <a:spcPct val="90000"/>
              </a:lnSpc>
              <a:buFont typeface="Wingdings" panose="05000000000000000000" pitchFamily="2" charset="2"/>
              <a:buChar char="Ø"/>
            </a:pPr>
            <a:r>
              <a:rPr lang="en-US" altLang="en-US" sz="3200">
                <a:latin typeface="Times New Roman" panose="02020603050405020304" pitchFamily="18" charset="0"/>
              </a:rPr>
              <a:t>Incorrect proportion of aggregate and filler</a:t>
            </a:r>
          </a:p>
        </p:txBody>
      </p:sp>
      <p:sp>
        <p:nvSpPr>
          <p:cNvPr id="13315" name="Text Box 7">
            <a:extLst>
              <a:ext uri="{FF2B5EF4-FFF2-40B4-BE49-F238E27FC236}">
                <a16:creationId xmlns:a16="http://schemas.microsoft.com/office/drawing/2014/main" id="{F69221B8-5DFF-4B8A-B46C-89499E4D1995}"/>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90">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nodeType="clickEffect">
                                  <p:stCondLst>
                                    <p:cond delay="0"/>
                                  </p:stCondLst>
                                  <p:childTnLst>
                                    <p:set>
                                      <p:cBhvr>
                                        <p:cTn id="10" dur="1" fill="hold">
                                          <p:stCondLst>
                                            <p:cond delay="0"/>
                                          </p:stCondLst>
                                        </p:cTn>
                                        <p:tgtEl>
                                          <p:spTgt spid="16390">
                                            <p:txEl>
                                              <p:pRg st="3" end="3"/>
                                            </p:txEl>
                                          </p:spTgt>
                                        </p:tgtEl>
                                        <p:attrNameLst>
                                          <p:attrName>style.visibility</p:attrName>
                                        </p:attrNameLst>
                                      </p:cBhvr>
                                      <p:to>
                                        <p:strVal val="visible"/>
                                      </p:to>
                                    </p:set>
                                    <p:animEffect transition="in" filter="box(in)">
                                      <p:cBhvr>
                                        <p:cTn id="11" dur="500"/>
                                        <p:tgtEl>
                                          <p:spTgt spid="16390">
                                            <p:txEl>
                                              <p:pRg st="3" end="3"/>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16390">
                                            <p:txEl>
                                              <p:pRg st="5" end="5"/>
                                            </p:txEl>
                                          </p:spTgt>
                                        </p:tgtEl>
                                        <p:attrNameLst>
                                          <p:attrName>style.visibility</p:attrName>
                                        </p:attrNameLst>
                                      </p:cBhvr>
                                      <p:to>
                                        <p:strVal val="visible"/>
                                      </p:to>
                                    </p:set>
                                    <p:animEffect transition="in" filter="checkerboard(across)">
                                      <p:cBhvr>
                                        <p:cTn id="16" dur="500"/>
                                        <p:tgtEl>
                                          <p:spTgt spid="16390">
                                            <p:txEl>
                                              <p:pRg st="5" end="5"/>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390">
                                            <p:txEl>
                                              <p:pRg st="7" end="7"/>
                                            </p:txEl>
                                          </p:spTgt>
                                        </p:tgtEl>
                                        <p:attrNameLst>
                                          <p:attrName>style.visibility</p:attrName>
                                        </p:attrNameLst>
                                      </p:cBhvr>
                                      <p:to>
                                        <p:strVal val="visible"/>
                                      </p:to>
                                    </p:set>
                                    <p:anim calcmode="lin" valueType="num">
                                      <p:cBhvr additive="base">
                                        <p:cTn id="21" dur="500" fill="hold"/>
                                        <p:tgtEl>
                                          <p:spTgt spid="16390">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9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5" name="Text Box 7">
            <a:extLst>
              <a:ext uri="{FF2B5EF4-FFF2-40B4-BE49-F238E27FC236}">
                <a16:creationId xmlns:a16="http://schemas.microsoft.com/office/drawing/2014/main" id="{DF59393F-0FB4-4C9E-BF57-C3D33112DB72}"/>
              </a:ext>
            </a:extLst>
          </p:cNvPr>
          <p:cNvSpPr txBox="1">
            <a:spLocks noChangeArrowheads="1"/>
          </p:cNvSpPr>
          <p:nvPr/>
        </p:nvSpPr>
        <p:spPr bwMode="auto">
          <a:xfrm>
            <a:off x="304800" y="228600"/>
            <a:ext cx="8382000" cy="606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3200" b="1">
                <a:solidFill>
                  <a:schemeClr val="tx2"/>
                </a:solidFill>
                <a:latin typeface="Times New Roman" panose="02020603050405020304" pitchFamily="18" charset="0"/>
              </a:rPr>
              <a:t>Grouting</a:t>
            </a:r>
          </a:p>
          <a:p>
            <a:pPr eaLnBrk="1" hangingPunct="1">
              <a:spcBef>
                <a:spcPct val="20000"/>
              </a:spcBef>
            </a:pPr>
            <a:r>
              <a:rPr lang="en-US" altLang="en-US" sz="2800">
                <a:latin typeface="Times New Roman" panose="02020603050405020304" pitchFamily="18" charset="0"/>
              </a:rPr>
              <a:t>Pouring of binding material in a liquid state on to a consolidated surface of road metal so that the binder penetrates the interstices until every stone is covered with the binder is called Grouting</a:t>
            </a:r>
          </a:p>
          <a:p>
            <a:pPr eaLnBrk="1" hangingPunct="1">
              <a:lnSpc>
                <a:spcPct val="50000"/>
              </a:lnSpc>
              <a:spcBef>
                <a:spcPct val="20000"/>
              </a:spcBef>
            </a:pPr>
            <a:endParaRPr lang="en-US" altLang="en-US" sz="2800">
              <a:solidFill>
                <a:schemeClr val="tx2"/>
              </a:solidFill>
              <a:latin typeface="Times New Roman" panose="02020603050405020304" pitchFamily="18" charset="0"/>
            </a:endParaRPr>
          </a:p>
          <a:p>
            <a:pPr eaLnBrk="1" hangingPunct="1">
              <a:spcBef>
                <a:spcPct val="20000"/>
              </a:spcBef>
            </a:pPr>
            <a:r>
              <a:rPr lang="en-US" altLang="en-US" sz="3200" b="1">
                <a:solidFill>
                  <a:schemeClr val="tx2"/>
                </a:solidFill>
                <a:latin typeface="Times New Roman" panose="02020603050405020304" pitchFamily="18" charset="0"/>
              </a:rPr>
              <a:t>Full grout</a:t>
            </a:r>
          </a:p>
          <a:p>
            <a:pPr eaLnBrk="1" hangingPunct="1">
              <a:spcBef>
                <a:spcPct val="20000"/>
              </a:spcBef>
            </a:pPr>
            <a:r>
              <a:rPr lang="en-US" altLang="en-US" sz="2800">
                <a:latin typeface="Times New Roman" panose="02020603050405020304" pitchFamily="18" charset="0"/>
              </a:rPr>
              <a:t>When the binder is allowed to penetrate to the full depth of the consolidated stone layer.</a:t>
            </a:r>
          </a:p>
          <a:p>
            <a:pPr eaLnBrk="1" hangingPunct="1">
              <a:lnSpc>
                <a:spcPct val="80000"/>
              </a:lnSpc>
              <a:spcBef>
                <a:spcPct val="20000"/>
              </a:spcBef>
            </a:pPr>
            <a:endParaRPr lang="en-US" altLang="en-US" sz="2800">
              <a:solidFill>
                <a:schemeClr val="tx2"/>
              </a:solidFill>
              <a:latin typeface="Times New Roman" panose="02020603050405020304" pitchFamily="18" charset="0"/>
            </a:endParaRPr>
          </a:p>
          <a:p>
            <a:pPr eaLnBrk="1" hangingPunct="1">
              <a:spcBef>
                <a:spcPct val="20000"/>
              </a:spcBef>
            </a:pPr>
            <a:r>
              <a:rPr lang="en-US" altLang="en-US" sz="3200" b="1">
                <a:solidFill>
                  <a:schemeClr val="tx2"/>
                </a:solidFill>
                <a:latin typeface="Times New Roman" panose="02020603050405020304" pitchFamily="18" charset="0"/>
              </a:rPr>
              <a:t>Semi grout</a:t>
            </a:r>
          </a:p>
          <a:p>
            <a:pPr eaLnBrk="1" hangingPunct="1"/>
            <a:r>
              <a:rPr lang="en-US" altLang="en-US" sz="2800">
                <a:latin typeface="Times New Roman" panose="02020603050405020304" pitchFamily="18" charset="0"/>
              </a:rPr>
              <a:t>When it penetrates only half the consolidated layer.</a:t>
            </a:r>
          </a:p>
          <a:p>
            <a:pPr eaLnBrk="1" hangingPunct="1"/>
            <a:r>
              <a:rPr lang="en-US" altLang="en-US" sz="2800">
                <a:latin typeface="Times New Roman" panose="02020603050405020304" pitchFamily="18" charset="0"/>
              </a:rPr>
              <a:t>The consolidated thickness is generally 3 inch</a:t>
            </a:r>
            <a:endParaRPr lang="en-US" altLang="en-US" sz="2800">
              <a:solidFill>
                <a:schemeClr val="tx2"/>
              </a:solidFill>
              <a:latin typeface="Times New Roman" panose="02020603050405020304" pitchFamily="18" charset="0"/>
            </a:endParaRPr>
          </a:p>
        </p:txBody>
      </p:sp>
      <p:sp>
        <p:nvSpPr>
          <p:cNvPr id="14339" name="Text Box 8">
            <a:extLst>
              <a:ext uri="{FF2B5EF4-FFF2-40B4-BE49-F238E27FC236}">
                <a16:creationId xmlns:a16="http://schemas.microsoft.com/office/drawing/2014/main" id="{23517A27-D7EA-475D-82E4-725F7EE25001}"/>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7415">
                                            <p:txEl>
                                              <p:pRg st="1" end="1"/>
                                            </p:txEl>
                                          </p:spTgt>
                                        </p:tgtEl>
                                        <p:attrNameLst>
                                          <p:attrName>style.visibility</p:attrName>
                                        </p:attrNameLst>
                                      </p:cBhvr>
                                      <p:to>
                                        <p:strVal val="visible"/>
                                      </p:to>
                                    </p:set>
                                    <p:animEffect transition="in" filter="checkerboard(across)">
                                      <p:cBhvr>
                                        <p:cTn id="7" dur="500"/>
                                        <p:tgtEl>
                                          <p:spTgt spid="1741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9" fill="hold" nodeType="clickEffect">
                                  <p:stCondLst>
                                    <p:cond delay="0"/>
                                  </p:stCondLst>
                                  <p:childTnLst>
                                    <p:set>
                                      <p:cBhvr>
                                        <p:cTn id="11" dur="1" fill="hold">
                                          <p:stCondLst>
                                            <p:cond delay="0"/>
                                          </p:stCondLst>
                                        </p:cTn>
                                        <p:tgtEl>
                                          <p:spTgt spid="17415">
                                            <p:txEl>
                                              <p:pRg st="3" end="3"/>
                                            </p:txEl>
                                          </p:spTgt>
                                        </p:tgtEl>
                                        <p:attrNameLst>
                                          <p:attrName>style.visibility</p:attrName>
                                        </p:attrNameLst>
                                      </p:cBhvr>
                                      <p:to>
                                        <p:strVal val="visible"/>
                                      </p:to>
                                    </p:set>
                                    <p:anim calcmode="lin" valueType="num">
                                      <p:cBhvr additive="base">
                                        <p:cTn id="12" dur="500" fill="hold"/>
                                        <p:tgtEl>
                                          <p:spTgt spid="17415">
                                            <p:txEl>
                                              <p:pRg st="3" end="3"/>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741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17415">
                                            <p:txEl>
                                              <p:pRg st="4" end="4"/>
                                            </p:txEl>
                                          </p:spTgt>
                                        </p:tgtEl>
                                        <p:attrNameLst>
                                          <p:attrName>style.visibility</p:attrName>
                                        </p:attrNameLst>
                                      </p:cBhvr>
                                      <p:to>
                                        <p:strVal val="visible"/>
                                      </p:to>
                                    </p:set>
                                    <p:animEffect transition="in" filter="diamond(in)">
                                      <p:cBhvr>
                                        <p:cTn id="18" dur="2000"/>
                                        <p:tgtEl>
                                          <p:spTgt spid="17415">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7415">
                                            <p:txEl>
                                              <p:pRg st="6" end="6"/>
                                            </p:txEl>
                                          </p:spTgt>
                                        </p:tgtEl>
                                        <p:attrNameLst>
                                          <p:attrName>style.visibility</p:attrName>
                                        </p:attrNameLst>
                                      </p:cBhvr>
                                      <p:to>
                                        <p:strVal val="visible"/>
                                      </p:to>
                                    </p:set>
                                    <p:anim calcmode="lin" valueType="num">
                                      <p:cBhvr additive="base">
                                        <p:cTn id="23" dur="500" fill="hold"/>
                                        <p:tgtEl>
                                          <p:spTgt spid="17415">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74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7415">
                                            <p:txEl>
                                              <p:pRg st="7" end="7"/>
                                            </p:txEl>
                                          </p:spTgt>
                                        </p:tgtEl>
                                        <p:attrNameLst>
                                          <p:attrName>style.visibility</p:attrName>
                                        </p:attrNameLst>
                                      </p:cBhvr>
                                      <p:to>
                                        <p:strVal val="visible"/>
                                      </p:to>
                                    </p:set>
                                    <p:anim calcmode="lin" valueType="num">
                                      <p:cBhvr additive="base">
                                        <p:cTn id="29" dur="500" fill="hold"/>
                                        <p:tgtEl>
                                          <p:spTgt spid="17415">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7415">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7415">
                                            <p:txEl>
                                              <p:pRg st="8" end="8"/>
                                            </p:txEl>
                                          </p:spTgt>
                                        </p:tgtEl>
                                        <p:attrNameLst>
                                          <p:attrName>style.visibility</p:attrName>
                                        </p:attrNameLst>
                                      </p:cBhvr>
                                      <p:to>
                                        <p:strVal val="visible"/>
                                      </p:to>
                                    </p:set>
                                    <p:anim calcmode="lin" valueType="num">
                                      <p:cBhvr additive="base">
                                        <p:cTn id="33" dur="500" fill="hold"/>
                                        <p:tgtEl>
                                          <p:spTgt spid="1741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741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Text Box 6">
            <a:extLst>
              <a:ext uri="{FF2B5EF4-FFF2-40B4-BE49-F238E27FC236}">
                <a16:creationId xmlns:a16="http://schemas.microsoft.com/office/drawing/2014/main" id="{6ADF8C43-F8BC-4D08-9480-5D65F02CBA1A}"/>
              </a:ext>
            </a:extLst>
          </p:cNvPr>
          <p:cNvSpPr txBox="1">
            <a:spLocks noChangeArrowheads="1"/>
          </p:cNvSpPr>
          <p:nvPr/>
        </p:nvSpPr>
        <p:spPr bwMode="auto">
          <a:xfrm>
            <a:off x="762000" y="558800"/>
            <a:ext cx="7162800" cy="546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en-US" b="1">
                <a:solidFill>
                  <a:schemeClr val="tx2"/>
                </a:solidFill>
                <a:latin typeface="Times New Roman" panose="02020603050405020304" pitchFamily="18" charset="0"/>
              </a:rPr>
              <a:t>Pre mixing</a:t>
            </a:r>
          </a:p>
          <a:p>
            <a:pPr eaLnBrk="1" hangingPunct="1">
              <a:lnSpc>
                <a:spcPct val="90000"/>
              </a:lnSpc>
            </a:pPr>
            <a:endParaRPr lang="en-US" altLang="en-US" sz="3200">
              <a:latin typeface="Times New Roman" panose="02020603050405020304" pitchFamily="18" charset="0"/>
            </a:endParaRPr>
          </a:p>
          <a:p>
            <a:pPr eaLnBrk="1" hangingPunct="1">
              <a:lnSpc>
                <a:spcPct val="90000"/>
              </a:lnSpc>
            </a:pPr>
            <a:r>
              <a:rPr lang="en-US" altLang="en-US" sz="3200">
                <a:latin typeface="Times New Roman" panose="02020603050405020304" pitchFamily="18" charset="0"/>
              </a:rPr>
              <a:t>The process of mixing mineral aggregate with Bitumen off the road and then placing and consolidating the mixture on the road</a:t>
            </a:r>
          </a:p>
          <a:p>
            <a:pPr eaLnBrk="1" hangingPunct="1">
              <a:lnSpc>
                <a:spcPct val="90000"/>
              </a:lnSpc>
            </a:pPr>
            <a:endParaRPr lang="en-US" altLang="en-US" sz="3200">
              <a:latin typeface="Times New Roman" panose="02020603050405020304" pitchFamily="18" charset="0"/>
            </a:endParaRPr>
          </a:p>
          <a:p>
            <a:pPr eaLnBrk="1" hangingPunct="1">
              <a:lnSpc>
                <a:spcPct val="90000"/>
              </a:lnSpc>
            </a:pPr>
            <a:r>
              <a:rPr lang="en-US" altLang="en-US" sz="3200">
                <a:latin typeface="Times New Roman" panose="02020603050405020304" pitchFamily="18" charset="0"/>
              </a:rPr>
              <a:t>The thickness is generally 1” to 3” depending on load on the road. </a:t>
            </a:r>
          </a:p>
          <a:p>
            <a:pPr eaLnBrk="1" hangingPunct="1">
              <a:lnSpc>
                <a:spcPct val="90000"/>
              </a:lnSpc>
            </a:pPr>
            <a:endParaRPr lang="en-US" altLang="en-US" sz="3200">
              <a:latin typeface="Times New Roman" panose="02020603050405020304" pitchFamily="18" charset="0"/>
            </a:endParaRPr>
          </a:p>
          <a:p>
            <a:pPr eaLnBrk="1" hangingPunct="1">
              <a:lnSpc>
                <a:spcPct val="90000"/>
              </a:lnSpc>
            </a:pPr>
            <a:r>
              <a:rPr lang="en-US" altLang="en-US" sz="3200">
                <a:latin typeface="Times New Roman" panose="02020603050405020304" pitchFamily="18" charset="0"/>
              </a:rPr>
              <a:t>Premix method is superior to the grouting</a:t>
            </a:r>
            <a:r>
              <a:rPr lang="en-US" altLang="en-US"/>
              <a:t> </a:t>
            </a:r>
            <a:r>
              <a:rPr lang="en-US" altLang="en-US" sz="3200">
                <a:latin typeface="Times New Roman" panose="02020603050405020304" pitchFamily="18" charset="0"/>
              </a:rPr>
              <a:t>method.</a:t>
            </a:r>
            <a:endParaRPr lang="en-US" altLang="en-US" sz="3200">
              <a:solidFill>
                <a:schemeClr val="tx2"/>
              </a:solidFill>
              <a:latin typeface="Times New Roman" panose="02020603050405020304" pitchFamily="18" charset="0"/>
            </a:endParaRPr>
          </a:p>
        </p:txBody>
      </p:sp>
      <p:sp>
        <p:nvSpPr>
          <p:cNvPr id="15363" name="Text Box 7">
            <a:extLst>
              <a:ext uri="{FF2B5EF4-FFF2-40B4-BE49-F238E27FC236}">
                <a16:creationId xmlns:a16="http://schemas.microsoft.com/office/drawing/2014/main" id="{6DC89BDA-B10B-4F53-ABAF-27E332C38701}"/>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486">
                                            <p:txEl>
                                              <p:pRg st="2" end="2"/>
                                            </p:txEl>
                                          </p:spTgt>
                                        </p:tgtEl>
                                        <p:attrNameLst>
                                          <p:attrName>style.visibility</p:attrName>
                                        </p:attrNameLst>
                                      </p:cBhvr>
                                      <p:to>
                                        <p:strVal val="visible"/>
                                      </p:to>
                                    </p:set>
                                    <p:animEffect transition="in" filter="checkerboard(across)">
                                      <p:cBhvr>
                                        <p:cTn id="7" dur="500"/>
                                        <p:tgtEl>
                                          <p:spTgt spid="2048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nodeType="clickEffect">
                                  <p:stCondLst>
                                    <p:cond delay="0"/>
                                  </p:stCondLst>
                                  <p:childTnLst>
                                    <p:set>
                                      <p:cBhvr>
                                        <p:cTn id="11" dur="1" fill="hold">
                                          <p:stCondLst>
                                            <p:cond delay="0"/>
                                          </p:stCondLst>
                                        </p:cTn>
                                        <p:tgtEl>
                                          <p:spTgt spid="20486">
                                            <p:txEl>
                                              <p:pRg st="4" end="4"/>
                                            </p:txEl>
                                          </p:spTgt>
                                        </p:tgtEl>
                                        <p:attrNameLst>
                                          <p:attrName>style.visibility</p:attrName>
                                        </p:attrNameLst>
                                      </p:cBhvr>
                                      <p:to>
                                        <p:strVal val="visible"/>
                                      </p:to>
                                    </p:set>
                                    <p:anim calcmode="lin" valueType="num">
                                      <p:cBhvr additive="base">
                                        <p:cTn id="12" dur="500" fill="hold"/>
                                        <p:tgtEl>
                                          <p:spTgt spid="20486">
                                            <p:txEl>
                                              <p:pRg st="4" end="4"/>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2048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0486">
                                            <p:txEl>
                                              <p:pRg st="6" end="6"/>
                                            </p:txEl>
                                          </p:spTgt>
                                        </p:tgtEl>
                                        <p:attrNameLst>
                                          <p:attrName>style.visibility</p:attrName>
                                        </p:attrNameLst>
                                      </p:cBhvr>
                                      <p:to>
                                        <p:strVal val="visible"/>
                                      </p:to>
                                    </p:set>
                                    <p:anim calcmode="lin" valueType="num">
                                      <p:cBhvr additive="base">
                                        <p:cTn id="18" dur="500" fill="hold"/>
                                        <p:tgtEl>
                                          <p:spTgt spid="20486">
                                            <p:txEl>
                                              <p:pRg st="6" end="6"/>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48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9A2A9DE-3241-46E8-BAF4-5E3E82DAF012}"/>
              </a:ext>
            </a:extLst>
          </p:cNvPr>
          <p:cNvSpPr>
            <a:spLocks noGrp="1" noChangeArrowheads="1"/>
          </p:cNvSpPr>
          <p:nvPr>
            <p:ph type="title"/>
          </p:nvPr>
        </p:nvSpPr>
        <p:spPr>
          <a:xfrm>
            <a:off x="762000" y="152400"/>
            <a:ext cx="6248400" cy="609600"/>
          </a:xfrm>
        </p:spPr>
        <p:txBody>
          <a:bodyPr/>
          <a:lstStyle/>
          <a:p>
            <a:pPr eaLnBrk="1" hangingPunct="1"/>
            <a:r>
              <a:rPr lang="en-US" altLang="en-US" sz="3200" b="1">
                <a:latin typeface="Times New Roman" panose="02020603050405020304" pitchFamily="18" charset="0"/>
              </a:rPr>
              <a:t>Binders for premixing</a:t>
            </a:r>
          </a:p>
        </p:txBody>
      </p:sp>
      <p:sp>
        <p:nvSpPr>
          <p:cNvPr id="22531" name="Rectangle 3">
            <a:extLst>
              <a:ext uri="{FF2B5EF4-FFF2-40B4-BE49-F238E27FC236}">
                <a16:creationId xmlns:a16="http://schemas.microsoft.com/office/drawing/2014/main" id="{5673D6D4-702E-43F5-9FA4-5383A613C85E}"/>
              </a:ext>
            </a:extLst>
          </p:cNvPr>
          <p:cNvSpPr>
            <a:spLocks noGrp="1" noChangeArrowheads="1"/>
          </p:cNvSpPr>
          <p:nvPr>
            <p:ph type="body" idx="1"/>
          </p:nvPr>
        </p:nvSpPr>
        <p:spPr>
          <a:xfrm>
            <a:off x="762000" y="838200"/>
            <a:ext cx="7696200" cy="5638800"/>
          </a:xfrm>
        </p:spPr>
        <p:txBody>
          <a:bodyPr/>
          <a:lstStyle/>
          <a:p>
            <a:pPr marL="533400" indent="-533400" eaLnBrk="1" hangingPunct="1">
              <a:lnSpc>
                <a:spcPct val="80000"/>
              </a:lnSpc>
              <a:buFontTx/>
              <a:buNone/>
            </a:pPr>
            <a:r>
              <a:rPr lang="en-US" altLang="en-US" sz="2800">
                <a:latin typeface="Times New Roman" panose="02020603050405020304" pitchFamily="18" charset="0"/>
              </a:rPr>
              <a:t>	</a:t>
            </a:r>
            <a:r>
              <a:rPr lang="en-US" altLang="en-US">
                <a:latin typeface="Times New Roman" panose="02020603050405020304" pitchFamily="18" charset="0"/>
              </a:rPr>
              <a:t>Using hot Bitumen/cutback</a:t>
            </a:r>
          </a:p>
          <a:p>
            <a:pPr marL="533400" indent="-533400" eaLnBrk="1" hangingPunct="1">
              <a:lnSpc>
                <a:spcPct val="80000"/>
              </a:lnSpc>
              <a:buFontTx/>
              <a:buNone/>
            </a:pPr>
            <a:r>
              <a:rPr lang="en-US" altLang="en-US">
                <a:latin typeface="Times New Roman" panose="02020603050405020304" pitchFamily="18" charset="0"/>
              </a:rPr>
              <a:t>--------------------------------------------------</a:t>
            </a:r>
          </a:p>
          <a:p>
            <a:pPr marL="533400" indent="-533400" eaLnBrk="1" hangingPunct="1">
              <a:lnSpc>
                <a:spcPct val="80000"/>
              </a:lnSpc>
              <a:buFontTx/>
              <a:buNone/>
            </a:pPr>
            <a:r>
              <a:rPr lang="en-US" altLang="en-US" sz="2800">
                <a:latin typeface="Times New Roman" panose="02020603050405020304" pitchFamily="18" charset="0"/>
              </a:rPr>
              <a:t>Stone size           			Bitumen 			                                         required per 					          		cubic meter</a:t>
            </a:r>
          </a:p>
          <a:p>
            <a:pPr marL="533400" indent="-533400" eaLnBrk="1" hangingPunct="1">
              <a:lnSpc>
                <a:spcPct val="80000"/>
              </a:lnSpc>
              <a:buFontTx/>
              <a:buNone/>
            </a:pPr>
            <a:r>
              <a:rPr lang="en-US" altLang="en-US" sz="2800">
                <a:latin typeface="Times New Roman" panose="02020603050405020304" pitchFamily="18" charset="0"/>
              </a:rPr>
              <a:t>----------------------------------------------------------</a:t>
            </a:r>
          </a:p>
          <a:p>
            <a:pPr marL="533400" indent="-533400" eaLnBrk="1" hangingPunct="1">
              <a:lnSpc>
                <a:spcPct val="80000"/>
              </a:lnSpc>
              <a:buFontTx/>
              <a:buNone/>
            </a:pPr>
            <a:r>
              <a:rPr lang="en-US" altLang="en-US" sz="2800">
                <a:latin typeface="Times New Roman" panose="02020603050405020304" pitchFamily="18" charset="0"/>
              </a:rPr>
              <a:t>12.5 mm                     		52 to 56 Kg</a:t>
            </a:r>
          </a:p>
          <a:p>
            <a:pPr marL="533400" indent="-533400" eaLnBrk="1" hangingPunct="1">
              <a:lnSpc>
                <a:spcPct val="80000"/>
              </a:lnSpc>
              <a:buFontTx/>
              <a:buNone/>
            </a:pPr>
            <a:endParaRPr lang="en-US" altLang="en-US" sz="2800">
              <a:latin typeface="Times New Roman" panose="02020603050405020304" pitchFamily="18" charset="0"/>
            </a:endParaRPr>
          </a:p>
          <a:p>
            <a:pPr marL="533400" indent="-533400" eaLnBrk="1" hangingPunct="1">
              <a:lnSpc>
                <a:spcPct val="80000"/>
              </a:lnSpc>
              <a:buFontTx/>
              <a:buNone/>
            </a:pPr>
            <a:r>
              <a:rPr lang="en-US" altLang="en-US" sz="2800">
                <a:latin typeface="Times New Roman" panose="02020603050405020304" pitchFamily="18" charset="0"/>
              </a:rPr>
              <a:t>10mm                        		56 to 64 Kg.</a:t>
            </a:r>
          </a:p>
          <a:p>
            <a:pPr marL="533400" indent="-533400" eaLnBrk="1" hangingPunct="1">
              <a:lnSpc>
                <a:spcPct val="80000"/>
              </a:lnSpc>
              <a:buFontTx/>
              <a:buNone/>
            </a:pPr>
            <a:endParaRPr lang="en-US" altLang="en-US" sz="2800">
              <a:latin typeface="Times New Roman" panose="02020603050405020304" pitchFamily="18" charset="0"/>
            </a:endParaRPr>
          </a:p>
          <a:p>
            <a:pPr marL="533400" indent="-533400" eaLnBrk="1" hangingPunct="1">
              <a:lnSpc>
                <a:spcPct val="80000"/>
              </a:lnSpc>
              <a:buFontTx/>
              <a:buNone/>
            </a:pPr>
            <a:r>
              <a:rPr lang="en-US" altLang="en-US" sz="2800">
                <a:latin typeface="Times New Roman" panose="02020603050405020304" pitchFamily="18" charset="0"/>
              </a:rPr>
              <a:t>Stone grit                 		115 Kg</a:t>
            </a:r>
          </a:p>
          <a:p>
            <a:pPr marL="533400" indent="-533400" eaLnBrk="1" hangingPunct="1">
              <a:lnSpc>
                <a:spcPct val="80000"/>
              </a:lnSpc>
              <a:buFontTx/>
              <a:buNone/>
            </a:pPr>
            <a:endParaRPr lang="en-US" altLang="en-US" sz="2800">
              <a:latin typeface="Times New Roman" panose="02020603050405020304" pitchFamily="18" charset="0"/>
            </a:endParaRPr>
          </a:p>
          <a:p>
            <a:pPr marL="533400" indent="-533400" eaLnBrk="1" hangingPunct="1">
              <a:lnSpc>
                <a:spcPct val="80000"/>
              </a:lnSpc>
              <a:buFontTx/>
              <a:buNone/>
            </a:pPr>
            <a:r>
              <a:rPr lang="en-US" altLang="en-US" sz="2800">
                <a:latin typeface="Times New Roman" panose="02020603050405020304" pitchFamily="18" charset="0"/>
              </a:rPr>
              <a:t>Coarse Sand            		 126 Kg</a:t>
            </a:r>
          </a:p>
          <a:p>
            <a:pPr marL="533400" indent="-533400" eaLnBrk="1" hangingPunct="1">
              <a:lnSpc>
                <a:spcPct val="80000"/>
              </a:lnSpc>
              <a:buFontTx/>
              <a:buNone/>
            </a:pPr>
            <a:r>
              <a:rPr lang="en-US" altLang="en-US" sz="2800">
                <a:latin typeface="Times New Roman" panose="02020603050405020304" pitchFamily="18" charset="0"/>
              </a:rPr>
              <a:t>--------------------------------------------------------------</a:t>
            </a:r>
          </a:p>
        </p:txBody>
      </p:sp>
      <p:sp>
        <p:nvSpPr>
          <p:cNvPr id="16388" name="Text Box 4">
            <a:extLst>
              <a:ext uri="{FF2B5EF4-FFF2-40B4-BE49-F238E27FC236}">
                <a16:creationId xmlns:a16="http://schemas.microsoft.com/office/drawing/2014/main" id="{27D917DF-12DE-4BB2-B59C-3497DFE2F17C}"/>
              </a:ext>
            </a:extLst>
          </p:cNvPr>
          <p:cNvSpPr txBox="1">
            <a:spLocks noChangeArrowheads="1"/>
          </p:cNvSpPr>
          <p:nvPr/>
        </p:nvSpPr>
        <p:spPr bwMode="auto">
          <a:xfrm>
            <a:off x="7477125" y="6400800"/>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diamond(in)">
                                      <p:cBhvr>
                                        <p:cTn id="7" dur="10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diamond(in)">
                                      <p:cBhvr>
                                        <p:cTn id="12" dur="10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diamond(in)">
                                      <p:cBhvr>
                                        <p:cTn id="17" dur="10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diamond(in)">
                                      <p:cBhvr>
                                        <p:cTn id="22" dur="1000"/>
                                        <p:tgtEl>
                                          <p:spTgt spid="225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diamond(in)">
                                      <p:cBhvr>
                                        <p:cTn id="27" dur="1000"/>
                                        <p:tgtEl>
                                          <p:spTgt spid="2253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2531">
                                            <p:txEl>
                                              <p:pRg st="6" end="6"/>
                                            </p:txEl>
                                          </p:spTgt>
                                        </p:tgtEl>
                                        <p:attrNameLst>
                                          <p:attrName>style.visibility</p:attrName>
                                        </p:attrNameLst>
                                      </p:cBhvr>
                                      <p:to>
                                        <p:strVal val="visible"/>
                                      </p:to>
                                    </p:set>
                                    <p:animEffect transition="in" filter="diamond(in)">
                                      <p:cBhvr>
                                        <p:cTn id="32" dur="1000"/>
                                        <p:tgtEl>
                                          <p:spTgt spid="2253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2531">
                                            <p:txEl>
                                              <p:pRg st="8" end="8"/>
                                            </p:txEl>
                                          </p:spTgt>
                                        </p:tgtEl>
                                        <p:attrNameLst>
                                          <p:attrName>style.visibility</p:attrName>
                                        </p:attrNameLst>
                                      </p:cBhvr>
                                      <p:to>
                                        <p:strVal val="visible"/>
                                      </p:to>
                                    </p:set>
                                    <p:animEffect transition="in" filter="diamond(in)">
                                      <p:cBhvr>
                                        <p:cTn id="37" dur="1000"/>
                                        <p:tgtEl>
                                          <p:spTgt spid="22531">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22531">
                                            <p:txEl>
                                              <p:pRg st="10" end="10"/>
                                            </p:txEl>
                                          </p:spTgt>
                                        </p:tgtEl>
                                        <p:attrNameLst>
                                          <p:attrName>style.visibility</p:attrName>
                                        </p:attrNameLst>
                                      </p:cBhvr>
                                      <p:to>
                                        <p:strVal val="visible"/>
                                      </p:to>
                                    </p:set>
                                    <p:animEffect transition="in" filter="diamond(in)">
                                      <p:cBhvr>
                                        <p:cTn id="42" dur="1000"/>
                                        <p:tgtEl>
                                          <p:spTgt spid="22531">
                                            <p:txEl>
                                              <p:pRg st="10" end="1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2531">
                                            <p:txEl>
                                              <p:pRg st="11" end="11"/>
                                            </p:txEl>
                                          </p:spTgt>
                                        </p:tgtEl>
                                        <p:attrNameLst>
                                          <p:attrName>style.visibility</p:attrName>
                                        </p:attrNameLst>
                                      </p:cBhvr>
                                      <p:to>
                                        <p:strVal val="visible"/>
                                      </p:to>
                                    </p:set>
                                    <p:animEffect transition="in" filter="diamond(in)">
                                      <p:cBhvr>
                                        <p:cTn id="47" dur="1000"/>
                                        <p:tgtEl>
                                          <p:spTgt spid="2253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Text Box 6">
            <a:extLst>
              <a:ext uri="{FF2B5EF4-FFF2-40B4-BE49-F238E27FC236}">
                <a16:creationId xmlns:a16="http://schemas.microsoft.com/office/drawing/2014/main" id="{6854D0FD-CAA5-4F7B-94F4-30B78610C5DF}"/>
              </a:ext>
            </a:extLst>
          </p:cNvPr>
          <p:cNvSpPr txBox="1">
            <a:spLocks noChangeArrowheads="1"/>
          </p:cNvSpPr>
          <p:nvPr/>
        </p:nvSpPr>
        <p:spPr bwMode="auto">
          <a:xfrm>
            <a:off x="669925" y="735013"/>
            <a:ext cx="8093075" cy="520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a:solidFill>
                  <a:schemeClr val="tx2"/>
                </a:solidFill>
                <a:latin typeface="Times New Roman" panose="02020603050405020304" pitchFamily="18" charset="0"/>
              </a:rPr>
              <a:t>Bitumen required </a:t>
            </a:r>
            <a:r>
              <a:rPr lang="en-US" altLang="en-US" i="1">
                <a:solidFill>
                  <a:schemeClr val="tx2"/>
                </a:solidFill>
                <a:latin typeface="Times New Roman" panose="02020603050405020304" pitchFamily="18" charset="0"/>
              </a:rPr>
              <a:t>(per square meter)</a:t>
            </a:r>
          </a:p>
          <a:p>
            <a:pPr eaLnBrk="1" hangingPunct="1">
              <a:lnSpc>
                <a:spcPct val="20000"/>
              </a:lnSpc>
            </a:pPr>
            <a:endParaRPr lang="en-US" altLang="en-US"/>
          </a:p>
          <a:p>
            <a:pPr eaLnBrk="1" hangingPunct="1"/>
            <a:r>
              <a:rPr lang="en-US" altLang="en-US" sz="3200" b="1">
                <a:latin typeface="Times New Roman" panose="02020603050405020304" pitchFamily="18" charset="0"/>
              </a:rPr>
              <a:t>For single coat work</a:t>
            </a:r>
            <a:endParaRPr lang="en-US" altLang="en-US" sz="3200" b="1">
              <a:solidFill>
                <a:schemeClr val="tx2"/>
              </a:solidFill>
              <a:latin typeface="Times New Roman" panose="02020603050405020304" pitchFamily="18" charset="0"/>
            </a:endParaRPr>
          </a:p>
          <a:p>
            <a:pPr eaLnBrk="1" hangingPunct="1">
              <a:lnSpc>
                <a:spcPct val="90000"/>
              </a:lnSpc>
              <a:spcBef>
                <a:spcPct val="20000"/>
              </a:spcBef>
            </a:pPr>
            <a:r>
              <a:rPr lang="en-US" altLang="en-US" sz="2800">
                <a:latin typeface="Times New Roman" panose="02020603050405020304" pitchFamily="18" charset="0"/>
              </a:rPr>
              <a:t>Nominal size</a:t>
            </a:r>
            <a:r>
              <a:rPr lang="en-US" altLang="en-US"/>
              <a:t>		  	</a:t>
            </a:r>
            <a:r>
              <a:rPr lang="en-US" altLang="en-US" sz="2800">
                <a:latin typeface="Times New Roman" panose="02020603050405020304" pitchFamily="18" charset="0"/>
              </a:rPr>
              <a:t>Bitumen</a:t>
            </a:r>
          </a:p>
          <a:p>
            <a:pPr eaLnBrk="1" hangingPunct="1">
              <a:lnSpc>
                <a:spcPct val="90000"/>
              </a:lnSpc>
              <a:spcBef>
                <a:spcPct val="20000"/>
              </a:spcBef>
            </a:pPr>
            <a:r>
              <a:rPr lang="en-US" altLang="en-US" sz="2800">
                <a:latin typeface="Times New Roman" panose="02020603050405020304" pitchFamily="18" charset="0"/>
              </a:rPr>
              <a:t>12.5 mm                        		2.25 Kg</a:t>
            </a:r>
          </a:p>
          <a:p>
            <a:pPr eaLnBrk="1" hangingPunct="1"/>
            <a:endParaRPr lang="en-US" altLang="en-US" sz="3200">
              <a:latin typeface="Times New Roman" panose="02020603050405020304" pitchFamily="18" charset="0"/>
            </a:endParaRPr>
          </a:p>
          <a:p>
            <a:pPr eaLnBrk="1" hangingPunct="1"/>
            <a:r>
              <a:rPr lang="en-US" altLang="en-US" sz="3200" b="1">
                <a:latin typeface="Times New Roman" panose="02020603050405020304" pitchFamily="18" charset="0"/>
              </a:rPr>
              <a:t>For two coat work</a:t>
            </a:r>
          </a:p>
          <a:p>
            <a:pPr eaLnBrk="1" hangingPunct="1"/>
            <a:r>
              <a:rPr lang="en-US" altLang="en-US" sz="2800">
                <a:latin typeface="Times New Roman" panose="02020603050405020304" pitchFamily="18" charset="0"/>
              </a:rPr>
              <a:t>First coat                  		Bitumen</a:t>
            </a:r>
          </a:p>
          <a:p>
            <a:pPr eaLnBrk="1" hangingPunct="1"/>
            <a:r>
              <a:rPr lang="en-US" altLang="en-US" sz="2800">
                <a:latin typeface="Times New Roman" panose="02020603050405020304" pitchFamily="18" charset="0"/>
              </a:rPr>
              <a:t>Stone Size 12.5 mm   		1.70 to 2 Kg 	</a:t>
            </a:r>
          </a:p>
          <a:p>
            <a:pPr eaLnBrk="1" hangingPunct="1">
              <a:lnSpc>
                <a:spcPct val="50000"/>
              </a:lnSpc>
            </a:pPr>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Second coat</a:t>
            </a:r>
          </a:p>
          <a:p>
            <a:pPr eaLnBrk="1" hangingPunct="1"/>
            <a:r>
              <a:rPr lang="en-US" altLang="en-US" sz="2800">
                <a:latin typeface="Times New Roman" panose="02020603050405020304" pitchFamily="18" charset="0"/>
              </a:rPr>
              <a:t>Stone Size 6 to 10 mm     	1 to 1.2 Kg </a:t>
            </a:r>
            <a:endParaRPr lang="en-US" altLang="en-US" sz="2800">
              <a:solidFill>
                <a:schemeClr val="tx2"/>
              </a:solidFill>
              <a:latin typeface="Times New Roman" panose="02020603050405020304" pitchFamily="18" charset="0"/>
            </a:endParaRPr>
          </a:p>
        </p:txBody>
      </p:sp>
      <p:sp>
        <p:nvSpPr>
          <p:cNvPr id="17411" name="Text Box 7">
            <a:extLst>
              <a:ext uri="{FF2B5EF4-FFF2-40B4-BE49-F238E27FC236}">
                <a16:creationId xmlns:a16="http://schemas.microsoft.com/office/drawing/2014/main" id="{B131E3FA-291F-42D6-8754-073284E4F12D}"/>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1510">
                                            <p:txEl>
                                              <p:pRg st="2" end="2"/>
                                            </p:txEl>
                                          </p:spTgt>
                                        </p:tgtEl>
                                        <p:attrNameLst>
                                          <p:attrName>style.visibility</p:attrName>
                                        </p:attrNameLst>
                                      </p:cBhvr>
                                      <p:to>
                                        <p:strVal val="visible"/>
                                      </p:to>
                                    </p:set>
                                    <p:animEffect transition="in" filter="blinds(horizontal)">
                                      <p:cBhvr>
                                        <p:cTn id="7" dur="500"/>
                                        <p:tgtEl>
                                          <p:spTgt spid="2151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21510">
                                            <p:txEl>
                                              <p:pRg st="3" end="3"/>
                                            </p:txEl>
                                          </p:spTgt>
                                        </p:tgtEl>
                                        <p:attrNameLst>
                                          <p:attrName>style.visibility</p:attrName>
                                        </p:attrNameLst>
                                      </p:cBhvr>
                                      <p:to>
                                        <p:strVal val="visible"/>
                                      </p:to>
                                    </p:set>
                                    <p:animEffect transition="in" filter="fade">
                                      <p:cBhvr>
                                        <p:cTn id="12" dur="1000"/>
                                        <p:tgtEl>
                                          <p:spTgt spid="21510">
                                            <p:txEl>
                                              <p:pRg st="3" end="3"/>
                                            </p:txEl>
                                          </p:spTgt>
                                        </p:tgtEl>
                                      </p:cBhvr>
                                    </p:animEffect>
                                    <p:anim calcmode="lin" valueType="num">
                                      <p:cBhvr>
                                        <p:cTn id="13" dur="1000" fill="hold"/>
                                        <p:tgtEl>
                                          <p:spTgt spid="21510">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1510">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1510">
                                            <p:txEl>
                                              <p:pRg st="4" end="4"/>
                                            </p:txEl>
                                          </p:spTgt>
                                        </p:tgtEl>
                                        <p:attrNameLst>
                                          <p:attrName>style.visibility</p:attrName>
                                        </p:attrNameLst>
                                      </p:cBhvr>
                                      <p:to>
                                        <p:strVal val="visible"/>
                                      </p:to>
                                    </p:set>
                                    <p:animEffect transition="in" filter="fade">
                                      <p:cBhvr>
                                        <p:cTn id="17" dur="1000"/>
                                        <p:tgtEl>
                                          <p:spTgt spid="21510">
                                            <p:txEl>
                                              <p:pRg st="4" end="4"/>
                                            </p:txEl>
                                          </p:spTgt>
                                        </p:tgtEl>
                                      </p:cBhvr>
                                    </p:animEffect>
                                    <p:anim calcmode="lin" valueType="num">
                                      <p:cBhvr>
                                        <p:cTn id="18" dur="1000" fill="hold"/>
                                        <p:tgtEl>
                                          <p:spTgt spid="21510">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15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21510">
                                            <p:txEl>
                                              <p:pRg st="6" end="6"/>
                                            </p:txEl>
                                          </p:spTgt>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21510">
                                            <p:txEl>
                                              <p:pRg st="7" end="7"/>
                                            </p:txEl>
                                          </p:spTgt>
                                        </p:tgtEl>
                                        <p:attrNameLst>
                                          <p:attrName>style.visibility</p:attrName>
                                        </p:attrNameLst>
                                      </p:cBhvr>
                                      <p:to>
                                        <p:strVal val="visible"/>
                                      </p:to>
                                    </p:set>
                                    <p:animEffect transition="in" filter="fade">
                                      <p:cBhvr>
                                        <p:cTn id="28" dur="1000"/>
                                        <p:tgtEl>
                                          <p:spTgt spid="21510">
                                            <p:txEl>
                                              <p:pRg st="7" end="7"/>
                                            </p:txEl>
                                          </p:spTgt>
                                        </p:tgtEl>
                                      </p:cBhvr>
                                    </p:animEffect>
                                    <p:anim calcmode="lin" valueType="num">
                                      <p:cBhvr>
                                        <p:cTn id="29" dur="1000" fill="hold"/>
                                        <p:tgtEl>
                                          <p:spTgt spid="21510">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21510">
                                            <p:txEl>
                                              <p:pRg st="7" end="7"/>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21510">
                                            <p:txEl>
                                              <p:pRg st="8" end="8"/>
                                            </p:txEl>
                                          </p:spTgt>
                                        </p:tgtEl>
                                        <p:attrNameLst>
                                          <p:attrName>style.visibility</p:attrName>
                                        </p:attrNameLst>
                                      </p:cBhvr>
                                      <p:to>
                                        <p:strVal val="visible"/>
                                      </p:to>
                                    </p:set>
                                    <p:animEffect transition="in" filter="fade">
                                      <p:cBhvr>
                                        <p:cTn id="33" dur="1000"/>
                                        <p:tgtEl>
                                          <p:spTgt spid="21510">
                                            <p:txEl>
                                              <p:pRg st="8" end="8"/>
                                            </p:txEl>
                                          </p:spTgt>
                                        </p:tgtEl>
                                      </p:cBhvr>
                                    </p:animEffect>
                                    <p:anim calcmode="lin" valueType="num">
                                      <p:cBhvr>
                                        <p:cTn id="34" dur="1000" fill="hold"/>
                                        <p:tgtEl>
                                          <p:spTgt spid="21510">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21510">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21510">
                                            <p:txEl>
                                              <p:pRg st="10" end="10"/>
                                            </p:txEl>
                                          </p:spTgt>
                                        </p:tgtEl>
                                        <p:attrNameLst>
                                          <p:attrName>style.visibility</p:attrName>
                                        </p:attrNameLst>
                                      </p:cBhvr>
                                      <p:to>
                                        <p:strVal val="visible"/>
                                      </p:to>
                                    </p:set>
                                    <p:anim calcmode="lin" valueType="num">
                                      <p:cBhvr additive="base">
                                        <p:cTn id="40" dur="500" fill="hold"/>
                                        <p:tgtEl>
                                          <p:spTgt spid="21510">
                                            <p:txEl>
                                              <p:pRg st="10" end="1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1510">
                                            <p:txEl>
                                              <p:pRg st="10" end="10"/>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21510">
                                            <p:txEl>
                                              <p:pRg st="11" end="11"/>
                                            </p:txEl>
                                          </p:spTgt>
                                        </p:tgtEl>
                                        <p:attrNameLst>
                                          <p:attrName>style.visibility</p:attrName>
                                        </p:attrNameLst>
                                      </p:cBhvr>
                                      <p:to>
                                        <p:strVal val="visible"/>
                                      </p:to>
                                    </p:set>
                                    <p:anim calcmode="lin" valueType="num">
                                      <p:cBhvr additive="base">
                                        <p:cTn id="44" dur="500" fill="hold"/>
                                        <p:tgtEl>
                                          <p:spTgt spid="21510">
                                            <p:txEl>
                                              <p:pRg st="11" end="1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1510">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Text Box 6">
            <a:extLst>
              <a:ext uri="{FF2B5EF4-FFF2-40B4-BE49-F238E27FC236}">
                <a16:creationId xmlns:a16="http://schemas.microsoft.com/office/drawing/2014/main" id="{2A85F5D2-88CD-4866-8604-1527D408DFB2}"/>
              </a:ext>
            </a:extLst>
          </p:cNvPr>
          <p:cNvSpPr txBox="1">
            <a:spLocks noChangeArrowheads="1"/>
          </p:cNvSpPr>
          <p:nvPr/>
        </p:nvSpPr>
        <p:spPr bwMode="auto">
          <a:xfrm>
            <a:off x="914400" y="665163"/>
            <a:ext cx="7848600" cy="550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70000"/>
              </a:lnSpc>
            </a:pPr>
            <a:r>
              <a:rPr lang="en-US" altLang="en-US" b="1">
                <a:solidFill>
                  <a:schemeClr val="tx2"/>
                </a:solidFill>
                <a:latin typeface="Times New Roman" panose="02020603050405020304" pitchFamily="18" charset="0"/>
              </a:rPr>
              <a:t>Quantity of bitumen Required </a:t>
            </a:r>
          </a:p>
          <a:p>
            <a:pPr eaLnBrk="1" hangingPunct="1">
              <a:lnSpc>
                <a:spcPct val="70000"/>
              </a:lnSpc>
            </a:pPr>
            <a:r>
              <a:rPr lang="en-US" altLang="en-US" b="1">
                <a:solidFill>
                  <a:schemeClr val="tx2"/>
                </a:solidFill>
                <a:latin typeface="Times New Roman" panose="02020603050405020304" pitchFamily="18" charset="0"/>
              </a:rPr>
              <a:t>for 1 sq. meter of road surface</a:t>
            </a:r>
          </a:p>
          <a:p>
            <a:pPr eaLnBrk="1" hangingPunct="1">
              <a:lnSpc>
                <a:spcPct val="70000"/>
              </a:lnSpc>
            </a:pPr>
            <a:endParaRPr lang="en-US" altLang="en-US">
              <a:solidFill>
                <a:schemeClr val="tx2"/>
              </a:solidFill>
              <a:latin typeface="Times New Roman" panose="02020603050405020304" pitchFamily="18" charset="0"/>
            </a:endParaRPr>
          </a:p>
          <a:p>
            <a:pPr eaLnBrk="1" hangingPunct="1"/>
            <a:r>
              <a:rPr lang="en-US" altLang="en-US" sz="3200" b="1">
                <a:latin typeface="Times New Roman" panose="02020603050405020304" pitchFamily="18" charset="0"/>
              </a:rPr>
              <a:t>Stone size                            Bitumen</a:t>
            </a:r>
          </a:p>
          <a:p>
            <a:pPr eaLnBrk="1" hangingPunct="1"/>
            <a:endParaRPr lang="en-US" altLang="en-US" sz="3200" b="1">
              <a:latin typeface="Times New Roman" panose="02020603050405020304" pitchFamily="18" charset="0"/>
            </a:endParaRPr>
          </a:p>
          <a:p>
            <a:pPr eaLnBrk="1" hangingPunct="1"/>
            <a:r>
              <a:rPr lang="en-US" altLang="en-US" sz="2800">
                <a:latin typeface="Times New Roman" panose="02020603050405020304" pitchFamily="18" charset="0"/>
              </a:rPr>
              <a:t>75 mm grouted                        	6.80 to 7.50 Kg</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50mm grouted                         	4.75 to 5.25 Kg</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Semi grout work                       	2.5   to 3      Kg</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Seal coat Stone Grit 10mm      	1.20 to 1.50 Kg</a:t>
            </a:r>
          </a:p>
          <a:p>
            <a:pPr eaLnBrk="1" hangingPunct="1">
              <a:lnSpc>
                <a:spcPct val="70000"/>
              </a:lnSpc>
            </a:pPr>
            <a:endParaRPr lang="en-US" altLang="en-US" sz="2800">
              <a:solidFill>
                <a:schemeClr val="tx2"/>
              </a:solidFill>
              <a:latin typeface="Times New Roman" panose="02020603050405020304" pitchFamily="18" charset="0"/>
            </a:endParaRPr>
          </a:p>
        </p:txBody>
      </p:sp>
      <p:sp>
        <p:nvSpPr>
          <p:cNvPr id="18435" name="Text Box 7">
            <a:extLst>
              <a:ext uri="{FF2B5EF4-FFF2-40B4-BE49-F238E27FC236}">
                <a16:creationId xmlns:a16="http://schemas.microsoft.com/office/drawing/2014/main" id="{3FC826C8-140B-40F1-9CB8-65B585C42801}"/>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3558">
                                            <p:txEl>
                                              <p:pRg st="3" end="3"/>
                                            </p:txEl>
                                          </p:spTgt>
                                        </p:tgtEl>
                                        <p:attrNameLst>
                                          <p:attrName>style.visibility</p:attrName>
                                        </p:attrNameLst>
                                      </p:cBhvr>
                                      <p:to>
                                        <p:strVal val="visible"/>
                                      </p:to>
                                    </p:set>
                                    <p:animEffect transition="in" filter="checkerboard(across)">
                                      <p:cBhvr>
                                        <p:cTn id="7" dur="500"/>
                                        <p:tgtEl>
                                          <p:spTgt spid="23558">
                                            <p:txEl>
                                              <p:pRg st="3" end="3"/>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3558">
                                            <p:txEl>
                                              <p:pRg st="5" end="5"/>
                                            </p:txEl>
                                          </p:spTgt>
                                        </p:tgtEl>
                                        <p:attrNameLst>
                                          <p:attrName>style.visibility</p:attrName>
                                        </p:attrNameLst>
                                      </p:cBhvr>
                                      <p:to>
                                        <p:strVal val="visible"/>
                                      </p:to>
                                    </p:set>
                                    <p:animEffect transition="in" filter="checkerboard(across)">
                                      <p:cBhvr>
                                        <p:cTn id="10" dur="500"/>
                                        <p:tgtEl>
                                          <p:spTgt spid="23558">
                                            <p:txEl>
                                              <p:pRg st="5" end="5"/>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3558">
                                            <p:txEl>
                                              <p:pRg st="7" end="7"/>
                                            </p:txEl>
                                          </p:spTgt>
                                        </p:tgtEl>
                                        <p:attrNameLst>
                                          <p:attrName>style.visibility</p:attrName>
                                        </p:attrNameLst>
                                      </p:cBhvr>
                                      <p:to>
                                        <p:strVal val="visible"/>
                                      </p:to>
                                    </p:set>
                                    <p:animEffect transition="in" filter="checkerboard(across)">
                                      <p:cBhvr>
                                        <p:cTn id="13" dur="500"/>
                                        <p:tgtEl>
                                          <p:spTgt spid="23558">
                                            <p:txEl>
                                              <p:pRg st="7" end="7"/>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3558">
                                            <p:txEl>
                                              <p:pRg st="9" end="9"/>
                                            </p:txEl>
                                          </p:spTgt>
                                        </p:tgtEl>
                                        <p:attrNameLst>
                                          <p:attrName>style.visibility</p:attrName>
                                        </p:attrNameLst>
                                      </p:cBhvr>
                                      <p:to>
                                        <p:strVal val="visible"/>
                                      </p:to>
                                    </p:set>
                                    <p:animEffect transition="in" filter="checkerboard(across)">
                                      <p:cBhvr>
                                        <p:cTn id="16" dur="500"/>
                                        <p:tgtEl>
                                          <p:spTgt spid="23558">
                                            <p:txEl>
                                              <p:pRg st="9" end="9"/>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23558">
                                            <p:txEl>
                                              <p:pRg st="11" end="11"/>
                                            </p:txEl>
                                          </p:spTgt>
                                        </p:tgtEl>
                                        <p:attrNameLst>
                                          <p:attrName>style.visibility</p:attrName>
                                        </p:attrNameLst>
                                      </p:cBhvr>
                                      <p:to>
                                        <p:strVal val="visible"/>
                                      </p:to>
                                    </p:set>
                                    <p:animEffect transition="in" filter="checkerboard(across)">
                                      <p:cBhvr>
                                        <p:cTn id="19" dur="500"/>
                                        <p:tgtEl>
                                          <p:spTgt spid="2355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2E57EA1-55C9-4F2E-BB46-F7469D9EFF4B}"/>
              </a:ext>
            </a:extLst>
          </p:cNvPr>
          <p:cNvSpPr>
            <a:spLocks noGrp="1" noChangeArrowheads="1"/>
          </p:cNvSpPr>
          <p:nvPr>
            <p:ph type="title"/>
          </p:nvPr>
        </p:nvSpPr>
        <p:spPr>
          <a:xfrm>
            <a:off x="457200" y="274638"/>
            <a:ext cx="6705600" cy="715962"/>
          </a:xfrm>
        </p:spPr>
        <p:txBody>
          <a:bodyPr/>
          <a:lstStyle/>
          <a:p>
            <a:pPr algn="l" eaLnBrk="1" hangingPunct="1"/>
            <a:r>
              <a:rPr lang="en-US" altLang="en-US" sz="4000" b="1">
                <a:latin typeface="Times New Roman" panose="02020603050405020304" pitchFamily="18" charset="0"/>
              </a:rPr>
              <a:t>Examination of road material</a:t>
            </a:r>
          </a:p>
        </p:txBody>
      </p:sp>
      <p:sp>
        <p:nvSpPr>
          <p:cNvPr id="25603" name="Rectangle 3">
            <a:extLst>
              <a:ext uri="{FF2B5EF4-FFF2-40B4-BE49-F238E27FC236}">
                <a16:creationId xmlns:a16="http://schemas.microsoft.com/office/drawing/2014/main" id="{5A348CEA-AB8A-4421-8142-A1DF1153B64B}"/>
              </a:ext>
            </a:extLst>
          </p:cNvPr>
          <p:cNvSpPr>
            <a:spLocks noGrp="1" noChangeArrowheads="1"/>
          </p:cNvSpPr>
          <p:nvPr>
            <p:ph type="body" idx="1"/>
          </p:nvPr>
        </p:nvSpPr>
        <p:spPr>
          <a:xfrm>
            <a:off x="457200" y="1143000"/>
            <a:ext cx="8229600" cy="4953000"/>
          </a:xfrm>
        </p:spPr>
        <p:txBody>
          <a:bodyPr/>
          <a:lstStyle/>
          <a:p>
            <a:pPr marL="0" indent="0" eaLnBrk="1" hangingPunct="1">
              <a:buFontTx/>
              <a:buNone/>
            </a:pPr>
            <a:r>
              <a:rPr lang="en-US" altLang="en-US" sz="2800" b="1" i="1">
                <a:latin typeface="Times New Roman" panose="02020603050405020304" pitchFamily="18" charset="0"/>
              </a:rPr>
              <a:t>To Find the Bitumen Content in Road material</a:t>
            </a:r>
          </a:p>
          <a:p>
            <a:pPr marL="0" indent="0" eaLnBrk="1" hangingPunct="1">
              <a:buFontTx/>
              <a:buNone/>
            </a:pPr>
            <a:r>
              <a:rPr lang="en-US" altLang="en-US" sz="2800" b="1">
                <a:latin typeface="Times New Roman" panose="02020603050405020304" pitchFamily="18" charset="0"/>
              </a:rPr>
              <a:t>Sampling</a:t>
            </a:r>
          </a:p>
          <a:p>
            <a:pPr marL="0" indent="0" eaLnBrk="1" hangingPunct="1">
              <a:lnSpc>
                <a:spcPct val="60000"/>
              </a:lnSpc>
              <a:buFontTx/>
              <a:buNone/>
            </a:pPr>
            <a:r>
              <a:rPr lang="en-US" altLang="en-US" sz="2800">
                <a:latin typeface="Times New Roman" panose="02020603050405020304" pitchFamily="18" charset="0"/>
              </a:rPr>
              <a:t>Representative sample </a:t>
            </a:r>
          </a:p>
          <a:p>
            <a:pPr marL="0" indent="0" eaLnBrk="1" hangingPunct="1">
              <a:lnSpc>
                <a:spcPct val="60000"/>
              </a:lnSpc>
              <a:buFontTx/>
              <a:buNone/>
            </a:pPr>
            <a:r>
              <a:rPr lang="en-US" altLang="en-US" sz="2800">
                <a:latin typeface="Times New Roman" panose="02020603050405020304" pitchFamily="18" charset="0"/>
              </a:rPr>
              <a:t>about 1 Kg. is taken for analysis</a:t>
            </a:r>
          </a:p>
          <a:p>
            <a:pPr marL="0" indent="0" eaLnBrk="1" hangingPunct="1">
              <a:lnSpc>
                <a:spcPct val="60000"/>
              </a:lnSpc>
              <a:buFontTx/>
              <a:buNone/>
            </a:pPr>
            <a:endParaRPr lang="en-US" altLang="en-US" sz="2800">
              <a:latin typeface="Times New Roman" panose="02020603050405020304" pitchFamily="18" charset="0"/>
            </a:endParaRPr>
          </a:p>
          <a:p>
            <a:pPr marL="0" indent="0" eaLnBrk="1" hangingPunct="1">
              <a:lnSpc>
                <a:spcPct val="60000"/>
              </a:lnSpc>
              <a:buFontTx/>
              <a:buNone/>
            </a:pPr>
            <a:r>
              <a:rPr lang="en-US" altLang="en-US" sz="2800" b="1">
                <a:latin typeface="Times New Roman" panose="02020603050405020304" pitchFamily="18" charset="0"/>
              </a:rPr>
              <a:t>Test procedures</a:t>
            </a:r>
          </a:p>
          <a:p>
            <a:pPr marL="0" indent="0" eaLnBrk="1" hangingPunct="1">
              <a:buFont typeface="Wingdings" panose="05000000000000000000" pitchFamily="2" charset="2"/>
              <a:buChar char="v"/>
            </a:pPr>
            <a:r>
              <a:rPr lang="en-US" altLang="en-US" sz="2800">
                <a:latin typeface="Times New Roman" panose="02020603050405020304" pitchFamily="18" charset="0"/>
              </a:rPr>
              <a:t>Keep the sample in oven at 100 </a:t>
            </a:r>
            <a:r>
              <a:rPr lang="en-US" altLang="en-US" sz="2800" baseline="30000">
                <a:latin typeface="Times New Roman" panose="02020603050405020304" pitchFamily="18" charset="0"/>
              </a:rPr>
              <a:t>o</a:t>
            </a:r>
            <a:r>
              <a:rPr lang="en-US" altLang="en-US" sz="2800">
                <a:latin typeface="Times New Roman" panose="02020603050405020304" pitchFamily="18" charset="0"/>
              </a:rPr>
              <a:t>C to remove the moisture completely</a:t>
            </a:r>
          </a:p>
          <a:p>
            <a:pPr marL="0" indent="0" eaLnBrk="1" hangingPunct="1">
              <a:buFont typeface="Wingdings" panose="05000000000000000000" pitchFamily="2" charset="2"/>
              <a:buNone/>
            </a:pPr>
            <a:endParaRPr lang="en-US" altLang="en-US" sz="2800">
              <a:latin typeface="Times New Roman" panose="02020603050405020304" pitchFamily="18" charset="0"/>
            </a:endParaRPr>
          </a:p>
          <a:p>
            <a:pPr marL="0" indent="0" eaLnBrk="1" hangingPunct="1">
              <a:buFont typeface="Wingdings" panose="05000000000000000000" pitchFamily="2" charset="2"/>
              <a:buChar char="v"/>
            </a:pPr>
            <a:r>
              <a:rPr lang="en-US" altLang="en-US" sz="2800">
                <a:latin typeface="Times New Roman" panose="02020603050405020304" pitchFamily="18" charset="0"/>
              </a:rPr>
              <a:t>Weigh the sample accurately, up to the second decimal place of a gm</a:t>
            </a:r>
          </a:p>
        </p:txBody>
      </p:sp>
      <p:sp>
        <p:nvSpPr>
          <p:cNvPr id="19460" name="Text Box 4">
            <a:extLst>
              <a:ext uri="{FF2B5EF4-FFF2-40B4-BE49-F238E27FC236}">
                <a16:creationId xmlns:a16="http://schemas.microsoft.com/office/drawing/2014/main" id="{DB1B9873-0AA1-4361-B259-9E0250C48126}"/>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linds(horizontal)">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box(in)">
                                      <p:cBhvr>
                                        <p:cTn id="12" dur="500"/>
                                        <p:tgtEl>
                                          <p:spTgt spid="2560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animEffect transition="in" filter="box(in)">
                                      <p:cBhvr>
                                        <p:cTn id="15" dur="500"/>
                                        <p:tgtEl>
                                          <p:spTgt spid="25603">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25603">
                                            <p:txEl>
                                              <p:pRg st="3" end="3"/>
                                            </p:txEl>
                                          </p:spTgt>
                                        </p:tgtEl>
                                        <p:attrNameLst>
                                          <p:attrName>style.visibility</p:attrName>
                                        </p:attrNameLst>
                                      </p:cBhvr>
                                      <p:to>
                                        <p:strVal val="visible"/>
                                      </p:to>
                                    </p:set>
                                    <p:animEffect transition="in" filter="box(in)">
                                      <p:cBhvr>
                                        <p:cTn id="18" dur="500"/>
                                        <p:tgtEl>
                                          <p:spTgt spid="2560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5603">
                                            <p:txEl>
                                              <p:pRg st="6" end="6"/>
                                            </p:txEl>
                                          </p:spTgt>
                                        </p:tgtEl>
                                        <p:attrNameLst>
                                          <p:attrName>style.visibility</p:attrName>
                                        </p:attrNameLst>
                                      </p:cBhvr>
                                      <p:to>
                                        <p:strVal val="visible"/>
                                      </p:to>
                                    </p:set>
                                    <p:animEffect transition="in" filter="checkerboard(across)">
                                      <p:cBhvr>
                                        <p:cTn id="27" dur="500"/>
                                        <p:tgtEl>
                                          <p:spTgt spid="25603">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25603">
                                            <p:txEl>
                                              <p:pRg st="8" end="8"/>
                                            </p:txEl>
                                          </p:spTgt>
                                        </p:tgtEl>
                                        <p:attrNameLst>
                                          <p:attrName>style.visibility</p:attrName>
                                        </p:attrNameLst>
                                      </p:cBhvr>
                                      <p:to>
                                        <p:strVal val="visible"/>
                                      </p:to>
                                    </p:set>
                                    <p:anim calcmode="lin" valueType="num">
                                      <p:cBhvr additive="base">
                                        <p:cTn id="32" dur="500" fill="hold"/>
                                        <p:tgtEl>
                                          <p:spTgt spid="25603">
                                            <p:txEl>
                                              <p:pRg st="8" end="8"/>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560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Text Box 6">
            <a:extLst>
              <a:ext uri="{FF2B5EF4-FFF2-40B4-BE49-F238E27FC236}">
                <a16:creationId xmlns:a16="http://schemas.microsoft.com/office/drawing/2014/main" id="{CD8EDF25-53F0-4770-9BE3-C0A238D76B1F}"/>
              </a:ext>
            </a:extLst>
          </p:cNvPr>
          <p:cNvSpPr txBox="1">
            <a:spLocks noChangeArrowheads="1"/>
          </p:cNvSpPr>
          <p:nvPr/>
        </p:nvSpPr>
        <p:spPr bwMode="auto">
          <a:xfrm>
            <a:off x="593725" y="228600"/>
            <a:ext cx="8093075" cy="617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spcBef>
                <a:spcPct val="20000"/>
              </a:spcBef>
            </a:pPr>
            <a:r>
              <a:rPr lang="en-US" altLang="en-US" sz="2000" b="1" i="1">
                <a:latin typeface="Times New Roman" panose="02020603050405020304" pitchFamily="18" charset="0"/>
              </a:rPr>
              <a:t>Test procedures (contd.)</a:t>
            </a:r>
          </a:p>
          <a:p>
            <a:pPr eaLnBrk="1" hangingPunct="1">
              <a:lnSpc>
                <a:spcPct val="40000"/>
              </a:lnSpc>
              <a:buFont typeface="Wingdings" panose="05000000000000000000" pitchFamily="2" charset="2"/>
              <a:buChar char="v"/>
            </a:pPr>
            <a:endParaRPr lang="en-US" altLang="en-US" sz="2000">
              <a:latin typeface="Times New Roman" panose="02020603050405020304" pitchFamily="18" charset="0"/>
            </a:endParaRPr>
          </a:p>
          <a:p>
            <a:pPr eaLnBrk="1" hangingPunct="1">
              <a:buFont typeface="Wingdings" panose="05000000000000000000" pitchFamily="2" charset="2"/>
              <a:buChar char="v"/>
            </a:pPr>
            <a:r>
              <a:rPr lang="en-US" altLang="en-US" sz="2400">
                <a:latin typeface="Times New Roman" panose="02020603050405020304" pitchFamily="18" charset="0"/>
              </a:rPr>
              <a:t>Dissolve the sample in Benzene, allow to stand for about 15 minutes for complete dissolution, stir the solution</a:t>
            </a:r>
          </a:p>
          <a:p>
            <a:pPr eaLnBrk="1" hangingPunct="1">
              <a:lnSpc>
                <a:spcPct val="50000"/>
              </a:lnSpc>
              <a:buFont typeface="Wingdings" panose="05000000000000000000" pitchFamily="2" charset="2"/>
              <a:buChar char="v"/>
            </a:pPr>
            <a:endParaRPr lang="en-US" altLang="en-US" sz="2400">
              <a:latin typeface="Times New Roman" panose="02020603050405020304" pitchFamily="18" charset="0"/>
            </a:endParaRPr>
          </a:p>
          <a:p>
            <a:pPr eaLnBrk="1" hangingPunct="1">
              <a:buFont typeface="Wingdings" panose="05000000000000000000" pitchFamily="2" charset="2"/>
              <a:buChar char="v"/>
            </a:pPr>
            <a:r>
              <a:rPr lang="en-US" altLang="en-US" sz="2400">
                <a:latin typeface="Times New Roman" panose="02020603050405020304" pitchFamily="18" charset="0"/>
              </a:rPr>
              <a:t>Keep the whole mixture in the cup of Bitumen Extractor Machine (centrifugal rotation machine).</a:t>
            </a:r>
          </a:p>
          <a:p>
            <a:pPr eaLnBrk="1" hangingPunct="1">
              <a:buFont typeface="Wingdings" panose="05000000000000000000" pitchFamily="2" charset="2"/>
              <a:buNone/>
            </a:pPr>
            <a:r>
              <a:rPr lang="en-US" altLang="en-US" sz="2400">
                <a:latin typeface="Times New Roman" panose="02020603050405020304" pitchFamily="18" charset="0"/>
              </a:rPr>
              <a:t> </a:t>
            </a:r>
          </a:p>
          <a:p>
            <a:pPr eaLnBrk="1" hangingPunct="1">
              <a:buFont typeface="Wingdings" panose="05000000000000000000" pitchFamily="2" charset="2"/>
              <a:buChar char="v"/>
            </a:pPr>
            <a:r>
              <a:rPr lang="en-US" altLang="en-US" sz="2400">
                <a:latin typeface="Times New Roman" panose="02020603050405020304" pitchFamily="18" charset="0"/>
              </a:rPr>
              <a:t>Keep a filter paper Whatman no 1 or equivalent at the mouth of the cup.</a:t>
            </a:r>
          </a:p>
          <a:p>
            <a:pPr eaLnBrk="1" hangingPunct="1">
              <a:buFont typeface="Wingdings" panose="05000000000000000000" pitchFamily="2" charset="2"/>
              <a:buChar char="v"/>
            </a:pPr>
            <a:endParaRPr lang="en-US" altLang="en-US" sz="2400">
              <a:latin typeface="Times New Roman" panose="02020603050405020304" pitchFamily="18" charset="0"/>
            </a:endParaRPr>
          </a:p>
          <a:p>
            <a:pPr eaLnBrk="1" hangingPunct="1">
              <a:buFont typeface="Wingdings" panose="05000000000000000000" pitchFamily="2" charset="2"/>
              <a:buChar char="v"/>
            </a:pPr>
            <a:r>
              <a:rPr lang="en-US" altLang="en-US" sz="2400">
                <a:latin typeface="Times New Roman" panose="02020603050405020304" pitchFamily="18" charset="0"/>
              </a:rPr>
              <a:t>Rotate the mixture in the machine so that Bitumen dissolved in Benzene is completely removed.</a:t>
            </a:r>
          </a:p>
          <a:p>
            <a:pPr eaLnBrk="1" hangingPunct="1">
              <a:buFont typeface="Wingdings" panose="05000000000000000000" pitchFamily="2" charset="2"/>
              <a:buNone/>
            </a:pPr>
            <a:r>
              <a:rPr lang="en-US" altLang="en-US" sz="2400">
                <a:latin typeface="Times New Roman" panose="02020603050405020304" pitchFamily="18" charset="0"/>
              </a:rPr>
              <a:t> </a:t>
            </a:r>
          </a:p>
          <a:p>
            <a:pPr eaLnBrk="1" hangingPunct="1">
              <a:buFont typeface="Wingdings" panose="05000000000000000000" pitchFamily="2" charset="2"/>
              <a:buChar char="v"/>
            </a:pPr>
            <a:r>
              <a:rPr lang="en-US" altLang="en-US" sz="2400">
                <a:latin typeface="Times New Roman" panose="02020603050405020304" pitchFamily="18" charset="0"/>
              </a:rPr>
              <a:t>Repeat the process till the clean stones are obtained</a:t>
            </a:r>
          </a:p>
          <a:p>
            <a:pPr eaLnBrk="1" hangingPunct="1">
              <a:buFont typeface="Wingdings" panose="05000000000000000000" pitchFamily="2" charset="2"/>
              <a:buNone/>
            </a:pPr>
            <a:r>
              <a:rPr lang="en-US" altLang="en-US" sz="2400">
                <a:latin typeface="Times New Roman" panose="02020603050405020304" pitchFamily="18" charset="0"/>
              </a:rPr>
              <a:t>. </a:t>
            </a:r>
          </a:p>
          <a:p>
            <a:pPr eaLnBrk="1" hangingPunct="1">
              <a:buFont typeface="Wingdings" panose="05000000000000000000" pitchFamily="2" charset="2"/>
              <a:buChar char="v"/>
            </a:pPr>
            <a:r>
              <a:rPr lang="en-US" altLang="en-US" sz="2400">
                <a:latin typeface="Times New Roman" panose="02020603050405020304" pitchFamily="18" charset="0"/>
              </a:rPr>
              <a:t>Dry the stones and weigh accurately up to second decimal place of gm</a:t>
            </a:r>
          </a:p>
        </p:txBody>
      </p:sp>
      <p:sp>
        <p:nvSpPr>
          <p:cNvPr id="24583" name="Text Box 7">
            <a:extLst>
              <a:ext uri="{FF2B5EF4-FFF2-40B4-BE49-F238E27FC236}">
                <a16:creationId xmlns:a16="http://schemas.microsoft.com/office/drawing/2014/main" id="{99E47226-B1A5-43A3-80E8-5F01D4BA3099}"/>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4583"/>
                                        </p:tgtEl>
                                        <p:attrNameLst>
                                          <p:attrName>style.visibility</p:attrName>
                                        </p:attrNameLst>
                                      </p:cBhvr>
                                      <p:to>
                                        <p:strVal val="visible"/>
                                      </p:to>
                                    </p:set>
                                    <p:anim calcmode="lin" valueType="num">
                                      <p:cBhvr additive="base">
                                        <p:cTn id="7" dur="500" fill="hold"/>
                                        <p:tgtEl>
                                          <p:spTgt spid="24583"/>
                                        </p:tgtEl>
                                        <p:attrNameLst>
                                          <p:attrName>ppt_x</p:attrName>
                                        </p:attrNameLst>
                                      </p:cBhvr>
                                      <p:tavLst>
                                        <p:tav tm="0">
                                          <p:val>
                                            <p:strVal val="#ppt_x"/>
                                          </p:val>
                                        </p:tav>
                                        <p:tav tm="100000">
                                          <p:val>
                                            <p:strVal val="#ppt_x"/>
                                          </p:val>
                                        </p:tav>
                                      </p:tavLst>
                                    </p:anim>
                                    <p:anim calcmode="lin" valueType="num">
                                      <p:cBhvr additive="base">
                                        <p:cTn id="8" dur="500" fill="hold"/>
                                        <p:tgtEl>
                                          <p:spTgt spid="2458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24582">
                                            <p:txEl>
                                              <p:pRg st="2" end="2"/>
                                            </p:txEl>
                                          </p:spTgt>
                                        </p:tgtEl>
                                        <p:attrNameLst>
                                          <p:attrName>style.visibility</p:attrName>
                                        </p:attrNameLst>
                                      </p:cBhvr>
                                      <p:to>
                                        <p:strVal val="visible"/>
                                      </p:to>
                                    </p:set>
                                    <p:animEffect transition="in" filter="blinds(horizontal)">
                                      <p:cBhvr>
                                        <p:cTn id="13" dur="500"/>
                                        <p:tgtEl>
                                          <p:spTgt spid="24582">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nodeType="clickEffect">
                                  <p:stCondLst>
                                    <p:cond delay="0"/>
                                  </p:stCondLst>
                                  <p:childTnLst>
                                    <p:set>
                                      <p:cBhvr>
                                        <p:cTn id="17" dur="1" fill="hold">
                                          <p:stCondLst>
                                            <p:cond delay="0"/>
                                          </p:stCondLst>
                                        </p:cTn>
                                        <p:tgtEl>
                                          <p:spTgt spid="24582">
                                            <p:txEl>
                                              <p:pRg st="4" end="4"/>
                                            </p:txEl>
                                          </p:spTgt>
                                        </p:tgtEl>
                                        <p:attrNameLst>
                                          <p:attrName>style.visibility</p:attrName>
                                        </p:attrNameLst>
                                      </p:cBhvr>
                                      <p:to>
                                        <p:strVal val="visible"/>
                                      </p:to>
                                    </p:set>
                                    <p:animEffect transition="in" filter="box(in)">
                                      <p:cBhvr>
                                        <p:cTn id="18" dur="500"/>
                                        <p:tgtEl>
                                          <p:spTgt spid="24582">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24582">
                                            <p:txEl>
                                              <p:pRg st="6" end="6"/>
                                            </p:txEl>
                                          </p:spTgt>
                                        </p:tgtEl>
                                        <p:attrNameLst>
                                          <p:attrName>style.visibility</p:attrName>
                                        </p:attrNameLst>
                                      </p:cBhvr>
                                      <p:to>
                                        <p:strVal val="visible"/>
                                      </p:to>
                                    </p:set>
                                    <p:animEffect transition="in" filter="diamond(in)">
                                      <p:cBhvr>
                                        <p:cTn id="23" dur="2000"/>
                                        <p:tgtEl>
                                          <p:spTgt spid="24582">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24582">
                                            <p:txEl>
                                              <p:pRg st="8" end="8"/>
                                            </p:txEl>
                                          </p:spTgt>
                                        </p:tgtEl>
                                        <p:attrNameLst>
                                          <p:attrName>style.visibility</p:attrName>
                                        </p:attrNameLst>
                                      </p:cBhvr>
                                      <p:to>
                                        <p:strVal val="visible"/>
                                      </p:to>
                                    </p:set>
                                    <p:animEffect transition="in" filter="box(in)">
                                      <p:cBhvr>
                                        <p:cTn id="28" dur="500"/>
                                        <p:tgtEl>
                                          <p:spTgt spid="24582">
                                            <p:txEl>
                                              <p:pRg st="8" end="8"/>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nodeType="clickEffect">
                                  <p:stCondLst>
                                    <p:cond delay="0"/>
                                  </p:stCondLst>
                                  <p:childTnLst>
                                    <p:set>
                                      <p:cBhvr>
                                        <p:cTn id="32" dur="1" fill="hold">
                                          <p:stCondLst>
                                            <p:cond delay="0"/>
                                          </p:stCondLst>
                                        </p:cTn>
                                        <p:tgtEl>
                                          <p:spTgt spid="24582">
                                            <p:txEl>
                                              <p:pRg st="10" end="10"/>
                                            </p:txEl>
                                          </p:spTgt>
                                        </p:tgtEl>
                                        <p:attrNameLst>
                                          <p:attrName>style.visibility</p:attrName>
                                        </p:attrNameLst>
                                      </p:cBhvr>
                                      <p:to>
                                        <p:strVal val="visible"/>
                                      </p:to>
                                    </p:set>
                                    <p:anim calcmode="lin" valueType="num">
                                      <p:cBhvr additive="base">
                                        <p:cTn id="33" dur="500" fill="hold"/>
                                        <p:tgtEl>
                                          <p:spTgt spid="24582">
                                            <p:txEl>
                                              <p:pRg st="10" end="1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458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4582">
                                            <p:txEl>
                                              <p:pRg st="12" end="12"/>
                                            </p:txEl>
                                          </p:spTgt>
                                        </p:tgtEl>
                                        <p:attrNameLst>
                                          <p:attrName>style.visibility</p:attrName>
                                        </p:attrNameLst>
                                      </p:cBhvr>
                                      <p:to>
                                        <p:strVal val="visible"/>
                                      </p:to>
                                    </p:set>
                                    <p:anim calcmode="lin" valueType="num">
                                      <p:cBhvr additive="base">
                                        <p:cTn id="39" dur="500" fill="hold"/>
                                        <p:tgtEl>
                                          <p:spTgt spid="2458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45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8">
            <a:extLst>
              <a:ext uri="{FF2B5EF4-FFF2-40B4-BE49-F238E27FC236}">
                <a16:creationId xmlns:a16="http://schemas.microsoft.com/office/drawing/2014/main" id="{A82CC325-C173-424A-A302-B3BB1F88E3FC}"/>
              </a:ext>
            </a:extLst>
          </p:cNvPr>
          <p:cNvSpPr txBox="1">
            <a:spLocks noChangeArrowheads="1"/>
          </p:cNvSpPr>
          <p:nvPr/>
        </p:nvSpPr>
        <p:spPr bwMode="auto">
          <a:xfrm>
            <a:off x="974725" y="576263"/>
            <a:ext cx="1962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a:t>              </a:t>
            </a:r>
          </a:p>
        </p:txBody>
      </p:sp>
      <p:sp>
        <p:nvSpPr>
          <p:cNvPr id="26651" name="Text Box 27">
            <a:extLst>
              <a:ext uri="{FF2B5EF4-FFF2-40B4-BE49-F238E27FC236}">
                <a16:creationId xmlns:a16="http://schemas.microsoft.com/office/drawing/2014/main" id="{F97D8C7C-387E-48AF-8180-086A2489D408}"/>
              </a:ext>
            </a:extLst>
          </p:cNvPr>
          <p:cNvSpPr txBox="1">
            <a:spLocks noChangeArrowheads="1"/>
          </p:cNvSpPr>
          <p:nvPr/>
        </p:nvSpPr>
        <p:spPr bwMode="auto">
          <a:xfrm>
            <a:off x="838200" y="457200"/>
            <a:ext cx="7010400" cy="603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en-US">
                <a:solidFill>
                  <a:schemeClr val="tx2"/>
                </a:solidFill>
                <a:latin typeface="Times New Roman" panose="02020603050405020304" pitchFamily="18" charset="0"/>
              </a:rPr>
              <a:t>Road material</a:t>
            </a:r>
          </a:p>
          <a:p>
            <a:pPr eaLnBrk="1" hangingPunct="1">
              <a:lnSpc>
                <a:spcPct val="90000"/>
              </a:lnSpc>
            </a:pPr>
            <a:r>
              <a:rPr lang="en-US" altLang="en-US" sz="2800" i="1">
                <a:solidFill>
                  <a:schemeClr val="tx2"/>
                </a:solidFill>
                <a:latin typeface="Times New Roman" panose="02020603050405020304" pitchFamily="18" charset="0"/>
              </a:rPr>
              <a:t>	</a:t>
            </a:r>
          </a:p>
          <a:p>
            <a:pPr eaLnBrk="1" hangingPunct="1">
              <a:lnSpc>
                <a:spcPct val="90000"/>
              </a:lnSpc>
            </a:pPr>
            <a:r>
              <a:rPr lang="en-US" altLang="en-US" sz="2800" i="1">
                <a:solidFill>
                  <a:schemeClr val="tx2"/>
                </a:solidFill>
                <a:latin typeface="Times New Roman" panose="02020603050405020304" pitchFamily="18" charset="0"/>
              </a:rPr>
              <a:t>Some</a:t>
            </a:r>
            <a:r>
              <a:rPr lang="en-US" altLang="en-US" sz="2800" i="1">
                <a:latin typeface="Times New Roman" panose="02020603050405020304" pitchFamily="18" charset="0"/>
              </a:rPr>
              <a:t> times, roads break after a short time </a:t>
            </a:r>
          </a:p>
          <a:p>
            <a:pPr eaLnBrk="1" hangingPunct="1">
              <a:lnSpc>
                <a:spcPct val="90000"/>
              </a:lnSpc>
            </a:pPr>
            <a:r>
              <a:rPr lang="en-US" altLang="en-US" sz="2800" i="1">
                <a:latin typeface="Times New Roman" panose="02020603050405020304" pitchFamily="18" charset="0"/>
              </a:rPr>
              <a:t>of  construction and become an issue for investigation</a:t>
            </a:r>
            <a:r>
              <a:rPr lang="en-US" altLang="en-US" sz="2800">
                <a:latin typeface="Times New Roman" panose="02020603050405020304" pitchFamily="18" charset="0"/>
              </a:rPr>
              <a:t>. </a:t>
            </a:r>
          </a:p>
          <a:p>
            <a:pPr eaLnBrk="1" hangingPunct="1">
              <a:lnSpc>
                <a:spcPct val="90000"/>
              </a:lnSpc>
            </a:pPr>
            <a:endParaRPr lang="en-US" altLang="en-US" sz="2800">
              <a:latin typeface="Times New Roman" panose="02020603050405020304" pitchFamily="18" charset="0"/>
            </a:endParaRPr>
          </a:p>
          <a:p>
            <a:pPr eaLnBrk="1" hangingPunct="1">
              <a:lnSpc>
                <a:spcPct val="90000"/>
              </a:lnSpc>
            </a:pPr>
            <a:r>
              <a:rPr lang="en-US" altLang="en-US" sz="2800">
                <a:latin typeface="Times New Roman" panose="02020603050405020304" pitchFamily="18" charset="0"/>
              </a:rPr>
              <a:t>It is required to examine the material used for the road</a:t>
            </a:r>
            <a:r>
              <a:rPr lang="en-US" altLang="en-US"/>
              <a:t> </a:t>
            </a:r>
            <a:endParaRPr lang="en-US" altLang="en-US" sz="2800">
              <a:latin typeface="Times New Roman" panose="02020603050405020304" pitchFamily="18" charset="0"/>
            </a:endParaRPr>
          </a:p>
          <a:p>
            <a:pPr eaLnBrk="1" hangingPunct="1">
              <a:lnSpc>
                <a:spcPct val="90000"/>
              </a:lnSpc>
            </a:pPr>
            <a:endParaRPr lang="en-US" altLang="en-US" sz="2800">
              <a:latin typeface="Times New Roman" panose="02020603050405020304" pitchFamily="18" charset="0"/>
            </a:endParaRPr>
          </a:p>
          <a:p>
            <a:pPr eaLnBrk="1" hangingPunct="1">
              <a:lnSpc>
                <a:spcPct val="90000"/>
              </a:lnSpc>
            </a:pPr>
            <a:r>
              <a:rPr lang="en-US" altLang="en-US" sz="2800">
                <a:latin typeface="Times New Roman" panose="02020603050405020304" pitchFamily="18" charset="0"/>
              </a:rPr>
              <a:t>Generally, two types of materials are used </a:t>
            </a:r>
          </a:p>
          <a:p>
            <a:pPr eaLnBrk="1" hangingPunct="1">
              <a:lnSpc>
                <a:spcPct val="90000"/>
              </a:lnSpc>
            </a:pPr>
            <a:r>
              <a:rPr lang="en-US" altLang="en-US" sz="2800">
                <a:latin typeface="Times New Roman" panose="02020603050405020304" pitchFamily="18" charset="0"/>
              </a:rPr>
              <a:t>for the pavement and metalling of roads</a:t>
            </a:r>
          </a:p>
          <a:p>
            <a:pPr eaLnBrk="1" hangingPunct="1">
              <a:lnSpc>
                <a:spcPct val="90000"/>
              </a:lnSpc>
            </a:pPr>
            <a:r>
              <a:rPr lang="en-US" altLang="en-US" sz="2800">
                <a:latin typeface="Times New Roman" panose="02020603050405020304" pitchFamily="18" charset="0"/>
              </a:rPr>
              <a:t>	</a:t>
            </a:r>
          </a:p>
          <a:p>
            <a:pPr lvl="2" eaLnBrk="1" hangingPunct="1">
              <a:lnSpc>
                <a:spcPct val="90000"/>
              </a:lnSpc>
              <a:buFont typeface="Wingdings" panose="05000000000000000000" pitchFamily="2" charset="2"/>
              <a:buChar char="v"/>
            </a:pPr>
            <a:r>
              <a:rPr lang="en-US" altLang="en-US" sz="2800">
                <a:latin typeface="Times New Roman" panose="02020603050405020304" pitchFamily="18" charset="0"/>
              </a:rPr>
              <a:t>  Concrete Roads</a:t>
            </a:r>
          </a:p>
          <a:p>
            <a:pPr lvl="2" eaLnBrk="1" hangingPunct="1">
              <a:lnSpc>
                <a:spcPct val="80000"/>
              </a:lnSpc>
              <a:buFont typeface="Wingdings" panose="05000000000000000000" pitchFamily="2" charset="2"/>
              <a:buNone/>
            </a:pPr>
            <a:r>
              <a:rPr lang="en-US" altLang="en-US" sz="2800">
                <a:latin typeface="Times New Roman" panose="02020603050405020304" pitchFamily="18" charset="0"/>
              </a:rPr>
              <a:t>	</a:t>
            </a:r>
          </a:p>
          <a:p>
            <a:pPr lvl="2" eaLnBrk="1" hangingPunct="1">
              <a:lnSpc>
                <a:spcPct val="90000"/>
              </a:lnSpc>
              <a:buFont typeface="Wingdings" panose="05000000000000000000" pitchFamily="2" charset="2"/>
              <a:buChar char="v"/>
            </a:pPr>
            <a:r>
              <a:rPr lang="en-US" altLang="en-US" sz="2800">
                <a:latin typeface="Times New Roman" panose="02020603050405020304" pitchFamily="18" charset="0"/>
              </a:rPr>
              <a:t>  Bituminous Roads</a:t>
            </a:r>
            <a:endParaRPr lang="en-US" altLang="en-US" sz="2800">
              <a:solidFill>
                <a:schemeClr val="tx2"/>
              </a:solidFill>
              <a:latin typeface="Times New Roman" panose="02020603050405020304" pitchFamily="18" charset="0"/>
            </a:endParaRPr>
          </a:p>
        </p:txBody>
      </p:sp>
      <p:sp>
        <p:nvSpPr>
          <p:cNvPr id="3076" name="Text Box 28">
            <a:extLst>
              <a:ext uri="{FF2B5EF4-FFF2-40B4-BE49-F238E27FC236}">
                <a16:creationId xmlns:a16="http://schemas.microsoft.com/office/drawing/2014/main" id="{70EA1BC1-9807-4EA7-B637-F6F52A5463D3}"/>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6651">
                                            <p:txEl>
                                              <p:pRg st="2" end="2"/>
                                            </p:txEl>
                                          </p:spTgt>
                                        </p:tgtEl>
                                        <p:attrNameLst>
                                          <p:attrName>style.visibility</p:attrName>
                                        </p:attrNameLst>
                                      </p:cBhvr>
                                      <p:to>
                                        <p:strVal val="visible"/>
                                      </p:to>
                                    </p:set>
                                    <p:animEffect transition="in" filter="box(in)">
                                      <p:cBhvr>
                                        <p:cTn id="7" dur="500"/>
                                        <p:tgtEl>
                                          <p:spTgt spid="26651">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6651">
                                            <p:txEl>
                                              <p:pRg st="3" end="3"/>
                                            </p:txEl>
                                          </p:spTgt>
                                        </p:tgtEl>
                                        <p:attrNameLst>
                                          <p:attrName>style.visibility</p:attrName>
                                        </p:attrNameLst>
                                      </p:cBhvr>
                                      <p:to>
                                        <p:strVal val="visible"/>
                                      </p:to>
                                    </p:set>
                                    <p:animEffect transition="in" filter="box(in)">
                                      <p:cBhvr>
                                        <p:cTn id="10" dur="500"/>
                                        <p:tgtEl>
                                          <p:spTgt spid="26651">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26651">
                                            <p:txEl>
                                              <p:pRg st="5" end="5"/>
                                            </p:txEl>
                                          </p:spTgt>
                                        </p:tgtEl>
                                        <p:attrNameLst>
                                          <p:attrName>style.visibility</p:attrName>
                                        </p:attrNameLst>
                                      </p:cBhvr>
                                      <p:to>
                                        <p:strVal val="visible"/>
                                      </p:to>
                                    </p:set>
                                    <p:animEffect transition="in" filter="blinds(horizontal)">
                                      <p:cBhvr>
                                        <p:cTn id="15" dur="500"/>
                                        <p:tgtEl>
                                          <p:spTgt spid="26651">
                                            <p:txEl>
                                              <p:pRg st="5" end="5"/>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nodeType="clickEffect">
                                  <p:stCondLst>
                                    <p:cond delay="0"/>
                                  </p:stCondLst>
                                  <p:childTnLst>
                                    <p:set>
                                      <p:cBhvr>
                                        <p:cTn id="19" dur="1" fill="hold">
                                          <p:stCondLst>
                                            <p:cond delay="0"/>
                                          </p:stCondLst>
                                        </p:cTn>
                                        <p:tgtEl>
                                          <p:spTgt spid="26651">
                                            <p:txEl>
                                              <p:pRg st="7" end="7"/>
                                            </p:txEl>
                                          </p:spTgt>
                                        </p:tgtEl>
                                        <p:attrNameLst>
                                          <p:attrName>style.visibility</p:attrName>
                                        </p:attrNameLst>
                                      </p:cBhvr>
                                      <p:to>
                                        <p:strVal val="visible"/>
                                      </p:to>
                                    </p:set>
                                    <p:animEffect transition="in" filter="checkerboard(across)">
                                      <p:cBhvr>
                                        <p:cTn id="20" dur="500"/>
                                        <p:tgtEl>
                                          <p:spTgt spid="26651">
                                            <p:txEl>
                                              <p:pRg st="7" end="7"/>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26651">
                                            <p:txEl>
                                              <p:pRg st="8" end="8"/>
                                            </p:txEl>
                                          </p:spTgt>
                                        </p:tgtEl>
                                        <p:attrNameLst>
                                          <p:attrName>style.visibility</p:attrName>
                                        </p:attrNameLst>
                                      </p:cBhvr>
                                      <p:to>
                                        <p:strVal val="visible"/>
                                      </p:to>
                                    </p:set>
                                    <p:animEffect transition="in" filter="checkerboard(across)">
                                      <p:cBhvr>
                                        <p:cTn id="23" dur="500"/>
                                        <p:tgtEl>
                                          <p:spTgt spid="26651">
                                            <p:txEl>
                                              <p:pRg st="8" end="8"/>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26651">
                                            <p:txEl>
                                              <p:pRg st="10" end="10"/>
                                            </p:txEl>
                                          </p:spTgt>
                                        </p:tgtEl>
                                        <p:attrNameLst>
                                          <p:attrName>style.visibility</p:attrName>
                                        </p:attrNameLst>
                                      </p:cBhvr>
                                      <p:to>
                                        <p:strVal val="visible"/>
                                      </p:to>
                                    </p:set>
                                    <p:animEffect transition="in" filter="blinds(horizontal)">
                                      <p:cBhvr>
                                        <p:cTn id="28" dur="500"/>
                                        <p:tgtEl>
                                          <p:spTgt spid="26651">
                                            <p:txEl>
                                              <p:pRg st="10" end="1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6651">
                                            <p:txEl>
                                              <p:pRg st="12" end="12"/>
                                            </p:txEl>
                                          </p:spTgt>
                                        </p:tgtEl>
                                        <p:attrNameLst>
                                          <p:attrName>style.visibility</p:attrName>
                                        </p:attrNameLst>
                                      </p:cBhvr>
                                      <p:to>
                                        <p:strVal val="visible"/>
                                      </p:to>
                                    </p:set>
                                    <p:anim calcmode="lin" valueType="num">
                                      <p:cBhvr additive="base">
                                        <p:cTn id="33" dur="500" fill="hold"/>
                                        <p:tgtEl>
                                          <p:spTgt spid="26651">
                                            <p:txEl>
                                              <p:pRg st="12" end="1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6651">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45328ED5-05D7-4090-B77A-E4AC22A834A7}"/>
              </a:ext>
            </a:extLst>
          </p:cNvPr>
          <p:cNvSpPr>
            <a:spLocks noGrp="1" noChangeArrowheads="1"/>
          </p:cNvSpPr>
          <p:nvPr>
            <p:ph type="title"/>
          </p:nvPr>
        </p:nvSpPr>
        <p:spPr>
          <a:xfrm>
            <a:off x="2209800" y="427038"/>
            <a:ext cx="2743200" cy="639762"/>
          </a:xfrm>
        </p:spPr>
        <p:txBody>
          <a:bodyPr/>
          <a:lstStyle/>
          <a:p>
            <a:pPr marL="838200" indent="-838200" eaLnBrk="1" hangingPunct="1"/>
            <a:r>
              <a:rPr lang="en-US" altLang="en-US" sz="3600" b="1">
                <a:latin typeface="Times New Roman" panose="02020603050405020304" pitchFamily="18" charset="0"/>
              </a:rPr>
              <a:t>Calculations</a:t>
            </a:r>
          </a:p>
        </p:txBody>
      </p:sp>
      <p:sp>
        <p:nvSpPr>
          <p:cNvPr id="7171" name="Rectangle 3">
            <a:extLst>
              <a:ext uri="{FF2B5EF4-FFF2-40B4-BE49-F238E27FC236}">
                <a16:creationId xmlns:a16="http://schemas.microsoft.com/office/drawing/2014/main" id="{C27B1C43-DF2C-43BC-B97F-00602EAE7236}"/>
              </a:ext>
            </a:extLst>
          </p:cNvPr>
          <p:cNvSpPr>
            <a:spLocks noGrp="1" noChangeArrowheads="1"/>
          </p:cNvSpPr>
          <p:nvPr>
            <p:ph type="body" idx="1"/>
          </p:nvPr>
        </p:nvSpPr>
        <p:spPr>
          <a:xfrm>
            <a:off x="457200" y="1371600"/>
            <a:ext cx="8229600" cy="4525963"/>
          </a:xfrm>
        </p:spPr>
        <p:txBody>
          <a:bodyPr/>
          <a:lstStyle/>
          <a:p>
            <a:pPr eaLnBrk="1" hangingPunct="1">
              <a:lnSpc>
                <a:spcPct val="80000"/>
              </a:lnSpc>
              <a:buFontTx/>
              <a:buNone/>
            </a:pPr>
            <a:r>
              <a:rPr lang="en-US" altLang="en-US" sz="2800">
                <a:latin typeface="Times New Roman" panose="02020603050405020304" pitchFamily="18" charset="0"/>
              </a:rPr>
              <a:t>Weight of  dried sample                   W0    gm</a:t>
            </a:r>
          </a:p>
          <a:p>
            <a:pPr eaLnBrk="1" hangingPunct="1">
              <a:lnSpc>
                <a:spcPct val="80000"/>
              </a:lnSpc>
              <a:buFontTx/>
              <a:buNone/>
            </a:pPr>
            <a:endParaRPr lang="en-US" altLang="en-US" sz="2800">
              <a:latin typeface="Times New Roman" panose="02020603050405020304" pitchFamily="18" charset="0"/>
            </a:endParaRPr>
          </a:p>
          <a:p>
            <a:pPr eaLnBrk="1" hangingPunct="1">
              <a:lnSpc>
                <a:spcPct val="80000"/>
              </a:lnSpc>
              <a:buFontTx/>
              <a:buNone/>
            </a:pPr>
            <a:r>
              <a:rPr lang="en-US" altLang="en-US" sz="2800">
                <a:latin typeface="Times New Roman" panose="02020603050405020304" pitchFamily="18" charset="0"/>
              </a:rPr>
              <a:t>Weight of  clean stones                    W1    gm</a:t>
            </a:r>
          </a:p>
          <a:p>
            <a:pPr eaLnBrk="1" hangingPunct="1">
              <a:lnSpc>
                <a:spcPct val="80000"/>
              </a:lnSpc>
              <a:buFontTx/>
              <a:buNone/>
            </a:pPr>
            <a:endParaRPr lang="en-US" altLang="en-US" sz="2800">
              <a:latin typeface="Times New Roman" panose="02020603050405020304" pitchFamily="18" charset="0"/>
            </a:endParaRPr>
          </a:p>
          <a:p>
            <a:pPr eaLnBrk="1" hangingPunct="1">
              <a:lnSpc>
                <a:spcPct val="80000"/>
              </a:lnSpc>
              <a:buFontTx/>
              <a:buNone/>
            </a:pPr>
            <a:r>
              <a:rPr lang="en-US" altLang="en-US" sz="2800">
                <a:latin typeface="Times New Roman" panose="02020603050405020304" pitchFamily="18" charset="0"/>
              </a:rPr>
              <a:t>Weight of Bitumen                            (W0-W1)  gm</a:t>
            </a:r>
          </a:p>
          <a:p>
            <a:pPr eaLnBrk="1" hangingPunct="1">
              <a:lnSpc>
                <a:spcPct val="80000"/>
              </a:lnSpc>
              <a:buFontTx/>
              <a:buNone/>
            </a:pPr>
            <a:endParaRPr lang="en-US" altLang="en-US" sz="2800">
              <a:latin typeface="Times New Roman" panose="02020603050405020304" pitchFamily="18" charset="0"/>
            </a:endParaRPr>
          </a:p>
          <a:p>
            <a:pPr eaLnBrk="1" hangingPunct="1">
              <a:lnSpc>
                <a:spcPct val="80000"/>
              </a:lnSpc>
              <a:buFontTx/>
              <a:buNone/>
            </a:pPr>
            <a:r>
              <a:rPr lang="en-US" altLang="en-US" sz="2800">
                <a:latin typeface="Times New Roman" panose="02020603050405020304" pitchFamily="18" charset="0"/>
              </a:rPr>
              <a:t>Percentage of Bitumen                     (W0-W1)/W0*100</a:t>
            </a:r>
          </a:p>
          <a:p>
            <a:pPr eaLnBrk="1" hangingPunct="1">
              <a:lnSpc>
                <a:spcPct val="80000"/>
              </a:lnSpc>
              <a:buFontTx/>
              <a:buNone/>
            </a:pPr>
            <a:endParaRPr lang="en-US" altLang="en-US" sz="2800">
              <a:latin typeface="Times New Roman" panose="02020603050405020304" pitchFamily="18" charset="0"/>
            </a:endParaRPr>
          </a:p>
          <a:p>
            <a:pPr eaLnBrk="1" hangingPunct="1">
              <a:lnSpc>
                <a:spcPct val="80000"/>
              </a:lnSpc>
              <a:buFontTx/>
              <a:buNone/>
            </a:pPr>
            <a:endParaRPr lang="en-US" altLang="en-US" sz="2800">
              <a:latin typeface="Times New Roman" panose="02020603050405020304" pitchFamily="18" charset="0"/>
            </a:endParaRPr>
          </a:p>
          <a:p>
            <a:pPr eaLnBrk="1" hangingPunct="1">
              <a:lnSpc>
                <a:spcPct val="80000"/>
              </a:lnSpc>
              <a:buFontTx/>
              <a:buNone/>
            </a:pPr>
            <a:r>
              <a:rPr lang="en-US" altLang="en-US" sz="2800" b="1" i="1">
                <a:latin typeface="Times New Roman" panose="02020603050405020304" pitchFamily="18" charset="0"/>
              </a:rPr>
              <a:t>Repeat the analysis, if sufficient sample is available</a:t>
            </a:r>
          </a:p>
        </p:txBody>
      </p:sp>
      <p:sp>
        <p:nvSpPr>
          <p:cNvPr id="21508" name="Text Box 4">
            <a:extLst>
              <a:ext uri="{FF2B5EF4-FFF2-40B4-BE49-F238E27FC236}">
                <a16:creationId xmlns:a16="http://schemas.microsoft.com/office/drawing/2014/main" id="{6FF52241-37CF-4B4D-B248-F4AC0085B56A}"/>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171">
                                            <p:txEl>
                                              <p:pRg st="2" end="2"/>
                                            </p:txEl>
                                          </p:spTgt>
                                        </p:tgtEl>
                                        <p:attrNameLst>
                                          <p:attrName>style.visibility</p:attrName>
                                        </p:attrNameLst>
                                      </p:cBhvr>
                                      <p:to>
                                        <p:strVal val="visible"/>
                                      </p:to>
                                    </p:set>
                                    <p:animEffect transition="in" filter="box(in)">
                                      <p:cBhvr>
                                        <p:cTn id="10" dur="500"/>
                                        <p:tgtEl>
                                          <p:spTgt spid="7171">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171">
                                            <p:txEl>
                                              <p:pRg st="4" end="4"/>
                                            </p:txEl>
                                          </p:spTgt>
                                        </p:tgtEl>
                                        <p:attrNameLst>
                                          <p:attrName>style.visibility</p:attrName>
                                        </p:attrNameLst>
                                      </p:cBhvr>
                                      <p:to>
                                        <p:strVal val="visible"/>
                                      </p:to>
                                    </p:set>
                                    <p:animEffect transition="in" filter="box(in)">
                                      <p:cBhvr>
                                        <p:cTn id="13" dur="500"/>
                                        <p:tgtEl>
                                          <p:spTgt spid="7171">
                                            <p:txEl>
                                              <p:pRg st="4" end="4"/>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171">
                                            <p:txEl>
                                              <p:pRg st="6" end="6"/>
                                            </p:txEl>
                                          </p:spTgt>
                                        </p:tgtEl>
                                        <p:attrNameLst>
                                          <p:attrName>style.visibility</p:attrName>
                                        </p:attrNameLst>
                                      </p:cBhvr>
                                      <p:to>
                                        <p:strVal val="visible"/>
                                      </p:to>
                                    </p:set>
                                    <p:animEffect transition="in" filter="box(in)">
                                      <p:cBhvr>
                                        <p:cTn id="16" dur="500"/>
                                        <p:tgtEl>
                                          <p:spTgt spid="7171">
                                            <p:txEl>
                                              <p:pRg st="6" end="6"/>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7171">
                                            <p:txEl>
                                              <p:pRg st="9" end="9"/>
                                            </p:txEl>
                                          </p:spTgt>
                                        </p:tgtEl>
                                        <p:attrNameLst>
                                          <p:attrName>style.visibility</p:attrName>
                                        </p:attrNameLst>
                                      </p:cBhvr>
                                      <p:to>
                                        <p:strVal val="visible"/>
                                      </p:to>
                                    </p:set>
                                    <p:anim calcmode="lin" valueType="num">
                                      <p:cBhvr additive="base">
                                        <p:cTn id="21" dur="500" fill="hold"/>
                                        <p:tgtEl>
                                          <p:spTgt spid="7171">
                                            <p:txEl>
                                              <p:pRg st="9" end="9"/>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17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7" name="Picture 9" descr="CENTRIFUGE EXTRACTOR - HAND OPERATED">
            <a:extLst>
              <a:ext uri="{FF2B5EF4-FFF2-40B4-BE49-F238E27FC236}">
                <a16:creationId xmlns:a16="http://schemas.microsoft.com/office/drawing/2014/main" id="{7FA3301C-8988-4BC6-9AF6-4BB7C8D45389}"/>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295400" y="533400"/>
            <a:ext cx="3592513" cy="5334000"/>
          </a:xfrm>
          <a:noFill/>
        </p:spPr>
      </p:pic>
      <p:sp>
        <p:nvSpPr>
          <p:cNvPr id="37899" name="Rectangle 11">
            <a:extLst>
              <a:ext uri="{FF2B5EF4-FFF2-40B4-BE49-F238E27FC236}">
                <a16:creationId xmlns:a16="http://schemas.microsoft.com/office/drawing/2014/main" id="{35B0CB1C-29AC-4C17-AA01-F567308D7848}"/>
              </a:ext>
            </a:extLst>
          </p:cNvPr>
          <p:cNvSpPr>
            <a:spLocks noChangeArrowheads="1"/>
          </p:cNvSpPr>
          <p:nvPr/>
        </p:nvSpPr>
        <p:spPr bwMode="auto">
          <a:xfrm>
            <a:off x="1295400" y="5715000"/>
            <a:ext cx="3937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000">
                <a:latin typeface="Times New Roman" panose="02020603050405020304" pitchFamily="18" charset="0"/>
                <a:cs typeface="Times New Roman" panose="02020603050405020304" pitchFamily="18" charset="0"/>
              </a:rPr>
              <a:t>Centrifuge extractor - hand operated </a:t>
            </a:r>
          </a:p>
        </p:txBody>
      </p:sp>
      <p:sp>
        <p:nvSpPr>
          <p:cNvPr id="37900" name="Rectangle 12">
            <a:extLst>
              <a:ext uri="{FF2B5EF4-FFF2-40B4-BE49-F238E27FC236}">
                <a16:creationId xmlns:a16="http://schemas.microsoft.com/office/drawing/2014/main" id="{4E91AEC7-F9E3-4489-AB20-17547E10F970}"/>
              </a:ext>
            </a:extLst>
          </p:cNvPr>
          <p:cNvSpPr>
            <a:spLocks noChangeArrowheads="1"/>
          </p:cNvSpPr>
          <p:nvPr/>
        </p:nvSpPr>
        <p:spPr bwMode="auto">
          <a:xfrm>
            <a:off x="5029200" y="838200"/>
            <a:ext cx="365760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algn="just" eaLnBrk="1" hangingPunct="1"/>
            <a:r>
              <a:rPr lang="en-US" altLang="en-US" sz="1800">
                <a:latin typeface="Times New Roman" panose="02020603050405020304" pitchFamily="18" charset="0"/>
                <a:cs typeface="Times New Roman" panose="02020603050405020304" pitchFamily="18" charset="0"/>
              </a:rPr>
              <a:t>This instrument is used for determination and checking of bitumen percentage in bituminous mix, the mix is added with a solvent and dissolved bitumen is removed by centrifugal action. Consists of a removable aluminum rotor bowl, capacity 1500 gms. This shaft and thus the bowl is rotated fast manually by enclosed gears in the cast body and handle. Solvent is introduced during the test through the holes in the cap of the housing. A drain is provided to collect dissolved bitumen coming out of the rotating bowl and getting collected in the housing.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7897"/>
                                        </p:tgtEl>
                                        <p:attrNameLst>
                                          <p:attrName>style.visibility</p:attrName>
                                        </p:attrNameLst>
                                      </p:cBhvr>
                                      <p:to>
                                        <p:strVal val="visible"/>
                                      </p:to>
                                    </p:set>
                                    <p:animEffect transition="in" filter="diamond(in)">
                                      <p:cBhvr>
                                        <p:cTn id="7" dur="2000"/>
                                        <p:tgtEl>
                                          <p:spTgt spid="37897"/>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7900"/>
                                        </p:tgtEl>
                                        <p:attrNameLst>
                                          <p:attrName>style.visibility</p:attrName>
                                        </p:attrNameLst>
                                      </p:cBhvr>
                                      <p:to>
                                        <p:strVal val="visible"/>
                                      </p:to>
                                    </p:set>
                                    <p:animEffect transition="in" filter="diamond(in)">
                                      <p:cBhvr>
                                        <p:cTn id="10" dur="2000"/>
                                        <p:tgtEl>
                                          <p:spTgt spid="37900"/>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7899"/>
                                        </p:tgtEl>
                                        <p:attrNameLst>
                                          <p:attrName>style.visibility</p:attrName>
                                        </p:attrNameLst>
                                      </p:cBhvr>
                                      <p:to>
                                        <p:strVal val="visible"/>
                                      </p:to>
                                    </p:set>
                                    <p:animEffect transition="in" filter="diamond(in)">
                                      <p:cBhvr>
                                        <p:cTn id="13" dur="2000"/>
                                        <p:tgtEl>
                                          <p:spTgt spid="37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9" grpId="0"/>
      <p:bldP spid="3790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950D5C2-ABAF-451D-BA74-51B57B21A056}"/>
              </a:ext>
            </a:extLst>
          </p:cNvPr>
          <p:cNvSpPr>
            <a:spLocks noGrp="1" noChangeArrowheads="1"/>
          </p:cNvSpPr>
          <p:nvPr>
            <p:ph type="ctrTitle"/>
          </p:nvPr>
        </p:nvSpPr>
        <p:spPr>
          <a:xfrm>
            <a:off x="609600" y="609600"/>
            <a:ext cx="1752600" cy="685800"/>
          </a:xfrm>
        </p:spPr>
        <p:txBody>
          <a:bodyPr/>
          <a:lstStyle/>
          <a:p>
            <a:pPr algn="l" eaLnBrk="1" hangingPunct="1"/>
            <a:r>
              <a:rPr lang="en-US" altLang="en-US">
                <a:latin typeface="Times New Roman" panose="02020603050405020304" pitchFamily="18" charset="0"/>
              </a:rPr>
              <a:t>Stones</a:t>
            </a:r>
          </a:p>
        </p:txBody>
      </p:sp>
      <p:sp>
        <p:nvSpPr>
          <p:cNvPr id="23555" name="Text Box 3">
            <a:extLst>
              <a:ext uri="{FF2B5EF4-FFF2-40B4-BE49-F238E27FC236}">
                <a16:creationId xmlns:a16="http://schemas.microsoft.com/office/drawing/2014/main" id="{EC4379F3-7205-4B95-8115-D99EAD262155}"/>
              </a:ext>
            </a:extLst>
          </p:cNvPr>
          <p:cNvSpPr txBox="1">
            <a:spLocks noChangeArrowheads="1"/>
          </p:cNvSpPr>
          <p:nvPr/>
        </p:nvSpPr>
        <p:spPr bwMode="auto">
          <a:xfrm>
            <a:off x="822325" y="16430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endParaRPr lang="en-US" altLang="en-US"/>
          </a:p>
        </p:txBody>
      </p:sp>
      <p:sp>
        <p:nvSpPr>
          <p:cNvPr id="27652" name="Text Box 4">
            <a:extLst>
              <a:ext uri="{FF2B5EF4-FFF2-40B4-BE49-F238E27FC236}">
                <a16:creationId xmlns:a16="http://schemas.microsoft.com/office/drawing/2014/main" id="{3B040D04-81C5-48BB-94F0-661991ADC533}"/>
              </a:ext>
            </a:extLst>
          </p:cNvPr>
          <p:cNvSpPr txBox="1">
            <a:spLocks noChangeArrowheads="1"/>
          </p:cNvSpPr>
          <p:nvPr/>
        </p:nvSpPr>
        <p:spPr bwMode="auto">
          <a:xfrm>
            <a:off x="685800" y="1374775"/>
            <a:ext cx="7239000" cy="452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70000"/>
              </a:lnSpc>
              <a:buFont typeface="Wingdings" panose="05000000000000000000" pitchFamily="2" charset="2"/>
              <a:buChar char="Ø"/>
            </a:pPr>
            <a:r>
              <a:rPr lang="en-US" altLang="en-US" sz="3200">
                <a:latin typeface="Times New Roman" panose="02020603050405020304" pitchFamily="18" charset="0"/>
              </a:rPr>
              <a:t>The common name used for stones in building construction is Aggregate</a:t>
            </a:r>
          </a:p>
          <a:p>
            <a:pPr eaLnBrk="1" hangingPunct="1">
              <a:lnSpc>
                <a:spcPct val="70000"/>
              </a:lnSpc>
            </a:pPr>
            <a:endParaRPr lang="en-US" altLang="en-US" sz="3200">
              <a:latin typeface="Times New Roman" panose="02020603050405020304" pitchFamily="18" charset="0"/>
            </a:endParaRPr>
          </a:p>
          <a:p>
            <a:pPr eaLnBrk="1" hangingPunct="1">
              <a:lnSpc>
                <a:spcPct val="70000"/>
              </a:lnSpc>
              <a:buFont typeface="Wingdings" panose="05000000000000000000" pitchFamily="2" charset="2"/>
              <a:buChar char="Ø"/>
            </a:pPr>
            <a:r>
              <a:rPr lang="en-US" altLang="en-US" sz="3200">
                <a:latin typeface="Times New Roman" panose="02020603050405020304" pitchFamily="18" charset="0"/>
              </a:rPr>
              <a:t>The coarse aggregates are  called stones and fine aggregates are  called sand </a:t>
            </a:r>
          </a:p>
          <a:p>
            <a:pPr eaLnBrk="1" hangingPunct="1">
              <a:lnSpc>
                <a:spcPct val="70000"/>
              </a:lnSpc>
            </a:pPr>
            <a:endParaRPr lang="en-US" altLang="en-US" sz="3200">
              <a:latin typeface="Times New Roman" panose="02020603050405020304" pitchFamily="18" charset="0"/>
            </a:endParaRPr>
          </a:p>
          <a:p>
            <a:pPr eaLnBrk="1" hangingPunct="1">
              <a:lnSpc>
                <a:spcPct val="70000"/>
              </a:lnSpc>
              <a:buFont typeface="Wingdings" panose="05000000000000000000" pitchFamily="2" charset="2"/>
              <a:buChar char="Ø"/>
            </a:pPr>
            <a:r>
              <a:rPr lang="en-US" altLang="en-US" sz="3200">
                <a:latin typeface="Times New Roman" panose="02020603050405020304" pitchFamily="18" charset="0"/>
              </a:rPr>
              <a:t>The stones and sand are demarcated by sieve number 6, having sieve opening of 3.35mm</a:t>
            </a:r>
          </a:p>
          <a:p>
            <a:pPr eaLnBrk="1" hangingPunct="1">
              <a:lnSpc>
                <a:spcPct val="70000"/>
              </a:lnSpc>
            </a:pPr>
            <a:endParaRPr lang="en-US" altLang="en-US" sz="3200">
              <a:latin typeface="Times New Roman" panose="02020603050405020304" pitchFamily="18" charset="0"/>
            </a:endParaRPr>
          </a:p>
          <a:p>
            <a:pPr eaLnBrk="1" hangingPunct="1">
              <a:lnSpc>
                <a:spcPct val="70000"/>
              </a:lnSpc>
              <a:buFont typeface="Wingdings" panose="05000000000000000000" pitchFamily="2" charset="2"/>
              <a:buChar char="Ø"/>
            </a:pPr>
            <a:r>
              <a:rPr lang="en-US" altLang="en-US" sz="3200">
                <a:latin typeface="Times New Roman" panose="02020603050405020304" pitchFamily="18" charset="0"/>
              </a:rPr>
              <a:t>The pieces bigger than 3.35mm are stones (coarse aggregate) and smaller  </a:t>
            </a:r>
          </a:p>
          <a:p>
            <a:pPr eaLnBrk="1" hangingPunct="1">
              <a:lnSpc>
                <a:spcPct val="70000"/>
              </a:lnSpc>
              <a:buFont typeface="Wingdings" panose="05000000000000000000" pitchFamily="2" charset="2"/>
              <a:buNone/>
            </a:pPr>
            <a:r>
              <a:rPr lang="en-US" altLang="en-US" sz="3200">
                <a:latin typeface="Times New Roman" panose="02020603050405020304" pitchFamily="18" charset="0"/>
              </a:rPr>
              <a:t>are sand or fine aggregate</a:t>
            </a:r>
          </a:p>
        </p:txBody>
      </p:sp>
      <p:sp>
        <p:nvSpPr>
          <p:cNvPr id="23557" name="Text Box 5">
            <a:extLst>
              <a:ext uri="{FF2B5EF4-FFF2-40B4-BE49-F238E27FC236}">
                <a16:creationId xmlns:a16="http://schemas.microsoft.com/office/drawing/2014/main" id="{39721D61-8983-4DD2-BCC6-AAC7701A7367}"/>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Effect transition="in" filter="blinds(horizontal)">
                                      <p:cBhvr>
                                        <p:cTn id="7" dur="500"/>
                                        <p:tgtEl>
                                          <p:spTgt spid="276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7652">
                                            <p:txEl>
                                              <p:pRg st="2" end="2"/>
                                            </p:txEl>
                                          </p:spTgt>
                                        </p:tgtEl>
                                        <p:attrNameLst>
                                          <p:attrName>style.visibility</p:attrName>
                                        </p:attrNameLst>
                                      </p:cBhvr>
                                      <p:to>
                                        <p:strVal val="visible"/>
                                      </p:to>
                                    </p:set>
                                    <p:animEffect transition="in" filter="box(in)">
                                      <p:cBhvr>
                                        <p:cTn id="12" dur="500"/>
                                        <p:tgtEl>
                                          <p:spTgt spid="2765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7652">
                                            <p:txEl>
                                              <p:pRg st="4" end="4"/>
                                            </p:txEl>
                                          </p:spTgt>
                                        </p:tgtEl>
                                        <p:attrNameLst>
                                          <p:attrName>style.visibility</p:attrName>
                                        </p:attrNameLst>
                                      </p:cBhvr>
                                      <p:to>
                                        <p:strVal val="visible"/>
                                      </p:to>
                                    </p:set>
                                    <p:animEffect transition="in" filter="blinds(horizontal)">
                                      <p:cBhvr>
                                        <p:cTn id="17" dur="500"/>
                                        <p:tgtEl>
                                          <p:spTgt spid="2765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nodeType="clickEffect">
                                  <p:stCondLst>
                                    <p:cond delay="0"/>
                                  </p:stCondLst>
                                  <p:childTnLst>
                                    <p:set>
                                      <p:cBhvr>
                                        <p:cTn id="21" dur="1" fill="hold">
                                          <p:stCondLst>
                                            <p:cond delay="0"/>
                                          </p:stCondLst>
                                        </p:cTn>
                                        <p:tgtEl>
                                          <p:spTgt spid="27652">
                                            <p:txEl>
                                              <p:pRg st="6" end="6"/>
                                            </p:txEl>
                                          </p:spTgt>
                                        </p:tgtEl>
                                        <p:attrNameLst>
                                          <p:attrName>style.visibility</p:attrName>
                                        </p:attrNameLst>
                                      </p:cBhvr>
                                      <p:to>
                                        <p:strVal val="visible"/>
                                      </p:to>
                                    </p:set>
                                    <p:animEffect transition="in" filter="barn(inHorizontal)">
                                      <p:cBhvr>
                                        <p:cTn id="22" dur="500"/>
                                        <p:tgtEl>
                                          <p:spTgt spid="27652">
                                            <p:txEl>
                                              <p:pRg st="6" end="6"/>
                                            </p:txEl>
                                          </p:spTgt>
                                        </p:tgtEl>
                                      </p:cBhvr>
                                    </p:animEffect>
                                  </p:childTnLst>
                                </p:cTn>
                              </p:par>
                              <p:par>
                                <p:cTn id="23" presetID="16" presetClass="entr" presetSubtype="26" fill="hold" nodeType="withEffect">
                                  <p:stCondLst>
                                    <p:cond delay="0"/>
                                  </p:stCondLst>
                                  <p:childTnLst>
                                    <p:set>
                                      <p:cBhvr>
                                        <p:cTn id="24" dur="1" fill="hold">
                                          <p:stCondLst>
                                            <p:cond delay="0"/>
                                          </p:stCondLst>
                                        </p:cTn>
                                        <p:tgtEl>
                                          <p:spTgt spid="27652">
                                            <p:txEl>
                                              <p:pRg st="7" end="7"/>
                                            </p:txEl>
                                          </p:spTgt>
                                        </p:tgtEl>
                                        <p:attrNameLst>
                                          <p:attrName>style.visibility</p:attrName>
                                        </p:attrNameLst>
                                      </p:cBhvr>
                                      <p:to>
                                        <p:strVal val="visible"/>
                                      </p:to>
                                    </p:set>
                                    <p:animEffect transition="in" filter="barn(inHorizontal)">
                                      <p:cBhvr>
                                        <p:cTn id="25" dur="500"/>
                                        <p:tgtEl>
                                          <p:spTgt spid="2765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a:extLst>
              <a:ext uri="{FF2B5EF4-FFF2-40B4-BE49-F238E27FC236}">
                <a16:creationId xmlns:a16="http://schemas.microsoft.com/office/drawing/2014/main" id="{58B34BFD-4370-4965-B3F9-FD090EBCB6FA}"/>
              </a:ext>
            </a:extLst>
          </p:cNvPr>
          <p:cNvSpPr txBox="1">
            <a:spLocks noChangeArrowheads="1"/>
          </p:cNvSpPr>
          <p:nvPr/>
        </p:nvSpPr>
        <p:spPr bwMode="auto">
          <a:xfrm>
            <a:off x="914400" y="708025"/>
            <a:ext cx="7162800"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algn="r" eaLnBrk="1" hangingPunct="1">
              <a:lnSpc>
                <a:spcPct val="80000"/>
              </a:lnSpc>
            </a:pPr>
            <a:r>
              <a:rPr lang="en-US" altLang="en-US" sz="2400" b="1" i="1">
                <a:solidFill>
                  <a:schemeClr val="tx2"/>
                </a:solidFill>
                <a:latin typeface="Times New Roman" panose="02020603050405020304" pitchFamily="18" charset="0"/>
              </a:rPr>
              <a:t>stones (contd.)</a:t>
            </a:r>
          </a:p>
          <a:p>
            <a:pPr eaLnBrk="1" hangingPunct="1">
              <a:lnSpc>
                <a:spcPct val="80000"/>
              </a:lnSpc>
            </a:pPr>
            <a:endParaRPr lang="en-US" altLang="en-US" sz="2400" b="1" i="1">
              <a:solidFill>
                <a:schemeClr val="tx2"/>
              </a:solidFill>
              <a:latin typeface="Times New Roman" panose="02020603050405020304" pitchFamily="18" charset="0"/>
            </a:endParaRPr>
          </a:p>
          <a:p>
            <a:pPr eaLnBrk="1" hangingPunct="1">
              <a:lnSpc>
                <a:spcPct val="20000"/>
              </a:lnSpc>
            </a:pPr>
            <a:endParaRPr lang="en-US" altLang="en-US" sz="2400" b="1" i="1">
              <a:latin typeface="Times New Roman" panose="02020603050405020304" pitchFamily="18" charset="0"/>
            </a:endParaRPr>
          </a:p>
          <a:p>
            <a:pPr eaLnBrk="1" hangingPunct="1">
              <a:lnSpc>
                <a:spcPct val="80000"/>
              </a:lnSpc>
              <a:buFont typeface="Wingdings" panose="05000000000000000000" pitchFamily="2" charset="2"/>
              <a:buChar char="Ø"/>
            </a:pPr>
            <a:r>
              <a:rPr lang="en-US" altLang="en-US" sz="3200">
                <a:latin typeface="Times New Roman" panose="02020603050405020304" pitchFamily="18" charset="0"/>
              </a:rPr>
              <a:t>Coarse aggregate is an important part </a:t>
            </a:r>
          </a:p>
          <a:p>
            <a:pPr eaLnBrk="1" hangingPunct="1">
              <a:lnSpc>
                <a:spcPct val="80000"/>
              </a:lnSpc>
              <a:buFont typeface="Wingdings" panose="05000000000000000000" pitchFamily="2" charset="2"/>
              <a:buNone/>
            </a:pPr>
            <a:r>
              <a:rPr lang="en-US" altLang="en-US" sz="3200">
                <a:latin typeface="Times New Roman" panose="02020603050405020304" pitchFamily="18" charset="0"/>
              </a:rPr>
              <a:t>of  building construction particularly for foundation work and in Road construction to be mixed with Bitumen </a:t>
            </a:r>
          </a:p>
          <a:p>
            <a:pPr eaLnBrk="1" hangingPunct="1">
              <a:lnSpc>
                <a:spcPct val="80000"/>
              </a:lnSpc>
            </a:pPr>
            <a:endParaRPr lang="en-US" altLang="en-US" sz="3200">
              <a:latin typeface="Times New Roman" panose="02020603050405020304" pitchFamily="18" charset="0"/>
            </a:endParaRPr>
          </a:p>
          <a:p>
            <a:pPr eaLnBrk="1" hangingPunct="1">
              <a:lnSpc>
                <a:spcPct val="80000"/>
              </a:lnSpc>
              <a:buFont typeface="Wingdings" panose="05000000000000000000" pitchFamily="2" charset="2"/>
              <a:buChar char="Ø"/>
            </a:pPr>
            <a:r>
              <a:rPr lang="en-US" altLang="en-US" sz="3200">
                <a:latin typeface="Times New Roman" panose="02020603050405020304" pitchFamily="18" charset="0"/>
              </a:rPr>
              <a:t>Many times bigger pieces are used to save labor charges. Various types of examinations are carried out for stones  </a:t>
            </a:r>
          </a:p>
          <a:p>
            <a:pPr eaLnBrk="1" hangingPunct="1">
              <a:lnSpc>
                <a:spcPct val="80000"/>
              </a:lnSpc>
            </a:pPr>
            <a:endParaRPr lang="en-US" altLang="en-US" sz="3200">
              <a:latin typeface="Times New Roman" panose="02020603050405020304" pitchFamily="18" charset="0"/>
            </a:endParaRPr>
          </a:p>
          <a:p>
            <a:pPr eaLnBrk="1" hangingPunct="1">
              <a:lnSpc>
                <a:spcPct val="80000"/>
              </a:lnSpc>
              <a:buFont typeface="Wingdings" panose="05000000000000000000" pitchFamily="2" charset="2"/>
              <a:buChar char="Ø"/>
            </a:pPr>
            <a:r>
              <a:rPr lang="en-US" altLang="en-US" sz="3200">
                <a:latin typeface="Times New Roman" panose="02020603050405020304" pitchFamily="18" charset="0"/>
              </a:rPr>
              <a:t>The most important is the size of stones (coarse aggregate) </a:t>
            </a:r>
          </a:p>
        </p:txBody>
      </p:sp>
      <p:sp>
        <p:nvSpPr>
          <p:cNvPr id="24579" name="Text Box 3">
            <a:extLst>
              <a:ext uri="{FF2B5EF4-FFF2-40B4-BE49-F238E27FC236}">
                <a16:creationId xmlns:a16="http://schemas.microsoft.com/office/drawing/2014/main" id="{4B52E285-4084-4139-8F59-DC431A5993EA}"/>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8674">
                                            <p:txEl>
                                              <p:pRg st="3" end="3"/>
                                            </p:txEl>
                                          </p:spTgt>
                                        </p:tgtEl>
                                        <p:attrNameLst>
                                          <p:attrName>style.visibility</p:attrName>
                                        </p:attrNameLst>
                                      </p:cBhvr>
                                      <p:to>
                                        <p:strVal val="visible"/>
                                      </p:to>
                                    </p:set>
                                    <p:animEffect transition="in" filter="box(in)">
                                      <p:cBhvr>
                                        <p:cTn id="7" dur="500"/>
                                        <p:tgtEl>
                                          <p:spTgt spid="28674">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8674">
                                            <p:txEl>
                                              <p:pRg st="4" end="4"/>
                                            </p:txEl>
                                          </p:spTgt>
                                        </p:tgtEl>
                                        <p:attrNameLst>
                                          <p:attrName>style.visibility</p:attrName>
                                        </p:attrNameLst>
                                      </p:cBhvr>
                                      <p:to>
                                        <p:strVal val="visible"/>
                                      </p:to>
                                    </p:set>
                                    <p:animEffect transition="in" filter="box(in)">
                                      <p:cBhvr>
                                        <p:cTn id="10" dur="500"/>
                                        <p:tgtEl>
                                          <p:spTgt spid="28674">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28674">
                                            <p:txEl>
                                              <p:pRg st="6" end="6"/>
                                            </p:txEl>
                                          </p:spTgt>
                                        </p:tgtEl>
                                        <p:attrNameLst>
                                          <p:attrName>style.visibility</p:attrName>
                                        </p:attrNameLst>
                                      </p:cBhvr>
                                      <p:to>
                                        <p:strVal val="visible"/>
                                      </p:to>
                                    </p:set>
                                    <p:animEffect transition="in" filter="diamond(in)">
                                      <p:cBhvr>
                                        <p:cTn id="15" dur="2000"/>
                                        <p:tgtEl>
                                          <p:spTgt spid="28674">
                                            <p:txEl>
                                              <p:pRg st="6" end="6"/>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28674">
                                            <p:txEl>
                                              <p:pRg st="8" end="8"/>
                                            </p:txEl>
                                          </p:spTgt>
                                        </p:tgtEl>
                                        <p:attrNameLst>
                                          <p:attrName>style.visibility</p:attrName>
                                        </p:attrNameLst>
                                      </p:cBhvr>
                                      <p:to>
                                        <p:strVal val="visible"/>
                                      </p:to>
                                    </p:set>
                                    <p:anim calcmode="lin" valueType="num">
                                      <p:cBhvr additive="base">
                                        <p:cTn id="20" dur="500" fill="hold"/>
                                        <p:tgtEl>
                                          <p:spTgt spid="28674">
                                            <p:txEl>
                                              <p:pRg st="8" end="8"/>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867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a:extLst>
              <a:ext uri="{FF2B5EF4-FFF2-40B4-BE49-F238E27FC236}">
                <a16:creationId xmlns:a16="http://schemas.microsoft.com/office/drawing/2014/main" id="{BE9EDAEA-1AB8-4C09-A8B8-D0CDEC519642}"/>
              </a:ext>
            </a:extLst>
          </p:cNvPr>
          <p:cNvSpPr txBox="1">
            <a:spLocks noChangeArrowheads="1"/>
          </p:cNvSpPr>
          <p:nvPr/>
        </p:nvSpPr>
        <p:spPr bwMode="auto">
          <a:xfrm>
            <a:off x="838200" y="466725"/>
            <a:ext cx="7543800" cy="578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120000"/>
              </a:lnSpc>
            </a:pPr>
            <a:r>
              <a:rPr lang="en-US" altLang="en-US" sz="4000">
                <a:latin typeface="Times New Roman" panose="02020603050405020304" pitchFamily="18" charset="0"/>
              </a:rPr>
              <a:t>Plastic Roads</a:t>
            </a:r>
          </a:p>
          <a:p>
            <a:pPr eaLnBrk="1" hangingPunct="1">
              <a:lnSpc>
                <a:spcPct val="0"/>
              </a:lnSpc>
            </a:pPr>
            <a:endParaRPr lang="en-US" altLang="en-US" sz="2800">
              <a:latin typeface="Times New Roman" panose="02020603050405020304" pitchFamily="18" charset="0"/>
            </a:endParaRPr>
          </a:p>
          <a:p>
            <a:pPr eaLnBrk="1" hangingPunct="1">
              <a:lnSpc>
                <a:spcPct val="120000"/>
              </a:lnSpc>
            </a:pPr>
            <a:r>
              <a:rPr lang="en-US" altLang="en-US" sz="2800">
                <a:latin typeface="Times New Roman" panose="02020603050405020304" pitchFamily="18" charset="0"/>
              </a:rPr>
              <a:t>A new technology has been developed to use waste plastic for construction of roads.</a:t>
            </a:r>
          </a:p>
          <a:p>
            <a:pPr eaLnBrk="1" hangingPunct="1">
              <a:lnSpc>
                <a:spcPct val="120000"/>
              </a:lnSpc>
            </a:pPr>
            <a:endParaRPr lang="en-US" altLang="en-US" sz="2800">
              <a:latin typeface="Times New Roman" panose="02020603050405020304" pitchFamily="18" charset="0"/>
            </a:endParaRPr>
          </a:p>
          <a:p>
            <a:pPr eaLnBrk="1" hangingPunct="1">
              <a:lnSpc>
                <a:spcPct val="120000"/>
              </a:lnSpc>
            </a:pPr>
            <a:r>
              <a:rPr lang="en-US" altLang="en-US" sz="2800">
                <a:latin typeface="Times New Roman" panose="02020603050405020304" pitchFamily="18" charset="0"/>
              </a:rPr>
              <a:t>Plastic is ‘shred’ and mixed with bituminous mix for road construction</a:t>
            </a:r>
          </a:p>
          <a:p>
            <a:pPr eaLnBrk="1" hangingPunct="1">
              <a:lnSpc>
                <a:spcPct val="80000"/>
              </a:lnSpc>
            </a:pPr>
            <a:endParaRPr lang="en-US" altLang="en-US" sz="2800">
              <a:latin typeface="Times New Roman" panose="02020603050405020304" pitchFamily="18" charset="0"/>
            </a:endParaRPr>
          </a:p>
          <a:p>
            <a:pPr eaLnBrk="1" hangingPunct="1">
              <a:lnSpc>
                <a:spcPct val="120000"/>
              </a:lnSpc>
            </a:pPr>
            <a:r>
              <a:rPr lang="en-US" altLang="en-US" sz="2800">
                <a:latin typeface="Times New Roman" panose="02020603050405020304" pitchFamily="18" charset="0"/>
              </a:rPr>
              <a:t>The frequency of road repairs is reduced as the chances of seepage of rain is minimized due to presence of plastic. It increases the life of roads three times.</a:t>
            </a:r>
          </a:p>
        </p:txBody>
      </p:sp>
      <p:sp>
        <p:nvSpPr>
          <p:cNvPr id="25603" name="Text Box 5">
            <a:extLst>
              <a:ext uri="{FF2B5EF4-FFF2-40B4-BE49-F238E27FC236}">
                <a16:creationId xmlns:a16="http://schemas.microsoft.com/office/drawing/2014/main" id="{3184385C-7C52-4E80-BE4C-3A57CD783586}"/>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6868">
                                            <p:txEl>
                                              <p:pRg st="2" end="2"/>
                                            </p:txEl>
                                          </p:spTgt>
                                        </p:tgtEl>
                                        <p:attrNameLst>
                                          <p:attrName>style.visibility</p:attrName>
                                        </p:attrNameLst>
                                      </p:cBhvr>
                                      <p:to>
                                        <p:strVal val="visible"/>
                                      </p:to>
                                    </p:set>
                                    <p:animEffect transition="in" filter="blinds(horizontal)">
                                      <p:cBhvr>
                                        <p:cTn id="7" dur="500"/>
                                        <p:tgtEl>
                                          <p:spTgt spid="36868">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36868">
                                            <p:txEl>
                                              <p:pRg st="4" end="4"/>
                                            </p:txEl>
                                          </p:spTgt>
                                        </p:tgtEl>
                                        <p:attrNameLst>
                                          <p:attrName>style.visibility</p:attrName>
                                        </p:attrNameLst>
                                      </p:cBhvr>
                                      <p:to>
                                        <p:strVal val="visible"/>
                                      </p:to>
                                    </p:set>
                                    <p:animEffect transition="in" filter="barn(inHorizontal)">
                                      <p:cBhvr>
                                        <p:cTn id="12" dur="500"/>
                                        <p:tgtEl>
                                          <p:spTgt spid="36868">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6868">
                                            <p:txEl>
                                              <p:pRg st="6" end="6"/>
                                            </p:txEl>
                                          </p:spTgt>
                                        </p:tgtEl>
                                        <p:attrNameLst>
                                          <p:attrName>style.visibility</p:attrName>
                                        </p:attrNameLst>
                                      </p:cBhvr>
                                      <p:to>
                                        <p:strVal val="visible"/>
                                      </p:to>
                                    </p:set>
                                    <p:animEffect transition="in" filter="diamond(in)">
                                      <p:cBhvr>
                                        <p:cTn id="17" dur="2000"/>
                                        <p:tgtEl>
                                          <p:spTgt spid="3686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8">
            <a:extLst>
              <a:ext uri="{FF2B5EF4-FFF2-40B4-BE49-F238E27FC236}">
                <a16:creationId xmlns:a16="http://schemas.microsoft.com/office/drawing/2014/main" id="{E6E7D767-9923-4862-88BB-6832D54234FC}"/>
              </a:ext>
            </a:extLst>
          </p:cNvPr>
          <p:cNvSpPr txBox="1">
            <a:spLocks noChangeArrowheads="1"/>
          </p:cNvSpPr>
          <p:nvPr/>
        </p:nvSpPr>
        <p:spPr bwMode="auto">
          <a:xfrm>
            <a:off x="457200" y="228600"/>
            <a:ext cx="8229600" cy="615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110000"/>
              </a:lnSpc>
            </a:pPr>
            <a:r>
              <a:rPr lang="en-US" altLang="en-US" sz="3200" b="1">
                <a:solidFill>
                  <a:schemeClr val="tx2"/>
                </a:solidFill>
                <a:latin typeface="Times New Roman" panose="02020603050405020304" pitchFamily="18" charset="0"/>
              </a:rPr>
              <a:t>Concrete roads</a:t>
            </a:r>
          </a:p>
          <a:p>
            <a:pPr eaLnBrk="1" hangingPunct="1">
              <a:lnSpc>
                <a:spcPct val="110000"/>
              </a:lnSpc>
              <a:spcBef>
                <a:spcPct val="20000"/>
              </a:spcBef>
            </a:pPr>
            <a:r>
              <a:rPr lang="en-US" altLang="en-US" sz="2800">
                <a:latin typeface="Times New Roman" panose="02020603050405020304" pitchFamily="18" charset="0"/>
              </a:rPr>
              <a:t>The material for concrete roads is the same as concrete used for flooring and roofing in building construction and are examined to find the ratio of Cement, Sand, and Coarse Aggregates (Stones)</a:t>
            </a:r>
          </a:p>
          <a:p>
            <a:pPr eaLnBrk="1" hangingPunct="1">
              <a:lnSpc>
                <a:spcPct val="110000"/>
              </a:lnSpc>
              <a:spcBef>
                <a:spcPct val="20000"/>
              </a:spcBef>
            </a:pPr>
            <a:r>
              <a:rPr lang="en-US" altLang="en-US" sz="3200" b="1">
                <a:solidFill>
                  <a:schemeClr val="tx2"/>
                </a:solidFill>
                <a:latin typeface="Times New Roman" panose="02020603050405020304" pitchFamily="18" charset="0"/>
              </a:rPr>
              <a:t>Bituminous roads</a:t>
            </a:r>
          </a:p>
          <a:p>
            <a:pPr eaLnBrk="1" hangingPunct="1">
              <a:lnSpc>
                <a:spcPct val="110000"/>
              </a:lnSpc>
              <a:spcBef>
                <a:spcPct val="20000"/>
              </a:spcBef>
            </a:pPr>
            <a:r>
              <a:rPr lang="en-US" altLang="en-US" sz="2800">
                <a:latin typeface="Times New Roman" panose="02020603050405020304" pitchFamily="18" charset="0"/>
              </a:rPr>
              <a:t>Apart from stones (Coarse Aggregate), the following materials are used in the construction of Bituminous</a:t>
            </a:r>
            <a:r>
              <a:rPr lang="en-US" altLang="en-US" sz="2400">
                <a:latin typeface="Times New Roman" panose="02020603050405020304" pitchFamily="18" charset="0"/>
              </a:rPr>
              <a:t> </a:t>
            </a:r>
            <a:r>
              <a:rPr lang="en-US" altLang="en-US" sz="2800">
                <a:latin typeface="Times New Roman" panose="02020603050405020304" pitchFamily="18" charset="0"/>
              </a:rPr>
              <a:t>Roads</a:t>
            </a:r>
          </a:p>
          <a:p>
            <a:pPr eaLnBrk="1" hangingPunct="1">
              <a:lnSpc>
                <a:spcPct val="110000"/>
              </a:lnSpc>
              <a:spcBef>
                <a:spcPct val="20000"/>
              </a:spcBef>
              <a:buFont typeface="Wingdings" panose="05000000000000000000" pitchFamily="2" charset="2"/>
              <a:buNone/>
            </a:pPr>
            <a:r>
              <a:rPr lang="en-US" altLang="en-US" sz="2800">
                <a:latin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rPr>
              <a:t>Bitumen		 ◙ Asphalt</a:t>
            </a:r>
            <a:r>
              <a:rPr lang="en-US" altLang="en-US"/>
              <a:t> </a:t>
            </a:r>
            <a:r>
              <a:rPr lang="en-US" altLang="en-US" sz="2800">
                <a:latin typeface="Times New Roman" panose="02020603050405020304" pitchFamily="18" charset="0"/>
              </a:rPr>
              <a:t>	</a:t>
            </a:r>
          </a:p>
          <a:p>
            <a:pPr eaLnBrk="1" hangingPunct="1">
              <a:lnSpc>
                <a:spcPct val="110000"/>
              </a:lnSpc>
              <a:spcBef>
                <a:spcPct val="20000"/>
              </a:spcBef>
            </a:pPr>
            <a:r>
              <a:rPr lang="en-US" altLang="en-US" sz="2800">
                <a:latin typeface="Times New Roman" panose="02020603050405020304" pitchFamily="18" charset="0"/>
              </a:rPr>
              <a:t>	◙ Coal tar     	 </a:t>
            </a:r>
            <a:r>
              <a:rPr lang="en-US" altLang="en-US" sz="2800">
                <a:latin typeface="Times New Roman" panose="02020603050405020304" pitchFamily="18" charset="0"/>
                <a:cs typeface="Times New Roman" panose="02020603050405020304" pitchFamily="18" charset="0"/>
              </a:rPr>
              <a:t>◙</a:t>
            </a:r>
            <a:r>
              <a:rPr lang="en-US" altLang="en-US"/>
              <a:t> </a:t>
            </a:r>
            <a:r>
              <a:rPr lang="en-US" altLang="en-US" sz="2800">
                <a:latin typeface="Times New Roman" panose="02020603050405020304" pitchFamily="18" charset="0"/>
              </a:rPr>
              <a:t>Bitumen Cutbacks</a:t>
            </a:r>
          </a:p>
        </p:txBody>
      </p:sp>
      <p:sp>
        <p:nvSpPr>
          <p:cNvPr id="4099" name="Text Box 9">
            <a:extLst>
              <a:ext uri="{FF2B5EF4-FFF2-40B4-BE49-F238E27FC236}">
                <a16:creationId xmlns:a16="http://schemas.microsoft.com/office/drawing/2014/main" id="{DAE3FE41-AF16-4269-8C5A-039913B07F49}"/>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056">
                                            <p:txEl>
                                              <p:pRg st="1" end="1"/>
                                            </p:txEl>
                                          </p:spTgt>
                                        </p:tgtEl>
                                        <p:attrNameLst>
                                          <p:attrName>style.visibility</p:attrName>
                                        </p:attrNameLst>
                                      </p:cBhvr>
                                      <p:to>
                                        <p:strVal val="visible"/>
                                      </p:to>
                                    </p:set>
                                    <p:animEffect transition="in" filter="box(in)">
                                      <p:cBhvr>
                                        <p:cTn id="7" dur="500"/>
                                        <p:tgtEl>
                                          <p:spTgt spid="205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056">
                                            <p:txEl>
                                              <p:pRg st="2" end="2"/>
                                            </p:txEl>
                                          </p:spTgt>
                                        </p:tgtEl>
                                        <p:attrNameLst>
                                          <p:attrName>style.visibility</p:attrName>
                                        </p:attrNameLst>
                                      </p:cBhvr>
                                      <p:to>
                                        <p:strVal val="visible"/>
                                      </p:to>
                                    </p:set>
                                    <p:animEffect transition="in" filter="box(in)">
                                      <p:cBhvr>
                                        <p:cTn id="12" dur="500"/>
                                        <p:tgtEl>
                                          <p:spTgt spid="205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056">
                                            <p:txEl>
                                              <p:pRg st="3" end="3"/>
                                            </p:txEl>
                                          </p:spTgt>
                                        </p:tgtEl>
                                        <p:attrNameLst>
                                          <p:attrName>style.visibility</p:attrName>
                                        </p:attrNameLst>
                                      </p:cBhvr>
                                      <p:to>
                                        <p:strVal val="visible"/>
                                      </p:to>
                                    </p:set>
                                    <p:animEffect transition="in" filter="checkerboard(across)">
                                      <p:cBhvr>
                                        <p:cTn id="17" dur="500"/>
                                        <p:tgtEl>
                                          <p:spTgt spid="205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nodeType="clickEffect">
                                  <p:stCondLst>
                                    <p:cond delay="0"/>
                                  </p:stCondLst>
                                  <p:iterate type="lt">
                                    <p:tmPct val="10000"/>
                                  </p:iterate>
                                  <p:childTnLst>
                                    <p:set>
                                      <p:cBhvr>
                                        <p:cTn id="21" dur="1" fill="hold">
                                          <p:stCondLst>
                                            <p:cond delay="0"/>
                                          </p:stCondLst>
                                        </p:cTn>
                                        <p:tgtEl>
                                          <p:spTgt spid="2056">
                                            <p:txEl>
                                              <p:pRg st="4" end="4"/>
                                            </p:txEl>
                                          </p:spTgt>
                                        </p:tgtEl>
                                        <p:attrNameLst>
                                          <p:attrName>style.visibility</p:attrName>
                                        </p:attrNameLst>
                                      </p:cBhvr>
                                      <p:to>
                                        <p:strVal val="visible"/>
                                      </p:to>
                                    </p:set>
                                    <p:animEffect transition="in" filter="fade">
                                      <p:cBhvr>
                                        <p:cTn id="22" dur="1000"/>
                                        <p:tgtEl>
                                          <p:spTgt spid="2056">
                                            <p:txEl>
                                              <p:pRg st="4" end="4"/>
                                            </p:txEl>
                                          </p:spTgt>
                                        </p:tgtEl>
                                      </p:cBhvr>
                                    </p:animEffect>
                                    <p:anim calcmode="lin" valueType="num">
                                      <p:cBhvr>
                                        <p:cTn id="23" dur="1000" fill="hold"/>
                                        <p:tgtEl>
                                          <p:spTgt spid="2056">
                                            <p:txEl>
                                              <p:pRg st="4" end="4"/>
                                            </p:txEl>
                                          </p:spTgt>
                                        </p:tgtEl>
                                        <p:attrNameLst>
                                          <p:attrName>ppt_x</p:attrName>
                                        </p:attrNameLst>
                                      </p:cBhvr>
                                      <p:tavLst>
                                        <p:tav tm="0">
                                          <p:val>
                                            <p:strVal val="#ppt_x-.1"/>
                                          </p:val>
                                        </p:tav>
                                        <p:tav tm="100000">
                                          <p:val>
                                            <p:strVal val="#ppt_x"/>
                                          </p:val>
                                        </p:tav>
                                      </p:tavLst>
                                    </p:anim>
                                    <p:anim calcmode="lin" valueType="num">
                                      <p:cBhvr>
                                        <p:cTn id="24" dur="1000" fill="hold"/>
                                        <p:tgtEl>
                                          <p:spTgt spid="2056">
                                            <p:txEl>
                                              <p:pRg st="4" end="4"/>
                                            </p:txEl>
                                          </p:spTgt>
                                        </p:tgtEl>
                                        <p:attrNameLst>
                                          <p:attrName>ppt_y</p:attrName>
                                        </p:attrNameLst>
                                      </p:cBhvr>
                                      <p:tavLst>
                                        <p:tav tm="0">
                                          <p:val>
                                            <p:strVal val="#ppt_y"/>
                                          </p:val>
                                        </p:tav>
                                        <p:tav tm="100000">
                                          <p:val>
                                            <p:strVal val="#ppt_y"/>
                                          </p:val>
                                        </p:tav>
                                      </p:tavLst>
                                    </p:anim>
                                  </p:childTnLst>
                                </p:cTn>
                              </p:par>
                              <p:par>
                                <p:cTn id="25" presetID="40" presetClass="entr" presetSubtype="0" fill="hold" nodeType="withEffect">
                                  <p:stCondLst>
                                    <p:cond delay="0"/>
                                  </p:stCondLst>
                                  <p:iterate type="lt">
                                    <p:tmPct val="10000"/>
                                  </p:iterate>
                                  <p:childTnLst>
                                    <p:set>
                                      <p:cBhvr>
                                        <p:cTn id="26" dur="1" fill="hold">
                                          <p:stCondLst>
                                            <p:cond delay="0"/>
                                          </p:stCondLst>
                                        </p:cTn>
                                        <p:tgtEl>
                                          <p:spTgt spid="2056">
                                            <p:txEl>
                                              <p:pRg st="5" end="5"/>
                                            </p:txEl>
                                          </p:spTgt>
                                        </p:tgtEl>
                                        <p:attrNameLst>
                                          <p:attrName>style.visibility</p:attrName>
                                        </p:attrNameLst>
                                      </p:cBhvr>
                                      <p:to>
                                        <p:strVal val="visible"/>
                                      </p:to>
                                    </p:set>
                                    <p:animEffect transition="in" filter="fade">
                                      <p:cBhvr>
                                        <p:cTn id="27" dur="1000"/>
                                        <p:tgtEl>
                                          <p:spTgt spid="2056">
                                            <p:txEl>
                                              <p:pRg st="5" end="5"/>
                                            </p:txEl>
                                          </p:spTgt>
                                        </p:tgtEl>
                                      </p:cBhvr>
                                    </p:animEffect>
                                    <p:anim calcmode="lin" valueType="num">
                                      <p:cBhvr>
                                        <p:cTn id="28" dur="1000" fill="hold"/>
                                        <p:tgtEl>
                                          <p:spTgt spid="2056">
                                            <p:txEl>
                                              <p:pRg st="5" end="5"/>
                                            </p:txEl>
                                          </p:spTgt>
                                        </p:tgtEl>
                                        <p:attrNameLst>
                                          <p:attrName>ppt_x</p:attrName>
                                        </p:attrNameLst>
                                      </p:cBhvr>
                                      <p:tavLst>
                                        <p:tav tm="0">
                                          <p:val>
                                            <p:strVal val="#ppt_x-.1"/>
                                          </p:val>
                                        </p:tav>
                                        <p:tav tm="100000">
                                          <p:val>
                                            <p:strVal val="#ppt_x"/>
                                          </p:val>
                                        </p:tav>
                                      </p:tavLst>
                                    </p:anim>
                                    <p:anim calcmode="lin" valueType="num">
                                      <p:cBhvr>
                                        <p:cTn id="29" dur="1000" fill="hold"/>
                                        <p:tgtEl>
                                          <p:spTgt spid="205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3766E968-D522-439F-A853-C207A18F589F}"/>
              </a:ext>
            </a:extLst>
          </p:cNvPr>
          <p:cNvSpPr>
            <a:spLocks noChangeArrowheads="1"/>
          </p:cNvSpPr>
          <p:nvPr/>
        </p:nvSpPr>
        <p:spPr bwMode="auto">
          <a:xfrm>
            <a:off x="533400" y="171450"/>
            <a:ext cx="8153400" cy="638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80000"/>
              </a:lnSpc>
            </a:pPr>
            <a:r>
              <a:rPr lang="en-US" altLang="zh-CN" sz="4000">
                <a:latin typeface="Times New Roman" panose="02020603050405020304" pitchFamily="18" charset="0"/>
                <a:ea typeface="SimSun" panose="02010600030101010101" pitchFamily="2" charset="-122"/>
              </a:rPr>
              <a:t>Bitumen</a:t>
            </a:r>
            <a:endParaRPr lang="en-US" altLang="zh-CN">
              <a:latin typeface="Times New Roman" panose="02020603050405020304" pitchFamily="18" charset="0"/>
              <a:ea typeface="SimSun" panose="02010600030101010101" pitchFamily="2" charset="-122"/>
            </a:endParaRPr>
          </a:p>
          <a:p>
            <a:pPr eaLnBrk="1" hangingPunct="1">
              <a:lnSpc>
                <a:spcPct val="80000"/>
              </a:lnSpc>
            </a:pPr>
            <a:endParaRPr lang="en-US" altLang="zh-CN" sz="2800">
              <a:latin typeface="Times New Roman" panose="02020603050405020304" pitchFamily="18" charset="0"/>
              <a:ea typeface="SimSun" panose="02010600030101010101" pitchFamily="2" charset="-122"/>
            </a:endParaRPr>
          </a:p>
          <a:p>
            <a:pPr eaLnBrk="1" hangingPunct="1">
              <a:lnSpc>
                <a:spcPct val="80000"/>
              </a:lnSpc>
            </a:pPr>
            <a:r>
              <a:rPr lang="en-US" altLang="zh-CN" sz="2800">
                <a:latin typeface="Times New Roman" panose="02020603050405020304" pitchFamily="18" charset="0"/>
                <a:ea typeface="SimSun" panose="02010600030101010101" pitchFamily="2" charset="-122"/>
              </a:rPr>
              <a:t>Bitumen is a mixture of organic liquids that are highly viscous, black, sticky, entirely soluble in carbon disulfide, and composed primarily of highly condensed polycyclic aromatic hydrocarbons.</a:t>
            </a:r>
          </a:p>
          <a:p>
            <a:pPr eaLnBrk="1" hangingPunct="1">
              <a:lnSpc>
                <a:spcPct val="80000"/>
              </a:lnSpc>
            </a:pPr>
            <a:endParaRPr lang="en-US" altLang="zh-CN" sz="2800">
              <a:latin typeface="Times New Roman" panose="02020603050405020304" pitchFamily="18" charset="0"/>
              <a:ea typeface="SimSun" panose="02010600030101010101" pitchFamily="2" charset="-122"/>
            </a:endParaRPr>
          </a:p>
          <a:p>
            <a:pPr eaLnBrk="1" hangingPunct="1">
              <a:lnSpc>
                <a:spcPct val="80000"/>
              </a:lnSpc>
            </a:pPr>
            <a:r>
              <a:rPr lang="en-US" altLang="zh-CN" sz="2800">
                <a:latin typeface="Times New Roman" panose="02020603050405020304" pitchFamily="18" charset="0"/>
                <a:ea typeface="SimSun" panose="02010600030101010101" pitchFamily="2" charset="-122"/>
              </a:rPr>
              <a:t>Bitumen is the residual (bottom) fraction obtained by fractional distillation of crude oil. It is the heaviest fraction and the one with the highest boiling point.</a:t>
            </a:r>
          </a:p>
          <a:p>
            <a:pPr>
              <a:lnSpc>
                <a:spcPct val="80000"/>
              </a:lnSpc>
            </a:pPr>
            <a:endParaRPr lang="en-US" altLang="zh-CN" sz="2800">
              <a:latin typeface="Times New Roman" panose="02020603050405020304" pitchFamily="18" charset="0"/>
              <a:ea typeface="SimSun" panose="02010600030101010101" pitchFamily="2" charset="-122"/>
            </a:endParaRPr>
          </a:p>
          <a:p>
            <a:pPr>
              <a:lnSpc>
                <a:spcPct val="80000"/>
              </a:lnSpc>
            </a:pPr>
            <a:r>
              <a:rPr lang="en-US" altLang="zh-CN" sz="2800">
                <a:latin typeface="Times New Roman" panose="02020603050405020304" pitchFamily="18" charset="0"/>
                <a:ea typeface="SimSun" panose="02010600030101010101" pitchFamily="2" charset="-122"/>
              </a:rPr>
              <a:t>Most bitumens contain sulphur and several heavy metals such as nickel, vanadium, lead, chromium, mercury and also arsenic, selenium, and other toxic elements. Bitumens can provide good preservation of plants and animal fossils. </a:t>
            </a:r>
          </a:p>
          <a:p>
            <a:pPr>
              <a:lnSpc>
                <a:spcPct val="80000"/>
              </a:lnSpc>
            </a:pPr>
            <a:endParaRPr lang="en-US" altLang="zh-CN" sz="2800">
              <a:latin typeface="Times New Roman" panose="02020603050405020304" pitchFamily="18" charset="0"/>
              <a:ea typeface="SimSun" panose="02010600030101010101" pitchFamily="2" charset="-122"/>
            </a:endParaRPr>
          </a:p>
          <a:p>
            <a:pPr>
              <a:lnSpc>
                <a:spcPct val="80000"/>
              </a:lnSpc>
            </a:pPr>
            <a:r>
              <a:rPr lang="en-US" altLang="zh-CN" sz="2800">
                <a:latin typeface="Times New Roman" panose="02020603050405020304" pitchFamily="18" charset="0"/>
                <a:ea typeface="SimSun" panose="02010600030101010101" pitchFamily="2" charset="-122"/>
              </a:rPr>
              <a:t>Bitumen is primarily used for paving roads</a:t>
            </a:r>
          </a:p>
        </p:txBody>
      </p:sp>
      <p:sp>
        <p:nvSpPr>
          <p:cNvPr id="5123" name="Text Box 3">
            <a:extLst>
              <a:ext uri="{FF2B5EF4-FFF2-40B4-BE49-F238E27FC236}">
                <a16:creationId xmlns:a16="http://schemas.microsoft.com/office/drawing/2014/main" id="{43C3A4F5-C69D-45AF-BA31-EB7C6F5443A3}"/>
              </a:ext>
            </a:extLst>
          </p:cNvPr>
          <p:cNvSpPr txBox="1">
            <a:spLocks noChangeArrowheads="1"/>
          </p:cNvSpPr>
          <p:nvPr/>
        </p:nvSpPr>
        <p:spPr bwMode="auto">
          <a:xfrm>
            <a:off x="7248525" y="6248400"/>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animEffect transition="in" filter="box(in)">
                                      <p:cBhvr>
                                        <p:cTn id="7" dur="500"/>
                                        <p:tgtEl>
                                          <p:spTgt spid="3277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2770">
                                            <p:txEl>
                                              <p:pRg st="4" end="4"/>
                                            </p:txEl>
                                          </p:spTgt>
                                        </p:tgtEl>
                                        <p:attrNameLst>
                                          <p:attrName>style.visibility</p:attrName>
                                        </p:attrNameLst>
                                      </p:cBhvr>
                                      <p:to>
                                        <p:strVal val="visible"/>
                                      </p:to>
                                    </p:set>
                                    <p:animEffect transition="in" filter="diamond(in)">
                                      <p:cBhvr>
                                        <p:cTn id="12" dur="2000"/>
                                        <p:tgtEl>
                                          <p:spTgt spid="32770">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2770">
                                            <p:txEl>
                                              <p:pRg st="6" end="6"/>
                                            </p:txEl>
                                          </p:spTgt>
                                        </p:tgtEl>
                                        <p:attrNameLst>
                                          <p:attrName>style.visibility</p:attrName>
                                        </p:attrNameLst>
                                      </p:cBhvr>
                                      <p:to>
                                        <p:strVal val="visible"/>
                                      </p:to>
                                    </p:set>
                                    <p:animEffect transition="in" filter="checkerboard(across)">
                                      <p:cBhvr>
                                        <p:cTn id="17" dur="500"/>
                                        <p:tgtEl>
                                          <p:spTgt spid="32770">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32770">
                                            <p:txEl>
                                              <p:pRg st="8" end="8"/>
                                            </p:txEl>
                                          </p:spTgt>
                                        </p:tgtEl>
                                        <p:attrNameLst>
                                          <p:attrName>style.visibility</p:attrName>
                                        </p:attrNameLst>
                                      </p:cBhvr>
                                      <p:to>
                                        <p:strVal val="visible"/>
                                      </p:to>
                                    </p:set>
                                    <p:anim calcmode="lin" valueType="num">
                                      <p:cBhvr additive="base">
                                        <p:cTn id="22" dur="500" fill="hold"/>
                                        <p:tgtEl>
                                          <p:spTgt spid="32770">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277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Text Box 6">
            <a:extLst>
              <a:ext uri="{FF2B5EF4-FFF2-40B4-BE49-F238E27FC236}">
                <a16:creationId xmlns:a16="http://schemas.microsoft.com/office/drawing/2014/main" id="{E4B3D38E-CBC0-4577-A598-0218DE6A0231}"/>
              </a:ext>
            </a:extLst>
          </p:cNvPr>
          <p:cNvSpPr txBox="1">
            <a:spLocks noChangeArrowheads="1"/>
          </p:cNvSpPr>
          <p:nvPr/>
        </p:nvSpPr>
        <p:spPr bwMode="auto">
          <a:xfrm>
            <a:off x="685800" y="465138"/>
            <a:ext cx="7696200" cy="617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algn="r" eaLnBrk="1" hangingPunct="1">
              <a:lnSpc>
                <a:spcPct val="120000"/>
              </a:lnSpc>
            </a:pPr>
            <a:r>
              <a:rPr lang="en-US" altLang="en-US" sz="2400" i="1">
                <a:latin typeface="Times New Roman" panose="02020603050405020304" pitchFamily="18" charset="0"/>
              </a:rPr>
              <a:t>Bitumen (contd.)</a:t>
            </a:r>
          </a:p>
          <a:p>
            <a:pPr eaLnBrk="1" hangingPunct="1">
              <a:lnSpc>
                <a:spcPct val="0"/>
              </a:lnSpc>
            </a:pPr>
            <a:endParaRPr lang="en-US" altLang="en-US" sz="2800">
              <a:latin typeface="Times New Roman" panose="02020603050405020304" pitchFamily="18" charset="0"/>
            </a:endParaRPr>
          </a:p>
          <a:p>
            <a:pPr eaLnBrk="1" hangingPunct="1">
              <a:lnSpc>
                <a:spcPct val="120000"/>
              </a:lnSpc>
            </a:pPr>
            <a:r>
              <a:rPr lang="en-US" altLang="en-US" sz="2800">
                <a:latin typeface="Times New Roman" panose="02020603050405020304" pitchFamily="18" charset="0"/>
              </a:rPr>
              <a:t>Bitumen is characteristically solid or semi solid, black or brown in color, sticky and melts or softens on application of heat</a:t>
            </a:r>
          </a:p>
          <a:p>
            <a:pPr eaLnBrk="1" hangingPunct="1">
              <a:lnSpc>
                <a:spcPct val="120000"/>
              </a:lnSpc>
            </a:pPr>
            <a:endParaRPr lang="en-US" altLang="en-US" sz="2800">
              <a:latin typeface="Times New Roman" panose="02020603050405020304" pitchFamily="18" charset="0"/>
            </a:endParaRPr>
          </a:p>
          <a:p>
            <a:pPr eaLnBrk="1" hangingPunct="1">
              <a:lnSpc>
                <a:spcPct val="120000"/>
              </a:lnSpc>
            </a:pPr>
            <a:r>
              <a:rPr lang="en-US" altLang="en-US" sz="2800">
                <a:latin typeface="Times New Roman" panose="02020603050405020304" pitchFamily="18" charset="0"/>
              </a:rPr>
              <a:t>Bitumen used for roads is usually a high refined </a:t>
            </a:r>
          </a:p>
          <a:p>
            <a:pPr eaLnBrk="1" hangingPunct="1">
              <a:lnSpc>
                <a:spcPct val="120000"/>
              </a:lnSpc>
            </a:pPr>
            <a:r>
              <a:rPr lang="en-US" altLang="en-US" sz="2800">
                <a:latin typeface="Times New Roman" panose="02020603050405020304" pitchFamily="18" charset="0"/>
              </a:rPr>
              <a:t>product containing 90 to 99% of Bitumen soluble </a:t>
            </a:r>
          </a:p>
          <a:p>
            <a:pPr eaLnBrk="1" hangingPunct="1">
              <a:lnSpc>
                <a:spcPct val="120000"/>
              </a:lnSpc>
            </a:pPr>
            <a:r>
              <a:rPr lang="en-US" altLang="en-US" sz="2800">
                <a:latin typeface="Times New Roman" panose="02020603050405020304" pitchFamily="18" charset="0"/>
              </a:rPr>
              <a:t>in carbon di-sulfide </a:t>
            </a:r>
          </a:p>
          <a:p>
            <a:pPr eaLnBrk="1" hangingPunct="1">
              <a:lnSpc>
                <a:spcPct val="120000"/>
              </a:lnSpc>
            </a:pPr>
            <a:endParaRPr lang="en-US" altLang="en-US" sz="2800">
              <a:latin typeface="Times New Roman" panose="02020603050405020304" pitchFamily="18" charset="0"/>
            </a:endParaRPr>
          </a:p>
          <a:p>
            <a:pPr eaLnBrk="1" hangingPunct="1">
              <a:lnSpc>
                <a:spcPct val="120000"/>
              </a:lnSpc>
            </a:pPr>
            <a:r>
              <a:rPr lang="en-US" altLang="en-US" sz="2800">
                <a:latin typeface="Times New Roman" panose="02020603050405020304" pitchFamily="18" charset="0"/>
              </a:rPr>
              <a:t>Bitumen is marketed in various grades suitable for various purposes and the different grades vary in penetration </a:t>
            </a:r>
            <a:endParaRPr lang="en-US" altLang="en-US" b="1">
              <a:solidFill>
                <a:schemeClr val="tx2"/>
              </a:solidFill>
              <a:latin typeface="Times New Roman" panose="02020603050405020304" pitchFamily="18" charset="0"/>
            </a:endParaRPr>
          </a:p>
        </p:txBody>
      </p:sp>
      <p:sp>
        <p:nvSpPr>
          <p:cNvPr id="6147" name="Text Box 7">
            <a:extLst>
              <a:ext uri="{FF2B5EF4-FFF2-40B4-BE49-F238E27FC236}">
                <a16:creationId xmlns:a16="http://schemas.microsoft.com/office/drawing/2014/main" id="{8CC96F35-3AA5-4A1A-BFF5-6A7D10565A67}"/>
              </a:ext>
            </a:extLst>
          </p:cNvPr>
          <p:cNvSpPr txBox="1">
            <a:spLocks noChangeArrowheads="1"/>
          </p:cNvSpPr>
          <p:nvPr/>
        </p:nvSpPr>
        <p:spPr bwMode="auto">
          <a:xfrm>
            <a:off x="7239000" y="6248400"/>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2294">
                                            <p:txEl>
                                              <p:pRg st="2" end="2"/>
                                            </p:txEl>
                                          </p:spTgt>
                                        </p:tgtEl>
                                        <p:attrNameLst>
                                          <p:attrName>style.visibility</p:attrName>
                                        </p:attrNameLst>
                                      </p:cBhvr>
                                      <p:to>
                                        <p:strVal val="visible"/>
                                      </p:to>
                                    </p:set>
                                    <p:animEffect transition="in" filter="box(in)">
                                      <p:cBhvr>
                                        <p:cTn id="7" dur="500"/>
                                        <p:tgtEl>
                                          <p:spTgt spid="12294">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294">
                                            <p:txEl>
                                              <p:pRg st="4" end="4"/>
                                            </p:txEl>
                                          </p:spTgt>
                                        </p:tgtEl>
                                        <p:attrNameLst>
                                          <p:attrName>style.visibility</p:attrName>
                                        </p:attrNameLst>
                                      </p:cBhvr>
                                      <p:to>
                                        <p:strVal val="visible"/>
                                      </p:to>
                                    </p:set>
                                    <p:animEffect transition="in" filter="box(in)">
                                      <p:cBhvr>
                                        <p:cTn id="12" dur="500"/>
                                        <p:tgtEl>
                                          <p:spTgt spid="12294">
                                            <p:txEl>
                                              <p:pRg st="4" end="4"/>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2294">
                                            <p:txEl>
                                              <p:pRg st="5" end="5"/>
                                            </p:txEl>
                                          </p:spTgt>
                                        </p:tgtEl>
                                        <p:attrNameLst>
                                          <p:attrName>style.visibility</p:attrName>
                                        </p:attrNameLst>
                                      </p:cBhvr>
                                      <p:to>
                                        <p:strVal val="visible"/>
                                      </p:to>
                                    </p:set>
                                    <p:animEffect transition="in" filter="box(in)">
                                      <p:cBhvr>
                                        <p:cTn id="15" dur="500"/>
                                        <p:tgtEl>
                                          <p:spTgt spid="12294">
                                            <p:txEl>
                                              <p:pRg st="5" end="5"/>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2294">
                                            <p:txEl>
                                              <p:pRg st="6" end="6"/>
                                            </p:txEl>
                                          </p:spTgt>
                                        </p:tgtEl>
                                        <p:attrNameLst>
                                          <p:attrName>style.visibility</p:attrName>
                                        </p:attrNameLst>
                                      </p:cBhvr>
                                      <p:to>
                                        <p:strVal val="visible"/>
                                      </p:to>
                                    </p:set>
                                    <p:animEffect transition="in" filter="box(in)">
                                      <p:cBhvr>
                                        <p:cTn id="18" dur="500"/>
                                        <p:tgtEl>
                                          <p:spTgt spid="12294">
                                            <p:txEl>
                                              <p:pRg st="6" end="6"/>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2294">
                                            <p:txEl>
                                              <p:pRg st="8" end="8"/>
                                            </p:txEl>
                                          </p:spTgt>
                                        </p:tgtEl>
                                        <p:attrNameLst>
                                          <p:attrName>style.visibility</p:attrName>
                                        </p:attrNameLst>
                                      </p:cBhvr>
                                      <p:to>
                                        <p:strVal val="visible"/>
                                      </p:to>
                                    </p:set>
                                    <p:anim calcmode="lin" valueType="num">
                                      <p:cBhvr additive="base">
                                        <p:cTn id="23" dur="500" fill="hold"/>
                                        <p:tgtEl>
                                          <p:spTgt spid="1229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29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a:extLst>
              <a:ext uri="{FF2B5EF4-FFF2-40B4-BE49-F238E27FC236}">
                <a16:creationId xmlns:a16="http://schemas.microsoft.com/office/drawing/2014/main" id="{2A58F996-2D93-49CE-AE9C-9DA9E82FB6C1}"/>
              </a:ext>
            </a:extLst>
          </p:cNvPr>
          <p:cNvSpPr txBox="1">
            <a:spLocks noChangeArrowheads="1"/>
          </p:cNvSpPr>
          <p:nvPr/>
        </p:nvSpPr>
        <p:spPr bwMode="auto">
          <a:xfrm>
            <a:off x="381000" y="304800"/>
            <a:ext cx="8382000" cy="645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en-US" sz="2800" b="1">
                <a:latin typeface="Times New Roman" panose="02020603050405020304" pitchFamily="18" charset="0"/>
                <a:cs typeface="Times New Roman" panose="02020603050405020304" pitchFamily="18" charset="0"/>
              </a:rPr>
              <a:t>Bitumen cutbacks</a:t>
            </a:r>
          </a:p>
          <a:p>
            <a:pPr eaLnBrk="1" hangingPunct="1">
              <a:lnSpc>
                <a:spcPct val="90000"/>
              </a:lnSpc>
            </a:pPr>
            <a:r>
              <a:rPr lang="en-US" altLang="en-US" sz="2800">
                <a:latin typeface="Times New Roman" panose="02020603050405020304" pitchFamily="18" charset="0"/>
                <a:cs typeface="Times New Roman" panose="02020603050405020304" pitchFamily="18" charset="0"/>
              </a:rPr>
              <a:t>Softened Bitumen (Solid Bitumen thinned with volatile distillate such as petrol, kerosene, diesel oil or tar oil) </a:t>
            </a:r>
          </a:p>
          <a:p>
            <a:pPr eaLnBrk="1" hangingPunct="1">
              <a:lnSpc>
                <a:spcPct val="10000"/>
              </a:lnSpc>
            </a:pPr>
            <a:r>
              <a:rPr lang="en-US" altLang="en-US" sz="2800">
                <a:latin typeface="Times New Roman" panose="02020603050405020304" pitchFamily="18" charset="0"/>
                <a:cs typeface="Times New Roman" panose="02020603050405020304" pitchFamily="18" charset="0"/>
              </a:rPr>
              <a:t> </a:t>
            </a:r>
          </a:p>
          <a:p>
            <a:pPr eaLnBrk="1" hangingPunct="1">
              <a:lnSpc>
                <a:spcPct val="90000"/>
              </a:lnSpc>
            </a:pPr>
            <a:r>
              <a:rPr lang="en-US" altLang="en-US" sz="2800" i="1">
                <a:latin typeface="Times New Roman" panose="02020603050405020304" pitchFamily="18" charset="0"/>
                <a:cs typeface="Times New Roman" panose="02020603050405020304" pitchFamily="18" charset="0"/>
              </a:rPr>
              <a:t>This can be used without heating</a:t>
            </a:r>
          </a:p>
          <a:p>
            <a:pPr eaLnBrk="1" hangingPunct="1">
              <a:lnSpc>
                <a:spcPct val="40000"/>
              </a:lnSpc>
            </a:pPr>
            <a:endParaRPr lang="en-US" altLang="en-US" sz="2800" i="1">
              <a:latin typeface="Times New Roman" panose="02020603050405020304" pitchFamily="18" charset="0"/>
              <a:cs typeface="Times New Roman" panose="02020603050405020304" pitchFamily="18" charset="0"/>
            </a:endParaRPr>
          </a:p>
          <a:p>
            <a:pPr eaLnBrk="1" hangingPunct="1">
              <a:lnSpc>
                <a:spcPct val="90000"/>
              </a:lnSpc>
              <a:spcBef>
                <a:spcPct val="20000"/>
              </a:spcBef>
            </a:pPr>
            <a:r>
              <a:rPr lang="en-US" altLang="en-US" sz="2800" b="1">
                <a:latin typeface="Times New Roman" panose="02020603050405020304" pitchFamily="18" charset="0"/>
                <a:cs typeface="Times New Roman" panose="02020603050405020304" pitchFamily="18" charset="0"/>
              </a:rPr>
              <a:t>Bitumen alternatives</a:t>
            </a:r>
          </a:p>
          <a:p>
            <a:pPr eaLnBrk="1" hangingPunct="1">
              <a:lnSpc>
                <a:spcPct val="90000"/>
              </a:lnSpc>
            </a:pPr>
            <a:r>
              <a:rPr lang="en-US" altLang="en-US" sz="2800">
                <a:latin typeface="Times New Roman" panose="02020603050405020304" pitchFamily="18" charset="0"/>
                <a:cs typeface="Times New Roman" panose="02020603050405020304" pitchFamily="18" charset="0"/>
              </a:rPr>
              <a:t>Bitumen can be made from non-petroleum based renewable resources such as sugar, molasses and rice, corn and potato starches. Bitumen can also be made from waste material by fractional distillation of used motor oils.</a:t>
            </a:r>
          </a:p>
          <a:p>
            <a:pPr eaLnBrk="1" hangingPunct="1">
              <a:lnSpc>
                <a:spcPct val="7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pPr>
            <a:r>
              <a:rPr lang="en-US" altLang="en-US" sz="2800">
                <a:latin typeface="Times New Roman" panose="02020603050405020304" pitchFamily="18" charset="0"/>
                <a:cs typeface="Times New Roman" panose="02020603050405020304" pitchFamily="18" charset="0"/>
              </a:rPr>
              <a:t>Non-petroleum based bitumen binders can be made light-colored. Roads made with lighter-colored pitch absorb less heat from solar radiation, and become less hot than darker surfaces, reducing their contribution to the urban heat island effect. </a:t>
            </a:r>
          </a:p>
        </p:txBody>
      </p:sp>
      <p:sp>
        <p:nvSpPr>
          <p:cNvPr id="7171" name="Text Box 3">
            <a:extLst>
              <a:ext uri="{FF2B5EF4-FFF2-40B4-BE49-F238E27FC236}">
                <a16:creationId xmlns:a16="http://schemas.microsoft.com/office/drawing/2014/main" id="{EDF4E80F-2E35-459A-AE0B-E0F45017D9E7}"/>
              </a:ext>
            </a:extLst>
          </p:cNvPr>
          <p:cNvSpPr txBox="1">
            <a:spLocks noChangeArrowheads="1"/>
          </p:cNvSpPr>
          <p:nvPr/>
        </p:nvSpPr>
        <p:spPr bwMode="auto">
          <a:xfrm>
            <a:off x="71723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1746">
                                            <p:txEl>
                                              <p:pRg st="1" end="1"/>
                                            </p:txEl>
                                          </p:spTgt>
                                        </p:tgtEl>
                                        <p:attrNameLst>
                                          <p:attrName>style.visibility</p:attrName>
                                        </p:attrNameLst>
                                      </p:cBhvr>
                                      <p:to>
                                        <p:strVal val="visible"/>
                                      </p:to>
                                    </p:set>
                                    <p:animEffect transition="in" filter="box(in)">
                                      <p:cBhvr>
                                        <p:cTn id="7" dur="500"/>
                                        <p:tgtEl>
                                          <p:spTgt spid="31746">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1746">
                                            <p:txEl>
                                              <p:pRg st="2" end="2"/>
                                            </p:txEl>
                                          </p:spTgt>
                                        </p:tgtEl>
                                        <p:attrNameLst>
                                          <p:attrName>style.visibility</p:attrName>
                                        </p:attrNameLst>
                                      </p:cBhvr>
                                      <p:to>
                                        <p:strVal val="visible"/>
                                      </p:to>
                                    </p:set>
                                    <p:animEffect transition="in" filter="box(in)">
                                      <p:cBhvr>
                                        <p:cTn id="10" dur="500"/>
                                        <p:tgtEl>
                                          <p:spTgt spid="31746">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1746">
                                            <p:txEl>
                                              <p:pRg st="3" end="3"/>
                                            </p:txEl>
                                          </p:spTgt>
                                        </p:tgtEl>
                                        <p:attrNameLst>
                                          <p:attrName>style.visibility</p:attrName>
                                        </p:attrNameLst>
                                      </p:cBhvr>
                                      <p:to>
                                        <p:strVal val="visible"/>
                                      </p:to>
                                    </p:set>
                                    <p:animEffect transition="in" filter="box(in)">
                                      <p:cBhvr>
                                        <p:cTn id="13" dur="500"/>
                                        <p:tgtEl>
                                          <p:spTgt spid="31746">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31746">
                                            <p:txEl>
                                              <p:pRg st="5" end="5"/>
                                            </p:txEl>
                                          </p:spTgt>
                                        </p:tgtEl>
                                        <p:attrNameLst>
                                          <p:attrName>style.visibility</p:attrName>
                                        </p:attrNameLst>
                                      </p:cBhvr>
                                      <p:to>
                                        <p:strVal val="visible"/>
                                      </p:to>
                                    </p:set>
                                    <p:anim calcmode="lin" valueType="num">
                                      <p:cBhvr additive="base">
                                        <p:cTn id="18" dur="500" fill="hold"/>
                                        <p:tgtEl>
                                          <p:spTgt spid="31746">
                                            <p:txEl>
                                              <p:pRg st="5" end="5"/>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174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6" fill="hold" nodeType="clickEffect">
                                  <p:stCondLst>
                                    <p:cond delay="0"/>
                                  </p:stCondLst>
                                  <p:childTnLst>
                                    <p:set>
                                      <p:cBhvr>
                                        <p:cTn id="23" dur="1" fill="hold">
                                          <p:stCondLst>
                                            <p:cond delay="0"/>
                                          </p:stCondLst>
                                        </p:cTn>
                                        <p:tgtEl>
                                          <p:spTgt spid="31746">
                                            <p:txEl>
                                              <p:pRg st="6" end="6"/>
                                            </p:txEl>
                                          </p:spTgt>
                                        </p:tgtEl>
                                        <p:attrNameLst>
                                          <p:attrName>style.visibility</p:attrName>
                                        </p:attrNameLst>
                                      </p:cBhvr>
                                      <p:to>
                                        <p:strVal val="visible"/>
                                      </p:to>
                                    </p:set>
                                    <p:animEffect transition="in" filter="barn(inHorizontal)">
                                      <p:cBhvr>
                                        <p:cTn id="24" dur="500"/>
                                        <p:tgtEl>
                                          <p:spTgt spid="31746">
                                            <p:txEl>
                                              <p:pRg st="6" end="6"/>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31746">
                                            <p:txEl>
                                              <p:pRg st="8" end="8"/>
                                            </p:txEl>
                                          </p:spTgt>
                                        </p:tgtEl>
                                        <p:attrNameLst>
                                          <p:attrName>style.visibility</p:attrName>
                                        </p:attrNameLst>
                                      </p:cBhvr>
                                      <p:to>
                                        <p:strVal val="visible"/>
                                      </p:to>
                                    </p:set>
                                    <p:anim calcmode="lin" valueType="num">
                                      <p:cBhvr additive="base">
                                        <p:cTn id="29" dur="500" fill="hold"/>
                                        <p:tgtEl>
                                          <p:spTgt spid="31746">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174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146F93E-17F2-48A8-950E-4B9B032CF8DE}"/>
              </a:ext>
            </a:extLst>
          </p:cNvPr>
          <p:cNvSpPr>
            <a:spLocks noChangeArrowheads="1"/>
          </p:cNvSpPr>
          <p:nvPr/>
        </p:nvSpPr>
        <p:spPr bwMode="auto">
          <a:xfrm>
            <a:off x="457200" y="369888"/>
            <a:ext cx="8305800" cy="596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zh-CN">
                <a:latin typeface="Times New Roman" panose="02020603050405020304" pitchFamily="18" charset="0"/>
                <a:ea typeface="SimSun" panose="02010600030101010101" pitchFamily="2" charset="-122"/>
              </a:rPr>
              <a:t>Asphalt</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Asphalt is a sticky, black and highly viscous liquid or semi-solid that is present in most crude petroleums and in some natural deposits.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The word 'asphalt' refers to a mixture of mineral aggregate and bitumen.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The primary use of asphalt (bitumen) is in road construction, where it is used as the glue or binder for the aggregate particles.</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Natural deposits of asphalt include Lake Asphalts </a:t>
            </a:r>
          </a:p>
          <a:p>
            <a:pPr eaLnBrk="1" hangingPunct="1">
              <a:lnSpc>
                <a:spcPct val="90000"/>
              </a:lnSpc>
            </a:pPr>
            <a:r>
              <a:rPr lang="en-US" altLang="zh-CN" sz="2800" i="1">
                <a:latin typeface="Times New Roman" panose="02020603050405020304" pitchFamily="18" charset="0"/>
                <a:ea typeface="SimSun" panose="02010600030101010101" pitchFamily="2" charset="-122"/>
              </a:rPr>
              <a:t>(say from the Pitch Lake in Trinidad and Tobago)</a:t>
            </a:r>
          </a:p>
        </p:txBody>
      </p:sp>
      <p:sp>
        <p:nvSpPr>
          <p:cNvPr id="8195" name="Text Box 3">
            <a:extLst>
              <a:ext uri="{FF2B5EF4-FFF2-40B4-BE49-F238E27FC236}">
                <a16:creationId xmlns:a16="http://schemas.microsoft.com/office/drawing/2014/main" id="{12CC4622-DD73-411F-BB18-340F6E80B91D}"/>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3794">
                                            <p:txEl>
                                              <p:pRg st="2" end="2"/>
                                            </p:txEl>
                                          </p:spTgt>
                                        </p:tgtEl>
                                        <p:attrNameLst>
                                          <p:attrName>style.visibility</p:attrName>
                                        </p:attrNameLst>
                                      </p:cBhvr>
                                      <p:to>
                                        <p:strVal val="visible"/>
                                      </p:to>
                                    </p:set>
                                    <p:animEffect transition="in" filter="blinds(horizontal)">
                                      <p:cBhvr>
                                        <p:cTn id="7" dur="500"/>
                                        <p:tgtEl>
                                          <p:spTgt spid="33794">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3794">
                                            <p:txEl>
                                              <p:pRg st="4" end="4"/>
                                            </p:txEl>
                                          </p:spTgt>
                                        </p:tgtEl>
                                        <p:attrNameLst>
                                          <p:attrName>style.visibility</p:attrName>
                                        </p:attrNameLst>
                                      </p:cBhvr>
                                      <p:to>
                                        <p:strVal val="visible"/>
                                      </p:to>
                                    </p:set>
                                    <p:animEffect transition="in" filter="diamond(in)">
                                      <p:cBhvr>
                                        <p:cTn id="12" dur="2000"/>
                                        <p:tgtEl>
                                          <p:spTgt spid="33794">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3794">
                                            <p:txEl>
                                              <p:pRg st="6" end="6"/>
                                            </p:txEl>
                                          </p:spTgt>
                                        </p:tgtEl>
                                        <p:attrNameLst>
                                          <p:attrName>style.visibility</p:attrName>
                                        </p:attrNameLst>
                                      </p:cBhvr>
                                      <p:to>
                                        <p:strVal val="visible"/>
                                      </p:to>
                                    </p:set>
                                    <p:animEffect transition="in" filter="box(in)">
                                      <p:cBhvr>
                                        <p:cTn id="17" dur="500"/>
                                        <p:tgtEl>
                                          <p:spTgt spid="33794">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33794">
                                            <p:txEl>
                                              <p:pRg st="8" end="8"/>
                                            </p:txEl>
                                          </p:spTgt>
                                        </p:tgtEl>
                                        <p:attrNameLst>
                                          <p:attrName>style.visibility</p:attrName>
                                        </p:attrNameLst>
                                      </p:cBhvr>
                                      <p:to>
                                        <p:strVal val="visible"/>
                                      </p:to>
                                    </p:set>
                                    <p:anim calcmode="lin" valueType="num">
                                      <p:cBhvr additive="base">
                                        <p:cTn id="22" dur="500" fill="hold"/>
                                        <p:tgtEl>
                                          <p:spTgt spid="33794">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3794">
                                            <p:txEl>
                                              <p:pRg st="8" end="8"/>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3794">
                                            <p:txEl>
                                              <p:pRg st="9" end="9"/>
                                            </p:txEl>
                                          </p:spTgt>
                                        </p:tgtEl>
                                        <p:attrNameLst>
                                          <p:attrName>style.visibility</p:attrName>
                                        </p:attrNameLst>
                                      </p:cBhvr>
                                      <p:to>
                                        <p:strVal val="visible"/>
                                      </p:to>
                                    </p:set>
                                    <p:anim calcmode="lin" valueType="num">
                                      <p:cBhvr additive="base">
                                        <p:cTn id="26" dur="500" fill="hold"/>
                                        <p:tgtEl>
                                          <p:spTgt spid="33794">
                                            <p:txEl>
                                              <p:pRg st="9" end="9"/>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379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EF146C4-11C0-4A4A-8DF6-20F0FB4E70E7}"/>
              </a:ext>
            </a:extLst>
          </p:cNvPr>
          <p:cNvSpPr>
            <a:spLocks noChangeArrowheads="1"/>
          </p:cNvSpPr>
          <p:nvPr/>
        </p:nvSpPr>
        <p:spPr bwMode="auto">
          <a:xfrm>
            <a:off x="685800" y="349250"/>
            <a:ext cx="7543800" cy="600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zh-CN" b="1">
                <a:latin typeface="Times New Roman" panose="02020603050405020304" pitchFamily="18" charset="0"/>
                <a:ea typeface="SimSun" panose="02010600030101010101" pitchFamily="2" charset="-122"/>
              </a:rPr>
              <a:t>Tar</a:t>
            </a:r>
            <a:r>
              <a:rPr lang="en-US" altLang="zh-CN">
                <a:latin typeface="Times New Roman" panose="02020603050405020304" pitchFamily="18" charset="0"/>
                <a:ea typeface="SimSun" panose="02010600030101010101" pitchFamily="2" charset="-122"/>
              </a:rPr>
              <a:t>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Tar is a viscous black liquid derived from the destructive distillation of organic matter and is chemically distinct from bitumen.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Most tar is produced from coal </a:t>
            </a:r>
            <a:r>
              <a:rPr lang="en-US" altLang="zh-CN" sz="2800" i="1">
                <a:latin typeface="Times New Roman" panose="02020603050405020304" pitchFamily="18" charset="0"/>
                <a:ea typeface="SimSun" panose="02010600030101010101" pitchFamily="2" charset="-122"/>
              </a:rPr>
              <a:t>(coal tar)</a:t>
            </a:r>
            <a:r>
              <a:rPr lang="en-US" altLang="zh-CN" sz="2800">
                <a:latin typeface="Times New Roman" panose="02020603050405020304" pitchFamily="18" charset="0"/>
                <a:ea typeface="SimSun" panose="02010600030101010101" pitchFamily="2" charset="-122"/>
              </a:rPr>
              <a:t> as a byproduct of coke production, but it can also be produced from petroleum, peat or wood.</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Asphalt or bitumen can sometimes be confused with tar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r>
              <a:rPr lang="en-US" altLang="en-US" sz="2800">
                <a:latin typeface="Times New Roman" panose="02020603050405020304" pitchFamily="18" charset="0"/>
                <a:ea typeface="SimSun" panose="02010600030101010101" pitchFamily="2" charset="-122"/>
              </a:rPr>
              <a:t>Bitumen is the binding material in Asphalt.</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p:txBody>
      </p:sp>
      <p:sp>
        <p:nvSpPr>
          <p:cNvPr id="9219" name="Text Box 3">
            <a:extLst>
              <a:ext uri="{FF2B5EF4-FFF2-40B4-BE49-F238E27FC236}">
                <a16:creationId xmlns:a16="http://schemas.microsoft.com/office/drawing/2014/main" id="{623B0F22-F4A0-495E-ACD7-C5F14238E563}"/>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4818">
                                            <p:txEl>
                                              <p:pRg st="2" end="2"/>
                                            </p:txEl>
                                          </p:spTgt>
                                        </p:tgtEl>
                                        <p:attrNameLst>
                                          <p:attrName>style.visibility</p:attrName>
                                        </p:attrNameLst>
                                      </p:cBhvr>
                                      <p:to>
                                        <p:strVal val="visible"/>
                                      </p:to>
                                    </p:set>
                                    <p:animEffect transition="in" filter="box(in)">
                                      <p:cBhvr>
                                        <p:cTn id="7" dur="500"/>
                                        <p:tgtEl>
                                          <p:spTgt spid="34818">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34818">
                                            <p:txEl>
                                              <p:pRg st="4" end="4"/>
                                            </p:txEl>
                                          </p:spTgt>
                                        </p:tgtEl>
                                        <p:attrNameLst>
                                          <p:attrName>style.visibility</p:attrName>
                                        </p:attrNameLst>
                                      </p:cBhvr>
                                      <p:to>
                                        <p:strVal val="visible"/>
                                      </p:to>
                                    </p:set>
                                    <p:animEffect transition="in" filter="barn(inHorizontal)">
                                      <p:cBhvr>
                                        <p:cTn id="12" dur="500"/>
                                        <p:tgtEl>
                                          <p:spTgt spid="34818">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4818">
                                            <p:txEl>
                                              <p:pRg st="6" end="6"/>
                                            </p:txEl>
                                          </p:spTgt>
                                        </p:tgtEl>
                                        <p:attrNameLst>
                                          <p:attrName>style.visibility</p:attrName>
                                        </p:attrNameLst>
                                      </p:cBhvr>
                                      <p:to>
                                        <p:strVal val="visible"/>
                                      </p:to>
                                    </p:set>
                                    <p:animEffect transition="in" filter="diamond(in)">
                                      <p:cBhvr>
                                        <p:cTn id="17" dur="2000"/>
                                        <p:tgtEl>
                                          <p:spTgt spid="34818">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34818">
                                            <p:txEl>
                                              <p:pRg st="8" end="8"/>
                                            </p:txEl>
                                          </p:spTgt>
                                        </p:tgtEl>
                                        <p:attrNameLst>
                                          <p:attrName>style.visibility</p:attrName>
                                        </p:attrNameLst>
                                      </p:cBhvr>
                                      <p:to>
                                        <p:strVal val="visible"/>
                                      </p:to>
                                    </p:set>
                                    <p:anim calcmode="lin" valueType="num">
                                      <p:cBhvr additive="base">
                                        <p:cTn id="22" dur="500" fill="hold"/>
                                        <p:tgtEl>
                                          <p:spTgt spid="34818">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481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86884A8-1AFA-4B53-93BA-73D01518CAAF}"/>
              </a:ext>
            </a:extLst>
          </p:cNvPr>
          <p:cNvSpPr>
            <a:spLocks noChangeArrowheads="1"/>
          </p:cNvSpPr>
          <p:nvPr/>
        </p:nvSpPr>
        <p:spPr bwMode="auto">
          <a:xfrm>
            <a:off x="609600" y="323850"/>
            <a:ext cx="8001000" cy="620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zh-CN" b="1">
                <a:latin typeface="Times New Roman" panose="02020603050405020304" pitchFamily="18" charset="0"/>
                <a:ea typeface="SimSun" panose="02010600030101010101" pitchFamily="2" charset="-122"/>
              </a:rPr>
              <a:t>Pitch</a:t>
            </a:r>
            <a:endParaRPr lang="en-US" altLang="zh-CN" sz="4000" b="1">
              <a:latin typeface="Times New Roman" panose="02020603050405020304" pitchFamily="18" charset="0"/>
              <a:ea typeface="SimSun" panose="02010600030101010101" pitchFamily="2" charset="-122"/>
            </a:endParaRPr>
          </a:p>
          <a:p>
            <a:pPr eaLnBrk="1" hangingPunct="1">
              <a:lnSpc>
                <a:spcPct val="50000"/>
              </a:lnSpc>
            </a:pPr>
            <a:endParaRPr lang="en-US" altLang="zh-CN" sz="3200" b="1">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Pitch</a:t>
            </a:r>
            <a:r>
              <a:rPr lang="en-US" altLang="zh-CN" sz="2800" b="1">
                <a:latin typeface="Times New Roman" panose="02020603050405020304" pitchFamily="18" charset="0"/>
                <a:ea typeface="SimSun" panose="02010600030101010101" pitchFamily="2" charset="-122"/>
              </a:rPr>
              <a:t> </a:t>
            </a:r>
            <a:r>
              <a:rPr lang="en-US" altLang="zh-CN" sz="2800">
                <a:latin typeface="Times New Roman" panose="02020603050405020304" pitchFamily="18" charset="0"/>
                <a:ea typeface="SimSun" panose="02010600030101010101" pitchFamily="2" charset="-122"/>
              </a:rPr>
              <a:t>is the name for any of a number of highly viscous liquids which appear solid.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Pitch has a viscosity approximately 100 billion times that of water.</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Pitch can be made from petroleum products or plants.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Petroleum-derived pitch is also called bitumen.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Pitch produced from plants is also known as resin. </a:t>
            </a:r>
          </a:p>
          <a:p>
            <a:pPr eaLnBrk="1" hangingPunct="1">
              <a:lnSpc>
                <a:spcPct val="90000"/>
              </a:lnSpc>
            </a:pPr>
            <a:endParaRPr lang="en-US" altLang="zh-CN" sz="2800">
              <a:latin typeface="Times New Roman" panose="02020603050405020304" pitchFamily="18" charset="0"/>
              <a:ea typeface="SimSun" panose="02010600030101010101" pitchFamily="2" charset="-122"/>
            </a:endParaRPr>
          </a:p>
          <a:p>
            <a:pPr eaLnBrk="1" hangingPunct="1">
              <a:lnSpc>
                <a:spcPct val="90000"/>
              </a:lnSpc>
            </a:pPr>
            <a:r>
              <a:rPr lang="en-US" altLang="zh-CN" sz="2800">
                <a:latin typeface="Times New Roman" panose="02020603050405020304" pitchFamily="18" charset="0"/>
                <a:ea typeface="SimSun" panose="02010600030101010101" pitchFamily="2" charset="-122"/>
              </a:rPr>
              <a:t>Products made from plant resin are also known as rosin.</a:t>
            </a:r>
          </a:p>
        </p:txBody>
      </p:sp>
      <p:sp>
        <p:nvSpPr>
          <p:cNvPr id="10243" name="Text Box 3">
            <a:extLst>
              <a:ext uri="{FF2B5EF4-FFF2-40B4-BE49-F238E27FC236}">
                <a16:creationId xmlns:a16="http://schemas.microsoft.com/office/drawing/2014/main" id="{EE5D8756-85E7-48C1-B9D7-739264FFF80B}"/>
              </a:ext>
            </a:extLst>
          </p:cNvPr>
          <p:cNvSpPr txBox="1">
            <a:spLocks noChangeArrowheads="1"/>
          </p:cNvSpPr>
          <p:nvPr/>
        </p:nvSpPr>
        <p:spPr bwMode="auto">
          <a:xfrm>
            <a:off x="7248525" y="6270625"/>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5842">
                                            <p:txEl>
                                              <p:pRg st="2" end="2"/>
                                            </p:txEl>
                                          </p:spTgt>
                                        </p:tgtEl>
                                        <p:attrNameLst>
                                          <p:attrName>style.visibility</p:attrName>
                                        </p:attrNameLst>
                                      </p:cBhvr>
                                      <p:to>
                                        <p:strVal val="visible"/>
                                      </p:to>
                                    </p:set>
                                    <p:animEffect transition="in" filter="box(in)">
                                      <p:cBhvr>
                                        <p:cTn id="7" dur="500"/>
                                        <p:tgtEl>
                                          <p:spTgt spid="3584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35842">
                                            <p:txEl>
                                              <p:pRg st="4" end="4"/>
                                            </p:txEl>
                                          </p:spTgt>
                                        </p:tgtEl>
                                        <p:attrNameLst>
                                          <p:attrName>style.visibility</p:attrName>
                                        </p:attrNameLst>
                                      </p:cBhvr>
                                      <p:to>
                                        <p:strVal val="visible"/>
                                      </p:to>
                                    </p:set>
                                    <p:animEffect transition="in" filter="barn(inHorizontal)">
                                      <p:cBhvr>
                                        <p:cTn id="12" dur="500"/>
                                        <p:tgtEl>
                                          <p:spTgt spid="35842">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5842">
                                            <p:txEl>
                                              <p:pRg st="6" end="6"/>
                                            </p:txEl>
                                          </p:spTgt>
                                        </p:tgtEl>
                                        <p:attrNameLst>
                                          <p:attrName>style.visibility</p:attrName>
                                        </p:attrNameLst>
                                      </p:cBhvr>
                                      <p:to>
                                        <p:strVal val="visible"/>
                                      </p:to>
                                    </p:set>
                                    <p:anim calcmode="lin" valueType="num">
                                      <p:cBhvr additive="base">
                                        <p:cTn id="17" dur="500" fill="hold"/>
                                        <p:tgtEl>
                                          <p:spTgt spid="35842">
                                            <p:txEl>
                                              <p:pRg st="6" end="6"/>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584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35842">
                                            <p:txEl>
                                              <p:pRg st="8" end="8"/>
                                            </p:txEl>
                                          </p:spTgt>
                                        </p:tgtEl>
                                        <p:attrNameLst>
                                          <p:attrName>style.visibility</p:attrName>
                                        </p:attrNameLst>
                                      </p:cBhvr>
                                      <p:to>
                                        <p:strVal val="visible"/>
                                      </p:to>
                                    </p:set>
                                    <p:anim calcmode="lin" valueType="num">
                                      <p:cBhvr additive="base">
                                        <p:cTn id="23" dur="500" fill="hold"/>
                                        <p:tgtEl>
                                          <p:spTgt spid="35842">
                                            <p:txEl>
                                              <p:pRg st="8" end="8"/>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584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5842">
                                            <p:txEl>
                                              <p:pRg st="10" end="1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35842">
                                            <p:txEl>
                                              <p:pRg st="12" end="12"/>
                                            </p:txEl>
                                          </p:spTgt>
                                        </p:tgtEl>
                                        <p:attrNameLst>
                                          <p:attrName>style.visibility</p:attrName>
                                        </p:attrNameLst>
                                      </p:cBhvr>
                                      <p:to>
                                        <p:strVal val="visible"/>
                                      </p:to>
                                    </p:set>
                                    <p:anim calcmode="lin" valueType="num">
                                      <p:cBhvr additive="base">
                                        <p:cTn id="33" dur="500" fill="hold"/>
                                        <p:tgtEl>
                                          <p:spTgt spid="35842">
                                            <p:txEl>
                                              <p:pRg st="12" end="1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584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353</TotalTime>
  <Words>1412</Words>
  <Application>Microsoft Office PowerPoint</Application>
  <PresentationFormat>On-screen Show (4:3)</PresentationFormat>
  <Paragraphs>252</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Times New Roman</vt:lpstr>
      <vt:lpstr>SimSun</vt:lpstr>
      <vt:lpstr>Bookman Old Style</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Binders for premixing</vt:lpstr>
      <vt:lpstr>PowerPoint Presentation</vt:lpstr>
      <vt:lpstr>PowerPoint Presentation</vt:lpstr>
      <vt:lpstr>Examination of road material</vt:lpstr>
      <vt:lpstr>PowerPoint Presentation</vt:lpstr>
      <vt:lpstr>Calculations</vt:lpstr>
      <vt:lpstr>PowerPoint Presentation</vt:lpstr>
      <vt:lpstr>Stones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MATERIAL</dc:title>
  <dc:creator>TV</dc:creator>
  <cp:lastModifiedBy>Ran B Singh</cp:lastModifiedBy>
  <cp:revision>33</cp:revision>
  <dcterms:created xsi:type="dcterms:W3CDTF">2005-12-02T14:48:20Z</dcterms:created>
  <dcterms:modified xsi:type="dcterms:W3CDTF">2017-08-29T05:58:43Z</dcterms:modified>
</cp:coreProperties>
</file>