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modifyVerifier cryptProviderType="rsaAES" cryptAlgorithmClass="hash" cryptAlgorithmType="typeAny" cryptAlgorithmSid="14" spinCount="100000" saltData="r4RPIQx2PETaYREN0KbgAg==" hashData="QZ3GgNKfa/9inOswEC3fij8kvV/AcAlmsvJx6BtiKo02e7trhQdx491RrMOrlitdqk+IhfxpY4JP+7LYOTVIEw=="/>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0" d="100"/>
          <a:sy n="50" d="100"/>
        </p:scale>
        <p:origin x="1279" y="3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796AAB-C408-4E67-8325-A1B141692811}"/>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a:extLst>
              <a:ext uri="{FF2B5EF4-FFF2-40B4-BE49-F238E27FC236}">
                <a16:creationId xmlns:a16="http://schemas.microsoft.com/office/drawing/2014/main" id="{24C5899C-CE90-4FBA-8F50-E72BB8121CED}"/>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18BE6E60-B8B9-4474-8018-8E71DC6D6F0F}" type="datetimeFigureOut">
              <a:rPr lang="en-US"/>
              <a:pPr>
                <a:defRPr/>
              </a:pPr>
              <a:t>8/29/2017</a:t>
            </a:fld>
            <a:endParaRPr lang="en-US"/>
          </a:p>
        </p:txBody>
      </p:sp>
      <p:sp>
        <p:nvSpPr>
          <p:cNvPr id="4" name="Slide Image Placeholder 3">
            <a:extLst>
              <a:ext uri="{FF2B5EF4-FFF2-40B4-BE49-F238E27FC236}">
                <a16:creationId xmlns:a16="http://schemas.microsoft.com/office/drawing/2014/main" id="{9135F0E8-7149-4CA2-8331-D91E8C021EED}"/>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0277F61D-7CCE-49DD-9E59-D8D2AFC52FBA}"/>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2D9FA157-E388-46D3-8059-F7365CEA3FC3}"/>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6B1ED7DA-4E40-41B0-849B-2F6F1562152F}"/>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83D87203-45CA-4BAC-8D30-1CBFCD47B2D0}"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CA6A0681-7A01-49D0-9AEF-D894A8B37C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458B423-4360-444C-9F38-A4FF8604254F}" type="slidenum">
              <a:rPr lang="en-US" altLang="en-US"/>
              <a:pPr eaLnBrk="1" hangingPunct="1"/>
              <a:t>2</a:t>
            </a:fld>
            <a:endParaRPr lang="en-US" altLang="en-US"/>
          </a:p>
        </p:txBody>
      </p:sp>
      <p:sp>
        <p:nvSpPr>
          <p:cNvPr id="57347" name="Rectangle 2">
            <a:extLst>
              <a:ext uri="{FF2B5EF4-FFF2-40B4-BE49-F238E27FC236}">
                <a16:creationId xmlns:a16="http://schemas.microsoft.com/office/drawing/2014/main" id="{1EA081CB-901A-4588-88D7-0B609BE645B6}"/>
              </a:ext>
            </a:extLst>
          </p:cNvPr>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8" name="Rectangle 3">
            <a:extLst>
              <a:ext uri="{FF2B5EF4-FFF2-40B4-BE49-F238E27FC236}">
                <a16:creationId xmlns:a16="http://schemas.microsoft.com/office/drawing/2014/main" id="{62CF53C6-D7CD-4BFE-9FC9-022893CA1DE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BFBD8A51-B345-48A2-970C-7EA1FB1BDA6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3BE24C3-4621-4BB9-BCDF-A7267BD4F476}" type="slidenum">
              <a:rPr lang="en-US" altLang="en-US"/>
              <a:pPr eaLnBrk="1" hangingPunct="1"/>
              <a:t>4</a:t>
            </a:fld>
            <a:endParaRPr lang="en-US" altLang="en-US"/>
          </a:p>
        </p:txBody>
      </p:sp>
      <p:sp>
        <p:nvSpPr>
          <p:cNvPr id="58371" name="Rectangle 2">
            <a:extLst>
              <a:ext uri="{FF2B5EF4-FFF2-40B4-BE49-F238E27FC236}">
                <a16:creationId xmlns:a16="http://schemas.microsoft.com/office/drawing/2014/main" id="{A03703C8-3414-4148-B987-07E16B147BB5}"/>
              </a:ext>
            </a:extLst>
          </p:cNvPr>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a:extLst>
              <a:ext uri="{FF2B5EF4-FFF2-40B4-BE49-F238E27FC236}">
                <a16:creationId xmlns:a16="http://schemas.microsoft.com/office/drawing/2014/main" id="{66BC7F0F-09C4-4FD8-A699-A72F2E6F034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9C1030E6-0F3E-4751-A60E-D2EEE8013DC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7DEAAE5-D947-49D0-828B-6E751F918914}" type="slidenum">
              <a:rPr lang="en-US" altLang="en-US"/>
              <a:pPr eaLnBrk="1" hangingPunct="1"/>
              <a:t>13</a:t>
            </a:fld>
            <a:endParaRPr lang="en-US" altLang="en-US"/>
          </a:p>
        </p:txBody>
      </p:sp>
      <p:sp>
        <p:nvSpPr>
          <p:cNvPr id="59395" name="Rectangle 2">
            <a:extLst>
              <a:ext uri="{FF2B5EF4-FFF2-40B4-BE49-F238E27FC236}">
                <a16:creationId xmlns:a16="http://schemas.microsoft.com/office/drawing/2014/main" id="{A9CC6A09-A743-4C85-9BC6-A446241E6AD8}"/>
              </a:ext>
            </a:extLst>
          </p:cNvPr>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6" name="Rectangle 3">
            <a:extLst>
              <a:ext uri="{FF2B5EF4-FFF2-40B4-BE49-F238E27FC236}">
                <a16:creationId xmlns:a16="http://schemas.microsoft.com/office/drawing/2014/main" id="{30E9BC28-A491-4C98-8FA2-C1D7C1C814D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2D456308-8F82-4A5A-9BEE-E70A3AB6EA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4DB9824-24E1-4CCF-8F27-E16B869DA57D}" type="slidenum">
              <a:rPr lang="en-US" altLang="en-US"/>
              <a:pPr eaLnBrk="1" hangingPunct="1"/>
              <a:t>14</a:t>
            </a:fld>
            <a:endParaRPr lang="en-US" altLang="en-US"/>
          </a:p>
        </p:txBody>
      </p:sp>
      <p:sp>
        <p:nvSpPr>
          <p:cNvPr id="60419" name="Rectangle 2">
            <a:extLst>
              <a:ext uri="{FF2B5EF4-FFF2-40B4-BE49-F238E27FC236}">
                <a16:creationId xmlns:a16="http://schemas.microsoft.com/office/drawing/2014/main" id="{93B1DAF4-5749-433E-86EE-FE7A0803F7C1}"/>
              </a:ext>
            </a:extLst>
          </p:cNvPr>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a:extLst>
              <a:ext uri="{FF2B5EF4-FFF2-40B4-BE49-F238E27FC236}">
                <a16:creationId xmlns:a16="http://schemas.microsoft.com/office/drawing/2014/main" id="{3369E938-5FD9-4395-907F-4BA24C0C74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4C1BB1D6-17D2-4F29-9F1D-002A647A37D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E6584E3-978E-4CC0-A4D3-D92A83DA59FD}" type="slidenum">
              <a:rPr lang="en-US" altLang="en-US"/>
              <a:pPr eaLnBrk="1" hangingPunct="1"/>
              <a:t>15</a:t>
            </a:fld>
            <a:endParaRPr lang="en-US" altLang="en-US"/>
          </a:p>
        </p:txBody>
      </p:sp>
      <p:sp>
        <p:nvSpPr>
          <p:cNvPr id="61443" name="Rectangle 2">
            <a:extLst>
              <a:ext uri="{FF2B5EF4-FFF2-40B4-BE49-F238E27FC236}">
                <a16:creationId xmlns:a16="http://schemas.microsoft.com/office/drawing/2014/main" id="{0D3528A4-0436-4739-9819-98C05B60CB38}"/>
              </a:ext>
            </a:extLst>
          </p:cNvPr>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4" name="Rectangle 3">
            <a:extLst>
              <a:ext uri="{FF2B5EF4-FFF2-40B4-BE49-F238E27FC236}">
                <a16:creationId xmlns:a16="http://schemas.microsoft.com/office/drawing/2014/main" id="{8F9A5540-D6F0-4BA9-9322-F62BE40DEA0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995157DA-35E9-4039-A25A-25CE4AF40BB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980DBCC-D57F-43E1-96FE-30AF6667D436}" type="slidenum">
              <a:rPr lang="en-US" altLang="en-US"/>
              <a:pPr eaLnBrk="1" hangingPunct="1"/>
              <a:t>17</a:t>
            </a:fld>
            <a:endParaRPr lang="en-US" altLang="en-US"/>
          </a:p>
        </p:txBody>
      </p:sp>
      <p:sp>
        <p:nvSpPr>
          <p:cNvPr id="62467" name="Rectangle 2">
            <a:extLst>
              <a:ext uri="{FF2B5EF4-FFF2-40B4-BE49-F238E27FC236}">
                <a16:creationId xmlns:a16="http://schemas.microsoft.com/office/drawing/2014/main" id="{EDC74AC3-56FB-4255-A7C7-C9609E4E459F}"/>
              </a:ext>
            </a:extLst>
          </p:cNvPr>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a:extLst>
              <a:ext uri="{FF2B5EF4-FFF2-40B4-BE49-F238E27FC236}">
                <a16:creationId xmlns:a16="http://schemas.microsoft.com/office/drawing/2014/main" id="{0A7084F9-04B4-439E-B304-78910DF856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7BFA1842-775C-4B40-9289-4A53872100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E88E183-03FA-4BD9-BF83-C518AA9FF7BB}" type="slidenum">
              <a:rPr lang="en-US" altLang="en-US"/>
              <a:pPr eaLnBrk="1" hangingPunct="1"/>
              <a:t>20</a:t>
            </a:fld>
            <a:endParaRPr lang="en-US" altLang="en-US"/>
          </a:p>
        </p:txBody>
      </p:sp>
      <p:sp>
        <p:nvSpPr>
          <p:cNvPr id="63491" name="Rectangle 2">
            <a:extLst>
              <a:ext uri="{FF2B5EF4-FFF2-40B4-BE49-F238E27FC236}">
                <a16:creationId xmlns:a16="http://schemas.microsoft.com/office/drawing/2014/main" id="{E2B493EE-01CF-4B9A-BA7A-BA0E55285A82}"/>
              </a:ext>
            </a:extLst>
          </p:cNvPr>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a:extLst>
              <a:ext uri="{FF2B5EF4-FFF2-40B4-BE49-F238E27FC236}">
                <a16:creationId xmlns:a16="http://schemas.microsoft.com/office/drawing/2014/main" id="{0E2AF546-D7F5-4266-B3BA-70F216B585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7B1C41BB-34AF-4C29-BC5F-CBA26FF374D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08EE3F9-B5EF-4E86-BF55-09FD484A7FAA}" type="slidenum">
              <a:rPr lang="en-US" altLang="en-US"/>
              <a:pPr eaLnBrk="1" hangingPunct="1"/>
              <a:t>31</a:t>
            </a:fld>
            <a:endParaRPr lang="en-US" altLang="en-US"/>
          </a:p>
        </p:txBody>
      </p:sp>
      <p:sp>
        <p:nvSpPr>
          <p:cNvPr id="64515" name="Rectangle 2">
            <a:extLst>
              <a:ext uri="{FF2B5EF4-FFF2-40B4-BE49-F238E27FC236}">
                <a16:creationId xmlns:a16="http://schemas.microsoft.com/office/drawing/2014/main" id="{DCF6BC82-58E1-411D-B4A1-CEFF31E885B1}"/>
              </a:ext>
            </a:extLst>
          </p:cNvPr>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a:extLst>
              <a:ext uri="{FF2B5EF4-FFF2-40B4-BE49-F238E27FC236}">
                <a16:creationId xmlns:a16="http://schemas.microsoft.com/office/drawing/2014/main" id="{33D13294-EA9D-4673-931B-2B58E036931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2D8A6F79-E99D-467C-9C80-C04731F9494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5E23C0B-D073-42EB-8461-890AFEFA079D}" type="slidenum">
              <a:rPr lang="en-US" altLang="en-US"/>
              <a:pPr eaLnBrk="1" hangingPunct="1"/>
              <a:t>51</a:t>
            </a:fld>
            <a:endParaRPr lang="en-US" altLang="en-US"/>
          </a:p>
        </p:txBody>
      </p:sp>
      <p:sp>
        <p:nvSpPr>
          <p:cNvPr id="65539" name="Rectangle 2">
            <a:extLst>
              <a:ext uri="{FF2B5EF4-FFF2-40B4-BE49-F238E27FC236}">
                <a16:creationId xmlns:a16="http://schemas.microsoft.com/office/drawing/2014/main" id="{0B18B0C3-7777-4240-B76D-35BFC84352CB}"/>
              </a:ext>
            </a:extLst>
          </p:cNvPr>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0" name="Rectangle 3">
            <a:extLst>
              <a:ext uri="{FF2B5EF4-FFF2-40B4-BE49-F238E27FC236}">
                <a16:creationId xmlns:a16="http://schemas.microsoft.com/office/drawing/2014/main" id="{AC5B9582-4C23-4497-A9AB-DBE629FA22C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3DB564E-E133-4DB0-8EBB-FC6A51B4C0A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08D1BC-1348-42D2-B620-659AE9B62F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6308D67-0EBE-4C9B-9861-C8DA701E63DD}"/>
              </a:ext>
            </a:extLst>
          </p:cNvPr>
          <p:cNvSpPr>
            <a:spLocks noGrp="1" noChangeArrowheads="1"/>
          </p:cNvSpPr>
          <p:nvPr>
            <p:ph type="sldNum" sz="quarter" idx="12"/>
          </p:nvPr>
        </p:nvSpPr>
        <p:spPr>
          <a:ln/>
        </p:spPr>
        <p:txBody>
          <a:bodyPr/>
          <a:lstStyle>
            <a:lvl1pPr>
              <a:defRPr/>
            </a:lvl1pPr>
          </a:lstStyle>
          <a:p>
            <a:fld id="{ED22A0EE-260D-4BD1-8D6A-DE1B6BFEB7BA}" type="slidenum">
              <a:rPr lang="en-US" altLang="en-US"/>
              <a:pPr/>
              <a:t>‹#›</a:t>
            </a:fld>
            <a:endParaRPr lang="en-US" altLang="en-US"/>
          </a:p>
        </p:txBody>
      </p:sp>
    </p:spTree>
    <p:extLst>
      <p:ext uri="{BB962C8B-B14F-4D97-AF65-F5344CB8AC3E}">
        <p14:creationId xmlns:p14="http://schemas.microsoft.com/office/powerpoint/2010/main" val="1481238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6EE9629-114C-4C06-924B-A0B03B47785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2616113-D439-480B-8CDB-8809EE88BA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E2D845F-99E0-446A-B808-E2DCF8A31991}"/>
              </a:ext>
            </a:extLst>
          </p:cNvPr>
          <p:cNvSpPr>
            <a:spLocks noGrp="1" noChangeArrowheads="1"/>
          </p:cNvSpPr>
          <p:nvPr>
            <p:ph type="sldNum" sz="quarter" idx="12"/>
          </p:nvPr>
        </p:nvSpPr>
        <p:spPr>
          <a:ln/>
        </p:spPr>
        <p:txBody>
          <a:bodyPr/>
          <a:lstStyle>
            <a:lvl1pPr>
              <a:defRPr/>
            </a:lvl1pPr>
          </a:lstStyle>
          <a:p>
            <a:fld id="{2B7A8F56-BBD6-4212-BB92-3159E6BEF522}" type="slidenum">
              <a:rPr lang="en-US" altLang="en-US"/>
              <a:pPr/>
              <a:t>‹#›</a:t>
            </a:fld>
            <a:endParaRPr lang="en-US" altLang="en-US"/>
          </a:p>
        </p:txBody>
      </p:sp>
    </p:spTree>
    <p:extLst>
      <p:ext uri="{BB962C8B-B14F-4D97-AF65-F5344CB8AC3E}">
        <p14:creationId xmlns:p14="http://schemas.microsoft.com/office/powerpoint/2010/main" val="4187321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6A2FD9E-CB4B-46E6-A4C4-1794A4F6EF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6FE84C5-AD33-46C7-9A6C-DB7DADD51A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61B5B0-0170-4CD8-A1CE-D4F55D2722AA}"/>
              </a:ext>
            </a:extLst>
          </p:cNvPr>
          <p:cNvSpPr>
            <a:spLocks noGrp="1" noChangeArrowheads="1"/>
          </p:cNvSpPr>
          <p:nvPr>
            <p:ph type="sldNum" sz="quarter" idx="12"/>
          </p:nvPr>
        </p:nvSpPr>
        <p:spPr>
          <a:ln/>
        </p:spPr>
        <p:txBody>
          <a:bodyPr/>
          <a:lstStyle>
            <a:lvl1pPr>
              <a:defRPr/>
            </a:lvl1pPr>
          </a:lstStyle>
          <a:p>
            <a:fld id="{8A80747A-9681-4C99-91FD-E50547821CEE}" type="slidenum">
              <a:rPr lang="en-US" altLang="en-US"/>
              <a:pPr/>
              <a:t>‹#›</a:t>
            </a:fld>
            <a:endParaRPr lang="en-US" altLang="en-US"/>
          </a:p>
        </p:txBody>
      </p:sp>
    </p:spTree>
    <p:extLst>
      <p:ext uri="{BB962C8B-B14F-4D97-AF65-F5344CB8AC3E}">
        <p14:creationId xmlns:p14="http://schemas.microsoft.com/office/powerpoint/2010/main" val="2647586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38F64152-3278-41A6-B645-A3248704AF2B}"/>
              </a:ext>
            </a:extLst>
          </p:cNvPr>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8296253A-C3BD-41D2-B489-4BC1AD2CA494}"/>
              </a:ext>
            </a:extLst>
          </p:cNvPr>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5B302510-10E6-4365-93A0-E59BF5C52751}"/>
              </a:ext>
            </a:extLst>
          </p:cNvPr>
          <p:cNvSpPr>
            <a:spLocks noGrp="1"/>
          </p:cNvSpPr>
          <p:nvPr>
            <p:ph type="sldNum" sz="quarter" idx="12"/>
          </p:nvPr>
        </p:nvSpPr>
        <p:spPr>
          <a:xfrm>
            <a:off x="6553200" y="6248400"/>
            <a:ext cx="1905000" cy="457200"/>
          </a:xfrm>
        </p:spPr>
        <p:txBody>
          <a:bodyPr/>
          <a:lstStyle>
            <a:lvl1pPr>
              <a:defRPr/>
            </a:lvl1pPr>
          </a:lstStyle>
          <a:p>
            <a:fld id="{35A5C338-6347-49C5-B0D7-2D6C329827BD}" type="slidenum">
              <a:rPr lang="en-US" altLang="en-US"/>
              <a:pPr/>
              <a:t>‹#›</a:t>
            </a:fld>
            <a:endParaRPr lang="en-US" altLang="en-US"/>
          </a:p>
        </p:txBody>
      </p:sp>
    </p:spTree>
    <p:extLst>
      <p:ext uri="{BB962C8B-B14F-4D97-AF65-F5344CB8AC3E}">
        <p14:creationId xmlns:p14="http://schemas.microsoft.com/office/powerpoint/2010/main" val="2672625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E0EF776-92F0-4ED6-9DAD-AC5A224AC1F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F816F36-DF7F-4FA9-95BE-109E7ECDAE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6E346CC-CFF8-4D27-B75C-4AAC59652272}"/>
              </a:ext>
            </a:extLst>
          </p:cNvPr>
          <p:cNvSpPr>
            <a:spLocks noGrp="1" noChangeArrowheads="1"/>
          </p:cNvSpPr>
          <p:nvPr>
            <p:ph type="sldNum" sz="quarter" idx="12"/>
          </p:nvPr>
        </p:nvSpPr>
        <p:spPr>
          <a:ln/>
        </p:spPr>
        <p:txBody>
          <a:bodyPr/>
          <a:lstStyle>
            <a:lvl1pPr>
              <a:defRPr/>
            </a:lvl1pPr>
          </a:lstStyle>
          <a:p>
            <a:fld id="{EFAE072B-5ECD-4031-970C-71BFB64831C5}" type="slidenum">
              <a:rPr lang="en-US" altLang="en-US"/>
              <a:pPr/>
              <a:t>‹#›</a:t>
            </a:fld>
            <a:endParaRPr lang="en-US" altLang="en-US"/>
          </a:p>
        </p:txBody>
      </p:sp>
    </p:spTree>
    <p:extLst>
      <p:ext uri="{BB962C8B-B14F-4D97-AF65-F5344CB8AC3E}">
        <p14:creationId xmlns:p14="http://schemas.microsoft.com/office/powerpoint/2010/main" val="587581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7CF4970-9295-4341-AE7D-7A8059386F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0C213E2-BD7F-4EEF-A213-8752116441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A42E330-1552-4F61-B89C-E7F0C0BFC412}"/>
              </a:ext>
            </a:extLst>
          </p:cNvPr>
          <p:cNvSpPr>
            <a:spLocks noGrp="1" noChangeArrowheads="1"/>
          </p:cNvSpPr>
          <p:nvPr>
            <p:ph type="sldNum" sz="quarter" idx="12"/>
          </p:nvPr>
        </p:nvSpPr>
        <p:spPr>
          <a:ln/>
        </p:spPr>
        <p:txBody>
          <a:bodyPr/>
          <a:lstStyle>
            <a:lvl1pPr>
              <a:defRPr/>
            </a:lvl1pPr>
          </a:lstStyle>
          <a:p>
            <a:fld id="{3BE5AECC-0C8B-44DB-B752-FA43CF6C15E0}" type="slidenum">
              <a:rPr lang="en-US" altLang="en-US"/>
              <a:pPr/>
              <a:t>‹#›</a:t>
            </a:fld>
            <a:endParaRPr lang="en-US" altLang="en-US"/>
          </a:p>
        </p:txBody>
      </p:sp>
    </p:spTree>
    <p:extLst>
      <p:ext uri="{BB962C8B-B14F-4D97-AF65-F5344CB8AC3E}">
        <p14:creationId xmlns:p14="http://schemas.microsoft.com/office/powerpoint/2010/main" val="633624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1134B1E-9B09-40FB-9F5E-E89DDFA5F2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926DA9E-A4C9-4AE4-8213-3970B7725C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CEA998E-88F0-4526-ADB0-74588726901B}"/>
              </a:ext>
            </a:extLst>
          </p:cNvPr>
          <p:cNvSpPr>
            <a:spLocks noGrp="1" noChangeArrowheads="1"/>
          </p:cNvSpPr>
          <p:nvPr>
            <p:ph type="sldNum" sz="quarter" idx="12"/>
          </p:nvPr>
        </p:nvSpPr>
        <p:spPr>
          <a:ln/>
        </p:spPr>
        <p:txBody>
          <a:bodyPr/>
          <a:lstStyle>
            <a:lvl1pPr>
              <a:defRPr/>
            </a:lvl1pPr>
          </a:lstStyle>
          <a:p>
            <a:fld id="{35B7E1CD-F52A-42B4-AAD5-5D467C6ABC08}" type="slidenum">
              <a:rPr lang="en-US" altLang="en-US"/>
              <a:pPr/>
              <a:t>‹#›</a:t>
            </a:fld>
            <a:endParaRPr lang="en-US" altLang="en-US"/>
          </a:p>
        </p:txBody>
      </p:sp>
    </p:spTree>
    <p:extLst>
      <p:ext uri="{BB962C8B-B14F-4D97-AF65-F5344CB8AC3E}">
        <p14:creationId xmlns:p14="http://schemas.microsoft.com/office/powerpoint/2010/main" val="2389796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D303C64-C0AD-404B-B7A1-5F75FC09E2B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EBF369B-1F06-4238-9056-AE5A86C0CE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D534CC9-5126-4B9B-BE4C-36A23E6D10FB}"/>
              </a:ext>
            </a:extLst>
          </p:cNvPr>
          <p:cNvSpPr>
            <a:spLocks noGrp="1" noChangeArrowheads="1"/>
          </p:cNvSpPr>
          <p:nvPr>
            <p:ph type="sldNum" sz="quarter" idx="12"/>
          </p:nvPr>
        </p:nvSpPr>
        <p:spPr>
          <a:ln/>
        </p:spPr>
        <p:txBody>
          <a:bodyPr/>
          <a:lstStyle>
            <a:lvl1pPr>
              <a:defRPr/>
            </a:lvl1pPr>
          </a:lstStyle>
          <a:p>
            <a:fld id="{FACD20D2-DC2D-4555-A3E2-AC14A1A78E59}" type="slidenum">
              <a:rPr lang="en-US" altLang="en-US"/>
              <a:pPr/>
              <a:t>‹#›</a:t>
            </a:fld>
            <a:endParaRPr lang="en-US" altLang="en-US"/>
          </a:p>
        </p:txBody>
      </p:sp>
    </p:spTree>
    <p:extLst>
      <p:ext uri="{BB962C8B-B14F-4D97-AF65-F5344CB8AC3E}">
        <p14:creationId xmlns:p14="http://schemas.microsoft.com/office/powerpoint/2010/main" val="1725128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7783E30-927F-4699-AC94-482BD27D898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BCA94FE-0996-45A5-A5B4-771FB629BF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9CC3EA3-88FB-419A-960D-BB91EC41FC2D}"/>
              </a:ext>
            </a:extLst>
          </p:cNvPr>
          <p:cNvSpPr>
            <a:spLocks noGrp="1" noChangeArrowheads="1"/>
          </p:cNvSpPr>
          <p:nvPr>
            <p:ph type="sldNum" sz="quarter" idx="12"/>
          </p:nvPr>
        </p:nvSpPr>
        <p:spPr>
          <a:ln/>
        </p:spPr>
        <p:txBody>
          <a:bodyPr/>
          <a:lstStyle>
            <a:lvl1pPr>
              <a:defRPr/>
            </a:lvl1pPr>
          </a:lstStyle>
          <a:p>
            <a:fld id="{15DF8F6F-F9F8-4D33-B792-E8C43702DFA4}" type="slidenum">
              <a:rPr lang="en-US" altLang="en-US"/>
              <a:pPr/>
              <a:t>‹#›</a:t>
            </a:fld>
            <a:endParaRPr lang="en-US" altLang="en-US"/>
          </a:p>
        </p:txBody>
      </p:sp>
    </p:spTree>
    <p:extLst>
      <p:ext uri="{BB962C8B-B14F-4D97-AF65-F5344CB8AC3E}">
        <p14:creationId xmlns:p14="http://schemas.microsoft.com/office/powerpoint/2010/main" val="2856381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7B2399B-053F-49EA-859A-0036DE08373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8BA1999-BCF6-4CAA-A122-5BB5184162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087E561-3B90-4CCA-BA4F-A450264B2AF8}"/>
              </a:ext>
            </a:extLst>
          </p:cNvPr>
          <p:cNvSpPr>
            <a:spLocks noGrp="1" noChangeArrowheads="1"/>
          </p:cNvSpPr>
          <p:nvPr>
            <p:ph type="sldNum" sz="quarter" idx="12"/>
          </p:nvPr>
        </p:nvSpPr>
        <p:spPr>
          <a:ln/>
        </p:spPr>
        <p:txBody>
          <a:bodyPr/>
          <a:lstStyle>
            <a:lvl1pPr>
              <a:defRPr/>
            </a:lvl1pPr>
          </a:lstStyle>
          <a:p>
            <a:fld id="{A4AF8CD1-0AD1-4995-9D3E-4006A2D22E83}" type="slidenum">
              <a:rPr lang="en-US" altLang="en-US"/>
              <a:pPr/>
              <a:t>‹#›</a:t>
            </a:fld>
            <a:endParaRPr lang="en-US" altLang="en-US"/>
          </a:p>
        </p:txBody>
      </p:sp>
    </p:spTree>
    <p:extLst>
      <p:ext uri="{BB962C8B-B14F-4D97-AF65-F5344CB8AC3E}">
        <p14:creationId xmlns:p14="http://schemas.microsoft.com/office/powerpoint/2010/main" val="26227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D61DCCF-A742-4A82-BA8E-337481C5241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732D3CE-9B97-4530-902C-0A7AD06288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2849A07-A591-4963-B141-714A6C384C72}"/>
              </a:ext>
            </a:extLst>
          </p:cNvPr>
          <p:cNvSpPr>
            <a:spLocks noGrp="1" noChangeArrowheads="1"/>
          </p:cNvSpPr>
          <p:nvPr>
            <p:ph type="sldNum" sz="quarter" idx="12"/>
          </p:nvPr>
        </p:nvSpPr>
        <p:spPr>
          <a:ln/>
        </p:spPr>
        <p:txBody>
          <a:bodyPr/>
          <a:lstStyle>
            <a:lvl1pPr>
              <a:defRPr/>
            </a:lvl1pPr>
          </a:lstStyle>
          <a:p>
            <a:fld id="{D3B2ADB1-3870-4D27-9355-FF11F3119B2B}" type="slidenum">
              <a:rPr lang="en-US" altLang="en-US"/>
              <a:pPr/>
              <a:t>‹#›</a:t>
            </a:fld>
            <a:endParaRPr lang="en-US" altLang="en-US"/>
          </a:p>
        </p:txBody>
      </p:sp>
    </p:spTree>
    <p:extLst>
      <p:ext uri="{BB962C8B-B14F-4D97-AF65-F5344CB8AC3E}">
        <p14:creationId xmlns:p14="http://schemas.microsoft.com/office/powerpoint/2010/main" val="2499703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08E6B26-0167-4B07-BBCA-EA24C250A39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0850E0E-3941-4F90-A77D-E4EE0749A53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FE09019-649F-49C7-9380-04B3B7A385AA}"/>
              </a:ext>
            </a:extLst>
          </p:cNvPr>
          <p:cNvSpPr>
            <a:spLocks noGrp="1" noChangeArrowheads="1"/>
          </p:cNvSpPr>
          <p:nvPr>
            <p:ph type="sldNum" sz="quarter" idx="12"/>
          </p:nvPr>
        </p:nvSpPr>
        <p:spPr>
          <a:ln/>
        </p:spPr>
        <p:txBody>
          <a:bodyPr/>
          <a:lstStyle>
            <a:lvl1pPr>
              <a:defRPr/>
            </a:lvl1pPr>
          </a:lstStyle>
          <a:p>
            <a:fld id="{ADB486E7-45C0-4A66-A678-01304FCEFBE6}" type="slidenum">
              <a:rPr lang="en-US" altLang="en-US"/>
              <a:pPr/>
              <a:t>‹#›</a:t>
            </a:fld>
            <a:endParaRPr lang="en-US" altLang="en-US"/>
          </a:p>
        </p:txBody>
      </p:sp>
    </p:spTree>
    <p:extLst>
      <p:ext uri="{BB962C8B-B14F-4D97-AF65-F5344CB8AC3E}">
        <p14:creationId xmlns:p14="http://schemas.microsoft.com/office/powerpoint/2010/main" val="886982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8591685-DE64-46C8-A4D1-24A66B664CBF}"/>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FB090DB-92DF-442B-A852-9B88AADC7C05}"/>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0769522-DDEF-4CC9-A880-72B734CB5FA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1720584F-124E-4096-9C38-33F35B9407A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4B495D37-1594-4BD6-83FB-769E7D01448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AAABBC1-77B9-4632-B412-26DC815553E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CF74CEF4-322A-4EA9-9654-79BAE22EFC32}"/>
              </a:ext>
            </a:extLst>
          </p:cNvPr>
          <p:cNvSpPr txBox="1">
            <a:spLocks noChangeArrowheads="1"/>
          </p:cNvSpPr>
          <p:nvPr/>
        </p:nvSpPr>
        <p:spPr bwMode="auto">
          <a:xfrm>
            <a:off x="2663825" y="1760538"/>
            <a:ext cx="14509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800">
                <a:solidFill>
                  <a:srgbClr val="FF0000"/>
                </a:solidFill>
                <a:latin typeface="Times New Roman" panose="02020603050405020304" pitchFamily="18" charset="0"/>
                <a:cs typeface="Times New Roman" panose="02020603050405020304" pitchFamily="18" charset="0"/>
              </a:rPr>
              <a:t>Paint</a:t>
            </a:r>
          </a:p>
        </p:txBody>
      </p:sp>
      <p:sp>
        <p:nvSpPr>
          <p:cNvPr id="3" name="Text Box 2">
            <a:extLst>
              <a:ext uri="{FF2B5EF4-FFF2-40B4-BE49-F238E27FC236}">
                <a16:creationId xmlns:a16="http://schemas.microsoft.com/office/drawing/2014/main" id="{194F416B-E614-44AD-858C-70EE83C07E72}"/>
              </a:ext>
            </a:extLst>
          </p:cNvPr>
          <p:cNvSpPr txBox="1">
            <a:spLocks noChangeArrowheads="1"/>
          </p:cNvSpPr>
          <p:nvPr/>
        </p:nvSpPr>
        <p:spPr bwMode="auto">
          <a:xfrm>
            <a:off x="2816225" y="1912938"/>
            <a:ext cx="14509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800">
                <a:solidFill>
                  <a:srgbClr val="002060"/>
                </a:solidFill>
                <a:latin typeface="Times New Roman" panose="02020603050405020304" pitchFamily="18" charset="0"/>
                <a:cs typeface="Times New Roman" panose="02020603050405020304" pitchFamily="18" charset="0"/>
              </a:rPr>
              <a:t>Paint</a:t>
            </a:r>
          </a:p>
        </p:txBody>
      </p:sp>
      <p:sp>
        <p:nvSpPr>
          <p:cNvPr id="5" name="Text Box 2">
            <a:extLst>
              <a:ext uri="{FF2B5EF4-FFF2-40B4-BE49-F238E27FC236}">
                <a16:creationId xmlns:a16="http://schemas.microsoft.com/office/drawing/2014/main" id="{C5EE8857-24E3-471B-8D1C-F90D048E05CD}"/>
              </a:ext>
            </a:extLst>
          </p:cNvPr>
          <p:cNvSpPr txBox="1">
            <a:spLocks noChangeArrowheads="1"/>
          </p:cNvSpPr>
          <p:nvPr/>
        </p:nvSpPr>
        <p:spPr bwMode="auto">
          <a:xfrm>
            <a:off x="3121025" y="2217738"/>
            <a:ext cx="14509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800">
                <a:solidFill>
                  <a:srgbClr val="FF0000"/>
                </a:solidFill>
                <a:latin typeface="Times New Roman" panose="02020603050405020304" pitchFamily="18" charset="0"/>
                <a:cs typeface="Times New Roman" panose="02020603050405020304" pitchFamily="18" charset="0"/>
              </a:rPr>
              <a:t>Paint</a:t>
            </a:r>
          </a:p>
        </p:txBody>
      </p:sp>
      <p:sp>
        <p:nvSpPr>
          <p:cNvPr id="7" name="Text Box 2">
            <a:extLst>
              <a:ext uri="{FF2B5EF4-FFF2-40B4-BE49-F238E27FC236}">
                <a16:creationId xmlns:a16="http://schemas.microsoft.com/office/drawing/2014/main" id="{21DB8FA7-37D9-4AFA-9722-F9036EE005ED}"/>
              </a:ext>
            </a:extLst>
          </p:cNvPr>
          <p:cNvSpPr txBox="1">
            <a:spLocks noChangeArrowheads="1"/>
          </p:cNvSpPr>
          <p:nvPr/>
        </p:nvSpPr>
        <p:spPr bwMode="auto">
          <a:xfrm>
            <a:off x="3425825" y="2522538"/>
            <a:ext cx="14509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800">
                <a:solidFill>
                  <a:schemeClr val="accent2"/>
                </a:solidFill>
                <a:latin typeface="Times New Roman" panose="02020603050405020304" pitchFamily="18" charset="0"/>
                <a:cs typeface="Times New Roman" panose="02020603050405020304" pitchFamily="18" charset="0"/>
              </a:rPr>
              <a:t>Paint</a:t>
            </a:r>
          </a:p>
        </p:txBody>
      </p:sp>
      <p:sp>
        <p:nvSpPr>
          <p:cNvPr id="9" name="Text Box 2">
            <a:extLst>
              <a:ext uri="{FF2B5EF4-FFF2-40B4-BE49-F238E27FC236}">
                <a16:creationId xmlns:a16="http://schemas.microsoft.com/office/drawing/2014/main" id="{18171992-DE86-4873-82A9-E68529C4DA1F}"/>
              </a:ext>
            </a:extLst>
          </p:cNvPr>
          <p:cNvSpPr txBox="1">
            <a:spLocks noChangeArrowheads="1"/>
          </p:cNvSpPr>
          <p:nvPr/>
        </p:nvSpPr>
        <p:spPr bwMode="auto">
          <a:xfrm>
            <a:off x="3730625" y="2827338"/>
            <a:ext cx="14509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800">
                <a:solidFill>
                  <a:srgbClr val="FF0000"/>
                </a:solidFill>
                <a:latin typeface="Times New Roman" panose="02020603050405020304" pitchFamily="18" charset="0"/>
                <a:cs typeface="Times New Roman" panose="02020603050405020304" pitchFamily="18" charset="0"/>
              </a:rPr>
              <a:t>Paint</a:t>
            </a:r>
          </a:p>
        </p:txBody>
      </p:sp>
      <p:sp>
        <p:nvSpPr>
          <p:cNvPr id="10" name="Text Box 2">
            <a:extLst>
              <a:ext uri="{FF2B5EF4-FFF2-40B4-BE49-F238E27FC236}">
                <a16:creationId xmlns:a16="http://schemas.microsoft.com/office/drawing/2014/main" id="{4B374BF5-1605-44FA-A298-D0F81259AF66}"/>
              </a:ext>
            </a:extLst>
          </p:cNvPr>
          <p:cNvSpPr txBox="1">
            <a:spLocks noChangeArrowheads="1"/>
          </p:cNvSpPr>
          <p:nvPr/>
        </p:nvSpPr>
        <p:spPr bwMode="auto">
          <a:xfrm>
            <a:off x="3883025" y="2979738"/>
            <a:ext cx="1450975" cy="830262"/>
          </a:xfrm>
          <a:prstGeom prst="rect">
            <a:avLst/>
          </a:prstGeom>
          <a:noFill/>
          <a:ln w="9525">
            <a:noFill/>
            <a:miter lim="800000"/>
            <a:headEnd/>
            <a:tailEnd/>
          </a:ln>
          <a:effectLst/>
        </p:spPr>
        <p:txBody>
          <a:bodyPr wrap="none">
            <a:spAutoFit/>
          </a:bodyPr>
          <a:lstStyle/>
          <a:p>
            <a:pPr eaLnBrk="0" hangingPunct="0">
              <a:defRPr/>
            </a:pPr>
            <a:r>
              <a:rPr lang="en-US" sz="4800" dirty="0">
                <a:solidFill>
                  <a:schemeClr val="accent1">
                    <a:lumMod val="50000"/>
                  </a:schemeClr>
                </a:solidFill>
                <a:latin typeface="Times New Roman" pitchFamily="18" charset="0"/>
                <a:cs typeface="Times New Roman" pitchFamily="18" charset="0"/>
              </a:rPr>
              <a:t>Paint</a:t>
            </a:r>
          </a:p>
        </p:txBody>
      </p:sp>
      <p:sp>
        <p:nvSpPr>
          <p:cNvPr id="13" name="Text Box 2">
            <a:extLst>
              <a:ext uri="{FF2B5EF4-FFF2-40B4-BE49-F238E27FC236}">
                <a16:creationId xmlns:a16="http://schemas.microsoft.com/office/drawing/2014/main" id="{2603DF6E-8B28-426A-B4A2-D7F4AE2E6825}"/>
              </a:ext>
            </a:extLst>
          </p:cNvPr>
          <p:cNvSpPr txBox="1">
            <a:spLocks noChangeArrowheads="1"/>
          </p:cNvSpPr>
          <p:nvPr/>
        </p:nvSpPr>
        <p:spPr bwMode="auto">
          <a:xfrm>
            <a:off x="4340225" y="3436938"/>
            <a:ext cx="14509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800">
                <a:solidFill>
                  <a:srgbClr val="FF0000"/>
                </a:solidFill>
                <a:latin typeface="Times New Roman" panose="02020603050405020304" pitchFamily="18" charset="0"/>
                <a:cs typeface="Times New Roman" panose="02020603050405020304" pitchFamily="18" charset="0"/>
              </a:rPr>
              <a:t>Paint</a:t>
            </a:r>
          </a:p>
        </p:txBody>
      </p:sp>
      <p:sp>
        <p:nvSpPr>
          <p:cNvPr id="14" name="Text Box 2">
            <a:extLst>
              <a:ext uri="{FF2B5EF4-FFF2-40B4-BE49-F238E27FC236}">
                <a16:creationId xmlns:a16="http://schemas.microsoft.com/office/drawing/2014/main" id="{52FBC940-15D2-4018-9778-521F8C892DE8}"/>
              </a:ext>
            </a:extLst>
          </p:cNvPr>
          <p:cNvSpPr txBox="1">
            <a:spLocks noChangeArrowheads="1"/>
          </p:cNvSpPr>
          <p:nvPr/>
        </p:nvSpPr>
        <p:spPr bwMode="auto">
          <a:xfrm>
            <a:off x="4492625" y="3589338"/>
            <a:ext cx="1450975" cy="830262"/>
          </a:xfrm>
          <a:prstGeom prst="rect">
            <a:avLst/>
          </a:prstGeom>
          <a:noFill/>
          <a:ln w="9525">
            <a:noFill/>
            <a:miter lim="800000"/>
            <a:headEnd/>
            <a:tailEnd/>
          </a:ln>
        </p:spPr>
        <p:txBody>
          <a:bodyPr wrap="none">
            <a:spAutoFit/>
          </a:bodyPr>
          <a:lstStyle/>
          <a:p>
            <a:pPr eaLnBrk="0" hangingPunct="0">
              <a:defRPr/>
            </a:pPr>
            <a:r>
              <a:rPr lang="en-US" sz="4800">
                <a:solidFill>
                  <a:schemeClr val="accent6">
                    <a:lumMod val="60000"/>
                    <a:lumOff val="40000"/>
                  </a:schemeClr>
                </a:solidFill>
                <a:latin typeface="Times New Roman" pitchFamily="18" charset="0"/>
                <a:cs typeface="Times New Roman" pitchFamily="18" charset="0"/>
              </a:rPr>
              <a:t>Paint</a:t>
            </a:r>
          </a:p>
        </p:txBody>
      </p:sp>
      <p:sp>
        <p:nvSpPr>
          <p:cNvPr id="15" name="Text Box 2">
            <a:extLst>
              <a:ext uri="{FF2B5EF4-FFF2-40B4-BE49-F238E27FC236}">
                <a16:creationId xmlns:a16="http://schemas.microsoft.com/office/drawing/2014/main" id="{416AF6D7-FBD4-4660-AA88-082E947E32B6}"/>
              </a:ext>
            </a:extLst>
          </p:cNvPr>
          <p:cNvSpPr txBox="1">
            <a:spLocks noChangeArrowheads="1"/>
          </p:cNvSpPr>
          <p:nvPr/>
        </p:nvSpPr>
        <p:spPr bwMode="auto">
          <a:xfrm>
            <a:off x="4645025" y="3741738"/>
            <a:ext cx="14509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800">
                <a:solidFill>
                  <a:srgbClr val="0070C0"/>
                </a:solidFill>
                <a:latin typeface="Times New Roman" panose="02020603050405020304" pitchFamily="18" charset="0"/>
                <a:cs typeface="Times New Roman" panose="02020603050405020304" pitchFamily="18" charset="0"/>
              </a:rPr>
              <a:t>Paint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4000"/>
                            </p:stCondLst>
                            <p:childTnLst>
                              <p:par>
                                <p:cTn id="45" presetID="2" presetClass="entr" presetSubtype="4"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P spid="5" grpId="0" autoUpdateAnimBg="0"/>
      <p:bldP spid="7" grpId="0" autoUpdateAnimBg="0"/>
      <p:bldP spid="9" grpId="0" autoUpdateAnimBg="0"/>
      <p:bldP spid="10" grpId="0" autoUpdateAnimBg="0"/>
      <p:bldP spid="13" grpId="0" autoUpdateAnimBg="0"/>
      <p:bldP spid="14" grpId="0" autoUpdateAnimBg="0"/>
      <p:bldP spid="15"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6F1779E0-6486-4021-94FA-320752A55B29}"/>
              </a:ext>
            </a:extLst>
          </p:cNvPr>
          <p:cNvSpPr>
            <a:spLocks noChangeArrowheads="1"/>
          </p:cNvSpPr>
          <p:nvPr/>
        </p:nvSpPr>
        <p:spPr bwMode="auto">
          <a:xfrm>
            <a:off x="457200" y="112713"/>
            <a:ext cx="8305800" cy="662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buFont typeface="Wingdings" panose="05000000000000000000" pitchFamily="2" charset="2"/>
              <a:buChar char="Ø"/>
            </a:pPr>
            <a:r>
              <a:rPr lang="en-US" altLang="en-US" sz="2800">
                <a:solidFill>
                  <a:srgbClr val="0033CC"/>
                </a:solidFill>
                <a:latin typeface="Times New Roman" panose="02020603050405020304" pitchFamily="18" charset="0"/>
                <a:cs typeface="Times New Roman" panose="02020603050405020304" pitchFamily="18" charset="0"/>
              </a:rPr>
              <a:t>In case of cross transfers, uncontaminated samples </a:t>
            </a:r>
          </a:p>
          <a:p>
            <a:pPr eaLnBrk="1" hangingPunct="1">
              <a:lnSpc>
                <a:spcPct val="90000"/>
              </a:lnSpc>
              <a:buFont typeface="Wingdings" panose="05000000000000000000" pitchFamily="2" charset="2"/>
              <a:buNone/>
            </a:pPr>
            <a:r>
              <a:rPr lang="en-US" altLang="en-US" sz="2800">
                <a:solidFill>
                  <a:srgbClr val="0033CC"/>
                </a:solidFill>
                <a:latin typeface="Times New Roman" panose="02020603050405020304" pitchFamily="18" charset="0"/>
                <a:cs typeface="Times New Roman" panose="02020603050405020304" pitchFamily="18" charset="0"/>
              </a:rPr>
              <a:t>should always be collected from each vehicle from </a:t>
            </a:r>
          </a:p>
          <a:p>
            <a:pPr eaLnBrk="1" hangingPunct="1">
              <a:lnSpc>
                <a:spcPct val="90000"/>
              </a:lnSpc>
              <a:buFont typeface="Wingdings" panose="05000000000000000000" pitchFamily="2" charset="2"/>
              <a:buNone/>
            </a:pPr>
            <a:r>
              <a:rPr lang="en-US" altLang="en-US" sz="2800">
                <a:solidFill>
                  <a:srgbClr val="0033CC"/>
                </a:solidFill>
                <a:latin typeface="Times New Roman" panose="02020603050405020304" pitchFamily="18" charset="0"/>
                <a:cs typeface="Times New Roman" panose="02020603050405020304" pitchFamily="18" charset="0"/>
              </a:rPr>
              <a:t>areas immediately adjacent to each transfer collected. </a:t>
            </a:r>
          </a:p>
          <a:p>
            <a:pPr eaLnBrk="1" hangingPunct="1">
              <a:lnSpc>
                <a:spcPct val="90000"/>
              </a:lnSpc>
              <a:buFont typeface="Wingdings" panose="05000000000000000000" pitchFamily="2" charset="2"/>
              <a:buNone/>
            </a:pPr>
            <a:r>
              <a:rPr lang="en-US" altLang="en-US" sz="2800">
                <a:solidFill>
                  <a:srgbClr val="0033CC"/>
                </a:solidFill>
                <a:latin typeface="Times New Roman" panose="02020603050405020304" pitchFamily="18" charset="0"/>
                <a:cs typeface="Times New Roman" panose="02020603050405020304" pitchFamily="18" charset="0"/>
              </a:rPr>
              <a:t>This is of great importance, since such specimens </a:t>
            </a:r>
          </a:p>
          <a:p>
            <a:pPr eaLnBrk="1" hangingPunct="1">
              <a:lnSpc>
                <a:spcPct val="90000"/>
              </a:lnSpc>
              <a:buFont typeface="Wingdings" panose="05000000000000000000" pitchFamily="2" charset="2"/>
              <a:buNone/>
            </a:pPr>
            <a:r>
              <a:rPr lang="en-US" altLang="en-US" sz="2800">
                <a:solidFill>
                  <a:srgbClr val="0033CC"/>
                </a:solidFill>
                <a:latin typeface="Times New Roman" panose="02020603050405020304" pitchFamily="18" charset="0"/>
                <a:cs typeface="Times New Roman" panose="02020603050405020304" pitchFamily="18" charset="0"/>
              </a:rPr>
              <a:t>permit the laboratory to distinguish between the </a:t>
            </a:r>
          </a:p>
          <a:p>
            <a:pPr eaLnBrk="1" hangingPunct="1">
              <a:lnSpc>
                <a:spcPct val="90000"/>
              </a:lnSpc>
              <a:buFont typeface="Wingdings" panose="05000000000000000000" pitchFamily="2" charset="2"/>
              <a:buNone/>
            </a:pPr>
            <a:r>
              <a:rPr lang="en-US" altLang="en-US" sz="2800">
                <a:solidFill>
                  <a:srgbClr val="0033CC"/>
                </a:solidFill>
                <a:latin typeface="Times New Roman" panose="02020603050405020304" pitchFamily="18" charset="0"/>
                <a:cs typeface="Times New Roman" panose="02020603050405020304" pitchFamily="18" charset="0"/>
              </a:rPr>
              <a:t>transferred paint and the paint originally present on </a:t>
            </a:r>
          </a:p>
          <a:p>
            <a:pPr eaLnBrk="1" hangingPunct="1">
              <a:lnSpc>
                <a:spcPct val="90000"/>
              </a:lnSpc>
              <a:buFont typeface="Wingdings" panose="05000000000000000000" pitchFamily="2" charset="2"/>
              <a:buNone/>
            </a:pPr>
            <a:r>
              <a:rPr lang="en-US" altLang="en-US" sz="2800">
                <a:solidFill>
                  <a:srgbClr val="0033CC"/>
                </a:solidFill>
                <a:latin typeface="Times New Roman" panose="02020603050405020304" pitchFamily="18" charset="0"/>
                <a:cs typeface="Times New Roman" panose="02020603050405020304" pitchFamily="18" charset="0"/>
              </a:rPr>
              <a:t>the vehicle. </a:t>
            </a:r>
          </a:p>
          <a:p>
            <a:pPr eaLnBrk="1" hangingPunct="1">
              <a:lnSpc>
                <a:spcPct val="90000"/>
              </a:lnSpc>
              <a:buFont typeface="Wingdings" panose="05000000000000000000" pitchFamily="2" charset="2"/>
              <a:buChar char="Ø"/>
            </a:pPr>
            <a:endParaRPr lang="en-US" altLang="en-US" sz="2800">
              <a:solidFill>
                <a:srgbClr val="0033CC"/>
              </a:solidFill>
              <a:latin typeface="Times New Roman" panose="02020603050405020304" pitchFamily="18" charset="0"/>
              <a:cs typeface="Times New Roman" panose="02020603050405020304" pitchFamily="18" charset="0"/>
            </a:endParaRPr>
          </a:p>
          <a:p>
            <a:pPr eaLnBrk="1" hangingPunct="1">
              <a:lnSpc>
                <a:spcPct val="90000"/>
              </a:lnSpc>
              <a:buFont typeface="Wingdings" panose="05000000000000000000" pitchFamily="2" charset="2"/>
              <a:buChar char="Ø"/>
            </a:pPr>
            <a:r>
              <a:rPr lang="en-US" altLang="en-US" sz="2800">
                <a:solidFill>
                  <a:srgbClr val="339966"/>
                </a:solidFill>
                <a:latin typeface="Times New Roman" panose="02020603050405020304" pitchFamily="18" charset="0"/>
                <a:cs typeface="Times New Roman" panose="02020603050405020304" pitchFamily="18" charset="0"/>
              </a:rPr>
              <a:t>Tools used to gain entry into building, safes, or other </a:t>
            </a:r>
          </a:p>
          <a:p>
            <a:pPr eaLnBrk="1" hangingPunct="1">
              <a:lnSpc>
                <a:spcPct val="90000"/>
              </a:lnSpc>
              <a:buFont typeface="Wingdings" panose="05000000000000000000" pitchFamily="2" charset="2"/>
              <a:buNone/>
            </a:pPr>
            <a:r>
              <a:rPr lang="en-US" altLang="en-US" sz="2800">
                <a:solidFill>
                  <a:srgbClr val="339966"/>
                </a:solidFill>
                <a:latin typeface="Times New Roman" panose="02020603050405020304" pitchFamily="18" charset="0"/>
                <a:cs typeface="Times New Roman" panose="02020603050405020304" pitchFamily="18" charset="0"/>
              </a:rPr>
              <a:t>places in burglary cases, often contain traces of paint, </a:t>
            </a:r>
          </a:p>
          <a:p>
            <a:pPr eaLnBrk="1" hangingPunct="1">
              <a:lnSpc>
                <a:spcPct val="90000"/>
              </a:lnSpc>
              <a:buFont typeface="Wingdings" panose="05000000000000000000" pitchFamily="2" charset="2"/>
              <a:buNone/>
            </a:pPr>
            <a:r>
              <a:rPr lang="en-US" altLang="en-US" sz="2800">
                <a:solidFill>
                  <a:srgbClr val="339966"/>
                </a:solidFill>
                <a:latin typeface="Times New Roman" panose="02020603050405020304" pitchFamily="18" charset="0"/>
                <a:cs typeface="Times New Roman" panose="02020603050405020304" pitchFamily="18" charset="0"/>
              </a:rPr>
              <a:t>as well as other substances, such as plastic, safe </a:t>
            </a:r>
          </a:p>
          <a:p>
            <a:pPr eaLnBrk="1" hangingPunct="1">
              <a:lnSpc>
                <a:spcPct val="90000"/>
              </a:lnSpc>
              <a:buFont typeface="Wingdings" panose="05000000000000000000" pitchFamily="2" charset="2"/>
              <a:buNone/>
            </a:pPr>
            <a:r>
              <a:rPr lang="en-US" altLang="en-US" sz="2800">
                <a:solidFill>
                  <a:srgbClr val="339966"/>
                </a:solidFill>
                <a:latin typeface="Times New Roman" panose="02020603050405020304" pitchFamily="18" charset="0"/>
                <a:cs typeface="Times New Roman" panose="02020603050405020304" pitchFamily="18" charset="0"/>
              </a:rPr>
              <a:t>insulation, etc. 	</a:t>
            </a:r>
          </a:p>
          <a:p>
            <a:pPr eaLnBrk="1" hangingPunct="1">
              <a:lnSpc>
                <a:spcPct val="90000"/>
              </a:lnSpc>
              <a:buFont typeface="Wingdings" panose="05000000000000000000" pitchFamily="2" charset="2"/>
              <a:buChar char="Ø"/>
            </a:pPr>
            <a:endParaRPr lang="en-US" altLang="en-US" sz="2800">
              <a:solidFill>
                <a:srgbClr val="339966"/>
              </a:solidFill>
              <a:latin typeface="Times New Roman" panose="02020603050405020304" pitchFamily="18" charset="0"/>
              <a:cs typeface="Times New Roman" panose="02020603050405020304" pitchFamily="18" charset="0"/>
            </a:endParaRPr>
          </a:p>
          <a:p>
            <a:pPr eaLnBrk="1" hangingPunct="1">
              <a:lnSpc>
                <a:spcPct val="90000"/>
              </a:lnSpc>
              <a:buFont typeface="Wingdings" panose="05000000000000000000" pitchFamily="2" charset="2"/>
              <a:buChar char="Ø"/>
            </a:pPr>
            <a:r>
              <a:rPr lang="en-US" altLang="en-US" sz="2800">
                <a:solidFill>
                  <a:srgbClr val="A50021"/>
                </a:solidFill>
                <a:latin typeface="Times New Roman" panose="02020603050405020304" pitchFamily="18" charset="0"/>
                <a:cs typeface="Times New Roman" panose="02020603050405020304" pitchFamily="18" charset="0"/>
              </a:rPr>
              <a:t>Care must be taken that such traces are not lost. </a:t>
            </a:r>
          </a:p>
          <a:p>
            <a:pPr eaLnBrk="1" hangingPunct="1">
              <a:lnSpc>
                <a:spcPct val="90000"/>
              </a:lnSpc>
              <a:buFont typeface="Wingdings" panose="05000000000000000000" pitchFamily="2" charset="2"/>
              <a:buNone/>
            </a:pPr>
            <a:r>
              <a:rPr lang="en-US" altLang="en-US" sz="2800">
                <a:solidFill>
                  <a:srgbClr val="A50021"/>
                </a:solidFill>
                <a:latin typeface="Times New Roman" panose="02020603050405020304" pitchFamily="18" charset="0"/>
                <a:cs typeface="Times New Roman" panose="02020603050405020304" pitchFamily="18" charset="0"/>
              </a:rPr>
              <a:t>If such transfers may be present, the end of the tool </a:t>
            </a:r>
          </a:p>
          <a:p>
            <a:pPr eaLnBrk="1" hangingPunct="1">
              <a:lnSpc>
                <a:spcPct val="90000"/>
              </a:lnSpc>
              <a:buFont typeface="Wingdings" panose="05000000000000000000" pitchFamily="2" charset="2"/>
              <a:buNone/>
            </a:pPr>
            <a:r>
              <a:rPr lang="en-US" altLang="en-US" sz="2800">
                <a:solidFill>
                  <a:srgbClr val="A50021"/>
                </a:solidFill>
                <a:latin typeface="Times New Roman" panose="02020603050405020304" pitchFamily="18" charset="0"/>
                <a:cs typeface="Times New Roman" panose="02020603050405020304" pitchFamily="18" charset="0"/>
              </a:rPr>
              <a:t>containing the material should be wrapped in clean </a:t>
            </a:r>
          </a:p>
          <a:p>
            <a:pPr eaLnBrk="1" hangingPunct="1">
              <a:lnSpc>
                <a:spcPct val="90000"/>
              </a:lnSpc>
              <a:buFont typeface="Wingdings" panose="05000000000000000000" pitchFamily="2" charset="2"/>
              <a:buNone/>
            </a:pPr>
            <a:r>
              <a:rPr lang="en-US" altLang="en-US" sz="2800">
                <a:solidFill>
                  <a:srgbClr val="A50021"/>
                </a:solidFill>
                <a:latin typeface="Times New Roman" panose="02020603050405020304" pitchFamily="18" charset="0"/>
                <a:cs typeface="Times New Roman" panose="02020603050405020304" pitchFamily="18" charset="0"/>
              </a:rPr>
              <a:t>paper and sealed with tape to prevent loss.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9698">
                                            <p:txEl>
                                              <p:pRg st="8" end="8"/>
                                            </p:txEl>
                                          </p:spTgt>
                                        </p:tgtEl>
                                        <p:attrNameLst>
                                          <p:attrName>style.visibility</p:attrName>
                                        </p:attrNameLst>
                                      </p:cBhvr>
                                      <p:to>
                                        <p:strVal val="visible"/>
                                      </p:to>
                                    </p:set>
                                    <p:animEffect transition="in" filter="checkerboard(across)">
                                      <p:cBhvr>
                                        <p:cTn id="7" dur="500"/>
                                        <p:tgtEl>
                                          <p:spTgt spid="29698">
                                            <p:txEl>
                                              <p:pRg st="8" end="8"/>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29698">
                                            <p:txEl>
                                              <p:pRg st="9" end="9"/>
                                            </p:txEl>
                                          </p:spTgt>
                                        </p:tgtEl>
                                        <p:attrNameLst>
                                          <p:attrName>style.visibility</p:attrName>
                                        </p:attrNameLst>
                                      </p:cBhvr>
                                      <p:to>
                                        <p:strVal val="visible"/>
                                      </p:to>
                                    </p:set>
                                    <p:animEffect transition="in" filter="checkerboard(across)">
                                      <p:cBhvr>
                                        <p:cTn id="10" dur="500"/>
                                        <p:tgtEl>
                                          <p:spTgt spid="29698">
                                            <p:txEl>
                                              <p:pRg st="9" end="9"/>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29698">
                                            <p:txEl>
                                              <p:pRg st="10" end="10"/>
                                            </p:txEl>
                                          </p:spTgt>
                                        </p:tgtEl>
                                        <p:attrNameLst>
                                          <p:attrName>style.visibility</p:attrName>
                                        </p:attrNameLst>
                                      </p:cBhvr>
                                      <p:to>
                                        <p:strVal val="visible"/>
                                      </p:to>
                                    </p:set>
                                    <p:animEffect transition="in" filter="checkerboard(across)">
                                      <p:cBhvr>
                                        <p:cTn id="13" dur="500"/>
                                        <p:tgtEl>
                                          <p:spTgt spid="29698">
                                            <p:txEl>
                                              <p:pRg st="10" end="10"/>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29698">
                                            <p:txEl>
                                              <p:pRg st="11" end="11"/>
                                            </p:txEl>
                                          </p:spTgt>
                                        </p:tgtEl>
                                        <p:attrNameLst>
                                          <p:attrName>style.visibility</p:attrName>
                                        </p:attrNameLst>
                                      </p:cBhvr>
                                      <p:to>
                                        <p:strVal val="visible"/>
                                      </p:to>
                                    </p:set>
                                    <p:animEffect transition="in" filter="checkerboard(across)">
                                      <p:cBhvr>
                                        <p:cTn id="16" dur="500"/>
                                        <p:tgtEl>
                                          <p:spTgt spid="29698">
                                            <p:txEl>
                                              <p:pRg st="11" end="1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29698">
                                            <p:txEl>
                                              <p:pRg st="13" end="13"/>
                                            </p:txEl>
                                          </p:spTgt>
                                        </p:tgtEl>
                                        <p:attrNameLst>
                                          <p:attrName>style.visibility</p:attrName>
                                        </p:attrNameLst>
                                      </p:cBhvr>
                                      <p:to>
                                        <p:strVal val="visible"/>
                                      </p:to>
                                    </p:set>
                                    <p:animEffect transition="in" filter="dissolve">
                                      <p:cBhvr>
                                        <p:cTn id="21" dur="500"/>
                                        <p:tgtEl>
                                          <p:spTgt spid="29698">
                                            <p:txEl>
                                              <p:pRg st="13" end="13"/>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29698">
                                            <p:txEl>
                                              <p:pRg st="14" end="14"/>
                                            </p:txEl>
                                          </p:spTgt>
                                        </p:tgtEl>
                                        <p:attrNameLst>
                                          <p:attrName>style.visibility</p:attrName>
                                        </p:attrNameLst>
                                      </p:cBhvr>
                                      <p:to>
                                        <p:strVal val="visible"/>
                                      </p:to>
                                    </p:set>
                                    <p:animEffect transition="in" filter="dissolve">
                                      <p:cBhvr>
                                        <p:cTn id="24" dur="500"/>
                                        <p:tgtEl>
                                          <p:spTgt spid="29698">
                                            <p:txEl>
                                              <p:pRg st="14" end="14"/>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29698">
                                            <p:txEl>
                                              <p:pRg st="15" end="15"/>
                                            </p:txEl>
                                          </p:spTgt>
                                        </p:tgtEl>
                                        <p:attrNameLst>
                                          <p:attrName>style.visibility</p:attrName>
                                        </p:attrNameLst>
                                      </p:cBhvr>
                                      <p:to>
                                        <p:strVal val="visible"/>
                                      </p:to>
                                    </p:set>
                                    <p:animEffect transition="in" filter="dissolve">
                                      <p:cBhvr>
                                        <p:cTn id="27" dur="500"/>
                                        <p:tgtEl>
                                          <p:spTgt spid="29698">
                                            <p:txEl>
                                              <p:pRg st="15" end="15"/>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29698">
                                            <p:txEl>
                                              <p:pRg st="16" end="16"/>
                                            </p:txEl>
                                          </p:spTgt>
                                        </p:tgtEl>
                                        <p:attrNameLst>
                                          <p:attrName>style.visibility</p:attrName>
                                        </p:attrNameLst>
                                      </p:cBhvr>
                                      <p:to>
                                        <p:strVal val="visible"/>
                                      </p:to>
                                    </p:set>
                                    <p:animEffect transition="in" filter="dissolve">
                                      <p:cBhvr>
                                        <p:cTn id="30" dur="500"/>
                                        <p:tgtEl>
                                          <p:spTgt spid="29698">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342889F5-EC58-4717-9C2C-F80604707DC8}"/>
              </a:ext>
            </a:extLst>
          </p:cNvPr>
          <p:cNvSpPr>
            <a:spLocks noChangeArrowheads="1"/>
          </p:cNvSpPr>
          <p:nvPr/>
        </p:nvSpPr>
        <p:spPr bwMode="auto">
          <a:xfrm>
            <a:off x="609600" y="587375"/>
            <a:ext cx="7848600"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Wingdings" panose="05000000000000000000" pitchFamily="2" charset="2"/>
              <a:buChar char="v"/>
            </a:pPr>
            <a:r>
              <a:rPr lang="en-US" altLang="en-US" sz="2800">
                <a:solidFill>
                  <a:srgbClr val="0033CC"/>
                </a:solidFill>
                <a:latin typeface="Times New Roman" panose="02020603050405020304" pitchFamily="18" charset="0"/>
                <a:cs typeface="Times New Roman" panose="02020603050405020304" pitchFamily="18" charset="0"/>
              </a:rPr>
              <a:t>Attempts should never be made to set/fit the tool into marks or impressions found. If this is done, transfers of paint or material can occur and any traces found later will have no significance as evidence. </a:t>
            </a:r>
          </a:p>
          <a:p>
            <a:pPr eaLnBrk="1" hangingPunct="1">
              <a:buFont typeface="Wingdings" panose="05000000000000000000" pitchFamily="2" charset="2"/>
              <a:buChar char="v"/>
            </a:pPr>
            <a:endParaRPr lang="en-US" altLang="en-US" sz="2800">
              <a:solidFill>
                <a:srgbClr val="0033CC"/>
              </a:solidFill>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Char char="v"/>
            </a:pPr>
            <a:r>
              <a:rPr lang="en-US" altLang="en-US" sz="2800">
                <a:solidFill>
                  <a:srgbClr val="339966"/>
                </a:solidFill>
                <a:latin typeface="Times New Roman" panose="02020603050405020304" pitchFamily="18" charset="0"/>
                <a:cs typeface="Times New Roman" panose="02020603050405020304" pitchFamily="18" charset="0"/>
              </a:rPr>
              <a:t>Specimens of paint should be collected from all areas that the tools may have contacted at the crime scene. These samples should include all layers present. </a:t>
            </a:r>
          </a:p>
          <a:p>
            <a:pPr eaLnBrk="1" hangingPunct="1">
              <a:buFont typeface="Wingdings" panose="05000000000000000000" pitchFamily="2" charset="2"/>
              <a:buChar char="v"/>
            </a:pPr>
            <a:endParaRPr lang="en-US" altLang="en-US" sz="2800">
              <a:solidFill>
                <a:srgbClr val="339966"/>
              </a:solidFill>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Char char="v"/>
            </a:pPr>
            <a:r>
              <a:rPr lang="en-US" altLang="en-US" sz="2800">
                <a:solidFill>
                  <a:srgbClr val="A50021"/>
                </a:solidFill>
                <a:latin typeface="Times New Roman" panose="02020603050405020304" pitchFamily="18" charset="0"/>
                <a:cs typeface="Times New Roman" panose="02020603050405020304" pitchFamily="18" charset="0"/>
              </a:rPr>
              <a:t>One should be very careful not to destroy the tool mark in collecting the paint. If possible, one should cut out around the mark, and send it to the laboratory.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0722">
                                            <p:txEl>
                                              <p:pRg st="2" end="2"/>
                                            </p:txEl>
                                          </p:spTgt>
                                        </p:tgtEl>
                                        <p:attrNameLst>
                                          <p:attrName>style.visibility</p:attrName>
                                        </p:attrNameLst>
                                      </p:cBhvr>
                                      <p:to>
                                        <p:strVal val="visible"/>
                                      </p:to>
                                    </p:set>
                                    <p:anim calcmode="lin" valueType="num">
                                      <p:cBhvr>
                                        <p:cTn id="7" dur="1000" fill="hold"/>
                                        <p:tgtEl>
                                          <p:spTgt spid="30722">
                                            <p:txEl>
                                              <p:pRg st="2" end="2"/>
                                            </p:txEl>
                                          </p:spTgt>
                                        </p:tgtEl>
                                        <p:attrNameLst>
                                          <p:attrName>ppt_w</p:attrName>
                                        </p:attrNameLst>
                                      </p:cBhvr>
                                      <p:tavLst>
                                        <p:tav tm="0">
                                          <p:val>
                                            <p:strVal val="#ppt_w*0.70"/>
                                          </p:val>
                                        </p:tav>
                                        <p:tav tm="100000">
                                          <p:val>
                                            <p:strVal val="#ppt_w"/>
                                          </p:val>
                                        </p:tav>
                                      </p:tavLst>
                                    </p:anim>
                                    <p:anim calcmode="lin" valueType="num">
                                      <p:cBhvr>
                                        <p:cTn id="8" dur="1000" fill="hold"/>
                                        <p:tgtEl>
                                          <p:spTgt spid="30722">
                                            <p:txEl>
                                              <p:pRg st="2" end="2"/>
                                            </p:txEl>
                                          </p:spTgt>
                                        </p:tgtEl>
                                        <p:attrNameLst>
                                          <p:attrName>ppt_h</p:attrName>
                                        </p:attrNameLst>
                                      </p:cBhvr>
                                      <p:tavLst>
                                        <p:tav tm="0">
                                          <p:val>
                                            <p:strVal val="#ppt_h"/>
                                          </p:val>
                                        </p:tav>
                                        <p:tav tm="100000">
                                          <p:val>
                                            <p:strVal val="#ppt_h"/>
                                          </p:val>
                                        </p:tav>
                                      </p:tavLst>
                                    </p:anim>
                                    <p:animEffect transition="in" filter="fade">
                                      <p:cBhvr>
                                        <p:cTn id="9" dur="1000"/>
                                        <p:tgtEl>
                                          <p:spTgt spid="30722">
                                            <p:txEl>
                                              <p:pRg st="2" end="2"/>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nodeType="clickEffect">
                                  <p:stCondLst>
                                    <p:cond delay="0"/>
                                  </p:stCondLst>
                                  <p:childTnLst>
                                    <p:set>
                                      <p:cBhvr>
                                        <p:cTn id="13" dur="1" fill="hold">
                                          <p:stCondLst>
                                            <p:cond delay="0"/>
                                          </p:stCondLst>
                                        </p:cTn>
                                        <p:tgtEl>
                                          <p:spTgt spid="30722">
                                            <p:txEl>
                                              <p:pRg st="4" end="4"/>
                                            </p:txEl>
                                          </p:spTgt>
                                        </p:tgtEl>
                                        <p:attrNameLst>
                                          <p:attrName>style.visibility</p:attrName>
                                        </p:attrNameLst>
                                      </p:cBhvr>
                                      <p:to>
                                        <p:strVal val="visible"/>
                                      </p:to>
                                    </p:set>
                                    <p:animEffect transition="in" filter="wipe(down)">
                                      <p:cBhvr>
                                        <p:cTn id="14" dur="500"/>
                                        <p:tgtEl>
                                          <p:spTgt spid="307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09A080BD-D2A6-4F54-82C0-36A742BD480D}"/>
              </a:ext>
            </a:extLst>
          </p:cNvPr>
          <p:cNvSpPr>
            <a:spLocks noChangeArrowheads="1"/>
          </p:cNvSpPr>
          <p:nvPr/>
        </p:nvSpPr>
        <p:spPr bwMode="auto">
          <a:xfrm>
            <a:off x="914400" y="609600"/>
            <a:ext cx="7772400"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Wingdings" panose="05000000000000000000" pitchFamily="2" charset="2"/>
              <a:buChar char="v"/>
            </a:pPr>
            <a:r>
              <a:rPr lang="en-US" altLang="en-US" sz="2800">
                <a:solidFill>
                  <a:srgbClr val="A50021"/>
                </a:solidFill>
                <a:latin typeface="Times New Roman" panose="02020603050405020304" pitchFamily="18" charset="0"/>
                <a:cs typeface="Times New Roman" panose="02020603050405020304" pitchFamily="18" charset="0"/>
              </a:rPr>
              <a:t>The tool itself may contain paint or other coatings, tracings of which may be left at the crime scene. A careful search should be made for such transfers, particularly in each tool mark. </a:t>
            </a:r>
          </a:p>
          <a:p>
            <a:pPr eaLnBrk="1" hangingPunct="1">
              <a:buFont typeface="Wingdings" panose="05000000000000000000" pitchFamily="2" charset="2"/>
              <a:buChar char="v"/>
            </a:pPr>
            <a:endParaRPr lang="en-US" altLang="en-US" sz="2800">
              <a:solidFill>
                <a:srgbClr val="A50021"/>
              </a:solidFill>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Char char="v"/>
            </a:pPr>
            <a:r>
              <a:rPr lang="en-US" altLang="en-US" sz="2800">
                <a:solidFill>
                  <a:srgbClr val="339966"/>
                </a:solidFill>
                <a:latin typeface="Times New Roman" panose="02020603050405020304" pitchFamily="18" charset="0"/>
                <a:cs typeface="Times New Roman" panose="02020603050405020304" pitchFamily="18" charset="0"/>
              </a:rPr>
              <a:t>All the paint samples should be kept in separate containers. </a:t>
            </a:r>
          </a:p>
          <a:p>
            <a:pPr eaLnBrk="1" hangingPunct="1">
              <a:buFont typeface="Wingdings" panose="05000000000000000000" pitchFamily="2" charset="2"/>
              <a:buChar char="v"/>
            </a:pPr>
            <a:endParaRPr lang="en-US" altLang="en-US" sz="2800">
              <a:solidFill>
                <a:srgbClr val="339966"/>
              </a:solidFill>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Char char="v"/>
            </a:pPr>
            <a:r>
              <a:rPr lang="en-US" altLang="en-US" sz="2800" u="sng">
                <a:solidFill>
                  <a:srgbClr val="0033CC"/>
                </a:solidFill>
                <a:latin typeface="Times New Roman" panose="02020603050405020304" pitchFamily="18" charset="0"/>
                <a:cs typeface="Times New Roman" panose="02020603050405020304" pitchFamily="18" charset="0"/>
              </a:rPr>
              <a:t>Paint samples should never be kept directly into envelopes unless large pieces are enclosed. Most envelopes have unsealed cracks in the corners and loss or contamination can occur.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1746">
                                            <p:txEl>
                                              <p:pRg st="2" end="2"/>
                                            </p:txEl>
                                          </p:spTgt>
                                        </p:tgtEl>
                                        <p:attrNameLst>
                                          <p:attrName>style.visibility</p:attrName>
                                        </p:attrNameLst>
                                      </p:cBhvr>
                                      <p:to>
                                        <p:strVal val="visible"/>
                                      </p:to>
                                    </p:set>
                                    <p:animEffect transition="in" filter="wipe(down)">
                                      <p:cBhvr>
                                        <p:cTn id="7" dur="500"/>
                                        <p:tgtEl>
                                          <p:spTgt spid="31746">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1746">
                                            <p:txEl>
                                              <p:pRg st="4" end="4"/>
                                            </p:txEl>
                                          </p:spTgt>
                                        </p:tgtEl>
                                        <p:attrNameLst>
                                          <p:attrName>style.visibility</p:attrName>
                                        </p:attrNameLst>
                                      </p:cBhvr>
                                      <p:to>
                                        <p:strVal val="visible"/>
                                      </p:to>
                                    </p:set>
                                    <p:animEffect transition="in" filter="dissolve">
                                      <p:cBhvr>
                                        <p:cTn id="12" dur="500"/>
                                        <p:tgtEl>
                                          <p:spTgt spid="3174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a:extLst>
              <a:ext uri="{FF2B5EF4-FFF2-40B4-BE49-F238E27FC236}">
                <a16:creationId xmlns:a16="http://schemas.microsoft.com/office/drawing/2014/main" id="{1F4B5727-104B-43F9-A036-6BDCBA873066}"/>
              </a:ext>
            </a:extLst>
          </p:cNvPr>
          <p:cNvSpPr txBox="1">
            <a:spLocks noChangeArrowheads="1"/>
          </p:cNvSpPr>
          <p:nvPr/>
        </p:nvSpPr>
        <p:spPr bwMode="auto">
          <a:xfrm>
            <a:off x="777875" y="228600"/>
            <a:ext cx="68421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400">
                <a:solidFill>
                  <a:srgbClr val="FF0000"/>
                </a:solidFill>
              </a:rPr>
              <a:t>Examination of paint samples</a:t>
            </a:r>
          </a:p>
        </p:txBody>
      </p:sp>
      <p:sp>
        <p:nvSpPr>
          <p:cNvPr id="34819" name="Text Box 3">
            <a:extLst>
              <a:ext uri="{FF2B5EF4-FFF2-40B4-BE49-F238E27FC236}">
                <a16:creationId xmlns:a16="http://schemas.microsoft.com/office/drawing/2014/main" id="{481F3743-BA22-4CF4-AD30-2962C7B2A461}"/>
              </a:ext>
            </a:extLst>
          </p:cNvPr>
          <p:cNvSpPr txBox="1">
            <a:spLocks noChangeArrowheads="1"/>
          </p:cNvSpPr>
          <p:nvPr/>
        </p:nvSpPr>
        <p:spPr bwMode="auto">
          <a:xfrm>
            <a:off x="685800" y="908050"/>
            <a:ext cx="7443788" cy="558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Tx/>
              <a:buChar char="•"/>
            </a:pPr>
            <a:r>
              <a:rPr lang="en-US" altLang="en-US" sz="3600">
                <a:solidFill>
                  <a:schemeClr val="accent2"/>
                </a:solidFill>
                <a:latin typeface="Times New Roman" panose="02020603050405020304" pitchFamily="18" charset="0"/>
                <a:cs typeface="Times New Roman" panose="02020603050405020304" pitchFamily="18" charset="0"/>
              </a:rPr>
              <a:t>Macroscopic/microscopic examination</a:t>
            </a:r>
          </a:p>
          <a:p>
            <a:pPr>
              <a:buFontTx/>
              <a:buChar char="•"/>
            </a:pPr>
            <a:r>
              <a:rPr lang="en-US" altLang="en-US" sz="3600">
                <a:solidFill>
                  <a:schemeClr val="accent2"/>
                </a:solidFill>
                <a:latin typeface="Times New Roman" panose="02020603050405020304" pitchFamily="18" charset="0"/>
                <a:cs typeface="Times New Roman" panose="02020603050405020304" pitchFamily="18" charset="0"/>
              </a:rPr>
              <a:t>Fluorescence/polarizing microscopy</a:t>
            </a:r>
          </a:p>
          <a:p>
            <a:pPr>
              <a:buFontTx/>
              <a:buChar char="•"/>
            </a:pPr>
            <a:r>
              <a:rPr lang="en-US" altLang="en-US" sz="3600">
                <a:solidFill>
                  <a:schemeClr val="accent2"/>
                </a:solidFill>
                <a:latin typeface="Times New Roman" panose="02020603050405020304" pitchFamily="18" charset="0"/>
                <a:cs typeface="Times New Roman" panose="02020603050405020304" pitchFamily="18" charset="0"/>
              </a:rPr>
              <a:t>UV-Vis Spectrophotometry</a:t>
            </a:r>
          </a:p>
          <a:p>
            <a:pPr>
              <a:buFontTx/>
              <a:buChar char="•"/>
            </a:pPr>
            <a:r>
              <a:rPr lang="en-US" altLang="en-US" sz="3600">
                <a:solidFill>
                  <a:schemeClr val="accent2"/>
                </a:solidFill>
                <a:latin typeface="Times New Roman" panose="02020603050405020304" pitchFamily="18" charset="0"/>
                <a:cs typeface="Times New Roman" panose="02020603050405020304" pitchFamily="18" charset="0"/>
              </a:rPr>
              <a:t>Solvent/microchemical tests</a:t>
            </a:r>
          </a:p>
          <a:p>
            <a:pPr>
              <a:buFontTx/>
              <a:buChar char="•"/>
            </a:pPr>
            <a:r>
              <a:rPr lang="en-US" altLang="en-US" sz="3600">
                <a:solidFill>
                  <a:schemeClr val="accent2"/>
                </a:solidFill>
                <a:latin typeface="Times New Roman" panose="02020603050405020304" pitchFamily="18" charset="0"/>
                <a:cs typeface="Times New Roman" panose="02020603050405020304" pitchFamily="18" charset="0"/>
              </a:rPr>
              <a:t>Thin layer chromatography</a:t>
            </a:r>
          </a:p>
          <a:p>
            <a:pPr>
              <a:buFontTx/>
              <a:buChar char="•"/>
            </a:pPr>
            <a:r>
              <a:rPr lang="en-US" altLang="en-US" sz="3600">
                <a:solidFill>
                  <a:schemeClr val="accent2"/>
                </a:solidFill>
                <a:latin typeface="Times New Roman" panose="02020603050405020304" pitchFamily="18" charset="0"/>
                <a:cs typeface="Times New Roman" panose="02020603050405020304" pitchFamily="18" charset="0"/>
              </a:rPr>
              <a:t>Pyrolysis gas chromatography </a:t>
            </a:r>
            <a:r>
              <a:rPr lang="en-US" altLang="en-US" sz="3200">
                <a:solidFill>
                  <a:schemeClr val="accent2"/>
                </a:solidFill>
                <a:latin typeface="Times New Roman" panose="02020603050405020304" pitchFamily="18" charset="0"/>
                <a:cs typeface="Times New Roman" panose="02020603050405020304" pitchFamily="18" charset="0"/>
              </a:rPr>
              <a:t>(PyGC)</a:t>
            </a:r>
          </a:p>
          <a:p>
            <a:pPr>
              <a:buFontTx/>
              <a:buChar char="•"/>
            </a:pPr>
            <a:r>
              <a:rPr lang="en-US" altLang="en-US" sz="3600">
                <a:solidFill>
                  <a:schemeClr val="accent2"/>
                </a:solidFill>
                <a:latin typeface="Times New Roman" panose="02020603050405020304" pitchFamily="18" charset="0"/>
                <a:cs typeface="Times New Roman" panose="02020603050405020304" pitchFamily="18" charset="0"/>
              </a:rPr>
              <a:t>IR Spectrophotometry</a:t>
            </a:r>
          </a:p>
          <a:p>
            <a:pPr>
              <a:buFontTx/>
              <a:buChar char="•"/>
            </a:pPr>
            <a:r>
              <a:rPr lang="en-US" altLang="en-US" sz="3600">
                <a:solidFill>
                  <a:schemeClr val="accent2"/>
                </a:solidFill>
                <a:latin typeface="Times New Roman" panose="02020603050405020304" pitchFamily="18" charset="0"/>
                <a:cs typeface="Times New Roman" panose="02020603050405020304" pitchFamily="18" charset="0"/>
              </a:rPr>
              <a:t>Elemental analysis</a:t>
            </a:r>
            <a:r>
              <a:rPr lang="en-US" altLang="en-US" sz="3600">
                <a:latin typeface="Times New Roman" panose="02020603050405020304" pitchFamily="18" charset="0"/>
                <a:cs typeface="Times New Roman" panose="02020603050405020304" pitchFamily="18" charset="0"/>
              </a:rPr>
              <a:t> </a:t>
            </a:r>
          </a:p>
          <a:p>
            <a:pPr>
              <a:buFontTx/>
              <a:buChar char="•"/>
            </a:pPr>
            <a:r>
              <a:rPr lang="en-US" altLang="en-US" sz="3600">
                <a:solidFill>
                  <a:schemeClr val="accent2"/>
                </a:solidFill>
                <a:latin typeface="Times New Roman" panose="02020603050405020304" pitchFamily="18" charset="0"/>
                <a:cs typeface="Times New Roman" panose="02020603050405020304" pitchFamily="18" charset="0"/>
              </a:rPr>
              <a:t>X-ray diffraction</a:t>
            </a:r>
          </a:p>
          <a:p>
            <a:pPr>
              <a:buFontTx/>
              <a:buChar char="•"/>
            </a:pPr>
            <a:endParaRPr lang="en-US" altLang="en-US" sz="3600">
              <a:solidFill>
                <a:schemeClr val="accent2"/>
              </a:solidFill>
              <a:latin typeface="Times New Roman" panose="02020603050405020304" pitchFamily="18" charset="0"/>
              <a:cs typeface="Times New Roman" panose="02020603050405020304" pitchFamily="18" charset="0"/>
            </a:endParaRPr>
          </a:p>
        </p:txBody>
      </p:sp>
      <p:sp>
        <p:nvSpPr>
          <p:cNvPr id="34820" name="Text Box 4">
            <a:extLst>
              <a:ext uri="{FF2B5EF4-FFF2-40B4-BE49-F238E27FC236}">
                <a16:creationId xmlns:a16="http://schemas.microsoft.com/office/drawing/2014/main" id="{A13869D2-2463-4EC0-84F9-E620C87A3DCA}"/>
              </a:ext>
            </a:extLst>
          </p:cNvPr>
          <p:cNvSpPr txBox="1">
            <a:spLocks noChangeArrowheads="1"/>
          </p:cNvSpPr>
          <p:nvPr/>
        </p:nvSpPr>
        <p:spPr bwMode="auto">
          <a:xfrm>
            <a:off x="962025" y="1295400"/>
            <a:ext cx="8029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latin typeface="Times New Roman" panose="02020603050405020304" pitchFamily="18" charset="0"/>
                <a:cs typeface="Times New Roman" panose="02020603050405020304" pitchFamily="18" charset="0"/>
              </a:rPr>
              <a:t>Physical matching, layer structure, color arrangement, weathering effect etc </a:t>
            </a:r>
          </a:p>
        </p:txBody>
      </p:sp>
      <p:sp>
        <p:nvSpPr>
          <p:cNvPr id="34821" name="Text Box 5">
            <a:extLst>
              <a:ext uri="{FF2B5EF4-FFF2-40B4-BE49-F238E27FC236}">
                <a16:creationId xmlns:a16="http://schemas.microsoft.com/office/drawing/2014/main" id="{F5763E64-4A6E-40A9-8729-42CBFB515A18}"/>
              </a:ext>
            </a:extLst>
          </p:cNvPr>
          <p:cNvSpPr txBox="1">
            <a:spLocks noChangeArrowheads="1"/>
          </p:cNvSpPr>
          <p:nvPr/>
        </p:nvSpPr>
        <p:spPr bwMode="auto">
          <a:xfrm>
            <a:off x="838200" y="5791200"/>
            <a:ext cx="2832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latin typeface="Times New Roman" panose="02020603050405020304" pitchFamily="18" charset="0"/>
                <a:cs typeface="Times New Roman" panose="02020603050405020304" pitchFamily="18" charset="0"/>
              </a:rPr>
              <a:t>for crystalline compounds</a:t>
            </a:r>
          </a:p>
        </p:txBody>
      </p:sp>
      <p:sp>
        <p:nvSpPr>
          <p:cNvPr id="15366" name="Text Box 6">
            <a:extLst>
              <a:ext uri="{FF2B5EF4-FFF2-40B4-BE49-F238E27FC236}">
                <a16:creationId xmlns:a16="http://schemas.microsoft.com/office/drawing/2014/main" id="{286765F1-CF3C-4F8C-BB11-8DC156AB4F46}"/>
              </a:ext>
            </a:extLst>
          </p:cNvPr>
          <p:cNvSpPr txBox="1">
            <a:spLocks noChangeArrowheads="1"/>
          </p:cNvSpPr>
          <p:nvPr/>
        </p:nvSpPr>
        <p:spPr bwMode="auto">
          <a:xfrm>
            <a:off x="7680325" y="65182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5367" name="Text Box 7">
            <a:extLst>
              <a:ext uri="{FF2B5EF4-FFF2-40B4-BE49-F238E27FC236}">
                <a16:creationId xmlns:a16="http://schemas.microsoft.com/office/drawing/2014/main" id="{13121D07-36A8-443E-9CCF-24EB02EB9436}"/>
              </a:ext>
            </a:extLst>
          </p:cNvPr>
          <p:cNvSpPr txBox="1">
            <a:spLocks noChangeArrowheads="1"/>
          </p:cNvSpPr>
          <p:nvPr/>
        </p:nvSpPr>
        <p:spPr bwMode="auto">
          <a:xfrm>
            <a:off x="8032750" y="6491288"/>
            <a:ext cx="1111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i="1"/>
              <a:t>ranbsingh</a:t>
            </a:r>
          </a:p>
        </p:txBody>
      </p:sp>
      <p:sp>
        <p:nvSpPr>
          <p:cNvPr id="15368" name="Text Box 8">
            <a:extLst>
              <a:ext uri="{FF2B5EF4-FFF2-40B4-BE49-F238E27FC236}">
                <a16:creationId xmlns:a16="http://schemas.microsoft.com/office/drawing/2014/main" id="{A69A3645-F333-4CB6-BF0B-157BB1644702}"/>
              </a:ext>
            </a:extLst>
          </p:cNvPr>
          <p:cNvSpPr txBox="1">
            <a:spLocks noChangeArrowheads="1"/>
          </p:cNvSpPr>
          <p:nvPr/>
        </p:nvSpPr>
        <p:spPr bwMode="auto">
          <a:xfrm>
            <a:off x="6003925" y="32416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4818"/>
                                        </p:tgtEl>
                                        <p:attrNameLst>
                                          <p:attrName>style.visibility</p:attrName>
                                        </p:attrNameLst>
                                      </p:cBhvr>
                                      <p:to>
                                        <p:strVal val="visible"/>
                                      </p:to>
                                    </p:set>
                                    <p:anim calcmode="lin" valueType="num">
                                      <p:cBhvr additive="base">
                                        <p:cTn id="7" dur="500" fill="hold"/>
                                        <p:tgtEl>
                                          <p:spTgt spid="34818"/>
                                        </p:tgtEl>
                                        <p:attrNameLst>
                                          <p:attrName>ppt_x</p:attrName>
                                        </p:attrNameLst>
                                      </p:cBhvr>
                                      <p:tavLst>
                                        <p:tav tm="0">
                                          <p:val>
                                            <p:strVal val="0-#ppt_w/2"/>
                                          </p:val>
                                        </p:tav>
                                        <p:tav tm="100000">
                                          <p:val>
                                            <p:strVal val="#ppt_x"/>
                                          </p:val>
                                        </p:tav>
                                      </p:tavLst>
                                    </p:anim>
                                    <p:anim calcmode="lin" valueType="num">
                                      <p:cBhvr additive="base">
                                        <p:cTn id="8" dur="500" fill="hold"/>
                                        <p:tgtEl>
                                          <p:spTgt spid="3481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34819"/>
                                        </p:tgtEl>
                                        <p:attrNameLst>
                                          <p:attrName>style.visibility</p:attrName>
                                        </p:attrNameLst>
                                      </p:cBhvr>
                                      <p:to>
                                        <p:strVal val="visible"/>
                                      </p:to>
                                    </p:set>
                                    <p:animEffect transition="in" filter="box(in)">
                                      <p:cBhvr>
                                        <p:cTn id="13" dur="500"/>
                                        <p:tgtEl>
                                          <p:spTgt spid="34819"/>
                                        </p:tgtEl>
                                      </p:cBhvr>
                                    </p:animEffect>
                                  </p:childTnLst>
                                </p:cTn>
                              </p:par>
                            </p:childTnLst>
                          </p:cTn>
                        </p:par>
                        <p:par>
                          <p:cTn id="14" fill="hold" nodeType="afterGroup">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34820"/>
                                        </p:tgtEl>
                                        <p:attrNameLst>
                                          <p:attrName>style.visibility</p:attrName>
                                        </p:attrNameLst>
                                      </p:cBhvr>
                                      <p:to>
                                        <p:strVal val="visible"/>
                                      </p:to>
                                    </p:set>
                                    <p:anim calcmode="lin" valueType="num">
                                      <p:cBhvr additive="base">
                                        <p:cTn id="17" dur="500" fill="hold"/>
                                        <p:tgtEl>
                                          <p:spTgt spid="34820"/>
                                        </p:tgtEl>
                                        <p:attrNameLst>
                                          <p:attrName>ppt_x</p:attrName>
                                        </p:attrNameLst>
                                      </p:cBhvr>
                                      <p:tavLst>
                                        <p:tav tm="0">
                                          <p:val>
                                            <p:strVal val="0-#ppt_w/2"/>
                                          </p:val>
                                        </p:tav>
                                        <p:tav tm="100000">
                                          <p:val>
                                            <p:strVal val="#ppt_x"/>
                                          </p:val>
                                        </p:tav>
                                      </p:tavLst>
                                    </p:anim>
                                    <p:anim calcmode="lin" valueType="num">
                                      <p:cBhvr additive="base">
                                        <p:cTn id="18" dur="500" fill="hold"/>
                                        <p:tgtEl>
                                          <p:spTgt spid="34820"/>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000"/>
                            </p:stCondLst>
                            <p:childTnLst>
                              <p:par>
                                <p:cTn id="20" presetID="2" presetClass="entr" presetSubtype="9" fill="hold" grpId="0" nodeType="afterEffect">
                                  <p:stCondLst>
                                    <p:cond delay="0"/>
                                  </p:stCondLst>
                                  <p:childTnLst>
                                    <p:set>
                                      <p:cBhvr>
                                        <p:cTn id="21" dur="1" fill="hold">
                                          <p:stCondLst>
                                            <p:cond delay="0"/>
                                          </p:stCondLst>
                                        </p:cTn>
                                        <p:tgtEl>
                                          <p:spTgt spid="34821"/>
                                        </p:tgtEl>
                                        <p:attrNameLst>
                                          <p:attrName>style.visibility</p:attrName>
                                        </p:attrNameLst>
                                      </p:cBhvr>
                                      <p:to>
                                        <p:strVal val="visible"/>
                                      </p:to>
                                    </p:set>
                                    <p:anim calcmode="lin" valueType="num">
                                      <p:cBhvr additive="base">
                                        <p:cTn id="22" dur="500" fill="hold"/>
                                        <p:tgtEl>
                                          <p:spTgt spid="34821"/>
                                        </p:tgtEl>
                                        <p:attrNameLst>
                                          <p:attrName>ppt_x</p:attrName>
                                        </p:attrNameLst>
                                      </p:cBhvr>
                                      <p:tavLst>
                                        <p:tav tm="0">
                                          <p:val>
                                            <p:strVal val="0-#ppt_w/2"/>
                                          </p:val>
                                        </p:tav>
                                        <p:tav tm="100000">
                                          <p:val>
                                            <p:strVal val="#ppt_x"/>
                                          </p:val>
                                        </p:tav>
                                      </p:tavLst>
                                    </p:anim>
                                    <p:anim calcmode="lin" valueType="num">
                                      <p:cBhvr additive="base">
                                        <p:cTn id="23" dur="500" fill="hold"/>
                                        <p:tgtEl>
                                          <p:spTgt spid="348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autoUpdateAnimBg="0"/>
      <p:bldP spid="34819" grpId="0" autoUpdateAnimBg="0"/>
      <p:bldP spid="34820" grpId="0" autoUpdateAnimBg="0"/>
      <p:bldP spid="34821"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scan0060">
            <a:extLst>
              <a:ext uri="{FF2B5EF4-FFF2-40B4-BE49-F238E27FC236}">
                <a16:creationId xmlns:a16="http://schemas.microsoft.com/office/drawing/2014/main" id="{E408A269-3EDA-43CD-AB40-8D23260562AC}"/>
              </a:ext>
            </a:extLst>
          </p:cNvPr>
          <p:cNvPicPr>
            <a:picLocks noChangeAspect="1" noChangeArrowheads="1"/>
          </p:cNvPicPr>
          <p:nvPr/>
        </p:nvPicPr>
        <p:blipFill>
          <a:blip r:embed="rId3">
            <a:lum contrast="78000"/>
            <a:extLst>
              <a:ext uri="{28A0092B-C50C-407E-A947-70E740481C1C}">
                <a14:useLocalDpi xmlns:a14="http://schemas.microsoft.com/office/drawing/2010/main" val="0"/>
              </a:ext>
            </a:extLst>
          </a:blip>
          <a:srcRect l="877" t="29413" r="11403" b="6157"/>
          <a:stretch>
            <a:fillRect/>
          </a:stretch>
        </p:blipFill>
        <p:spPr bwMode="auto">
          <a:xfrm>
            <a:off x="609600" y="838200"/>
            <a:ext cx="7620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3">
            <a:extLst>
              <a:ext uri="{FF2B5EF4-FFF2-40B4-BE49-F238E27FC236}">
                <a16:creationId xmlns:a16="http://schemas.microsoft.com/office/drawing/2014/main" id="{AA0DCD35-E8AD-42C1-A3B8-87DC4B2031C1}"/>
              </a:ext>
            </a:extLst>
          </p:cNvPr>
          <p:cNvSpPr txBox="1">
            <a:spLocks noChangeArrowheads="1"/>
          </p:cNvSpPr>
          <p:nvPr/>
        </p:nvSpPr>
        <p:spPr bwMode="auto">
          <a:xfrm>
            <a:off x="1355725" y="4222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scan0061">
            <a:extLst>
              <a:ext uri="{FF2B5EF4-FFF2-40B4-BE49-F238E27FC236}">
                <a16:creationId xmlns:a16="http://schemas.microsoft.com/office/drawing/2014/main" id="{5FA52E1A-404D-46CF-AA65-7FF8C11261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65213"/>
            <a:ext cx="8382000" cy="464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scan0006">
            <a:extLst>
              <a:ext uri="{FF2B5EF4-FFF2-40B4-BE49-F238E27FC236}">
                <a16:creationId xmlns:a16="http://schemas.microsoft.com/office/drawing/2014/main" id="{2167C737-1A3D-45E7-A491-F56D86388EB9}"/>
              </a:ext>
            </a:extLst>
          </p:cNvPr>
          <p:cNvPicPr>
            <a:picLocks noChangeAspect="1" noChangeArrowheads="1"/>
          </p:cNvPicPr>
          <p:nvPr>
            <p:ph/>
          </p:nvPr>
        </p:nvPicPr>
        <p:blipFill>
          <a:blip r:embed="rId2">
            <a:extLst>
              <a:ext uri="{28A0092B-C50C-407E-A947-70E740481C1C}">
                <a14:useLocalDpi xmlns:a14="http://schemas.microsoft.com/office/drawing/2010/main" val="0"/>
              </a:ext>
            </a:extLst>
          </a:blip>
          <a:srcRect l="9024"/>
          <a:stretch>
            <a:fillRect/>
          </a:stretch>
        </p:blipFill>
        <p:spPr>
          <a:xfrm>
            <a:off x="762000" y="304800"/>
            <a:ext cx="7467600" cy="5572125"/>
          </a:xfrm>
          <a:noFill/>
        </p:spPr>
      </p:pic>
      <p:sp>
        <p:nvSpPr>
          <p:cNvPr id="18435" name="Text Box 6">
            <a:extLst>
              <a:ext uri="{FF2B5EF4-FFF2-40B4-BE49-F238E27FC236}">
                <a16:creationId xmlns:a16="http://schemas.microsoft.com/office/drawing/2014/main" id="{C68E7975-5EAB-4CEE-A056-ADE914EB66AC}"/>
              </a:ext>
            </a:extLst>
          </p:cNvPr>
          <p:cNvSpPr txBox="1">
            <a:spLocks noChangeArrowheads="1"/>
          </p:cNvSpPr>
          <p:nvPr/>
        </p:nvSpPr>
        <p:spPr bwMode="auto">
          <a:xfrm>
            <a:off x="1905000" y="5867400"/>
            <a:ext cx="482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Technique for preparing thin sections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8">
            <a:extLst>
              <a:ext uri="{FF2B5EF4-FFF2-40B4-BE49-F238E27FC236}">
                <a16:creationId xmlns:a16="http://schemas.microsoft.com/office/drawing/2014/main" id="{F594BFC8-36DD-4520-A091-752928DC7675}"/>
              </a:ext>
            </a:extLst>
          </p:cNvPr>
          <p:cNvGrpSpPr>
            <a:grpSpLocks/>
          </p:cNvGrpSpPr>
          <p:nvPr/>
        </p:nvGrpSpPr>
        <p:grpSpPr bwMode="auto">
          <a:xfrm>
            <a:off x="304800" y="76200"/>
            <a:ext cx="8659813" cy="6629400"/>
            <a:chOff x="192" y="48"/>
            <a:chExt cx="5455" cy="4176"/>
          </a:xfrm>
        </p:grpSpPr>
        <p:sp>
          <p:nvSpPr>
            <p:cNvPr id="19459" name="Rectangle 2">
              <a:extLst>
                <a:ext uri="{FF2B5EF4-FFF2-40B4-BE49-F238E27FC236}">
                  <a16:creationId xmlns:a16="http://schemas.microsoft.com/office/drawing/2014/main" id="{371C6E1A-B2EB-4C5D-8125-3F8FA8971ABE}"/>
                </a:ext>
              </a:extLst>
            </p:cNvPr>
            <p:cNvSpPr>
              <a:spLocks noChangeArrowheads="1"/>
            </p:cNvSpPr>
            <p:nvPr/>
          </p:nvSpPr>
          <p:spPr bwMode="auto">
            <a:xfrm>
              <a:off x="1344" y="3168"/>
              <a:ext cx="3072" cy="1008"/>
            </a:xfrm>
            <a:prstGeom prst="rec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19460" name="Picture 3" descr="scan0057">
              <a:extLst>
                <a:ext uri="{FF2B5EF4-FFF2-40B4-BE49-F238E27FC236}">
                  <a16:creationId xmlns:a16="http://schemas.microsoft.com/office/drawing/2014/main" id="{2D19B1D9-0246-4BD0-8189-96FEAA153C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 y="48"/>
              <a:ext cx="5376" cy="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 Box 6">
              <a:extLst>
                <a:ext uri="{FF2B5EF4-FFF2-40B4-BE49-F238E27FC236}">
                  <a16:creationId xmlns:a16="http://schemas.microsoft.com/office/drawing/2014/main" id="{F33807F1-6FAA-47CD-89D5-DB016204BD36}"/>
                </a:ext>
              </a:extLst>
            </p:cNvPr>
            <p:cNvSpPr txBox="1">
              <a:spLocks noChangeArrowheads="1"/>
            </p:cNvSpPr>
            <p:nvPr/>
          </p:nvSpPr>
          <p:spPr bwMode="auto">
            <a:xfrm>
              <a:off x="1353" y="3216"/>
              <a:ext cx="3053" cy="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80000"/>
                </a:lnSpc>
              </a:pPr>
              <a:r>
                <a:rPr lang="en-US" altLang="en-US" sz="2800" b="1" i="1">
                  <a:solidFill>
                    <a:srgbClr val="336600"/>
                  </a:solidFill>
                </a:rPr>
                <a:t>50 finishing coat, 10 under coat</a:t>
              </a:r>
            </a:p>
            <a:p>
              <a:pPr>
                <a:lnSpc>
                  <a:spcPct val="80000"/>
                </a:lnSpc>
              </a:pPr>
              <a:r>
                <a:rPr lang="en-US" altLang="en-US" sz="2800" b="1" i="1">
                  <a:solidFill>
                    <a:srgbClr val="336600"/>
                  </a:solidFill>
                </a:rPr>
                <a:t> 5 primer  (chance : 1  in  2500)</a:t>
              </a:r>
            </a:p>
            <a:p>
              <a:pPr>
                <a:lnSpc>
                  <a:spcPct val="80000"/>
                </a:lnSpc>
              </a:pPr>
              <a:r>
                <a:rPr lang="en-US" altLang="en-US" sz="2800" b="1" i="1">
                  <a:solidFill>
                    <a:srgbClr val="336600"/>
                  </a:solidFill>
                </a:rPr>
                <a:t>6 or more layers reveal  source </a:t>
              </a:r>
            </a:p>
            <a:p>
              <a:pPr>
                <a:lnSpc>
                  <a:spcPct val="80000"/>
                </a:lnSpc>
              </a:pPr>
              <a:r>
                <a:rPr lang="en-US" altLang="en-US" sz="2800" b="1" i="1">
                  <a:solidFill>
                    <a:srgbClr val="336600"/>
                  </a:solidFill>
                </a:rPr>
                <a:t>correspondence</a:t>
              </a:r>
              <a:r>
                <a:rPr lang="en-US" altLang="en-US" b="1" i="1">
                  <a:solidFill>
                    <a:srgbClr val="336600"/>
                  </a:solidFill>
                </a:rPr>
                <a:t> </a:t>
              </a:r>
            </a:p>
          </p:txBody>
        </p:sp>
        <p:sp>
          <p:nvSpPr>
            <p:cNvPr id="19462" name="Text Box 7">
              <a:extLst>
                <a:ext uri="{FF2B5EF4-FFF2-40B4-BE49-F238E27FC236}">
                  <a16:creationId xmlns:a16="http://schemas.microsoft.com/office/drawing/2014/main" id="{B6811BB1-CBC6-4020-A745-7003F6673690}"/>
                </a:ext>
              </a:extLst>
            </p:cNvPr>
            <p:cNvSpPr txBox="1">
              <a:spLocks noChangeArrowheads="1"/>
            </p:cNvSpPr>
            <p:nvPr/>
          </p:nvSpPr>
          <p:spPr bwMode="auto">
            <a:xfrm>
              <a:off x="4752" y="3936"/>
              <a:ext cx="8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i="1"/>
                <a:t>ranbsingh</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8">
            <a:extLst>
              <a:ext uri="{FF2B5EF4-FFF2-40B4-BE49-F238E27FC236}">
                <a16:creationId xmlns:a16="http://schemas.microsoft.com/office/drawing/2014/main" id="{6976FE82-1A01-4343-B311-45012593E965}"/>
              </a:ext>
            </a:extLst>
          </p:cNvPr>
          <p:cNvGrpSpPr>
            <a:grpSpLocks/>
          </p:cNvGrpSpPr>
          <p:nvPr/>
        </p:nvGrpSpPr>
        <p:grpSpPr bwMode="auto">
          <a:xfrm>
            <a:off x="457200" y="152400"/>
            <a:ext cx="8610600" cy="6477000"/>
            <a:chOff x="288" y="96"/>
            <a:chExt cx="5424" cy="4080"/>
          </a:xfrm>
        </p:grpSpPr>
        <p:pic>
          <p:nvPicPr>
            <p:cNvPr id="20483" name="Picture 4" descr="scan0007">
              <a:extLst>
                <a:ext uri="{FF2B5EF4-FFF2-40B4-BE49-F238E27FC236}">
                  <a16:creationId xmlns:a16="http://schemas.microsoft.com/office/drawing/2014/main" id="{0F6095DF-97BD-4B58-8F09-5899AE3A5583}"/>
                </a:ext>
              </a:extLst>
            </p:cNvPr>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l="6618" t="12016" r="11192" b="14120"/>
            <a:stretch>
              <a:fillRect/>
            </a:stretch>
          </p:blipFill>
          <p:spPr bwMode="auto">
            <a:xfrm>
              <a:off x="288" y="96"/>
              <a:ext cx="3421" cy="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6">
              <a:extLst>
                <a:ext uri="{FF2B5EF4-FFF2-40B4-BE49-F238E27FC236}">
                  <a16:creationId xmlns:a16="http://schemas.microsoft.com/office/drawing/2014/main" id="{E2A1EBC5-60FE-431E-A979-F2B9B520AEE6}"/>
                </a:ext>
              </a:extLst>
            </p:cNvPr>
            <p:cNvSpPr txBox="1">
              <a:spLocks noChangeArrowheads="1"/>
            </p:cNvSpPr>
            <p:nvPr/>
          </p:nvSpPr>
          <p:spPr bwMode="auto">
            <a:xfrm>
              <a:off x="3600" y="2200"/>
              <a:ext cx="2112" cy="1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en-US" altLang="en-US" sz="2000">
                  <a:latin typeface="Times New Roman" panose="02020603050405020304" pitchFamily="18" charset="0"/>
                  <a:cs typeface="Times New Roman" panose="02020603050405020304" pitchFamily="18" charset="0"/>
                </a:rPr>
                <a:t>Two coat metallic </a:t>
              </a:r>
            </a:p>
            <a:p>
              <a:pPr eaLnBrk="1" hangingPunct="1">
                <a:lnSpc>
                  <a:spcPct val="90000"/>
                </a:lnSpc>
              </a:pPr>
              <a:r>
                <a:rPr lang="en-US" altLang="en-US" sz="2000">
                  <a:latin typeface="Times New Roman" panose="02020603050405020304" pitchFamily="18" charset="0"/>
                  <a:cs typeface="Times New Roman" panose="02020603050405020304" pitchFamily="18" charset="0"/>
                </a:rPr>
                <a:t>top coat (burgundy red)</a:t>
              </a:r>
            </a:p>
            <a:p>
              <a:pPr eaLnBrk="1" hangingPunct="1">
                <a:lnSpc>
                  <a:spcPct val="90000"/>
                </a:lnSpc>
              </a:pPr>
              <a:r>
                <a:rPr lang="en-US" altLang="en-US" sz="2000">
                  <a:latin typeface="Times New Roman" panose="02020603050405020304" pitchFamily="18" charset="0"/>
                  <a:cs typeface="Times New Roman" panose="02020603050405020304" pitchFamily="18" charset="0"/>
                </a:rPr>
                <a:t>3-µ thin section</a:t>
              </a:r>
            </a:p>
            <a:p>
              <a:pPr eaLnBrk="1" hangingPunct="1">
                <a:lnSpc>
                  <a:spcPct val="90000"/>
                </a:lnSpc>
              </a:pPr>
              <a:endParaRPr lang="en-US" altLang="en-US">
                <a:latin typeface="Times New Roman" panose="02020603050405020304" pitchFamily="18" charset="0"/>
                <a:cs typeface="Times New Roman" panose="02020603050405020304" pitchFamily="18" charset="0"/>
              </a:endParaRPr>
            </a:p>
            <a:p>
              <a:pPr eaLnBrk="1" hangingPunct="1">
                <a:lnSpc>
                  <a:spcPct val="90000"/>
                </a:lnSpc>
              </a:pPr>
              <a:r>
                <a:rPr lang="en-US" altLang="en-US">
                  <a:latin typeface="Times New Roman" panose="02020603050405020304" pitchFamily="18" charset="0"/>
                  <a:cs typeface="Times New Roman" panose="02020603050405020304" pitchFamily="18" charset="0"/>
                </a:rPr>
                <a:t>Red organic pigments</a:t>
              </a:r>
            </a:p>
            <a:p>
              <a:pPr eaLnBrk="1" hangingPunct="1">
                <a:lnSpc>
                  <a:spcPct val="90000"/>
                </a:lnSpc>
              </a:pPr>
              <a:endParaRPr lang="en-US" altLang="en-US">
                <a:latin typeface="Times New Roman" panose="02020603050405020304" pitchFamily="18" charset="0"/>
                <a:cs typeface="Times New Roman" panose="02020603050405020304" pitchFamily="18" charset="0"/>
              </a:endParaRPr>
            </a:p>
            <a:p>
              <a:pPr eaLnBrk="1" hangingPunct="1">
                <a:lnSpc>
                  <a:spcPct val="90000"/>
                </a:lnSpc>
              </a:pPr>
              <a:r>
                <a:rPr lang="en-US" altLang="en-US" sz="2000">
                  <a:latin typeface="Times New Roman" panose="02020603050405020304" pitchFamily="18" charset="0"/>
                  <a:cs typeface="Times New Roman" panose="02020603050405020304" pitchFamily="18" charset="0"/>
                </a:rPr>
                <a:t>Solid line – red 179</a:t>
              </a:r>
            </a:p>
            <a:p>
              <a:pPr eaLnBrk="1" hangingPunct="1">
                <a:lnSpc>
                  <a:spcPct val="90000"/>
                </a:lnSpc>
              </a:pPr>
              <a:r>
                <a:rPr lang="en-US" altLang="en-US" sz="2000">
                  <a:latin typeface="Times New Roman" panose="02020603050405020304" pitchFamily="18" charset="0"/>
                  <a:cs typeface="Times New Roman" panose="02020603050405020304" pitchFamily="18" charset="0"/>
                </a:rPr>
                <a:t>Broken line red 122</a:t>
              </a:r>
            </a:p>
          </p:txBody>
        </p:sp>
        <p:sp>
          <p:nvSpPr>
            <p:cNvPr id="20485" name="Text Box 7">
              <a:extLst>
                <a:ext uri="{FF2B5EF4-FFF2-40B4-BE49-F238E27FC236}">
                  <a16:creationId xmlns:a16="http://schemas.microsoft.com/office/drawing/2014/main" id="{BC31F6B7-2905-46C5-99F5-8436F02EB9B8}"/>
                </a:ext>
              </a:extLst>
            </p:cNvPr>
            <p:cNvSpPr txBox="1">
              <a:spLocks noChangeArrowheads="1"/>
            </p:cNvSpPr>
            <p:nvPr/>
          </p:nvSpPr>
          <p:spPr bwMode="auto">
            <a:xfrm>
              <a:off x="1431" y="336"/>
              <a:ext cx="212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en-US" altLang="en-US" sz="2000" b="1" i="1">
                  <a:latin typeface="Times New Roman" panose="02020603050405020304" pitchFamily="18" charset="0"/>
                  <a:cs typeface="Times New Roman" panose="02020603050405020304" pitchFamily="18" charset="0"/>
                </a:rPr>
                <a:t>UV –visible absorption spectra</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12">
            <a:extLst>
              <a:ext uri="{FF2B5EF4-FFF2-40B4-BE49-F238E27FC236}">
                <a16:creationId xmlns:a16="http://schemas.microsoft.com/office/drawing/2014/main" id="{C1BF38E7-8C9D-4E5C-9190-4154CCF463C5}"/>
              </a:ext>
            </a:extLst>
          </p:cNvPr>
          <p:cNvGrpSpPr>
            <a:grpSpLocks/>
          </p:cNvGrpSpPr>
          <p:nvPr/>
        </p:nvGrpSpPr>
        <p:grpSpPr bwMode="auto">
          <a:xfrm>
            <a:off x="890588" y="381000"/>
            <a:ext cx="8101012" cy="6248400"/>
            <a:chOff x="561" y="240"/>
            <a:chExt cx="5103" cy="3936"/>
          </a:xfrm>
        </p:grpSpPr>
        <p:pic>
          <p:nvPicPr>
            <p:cNvPr id="21507" name="Picture 4" descr="scan0008">
              <a:extLst>
                <a:ext uri="{FF2B5EF4-FFF2-40B4-BE49-F238E27FC236}">
                  <a16:creationId xmlns:a16="http://schemas.microsoft.com/office/drawing/2014/main" id="{FA8DE0BB-D130-47B0-B646-AB0062A92F2B}"/>
                </a:ext>
              </a:extLst>
            </p:cNvPr>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l="830" r="6677" b="20987"/>
            <a:stretch>
              <a:fillRect/>
            </a:stretch>
          </p:blipFill>
          <p:spPr bwMode="auto">
            <a:xfrm>
              <a:off x="561" y="240"/>
              <a:ext cx="3567" cy="3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 Box 6">
              <a:extLst>
                <a:ext uri="{FF2B5EF4-FFF2-40B4-BE49-F238E27FC236}">
                  <a16:creationId xmlns:a16="http://schemas.microsoft.com/office/drawing/2014/main" id="{10D80D66-4338-4865-A29A-336243ECBD52}"/>
                </a:ext>
              </a:extLst>
            </p:cNvPr>
            <p:cNvSpPr txBox="1">
              <a:spLocks noChangeArrowheads="1"/>
            </p:cNvSpPr>
            <p:nvPr/>
          </p:nvSpPr>
          <p:spPr bwMode="auto">
            <a:xfrm>
              <a:off x="1776" y="480"/>
              <a:ext cx="212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en-US" altLang="en-US" sz="2000" b="1" i="1">
                  <a:latin typeface="Times New Roman" panose="02020603050405020304" pitchFamily="18" charset="0"/>
                  <a:cs typeface="Times New Roman" panose="02020603050405020304" pitchFamily="18" charset="0"/>
                </a:rPr>
                <a:t>UV –visible absorption spectra</a:t>
              </a:r>
            </a:p>
          </p:txBody>
        </p:sp>
        <p:sp>
          <p:nvSpPr>
            <p:cNvPr id="21509" name="Text Box 7">
              <a:extLst>
                <a:ext uri="{FF2B5EF4-FFF2-40B4-BE49-F238E27FC236}">
                  <a16:creationId xmlns:a16="http://schemas.microsoft.com/office/drawing/2014/main" id="{4D3C2B59-E1AE-4DBF-98C2-093E5F064383}"/>
                </a:ext>
              </a:extLst>
            </p:cNvPr>
            <p:cNvSpPr txBox="1">
              <a:spLocks noChangeArrowheads="1"/>
            </p:cNvSpPr>
            <p:nvPr/>
          </p:nvSpPr>
          <p:spPr bwMode="auto">
            <a:xfrm>
              <a:off x="3936" y="2064"/>
              <a:ext cx="1728" cy="1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a:latin typeface="Times New Roman" panose="02020603050405020304" pitchFamily="18" charset="0"/>
                  <a:cs typeface="Times New Roman" panose="02020603050405020304" pitchFamily="18" charset="0"/>
                </a:rPr>
                <a:t>three vehicles painted with metallic paint carnelian red</a:t>
              </a:r>
            </a:p>
            <a:p>
              <a:pPr eaLnBrk="1" hangingPunct="1"/>
              <a:endParaRPr lang="en-US" altLang="en-US" sz="2000">
                <a:latin typeface="Times New Roman" panose="02020603050405020304" pitchFamily="18" charset="0"/>
                <a:cs typeface="Times New Roman" panose="02020603050405020304" pitchFamily="18" charset="0"/>
              </a:endParaRPr>
            </a:p>
            <a:p>
              <a:pPr eaLnBrk="1" hangingPunct="1"/>
              <a:endParaRPr lang="en-US" altLang="en-US" sz="2000">
                <a:latin typeface="Times New Roman" panose="02020603050405020304" pitchFamily="18" charset="0"/>
                <a:cs typeface="Times New Roman" panose="02020603050405020304" pitchFamily="18" charset="0"/>
              </a:endParaRPr>
            </a:p>
            <a:p>
              <a:pPr eaLnBrk="1" hangingPunct="1"/>
              <a:r>
                <a:rPr lang="en-US" altLang="en-US" sz="2000">
                  <a:latin typeface="Times New Roman" panose="02020603050405020304" pitchFamily="18" charset="0"/>
                  <a:cs typeface="Times New Roman" panose="02020603050405020304" pitchFamily="18" charset="0"/>
                </a:rPr>
                <a:t>all the three base coats are clearly differentiated because of pigment differences in batches</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a:extLst>
              <a:ext uri="{FF2B5EF4-FFF2-40B4-BE49-F238E27FC236}">
                <a16:creationId xmlns:a16="http://schemas.microsoft.com/office/drawing/2014/main" id="{07C0D8DF-7943-4AA5-AFDD-550798A16CE1}"/>
              </a:ext>
            </a:extLst>
          </p:cNvPr>
          <p:cNvSpPr txBox="1">
            <a:spLocks noChangeArrowheads="1"/>
          </p:cNvSpPr>
          <p:nvPr/>
        </p:nvSpPr>
        <p:spPr bwMode="auto">
          <a:xfrm>
            <a:off x="1331913" y="685800"/>
            <a:ext cx="6821487"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65000"/>
              </a:lnSpc>
            </a:pPr>
            <a:r>
              <a:rPr lang="en-US" altLang="en-US" sz="3200" b="1">
                <a:solidFill>
                  <a:schemeClr val="accent2"/>
                </a:solidFill>
                <a:latin typeface="Times New Roman" panose="02020603050405020304" pitchFamily="18" charset="0"/>
                <a:cs typeface="Times New Roman" panose="02020603050405020304" pitchFamily="18" charset="0"/>
              </a:rPr>
              <a:t>Pigments</a:t>
            </a:r>
            <a:endParaRPr lang="en-US" altLang="en-US" sz="2400">
              <a:solidFill>
                <a:schemeClr val="accent2"/>
              </a:solidFill>
              <a:latin typeface="Times New Roman" panose="02020603050405020304" pitchFamily="18" charset="0"/>
              <a:cs typeface="Times New Roman" panose="02020603050405020304" pitchFamily="18" charset="0"/>
            </a:endParaRPr>
          </a:p>
          <a:p>
            <a:pPr>
              <a:lnSpc>
                <a:spcPct val="65000"/>
              </a:lnSpc>
            </a:pPr>
            <a:r>
              <a:rPr lang="en-US" altLang="en-US" sz="2400" i="1">
                <a:solidFill>
                  <a:srgbClr val="9900CC"/>
                </a:solidFill>
                <a:latin typeface="Times New Roman" panose="02020603050405020304" pitchFamily="18" charset="0"/>
                <a:cs typeface="Times New Roman" panose="02020603050405020304" pitchFamily="18" charset="0"/>
              </a:rPr>
              <a:t>coloring matter</a:t>
            </a:r>
          </a:p>
          <a:p>
            <a:pPr>
              <a:lnSpc>
                <a:spcPct val="65000"/>
              </a:lnSpc>
            </a:pPr>
            <a:r>
              <a:rPr lang="en-US" altLang="en-US" sz="2400" i="1">
                <a:solidFill>
                  <a:srgbClr val="9900CC"/>
                </a:solidFill>
                <a:latin typeface="Times New Roman" panose="02020603050405020304" pitchFamily="18" charset="0"/>
                <a:cs typeface="Times New Roman" panose="02020603050405020304" pitchFamily="18" charset="0"/>
              </a:rPr>
              <a:t>pigments/dyes</a:t>
            </a:r>
          </a:p>
          <a:p>
            <a:pPr>
              <a:lnSpc>
                <a:spcPct val="65000"/>
              </a:lnSpc>
            </a:pPr>
            <a:endParaRPr lang="en-US" altLang="en-US" sz="3200" b="1">
              <a:solidFill>
                <a:schemeClr val="accent2"/>
              </a:solidFill>
              <a:latin typeface="Times New Roman" panose="02020603050405020304" pitchFamily="18" charset="0"/>
              <a:cs typeface="Times New Roman" panose="02020603050405020304" pitchFamily="18" charset="0"/>
            </a:endParaRPr>
          </a:p>
          <a:p>
            <a:pPr>
              <a:lnSpc>
                <a:spcPct val="65000"/>
              </a:lnSpc>
            </a:pPr>
            <a:r>
              <a:rPr lang="en-US" altLang="en-US" sz="3200" b="1">
                <a:solidFill>
                  <a:schemeClr val="accent2"/>
                </a:solidFill>
                <a:latin typeface="Times New Roman" panose="02020603050405020304" pitchFamily="18" charset="0"/>
                <a:cs typeface="Times New Roman" panose="02020603050405020304" pitchFamily="18" charset="0"/>
              </a:rPr>
              <a:t>Binders</a:t>
            </a:r>
            <a:endParaRPr lang="en-US" altLang="en-US" sz="2800">
              <a:solidFill>
                <a:schemeClr val="accent2"/>
              </a:solidFill>
              <a:latin typeface="Times New Roman" panose="02020603050405020304" pitchFamily="18" charset="0"/>
              <a:cs typeface="Times New Roman" panose="02020603050405020304" pitchFamily="18" charset="0"/>
            </a:endParaRPr>
          </a:p>
          <a:p>
            <a:pPr>
              <a:lnSpc>
                <a:spcPct val="65000"/>
              </a:lnSpc>
            </a:pPr>
            <a:r>
              <a:rPr lang="en-US" altLang="en-US" sz="2400" i="1">
                <a:solidFill>
                  <a:srgbClr val="9900CC"/>
                </a:solidFill>
                <a:latin typeface="Times New Roman" panose="02020603050405020304" pitchFamily="18" charset="0"/>
                <a:cs typeface="Times New Roman" panose="02020603050405020304" pitchFamily="18" charset="0"/>
              </a:rPr>
              <a:t>oils, resin etc.</a:t>
            </a:r>
          </a:p>
          <a:p>
            <a:pPr>
              <a:lnSpc>
                <a:spcPct val="65000"/>
              </a:lnSpc>
            </a:pPr>
            <a:r>
              <a:rPr lang="en-US" altLang="en-US" sz="2400" i="1">
                <a:solidFill>
                  <a:srgbClr val="9900CC"/>
                </a:solidFill>
                <a:latin typeface="Times New Roman" panose="02020603050405020304" pitchFamily="18" charset="0"/>
                <a:cs typeface="Times New Roman" panose="02020603050405020304" pitchFamily="18" charset="0"/>
              </a:rPr>
              <a:t>binds the pigments together</a:t>
            </a:r>
          </a:p>
          <a:p>
            <a:pPr>
              <a:lnSpc>
                <a:spcPct val="65000"/>
              </a:lnSpc>
            </a:pPr>
            <a:endParaRPr lang="en-US" altLang="en-US" sz="1400" i="1">
              <a:solidFill>
                <a:srgbClr val="9900CC"/>
              </a:solidFill>
              <a:latin typeface="Times New Roman" panose="02020603050405020304" pitchFamily="18" charset="0"/>
              <a:cs typeface="Times New Roman" panose="02020603050405020304" pitchFamily="18" charset="0"/>
            </a:endParaRPr>
          </a:p>
          <a:p>
            <a:pPr>
              <a:lnSpc>
                <a:spcPct val="65000"/>
              </a:lnSpc>
            </a:pPr>
            <a:endParaRPr lang="en-US" altLang="en-US" sz="3200" b="1">
              <a:solidFill>
                <a:schemeClr val="accent2"/>
              </a:solidFill>
              <a:latin typeface="Times New Roman" panose="02020603050405020304" pitchFamily="18" charset="0"/>
              <a:cs typeface="Times New Roman" panose="02020603050405020304" pitchFamily="18" charset="0"/>
            </a:endParaRPr>
          </a:p>
          <a:p>
            <a:pPr>
              <a:lnSpc>
                <a:spcPct val="65000"/>
              </a:lnSpc>
            </a:pPr>
            <a:r>
              <a:rPr lang="en-US" altLang="en-US" sz="3200" b="1">
                <a:solidFill>
                  <a:schemeClr val="accent2"/>
                </a:solidFill>
                <a:latin typeface="Times New Roman" panose="02020603050405020304" pitchFamily="18" charset="0"/>
                <a:cs typeface="Times New Roman" panose="02020603050405020304" pitchFamily="18" charset="0"/>
              </a:rPr>
              <a:t>Solvent/Thinner</a:t>
            </a:r>
            <a:endParaRPr lang="en-US" altLang="en-US" sz="3200">
              <a:solidFill>
                <a:schemeClr val="accent2"/>
              </a:solidFill>
              <a:latin typeface="Times New Roman" panose="02020603050405020304" pitchFamily="18" charset="0"/>
              <a:cs typeface="Times New Roman" panose="02020603050405020304" pitchFamily="18" charset="0"/>
            </a:endParaRPr>
          </a:p>
          <a:p>
            <a:pPr>
              <a:lnSpc>
                <a:spcPct val="65000"/>
              </a:lnSpc>
            </a:pPr>
            <a:r>
              <a:rPr lang="en-US" altLang="en-US" sz="2400" i="1">
                <a:solidFill>
                  <a:srgbClr val="9900CC"/>
                </a:solidFill>
                <a:latin typeface="Times New Roman" panose="02020603050405020304" pitchFamily="18" charset="0"/>
                <a:cs typeface="Times New Roman" panose="02020603050405020304" pitchFamily="18" charset="0"/>
              </a:rPr>
              <a:t>to adjust paint consistency</a:t>
            </a:r>
          </a:p>
          <a:p>
            <a:pPr>
              <a:lnSpc>
                <a:spcPct val="65000"/>
              </a:lnSpc>
            </a:pPr>
            <a:endParaRPr lang="en-US" altLang="en-US" sz="3200" b="1">
              <a:solidFill>
                <a:schemeClr val="accent2"/>
              </a:solidFill>
              <a:latin typeface="Times New Roman" panose="02020603050405020304" pitchFamily="18" charset="0"/>
              <a:cs typeface="Times New Roman" panose="02020603050405020304" pitchFamily="18" charset="0"/>
            </a:endParaRPr>
          </a:p>
          <a:p>
            <a:pPr>
              <a:lnSpc>
                <a:spcPct val="65000"/>
              </a:lnSpc>
            </a:pPr>
            <a:r>
              <a:rPr lang="en-US" altLang="en-US" sz="3200" b="1">
                <a:solidFill>
                  <a:schemeClr val="accent2"/>
                </a:solidFill>
                <a:latin typeface="Times New Roman" panose="02020603050405020304" pitchFamily="18" charset="0"/>
                <a:cs typeface="Times New Roman" panose="02020603050405020304" pitchFamily="18" charset="0"/>
              </a:rPr>
              <a:t>Additives </a:t>
            </a:r>
            <a:endParaRPr lang="en-US" altLang="en-US" sz="2400" i="1">
              <a:solidFill>
                <a:srgbClr val="9900CC"/>
              </a:solidFill>
              <a:latin typeface="Times New Roman" panose="02020603050405020304" pitchFamily="18" charset="0"/>
              <a:cs typeface="Times New Roman" panose="02020603050405020304" pitchFamily="18" charset="0"/>
            </a:endParaRPr>
          </a:p>
          <a:p>
            <a:pPr>
              <a:lnSpc>
                <a:spcPct val="65000"/>
              </a:lnSpc>
            </a:pPr>
            <a:r>
              <a:rPr lang="en-US" altLang="en-US" sz="2400" i="1">
                <a:solidFill>
                  <a:srgbClr val="9900CC"/>
                </a:solidFill>
                <a:latin typeface="Times New Roman" panose="02020603050405020304" pitchFamily="18" charset="0"/>
                <a:cs typeface="Times New Roman" panose="02020603050405020304" pitchFamily="18" charset="0"/>
              </a:rPr>
              <a:t>pigment stability, antifreeze, control foaming/skinning</a:t>
            </a:r>
          </a:p>
          <a:p>
            <a:pPr>
              <a:lnSpc>
                <a:spcPct val="65000"/>
              </a:lnSpc>
            </a:pPr>
            <a:endParaRPr lang="en-US" altLang="en-US" sz="3200" b="1">
              <a:solidFill>
                <a:schemeClr val="accent2"/>
              </a:solidFill>
              <a:latin typeface="Times New Roman" panose="02020603050405020304" pitchFamily="18" charset="0"/>
              <a:cs typeface="Times New Roman" panose="02020603050405020304" pitchFamily="18" charset="0"/>
            </a:endParaRPr>
          </a:p>
          <a:p>
            <a:pPr>
              <a:lnSpc>
                <a:spcPct val="65000"/>
              </a:lnSpc>
            </a:pPr>
            <a:r>
              <a:rPr lang="en-US" altLang="en-US" sz="3200" b="1">
                <a:solidFill>
                  <a:schemeClr val="accent2"/>
                </a:solidFill>
                <a:latin typeface="Times New Roman" panose="02020603050405020304" pitchFamily="18" charset="0"/>
                <a:cs typeface="Times New Roman" panose="02020603050405020304" pitchFamily="18" charset="0"/>
              </a:rPr>
              <a:t>Fillers </a:t>
            </a:r>
            <a:endParaRPr lang="en-US" altLang="en-US" sz="2400" b="1" i="1">
              <a:solidFill>
                <a:srgbClr val="9900CC"/>
              </a:solidFill>
              <a:latin typeface="Times New Roman" panose="02020603050405020304" pitchFamily="18" charset="0"/>
              <a:cs typeface="Times New Roman" panose="02020603050405020304" pitchFamily="18" charset="0"/>
            </a:endParaRPr>
          </a:p>
          <a:p>
            <a:pPr>
              <a:lnSpc>
                <a:spcPct val="65000"/>
              </a:lnSpc>
            </a:pPr>
            <a:r>
              <a:rPr lang="en-US" altLang="en-US" sz="2400" i="1">
                <a:solidFill>
                  <a:srgbClr val="9900CC"/>
                </a:solidFill>
                <a:latin typeface="Times New Roman" panose="02020603050405020304" pitchFamily="18" charset="0"/>
                <a:cs typeface="Times New Roman" panose="02020603050405020304" pitchFamily="18" charset="0"/>
              </a:rPr>
              <a:t>color neutral, opaque</a:t>
            </a:r>
          </a:p>
          <a:p>
            <a:pPr>
              <a:lnSpc>
                <a:spcPct val="65000"/>
              </a:lnSpc>
            </a:pPr>
            <a:endParaRPr lang="en-US" altLang="en-US" sz="3200" b="1">
              <a:solidFill>
                <a:schemeClr val="accent2"/>
              </a:solidFill>
              <a:latin typeface="Times New Roman" panose="02020603050405020304" pitchFamily="18" charset="0"/>
              <a:cs typeface="Times New Roman" panose="02020603050405020304" pitchFamily="18" charset="0"/>
            </a:endParaRPr>
          </a:p>
          <a:p>
            <a:pPr>
              <a:lnSpc>
                <a:spcPct val="65000"/>
              </a:lnSpc>
            </a:pPr>
            <a:r>
              <a:rPr lang="en-US" altLang="en-US" sz="3200" b="1">
                <a:solidFill>
                  <a:schemeClr val="accent2"/>
                </a:solidFill>
                <a:latin typeface="Times New Roman" panose="02020603050405020304" pitchFamily="18" charset="0"/>
                <a:cs typeface="Times New Roman" panose="02020603050405020304" pitchFamily="18" charset="0"/>
              </a:rPr>
              <a:t>Putty</a:t>
            </a:r>
            <a:r>
              <a:rPr lang="en-US" altLang="en-US" sz="2800">
                <a:solidFill>
                  <a:srgbClr val="9900CC"/>
                </a:solidFill>
                <a:latin typeface="Times New Roman" panose="02020603050405020304" pitchFamily="18" charset="0"/>
                <a:cs typeface="Times New Roman" panose="02020603050405020304" pitchFamily="18" charset="0"/>
              </a:rPr>
              <a:t> </a:t>
            </a:r>
            <a:r>
              <a:rPr lang="en-US" altLang="en-US" sz="2800" i="1">
                <a:solidFill>
                  <a:srgbClr val="9900CC"/>
                </a:solidFill>
                <a:latin typeface="Times New Roman" panose="02020603050405020304" pitchFamily="18" charset="0"/>
                <a:cs typeface="Times New Roman" panose="02020603050405020304" pitchFamily="18" charset="0"/>
              </a:rPr>
              <a:t> </a:t>
            </a:r>
            <a:endParaRPr lang="en-US" altLang="en-US" sz="2400" i="1">
              <a:solidFill>
                <a:srgbClr val="9900CC"/>
              </a:solidFill>
              <a:latin typeface="Times New Roman" panose="02020603050405020304" pitchFamily="18" charset="0"/>
              <a:cs typeface="Times New Roman" panose="02020603050405020304" pitchFamily="18" charset="0"/>
            </a:endParaRPr>
          </a:p>
          <a:p>
            <a:pPr>
              <a:lnSpc>
                <a:spcPct val="65000"/>
              </a:lnSpc>
            </a:pPr>
            <a:r>
              <a:rPr lang="en-US" altLang="en-US" sz="2400" i="1">
                <a:solidFill>
                  <a:srgbClr val="9900CC"/>
                </a:solidFill>
                <a:latin typeface="Times New Roman" panose="02020603050405020304" pitchFamily="18" charset="0"/>
                <a:cs typeface="Times New Roman" panose="02020603050405020304" pitchFamily="18" charset="0"/>
              </a:rPr>
              <a:t>achieving smoothness</a:t>
            </a:r>
            <a:endParaRPr lang="en-US" altLang="en-US" sz="1400" b="1">
              <a:solidFill>
                <a:schemeClr val="accent2"/>
              </a:solidFill>
              <a:latin typeface="Times New Roman" panose="02020603050405020304" pitchFamily="18" charset="0"/>
              <a:cs typeface="Times New Roman" panose="02020603050405020304" pitchFamily="18" charset="0"/>
            </a:endParaRPr>
          </a:p>
        </p:txBody>
      </p:sp>
      <p:sp>
        <p:nvSpPr>
          <p:cNvPr id="4099" name="Text Box 4">
            <a:extLst>
              <a:ext uri="{FF2B5EF4-FFF2-40B4-BE49-F238E27FC236}">
                <a16:creationId xmlns:a16="http://schemas.microsoft.com/office/drawing/2014/main" id="{FF7AD489-3435-40BE-B214-87E6D677DD1C}"/>
              </a:ext>
            </a:extLst>
          </p:cNvPr>
          <p:cNvSpPr txBox="1">
            <a:spLocks noChangeArrowheads="1"/>
          </p:cNvSpPr>
          <p:nvPr/>
        </p:nvSpPr>
        <p:spPr bwMode="auto">
          <a:xfrm>
            <a:off x="7604125" y="61372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100" name="Text Box 5">
            <a:extLst>
              <a:ext uri="{FF2B5EF4-FFF2-40B4-BE49-F238E27FC236}">
                <a16:creationId xmlns:a16="http://schemas.microsoft.com/office/drawing/2014/main" id="{3DFE202B-D6FB-40FE-A4E2-7FDFB1080C8D}"/>
              </a:ext>
            </a:extLst>
          </p:cNvPr>
          <p:cNvSpPr txBox="1">
            <a:spLocks noChangeArrowheads="1"/>
          </p:cNvSpPr>
          <p:nvPr/>
        </p:nvSpPr>
        <p:spPr bwMode="auto">
          <a:xfrm>
            <a:off x="7880350" y="6400800"/>
            <a:ext cx="1111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i="1"/>
              <a:t>ranbsingh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box(out)">
                                      <p:cBhvr>
                                        <p:cTn id="7"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msotw9_temp0">
            <a:extLst>
              <a:ext uri="{FF2B5EF4-FFF2-40B4-BE49-F238E27FC236}">
                <a16:creationId xmlns:a16="http://schemas.microsoft.com/office/drawing/2014/main" id="{01BE42E2-1DD4-4052-9726-64C75DBC6050}"/>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5410200" y="0"/>
            <a:ext cx="2997200" cy="679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3">
            <a:extLst>
              <a:ext uri="{FF2B5EF4-FFF2-40B4-BE49-F238E27FC236}">
                <a16:creationId xmlns:a16="http://schemas.microsoft.com/office/drawing/2014/main" id="{95105034-C87C-4C8E-A867-128F25A2CD98}"/>
              </a:ext>
            </a:extLst>
          </p:cNvPr>
          <p:cNvSpPr txBox="1">
            <a:spLocks noChangeArrowheads="1"/>
          </p:cNvSpPr>
          <p:nvPr/>
        </p:nvSpPr>
        <p:spPr bwMode="auto">
          <a:xfrm>
            <a:off x="477838" y="935038"/>
            <a:ext cx="3146425"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pPr>
            <a:r>
              <a:rPr lang="en-US" altLang="en-US" b="1" i="1">
                <a:solidFill>
                  <a:srgbClr val="0033CC"/>
                </a:solidFill>
                <a:latin typeface="Times New Roman" panose="02020603050405020304" pitchFamily="18" charset="0"/>
                <a:cs typeface="Times New Roman" panose="02020603050405020304" pitchFamily="18" charset="0"/>
              </a:rPr>
              <a:t>Pyrolysis gas chromatography </a:t>
            </a:r>
          </a:p>
          <a:p>
            <a:pPr eaLnBrk="1" hangingPunct="1">
              <a:lnSpc>
                <a:spcPct val="80000"/>
              </a:lnSpc>
            </a:pPr>
            <a:r>
              <a:rPr lang="en-US" altLang="en-US" b="1" i="1">
                <a:solidFill>
                  <a:srgbClr val="0033CC"/>
                </a:solidFill>
                <a:latin typeface="Times New Roman" panose="02020603050405020304" pitchFamily="18" charset="0"/>
                <a:cs typeface="Times New Roman" panose="02020603050405020304" pitchFamily="18" charset="0"/>
              </a:rPr>
              <a:t>is an invaluable  technique for </a:t>
            </a:r>
          </a:p>
          <a:p>
            <a:pPr eaLnBrk="1" hangingPunct="1">
              <a:lnSpc>
                <a:spcPct val="80000"/>
              </a:lnSpc>
            </a:pPr>
            <a:r>
              <a:rPr lang="en-US" altLang="en-US" b="1" i="1">
                <a:solidFill>
                  <a:srgbClr val="0033CC"/>
                </a:solidFill>
                <a:latin typeface="Times New Roman" panose="02020603050405020304" pitchFamily="18" charset="0"/>
                <a:cs typeface="Times New Roman" panose="02020603050405020304" pitchFamily="18" charset="0"/>
              </a:rPr>
              <a:t>distinguishing  most  of  the </a:t>
            </a:r>
          </a:p>
          <a:p>
            <a:pPr eaLnBrk="1" hangingPunct="1">
              <a:lnSpc>
                <a:spcPct val="80000"/>
              </a:lnSpc>
            </a:pPr>
            <a:r>
              <a:rPr lang="en-US" altLang="en-US" b="1" i="1">
                <a:solidFill>
                  <a:srgbClr val="0033CC"/>
                </a:solidFill>
                <a:latin typeface="Times New Roman" panose="02020603050405020304" pitchFamily="18" charset="0"/>
                <a:cs typeface="Times New Roman" panose="02020603050405020304" pitchFamily="18" charset="0"/>
              </a:rPr>
              <a:t>paint formulations. </a:t>
            </a:r>
          </a:p>
          <a:p>
            <a:pPr eaLnBrk="1" hangingPunct="1">
              <a:lnSpc>
                <a:spcPct val="80000"/>
              </a:lnSpc>
            </a:pPr>
            <a:endParaRPr lang="en-US" altLang="en-US" b="1" i="1">
              <a:solidFill>
                <a:srgbClr val="0033CC"/>
              </a:solidFill>
              <a:latin typeface="Times New Roman" panose="02020603050405020304" pitchFamily="18" charset="0"/>
              <a:cs typeface="Times New Roman" panose="02020603050405020304" pitchFamily="18" charset="0"/>
            </a:endParaRPr>
          </a:p>
          <a:p>
            <a:pPr eaLnBrk="1" hangingPunct="1">
              <a:lnSpc>
                <a:spcPct val="80000"/>
              </a:lnSpc>
            </a:pPr>
            <a:r>
              <a:rPr lang="en-US" altLang="en-US" b="1" i="1">
                <a:solidFill>
                  <a:srgbClr val="A50021"/>
                </a:solidFill>
                <a:latin typeface="Times New Roman" panose="02020603050405020304" pitchFamily="18" charset="0"/>
                <a:cs typeface="Times New Roman" panose="02020603050405020304" pitchFamily="18" charset="0"/>
              </a:rPr>
              <a:t>Paint  chips  as  small  as  20  </a:t>
            </a:r>
          </a:p>
          <a:p>
            <a:pPr eaLnBrk="1" hangingPunct="1">
              <a:lnSpc>
                <a:spcPct val="80000"/>
              </a:lnSpc>
            </a:pPr>
            <a:r>
              <a:rPr lang="en-US" altLang="en-US" b="1" i="1">
                <a:solidFill>
                  <a:srgbClr val="A50021"/>
                </a:solidFill>
                <a:latin typeface="Times New Roman" panose="02020603050405020304" pitchFamily="18" charset="0"/>
                <a:cs typeface="Times New Roman" panose="02020603050405020304" pitchFamily="18" charset="0"/>
              </a:rPr>
              <a:t>micrograms are decomposed </a:t>
            </a:r>
          </a:p>
          <a:p>
            <a:pPr eaLnBrk="1" hangingPunct="1">
              <a:lnSpc>
                <a:spcPct val="80000"/>
              </a:lnSpc>
            </a:pPr>
            <a:r>
              <a:rPr lang="en-US" altLang="en-US" b="1" i="1">
                <a:solidFill>
                  <a:srgbClr val="A50021"/>
                </a:solidFill>
                <a:latin typeface="Times New Roman" panose="02020603050405020304" pitchFamily="18" charset="0"/>
                <a:cs typeface="Times New Roman" panose="02020603050405020304" pitchFamily="18" charset="0"/>
              </a:rPr>
              <a:t>by heat into numerous </a:t>
            </a:r>
          </a:p>
          <a:p>
            <a:pPr eaLnBrk="1" hangingPunct="1">
              <a:lnSpc>
                <a:spcPct val="80000"/>
              </a:lnSpc>
            </a:pPr>
            <a:r>
              <a:rPr lang="en-US" altLang="en-US" b="1" i="1">
                <a:solidFill>
                  <a:srgbClr val="A50021"/>
                </a:solidFill>
                <a:latin typeface="Times New Roman" panose="02020603050405020304" pitchFamily="18" charset="0"/>
                <a:cs typeface="Times New Roman" panose="02020603050405020304" pitchFamily="18" charset="0"/>
              </a:rPr>
              <a:t>gaseous products. </a:t>
            </a:r>
          </a:p>
        </p:txBody>
      </p:sp>
      <p:sp>
        <p:nvSpPr>
          <p:cNvPr id="48132" name="AutoShape 4">
            <a:extLst>
              <a:ext uri="{FF2B5EF4-FFF2-40B4-BE49-F238E27FC236}">
                <a16:creationId xmlns:a16="http://schemas.microsoft.com/office/drawing/2014/main" id="{1DA5DA37-3CB4-4F70-AC0A-8FCF0B13C100}"/>
              </a:ext>
            </a:extLst>
          </p:cNvPr>
          <p:cNvSpPr>
            <a:spLocks noChangeArrowheads="1"/>
          </p:cNvSpPr>
          <p:nvPr/>
        </p:nvSpPr>
        <p:spPr bwMode="auto">
          <a:xfrm rot="-1413698">
            <a:off x="4205288" y="3962400"/>
            <a:ext cx="976312" cy="485775"/>
          </a:xfrm>
          <a:prstGeom prst="chevron">
            <a:avLst>
              <a:gd name="adj" fmla="val 50245"/>
            </a:avLst>
          </a:prstGeom>
          <a:solidFill>
            <a:schemeClr val="folHlink"/>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8133" name="Text Box 5">
            <a:extLst>
              <a:ext uri="{FF2B5EF4-FFF2-40B4-BE49-F238E27FC236}">
                <a16:creationId xmlns:a16="http://schemas.microsoft.com/office/drawing/2014/main" id="{86F543FD-8074-4ED1-9F38-4B60A42E48B6}"/>
              </a:ext>
            </a:extLst>
          </p:cNvPr>
          <p:cNvSpPr txBox="1">
            <a:spLocks noChangeArrowheads="1"/>
          </p:cNvSpPr>
          <p:nvPr/>
        </p:nvSpPr>
        <p:spPr bwMode="auto">
          <a:xfrm>
            <a:off x="441325" y="4232275"/>
            <a:ext cx="2979738"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5000"/>
              </a:lnSpc>
            </a:pPr>
            <a:r>
              <a:rPr lang="en-US" altLang="en-US" b="1" i="1">
                <a:solidFill>
                  <a:srgbClr val="339966"/>
                </a:solidFill>
                <a:latin typeface="Times New Roman" panose="02020603050405020304" pitchFamily="18" charset="0"/>
                <a:cs typeface="Times New Roman" panose="02020603050405020304" pitchFamily="18" charset="0"/>
              </a:rPr>
              <a:t>Pyrograms of acrylic enamel </a:t>
            </a:r>
          </a:p>
          <a:p>
            <a:pPr eaLnBrk="1" hangingPunct="1">
              <a:lnSpc>
                <a:spcPct val="85000"/>
              </a:lnSpc>
            </a:pPr>
            <a:r>
              <a:rPr lang="en-US" altLang="en-US" b="1" i="1">
                <a:solidFill>
                  <a:srgbClr val="339966"/>
                </a:solidFill>
                <a:latin typeface="Times New Roman" panose="02020603050405020304" pitchFamily="18" charset="0"/>
                <a:cs typeface="Times New Roman" panose="02020603050405020304" pitchFamily="18" charset="0"/>
              </a:rPr>
              <a:t>paints removed from two </a:t>
            </a:r>
          </a:p>
          <a:p>
            <a:pPr eaLnBrk="1" hangingPunct="1">
              <a:lnSpc>
                <a:spcPct val="85000"/>
              </a:lnSpc>
            </a:pPr>
            <a:r>
              <a:rPr lang="en-US" altLang="en-US" b="1" i="1">
                <a:solidFill>
                  <a:srgbClr val="339966"/>
                </a:solidFill>
                <a:latin typeface="Times New Roman" panose="02020603050405020304" pitchFamily="18" charset="0"/>
                <a:cs typeface="Times New Roman" panose="02020603050405020304" pitchFamily="18" charset="0"/>
              </a:rPr>
              <a:t>different vehicles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8131"/>
                                        </p:tgtEl>
                                        <p:attrNameLst>
                                          <p:attrName>style.visibility</p:attrName>
                                        </p:attrNameLst>
                                      </p:cBhvr>
                                      <p:to>
                                        <p:strVal val="visible"/>
                                      </p:to>
                                    </p:set>
                                    <p:anim calcmode="lin" valueType="num">
                                      <p:cBhvr additive="base">
                                        <p:cTn id="7" dur="500" fill="hold"/>
                                        <p:tgtEl>
                                          <p:spTgt spid="48131"/>
                                        </p:tgtEl>
                                        <p:attrNameLst>
                                          <p:attrName>ppt_x</p:attrName>
                                        </p:attrNameLst>
                                      </p:cBhvr>
                                      <p:tavLst>
                                        <p:tav tm="0">
                                          <p:val>
                                            <p:strVal val="#ppt_x"/>
                                          </p:val>
                                        </p:tav>
                                        <p:tav tm="100000">
                                          <p:val>
                                            <p:strVal val="#ppt_x"/>
                                          </p:val>
                                        </p:tav>
                                      </p:tavLst>
                                    </p:anim>
                                    <p:anim calcmode="lin" valueType="num">
                                      <p:cBhvr additive="base">
                                        <p:cTn id="8" dur="500" fill="hold"/>
                                        <p:tgtEl>
                                          <p:spTgt spid="4813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48133"/>
                                        </p:tgtEl>
                                        <p:attrNameLst>
                                          <p:attrName>style.visibility</p:attrName>
                                        </p:attrNameLst>
                                      </p:cBhvr>
                                      <p:to>
                                        <p:strVal val="visible"/>
                                      </p:to>
                                    </p:set>
                                    <p:animEffect transition="in" filter="blinds(horizontal)">
                                      <p:cBhvr>
                                        <p:cTn id="13" dur="500"/>
                                        <p:tgtEl>
                                          <p:spTgt spid="48133"/>
                                        </p:tgtEl>
                                      </p:cBhvr>
                                    </p:animEffect>
                                  </p:childTnLst>
                                </p:cTn>
                              </p:par>
                            </p:childTnLst>
                          </p:cTn>
                        </p:par>
                        <p:par>
                          <p:cTn id="14" fill="hold" nodeType="afterGroup">
                            <p:stCondLst>
                              <p:cond delay="500"/>
                            </p:stCondLst>
                            <p:childTnLst>
                              <p:par>
                                <p:cTn id="15" presetID="9" presetClass="entr" presetSubtype="0" fill="hold" grpId="0" nodeType="afterEffect">
                                  <p:stCondLst>
                                    <p:cond delay="0"/>
                                  </p:stCondLst>
                                  <p:childTnLst>
                                    <p:set>
                                      <p:cBhvr>
                                        <p:cTn id="16" dur="1" fill="hold">
                                          <p:stCondLst>
                                            <p:cond delay="0"/>
                                          </p:stCondLst>
                                        </p:cTn>
                                        <p:tgtEl>
                                          <p:spTgt spid="48132"/>
                                        </p:tgtEl>
                                        <p:attrNameLst>
                                          <p:attrName>style.visibility</p:attrName>
                                        </p:attrNameLst>
                                      </p:cBhvr>
                                      <p:to>
                                        <p:strVal val="visible"/>
                                      </p:to>
                                    </p:set>
                                    <p:animEffect transition="in" filter="dissolve">
                                      <p:cBhvr>
                                        <p:cTn id="17" dur="500"/>
                                        <p:tgtEl>
                                          <p:spTgt spid="4813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nodeType="clickEffect">
                                  <p:stCondLst>
                                    <p:cond delay="0"/>
                                  </p:stCondLst>
                                  <p:childTnLst>
                                    <p:set>
                                      <p:cBhvr>
                                        <p:cTn id="21" dur="1" fill="hold">
                                          <p:stCondLst>
                                            <p:cond delay="0"/>
                                          </p:stCondLst>
                                        </p:cTn>
                                        <p:tgtEl>
                                          <p:spTgt spid="48130"/>
                                        </p:tgtEl>
                                        <p:attrNameLst>
                                          <p:attrName>style.visibility</p:attrName>
                                        </p:attrNameLst>
                                      </p:cBhvr>
                                      <p:to>
                                        <p:strVal val="visible"/>
                                      </p:to>
                                    </p:set>
                                    <p:animEffect transition="in" filter="slide(fromBottom)">
                                      <p:cBhvr>
                                        <p:cTn id="22" dur="500"/>
                                        <p:tgtEl>
                                          <p:spTgt spid="48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autoUpdateAnimBg="0"/>
      <p:bldP spid="48132" grpId="0" animBg="1"/>
      <p:bldP spid="48133"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9">
            <a:extLst>
              <a:ext uri="{FF2B5EF4-FFF2-40B4-BE49-F238E27FC236}">
                <a16:creationId xmlns:a16="http://schemas.microsoft.com/office/drawing/2014/main" id="{C58AF80D-9098-4366-BA85-779F6DF2359D}"/>
              </a:ext>
            </a:extLst>
          </p:cNvPr>
          <p:cNvGrpSpPr>
            <a:grpSpLocks/>
          </p:cNvGrpSpPr>
          <p:nvPr/>
        </p:nvGrpSpPr>
        <p:grpSpPr bwMode="auto">
          <a:xfrm>
            <a:off x="390525" y="228600"/>
            <a:ext cx="8524875" cy="6400800"/>
            <a:chOff x="246" y="144"/>
            <a:chExt cx="5370" cy="4032"/>
          </a:xfrm>
        </p:grpSpPr>
        <p:pic>
          <p:nvPicPr>
            <p:cNvPr id="23555" name="Picture 4" descr="scan0009">
              <a:extLst>
                <a:ext uri="{FF2B5EF4-FFF2-40B4-BE49-F238E27FC236}">
                  <a16:creationId xmlns:a16="http://schemas.microsoft.com/office/drawing/2014/main" id="{0F12F593-4765-472A-ADFF-97A325FC8BC9}"/>
                </a:ext>
              </a:extLst>
            </p:cNvPr>
            <p:cNvPicPr>
              <a:picLocks noChangeAspect="1" noChangeArrowheads="1"/>
            </p:cNvPicPr>
            <p:nvPr/>
          </p:nvPicPr>
          <p:blipFill>
            <a:blip r:embed="rId2">
              <a:lum bright="6000"/>
              <a:extLst>
                <a:ext uri="{28A0092B-C50C-407E-A947-70E740481C1C}">
                  <a14:useLocalDpi xmlns:a14="http://schemas.microsoft.com/office/drawing/2010/main" val="0"/>
                </a:ext>
              </a:extLst>
            </a:blip>
            <a:srcRect b="12500"/>
            <a:stretch>
              <a:fillRect/>
            </a:stretch>
          </p:blipFill>
          <p:spPr bwMode="auto">
            <a:xfrm>
              <a:off x="246" y="144"/>
              <a:ext cx="2698" cy="4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 Box 6">
              <a:extLst>
                <a:ext uri="{FF2B5EF4-FFF2-40B4-BE49-F238E27FC236}">
                  <a16:creationId xmlns:a16="http://schemas.microsoft.com/office/drawing/2014/main" id="{0A78E9EF-EF25-4A33-BF4A-A3536E2108E2}"/>
                </a:ext>
              </a:extLst>
            </p:cNvPr>
            <p:cNvSpPr txBox="1">
              <a:spLocks noChangeArrowheads="1"/>
            </p:cNvSpPr>
            <p:nvPr/>
          </p:nvSpPr>
          <p:spPr bwMode="auto">
            <a:xfrm>
              <a:off x="524" y="2743"/>
              <a:ext cx="105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a:t>DERIVATISATION</a:t>
              </a:r>
            </a:p>
          </p:txBody>
        </p:sp>
        <p:sp>
          <p:nvSpPr>
            <p:cNvPr id="23557" name="Text Box 7">
              <a:extLst>
                <a:ext uri="{FF2B5EF4-FFF2-40B4-BE49-F238E27FC236}">
                  <a16:creationId xmlns:a16="http://schemas.microsoft.com/office/drawing/2014/main" id="{C3970FFC-8EAE-4A9E-9408-9D71613EF302}"/>
                </a:ext>
              </a:extLst>
            </p:cNvPr>
            <p:cNvSpPr txBox="1">
              <a:spLocks noChangeArrowheads="1"/>
            </p:cNvSpPr>
            <p:nvPr/>
          </p:nvSpPr>
          <p:spPr bwMode="auto">
            <a:xfrm>
              <a:off x="2910" y="240"/>
              <a:ext cx="2706" cy="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a:latin typeface="Times New Roman" panose="02020603050405020304" pitchFamily="18" charset="0"/>
                  <a:cs typeface="Times New Roman" panose="02020603050405020304" pitchFamily="18" charset="0"/>
                </a:rPr>
                <a:t>Pyrograms of pentaerythritol ortho-phthalic alkyd resin Paint </a:t>
              </a:r>
            </a:p>
            <a:p>
              <a:pPr eaLnBrk="1" hangingPunct="1"/>
              <a:endParaRPr lang="en-US" altLang="en-US" sz="2000">
                <a:latin typeface="Times New Roman" panose="02020603050405020304" pitchFamily="18" charset="0"/>
                <a:cs typeface="Times New Roman" panose="02020603050405020304" pitchFamily="18" charset="0"/>
              </a:endParaRPr>
            </a:p>
            <a:p>
              <a:pPr eaLnBrk="1" hangingPunct="1"/>
              <a:r>
                <a:rPr lang="en-US" altLang="en-US" sz="2000" i="1">
                  <a:latin typeface="Times New Roman" panose="02020603050405020304" pitchFamily="18" charset="0"/>
                  <a:cs typeface="Times New Roman" panose="02020603050405020304" pitchFamily="18" charset="0"/>
                </a:rPr>
                <a:t>obtained by </a:t>
              </a:r>
            </a:p>
            <a:p>
              <a:pPr eaLnBrk="1" hangingPunct="1"/>
              <a:endParaRPr lang="en-US" altLang="en-US" sz="2000" i="1">
                <a:latin typeface="Times New Roman" panose="02020603050405020304" pitchFamily="18" charset="0"/>
                <a:cs typeface="Times New Roman" panose="02020603050405020304" pitchFamily="18" charset="0"/>
              </a:endParaRPr>
            </a:p>
            <a:p>
              <a:pPr eaLnBrk="1" hangingPunct="1"/>
              <a:r>
                <a:rPr lang="en-US" altLang="en-US" sz="2000">
                  <a:latin typeface="Times New Roman" panose="02020603050405020304" pitchFamily="18" charset="0"/>
                  <a:cs typeface="Times New Roman" panose="02020603050405020304" pitchFamily="18" charset="0"/>
                </a:rPr>
                <a:t>packed column PyGC, </a:t>
              </a:r>
            </a:p>
            <a:p>
              <a:pPr eaLnBrk="1" hangingPunct="1"/>
              <a:endParaRPr lang="en-US" altLang="en-US" sz="2000">
                <a:latin typeface="Times New Roman" panose="02020603050405020304" pitchFamily="18" charset="0"/>
                <a:cs typeface="Times New Roman" panose="02020603050405020304" pitchFamily="18" charset="0"/>
              </a:endParaRPr>
            </a:p>
            <a:p>
              <a:pPr eaLnBrk="1" hangingPunct="1"/>
              <a:endParaRPr lang="en-US" altLang="en-US" sz="2000">
                <a:latin typeface="Times New Roman" panose="02020603050405020304" pitchFamily="18" charset="0"/>
                <a:cs typeface="Times New Roman" panose="02020603050405020304" pitchFamily="18" charset="0"/>
              </a:endParaRPr>
            </a:p>
            <a:p>
              <a:pPr eaLnBrk="1" hangingPunct="1"/>
              <a:endParaRPr lang="en-US" altLang="en-US" sz="2000">
                <a:latin typeface="Times New Roman" panose="02020603050405020304" pitchFamily="18" charset="0"/>
                <a:cs typeface="Times New Roman" panose="02020603050405020304" pitchFamily="18" charset="0"/>
              </a:endParaRPr>
            </a:p>
            <a:p>
              <a:pPr eaLnBrk="1" hangingPunct="1"/>
              <a:r>
                <a:rPr lang="en-US" altLang="en-US" sz="2000">
                  <a:latin typeface="Times New Roman" panose="02020603050405020304" pitchFamily="18" charset="0"/>
                  <a:cs typeface="Times New Roman" panose="02020603050405020304" pitchFamily="18" charset="0"/>
                </a:rPr>
                <a:t>capillary column PyGC, and </a:t>
              </a:r>
            </a:p>
            <a:p>
              <a:pPr eaLnBrk="1" hangingPunct="1"/>
              <a:endParaRPr lang="en-US" altLang="en-US" sz="2000">
                <a:latin typeface="Times New Roman" panose="02020603050405020304" pitchFamily="18" charset="0"/>
                <a:cs typeface="Times New Roman" panose="02020603050405020304" pitchFamily="18" charset="0"/>
              </a:endParaRPr>
            </a:p>
            <a:p>
              <a:pPr eaLnBrk="1" hangingPunct="1"/>
              <a:endParaRPr lang="en-US" altLang="en-US" sz="2000">
                <a:latin typeface="Times New Roman" panose="02020603050405020304" pitchFamily="18" charset="0"/>
                <a:cs typeface="Times New Roman" panose="02020603050405020304" pitchFamily="18" charset="0"/>
              </a:endParaRPr>
            </a:p>
            <a:p>
              <a:pPr eaLnBrk="1" hangingPunct="1"/>
              <a:endParaRPr lang="en-US" altLang="en-US" sz="2000">
                <a:latin typeface="Times New Roman" panose="02020603050405020304" pitchFamily="18" charset="0"/>
                <a:cs typeface="Times New Roman" panose="02020603050405020304" pitchFamily="18" charset="0"/>
              </a:endParaRPr>
            </a:p>
            <a:p>
              <a:pPr eaLnBrk="1" hangingPunct="1"/>
              <a:endParaRPr lang="en-US" altLang="en-US" sz="2000">
                <a:latin typeface="Times New Roman" panose="02020603050405020304" pitchFamily="18" charset="0"/>
                <a:cs typeface="Times New Roman" panose="02020603050405020304" pitchFamily="18" charset="0"/>
              </a:endParaRPr>
            </a:p>
            <a:p>
              <a:pPr eaLnBrk="1" hangingPunct="1"/>
              <a:endParaRPr lang="en-US" altLang="en-US" sz="2000">
                <a:latin typeface="Times New Roman" panose="02020603050405020304" pitchFamily="18" charset="0"/>
                <a:cs typeface="Times New Roman" panose="02020603050405020304" pitchFamily="18" charset="0"/>
              </a:endParaRPr>
            </a:p>
            <a:p>
              <a:pPr eaLnBrk="1" hangingPunct="1"/>
              <a:r>
                <a:rPr lang="en-US" altLang="en-US" sz="2000">
                  <a:latin typeface="Times New Roman" panose="02020603050405020304" pitchFamily="18" charset="0"/>
                  <a:cs typeface="Times New Roman" panose="02020603050405020304" pitchFamily="18" charset="0"/>
                </a:rPr>
                <a:t>Thermal assisted Hydrolysis </a:t>
              </a:r>
            </a:p>
            <a:p>
              <a:pPr eaLnBrk="1" hangingPunct="1"/>
              <a:r>
                <a:rPr lang="en-US" altLang="en-US" sz="2000">
                  <a:latin typeface="Times New Roman" panose="02020603050405020304" pitchFamily="18" charset="0"/>
                  <a:cs typeface="Times New Roman" panose="02020603050405020304" pitchFamily="18" charset="0"/>
                </a:rPr>
                <a:t>and Methylation GC</a:t>
              </a:r>
            </a:p>
          </p:txBody>
        </p:sp>
        <p:sp>
          <p:nvSpPr>
            <p:cNvPr id="23558" name="Text Box 8">
              <a:extLst>
                <a:ext uri="{FF2B5EF4-FFF2-40B4-BE49-F238E27FC236}">
                  <a16:creationId xmlns:a16="http://schemas.microsoft.com/office/drawing/2014/main" id="{C7850146-A792-49BD-AC08-9AA3914F4766}"/>
                </a:ext>
              </a:extLst>
            </p:cNvPr>
            <p:cNvSpPr txBox="1">
              <a:spLocks noChangeArrowheads="1"/>
            </p:cNvSpPr>
            <p:nvPr/>
          </p:nvSpPr>
          <p:spPr bwMode="auto">
            <a:xfrm>
              <a:off x="2928" y="3677"/>
              <a:ext cx="2448"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5000"/>
                </a:lnSpc>
              </a:pPr>
              <a:r>
                <a:rPr lang="en-US" altLang="en-US" b="1" i="1">
                  <a:latin typeface="Times New Roman" panose="02020603050405020304" pitchFamily="18" charset="0"/>
                  <a:cs typeface="Times New Roman" panose="02020603050405020304" pitchFamily="18" charset="0"/>
                </a:rPr>
                <a:t>MA methacrolein, C6LA hexanal, C8AL octanal, PA phthalic anhydride, etc. etc.  </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8">
            <a:extLst>
              <a:ext uri="{FF2B5EF4-FFF2-40B4-BE49-F238E27FC236}">
                <a16:creationId xmlns:a16="http://schemas.microsoft.com/office/drawing/2014/main" id="{D17B13C9-E6A8-41EF-B351-ADA234B780EC}"/>
              </a:ext>
            </a:extLst>
          </p:cNvPr>
          <p:cNvGrpSpPr>
            <a:grpSpLocks/>
          </p:cNvGrpSpPr>
          <p:nvPr/>
        </p:nvGrpSpPr>
        <p:grpSpPr bwMode="auto">
          <a:xfrm>
            <a:off x="381000" y="152400"/>
            <a:ext cx="8623300" cy="6477000"/>
            <a:chOff x="240" y="96"/>
            <a:chExt cx="5432" cy="4080"/>
          </a:xfrm>
        </p:grpSpPr>
        <p:pic>
          <p:nvPicPr>
            <p:cNvPr id="24579" name="Picture 4" descr="scan0010">
              <a:extLst>
                <a:ext uri="{FF2B5EF4-FFF2-40B4-BE49-F238E27FC236}">
                  <a16:creationId xmlns:a16="http://schemas.microsoft.com/office/drawing/2014/main" id="{581B1747-226F-4F5A-918F-ABC2AC335423}"/>
                </a:ext>
              </a:extLst>
            </p:cNvPr>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r="-43" b="9210"/>
            <a:stretch>
              <a:fillRect/>
            </a:stretch>
          </p:blipFill>
          <p:spPr bwMode="auto">
            <a:xfrm>
              <a:off x="240" y="192"/>
              <a:ext cx="2851" cy="3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 Box 6">
              <a:extLst>
                <a:ext uri="{FF2B5EF4-FFF2-40B4-BE49-F238E27FC236}">
                  <a16:creationId xmlns:a16="http://schemas.microsoft.com/office/drawing/2014/main" id="{DCCDB8EC-E260-46D1-BF39-9692235CF463}"/>
                </a:ext>
              </a:extLst>
            </p:cNvPr>
            <p:cNvSpPr txBox="1">
              <a:spLocks noChangeArrowheads="1"/>
            </p:cNvSpPr>
            <p:nvPr/>
          </p:nvSpPr>
          <p:spPr bwMode="auto">
            <a:xfrm>
              <a:off x="3024" y="96"/>
              <a:ext cx="2648"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i="1">
                  <a:latin typeface="Times New Roman" panose="02020603050405020304" pitchFamily="18" charset="0"/>
                  <a:cs typeface="Times New Roman" panose="02020603050405020304" pitchFamily="18" charset="0"/>
                </a:rPr>
                <a:t>Pyrogram of four acrylic latex architectural paints having different monomer compositions</a:t>
              </a:r>
            </a:p>
          </p:txBody>
        </p:sp>
        <p:sp>
          <p:nvSpPr>
            <p:cNvPr id="24581" name="Text Box 7">
              <a:extLst>
                <a:ext uri="{FF2B5EF4-FFF2-40B4-BE49-F238E27FC236}">
                  <a16:creationId xmlns:a16="http://schemas.microsoft.com/office/drawing/2014/main" id="{CB73F0CE-5642-48D8-8161-B6EFDB7F6EA8}"/>
                </a:ext>
              </a:extLst>
            </p:cNvPr>
            <p:cNvSpPr txBox="1">
              <a:spLocks noChangeArrowheads="1"/>
            </p:cNvSpPr>
            <p:nvPr/>
          </p:nvSpPr>
          <p:spPr bwMode="auto">
            <a:xfrm>
              <a:off x="3120" y="1430"/>
              <a:ext cx="1665" cy="1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i="1">
                  <a:latin typeface="Times New Roman" panose="02020603050405020304" pitchFamily="18" charset="0"/>
                  <a:cs typeface="Times New Roman" panose="02020603050405020304" pitchFamily="18" charset="0"/>
                </a:rPr>
                <a:t>MMA  methylmethacrylate</a:t>
              </a:r>
            </a:p>
            <a:p>
              <a:pPr eaLnBrk="1" hangingPunct="1"/>
              <a:endParaRPr lang="en-US" altLang="en-US" i="1">
                <a:latin typeface="Times New Roman" panose="02020603050405020304" pitchFamily="18" charset="0"/>
                <a:cs typeface="Times New Roman" panose="02020603050405020304" pitchFamily="18" charset="0"/>
              </a:endParaRPr>
            </a:p>
            <a:p>
              <a:pPr eaLnBrk="1" hangingPunct="1"/>
              <a:r>
                <a:rPr lang="en-US" altLang="en-US" i="1">
                  <a:latin typeface="Times New Roman" panose="02020603050405020304" pitchFamily="18" charset="0"/>
                  <a:cs typeface="Times New Roman" panose="02020603050405020304" pitchFamily="18" charset="0"/>
                </a:rPr>
                <a:t>BA      butylacrylate</a:t>
              </a:r>
            </a:p>
            <a:p>
              <a:pPr eaLnBrk="1" hangingPunct="1"/>
              <a:endParaRPr lang="en-US" altLang="en-US" i="1">
                <a:latin typeface="Times New Roman" panose="02020603050405020304" pitchFamily="18" charset="0"/>
                <a:cs typeface="Times New Roman" panose="02020603050405020304" pitchFamily="18" charset="0"/>
              </a:endParaRPr>
            </a:p>
            <a:p>
              <a:pPr eaLnBrk="1" hangingPunct="1"/>
              <a:r>
                <a:rPr lang="en-US" altLang="en-US" i="1">
                  <a:latin typeface="Times New Roman" panose="02020603050405020304" pitchFamily="18" charset="0"/>
                  <a:cs typeface="Times New Roman" panose="02020603050405020304" pitchFamily="18" charset="0"/>
                </a:rPr>
                <a:t>S         styrene</a:t>
              </a:r>
            </a:p>
            <a:p>
              <a:pPr eaLnBrk="1" hangingPunct="1"/>
              <a:endParaRPr lang="en-US" altLang="en-US" i="1">
                <a:latin typeface="Times New Roman" panose="02020603050405020304" pitchFamily="18" charset="0"/>
                <a:cs typeface="Times New Roman" panose="02020603050405020304" pitchFamily="18" charset="0"/>
              </a:endParaRPr>
            </a:p>
            <a:p>
              <a:pPr eaLnBrk="1" hangingPunct="1"/>
              <a:r>
                <a:rPr lang="en-US" altLang="en-US" i="1">
                  <a:latin typeface="Times New Roman" panose="02020603050405020304" pitchFamily="18" charset="0"/>
                  <a:cs typeface="Times New Roman" panose="02020603050405020304" pitchFamily="18" charset="0"/>
                </a:rPr>
                <a:t>EA     ethylacrylate</a:t>
              </a:r>
            </a:p>
            <a:p>
              <a:pPr eaLnBrk="1" hangingPunct="1"/>
              <a:endParaRPr lang="en-US" altLang="en-US" i="1">
                <a:latin typeface="Times New Roman" panose="02020603050405020304" pitchFamily="18" charset="0"/>
                <a:cs typeface="Times New Roman" panose="02020603050405020304" pitchFamily="18" charset="0"/>
              </a:endParaRPr>
            </a:p>
            <a:p>
              <a:pPr eaLnBrk="1" hangingPunct="1"/>
              <a:r>
                <a:rPr lang="en-US" altLang="en-US" i="1">
                  <a:latin typeface="Times New Roman" panose="02020603050405020304" pitchFamily="18" charset="0"/>
                  <a:cs typeface="Times New Roman" panose="02020603050405020304" pitchFamily="18" charset="0"/>
                </a:rPr>
                <a:t>EHA  2-ethylhexylacrylate</a:t>
              </a:r>
            </a:p>
            <a:p>
              <a:pPr eaLnBrk="1" hangingPunct="1"/>
              <a:endParaRPr lang="en-US" altLang="en-US" i="1">
                <a:latin typeface="Times New Roman" panose="02020603050405020304" pitchFamily="18" charset="0"/>
                <a:cs typeface="Times New Roman" panose="02020603050405020304" pitchFamily="18" charset="0"/>
              </a:endParaRPr>
            </a:p>
            <a:p>
              <a:pPr eaLnBrk="1" hangingPunct="1"/>
              <a:r>
                <a:rPr lang="en-US" altLang="en-US" i="1">
                  <a:latin typeface="Times New Roman" panose="02020603050405020304" pitchFamily="18" charset="0"/>
                  <a:cs typeface="Times New Roman" panose="02020603050405020304" pitchFamily="18" charset="0"/>
                </a:rPr>
                <a:t>etc. etc.</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8">
            <a:extLst>
              <a:ext uri="{FF2B5EF4-FFF2-40B4-BE49-F238E27FC236}">
                <a16:creationId xmlns:a16="http://schemas.microsoft.com/office/drawing/2014/main" id="{A970932E-CD4A-4F26-9FEF-ABC44DEAC3F9}"/>
              </a:ext>
            </a:extLst>
          </p:cNvPr>
          <p:cNvGrpSpPr>
            <a:grpSpLocks/>
          </p:cNvGrpSpPr>
          <p:nvPr/>
        </p:nvGrpSpPr>
        <p:grpSpPr bwMode="auto">
          <a:xfrm>
            <a:off x="762000" y="304800"/>
            <a:ext cx="8164513" cy="6400800"/>
            <a:chOff x="480" y="192"/>
            <a:chExt cx="5143" cy="4032"/>
          </a:xfrm>
        </p:grpSpPr>
        <p:pic>
          <p:nvPicPr>
            <p:cNvPr id="25603" name="Picture 4" descr="scan0011">
              <a:extLst>
                <a:ext uri="{FF2B5EF4-FFF2-40B4-BE49-F238E27FC236}">
                  <a16:creationId xmlns:a16="http://schemas.microsoft.com/office/drawing/2014/main" id="{C28F1F3B-5065-4D58-A2CF-62B141FAF555}"/>
                </a:ext>
              </a:extLst>
            </p:cNvPr>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b="11250"/>
            <a:stretch>
              <a:fillRect/>
            </a:stretch>
          </p:blipFill>
          <p:spPr bwMode="auto">
            <a:xfrm>
              <a:off x="480" y="192"/>
              <a:ext cx="2903" cy="4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6">
              <a:extLst>
                <a:ext uri="{FF2B5EF4-FFF2-40B4-BE49-F238E27FC236}">
                  <a16:creationId xmlns:a16="http://schemas.microsoft.com/office/drawing/2014/main" id="{A7B681D0-8DD3-43E8-BA31-23A575C4D78F}"/>
                </a:ext>
              </a:extLst>
            </p:cNvPr>
            <p:cNvSpPr txBox="1">
              <a:spLocks noChangeArrowheads="1"/>
            </p:cNvSpPr>
            <p:nvPr/>
          </p:nvSpPr>
          <p:spPr bwMode="auto">
            <a:xfrm>
              <a:off x="2832" y="240"/>
              <a:ext cx="2640" cy="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pPr>
              <a:r>
                <a:rPr lang="en-US" altLang="en-US" i="1">
                  <a:latin typeface="Times New Roman" panose="02020603050405020304" pitchFamily="18" charset="0"/>
                  <a:cs typeface="Times New Roman" panose="02020603050405020304" pitchFamily="18" charset="0"/>
                </a:rPr>
                <a:t>Pyrogram of two acrylic enamel automobile original topcoat finishes by PyGC/MS</a:t>
              </a:r>
            </a:p>
          </p:txBody>
        </p:sp>
        <p:sp>
          <p:nvSpPr>
            <p:cNvPr id="25605" name="Rectangle 7">
              <a:extLst>
                <a:ext uri="{FF2B5EF4-FFF2-40B4-BE49-F238E27FC236}">
                  <a16:creationId xmlns:a16="http://schemas.microsoft.com/office/drawing/2014/main" id="{4A5B095D-B707-427D-B898-0B25F614FFCF}"/>
                </a:ext>
              </a:extLst>
            </p:cNvPr>
            <p:cNvSpPr>
              <a:spLocks noChangeArrowheads="1"/>
            </p:cNvSpPr>
            <p:nvPr/>
          </p:nvSpPr>
          <p:spPr bwMode="auto">
            <a:xfrm>
              <a:off x="3216" y="2112"/>
              <a:ext cx="2407" cy="1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i="1">
                  <a:latin typeface="Times New Roman" panose="02020603050405020304" pitchFamily="18" charset="0"/>
                  <a:cs typeface="Times New Roman" panose="02020603050405020304" pitchFamily="18" charset="0"/>
                </a:rPr>
                <a:t>MMA  methylmethacrylate</a:t>
              </a:r>
            </a:p>
            <a:p>
              <a:pPr eaLnBrk="1" hangingPunct="1"/>
              <a:endParaRPr lang="en-US" altLang="en-US" sz="2000" i="1">
                <a:latin typeface="Times New Roman" panose="02020603050405020304" pitchFamily="18" charset="0"/>
                <a:cs typeface="Times New Roman" panose="02020603050405020304" pitchFamily="18" charset="0"/>
              </a:endParaRPr>
            </a:p>
            <a:p>
              <a:pPr eaLnBrk="1" hangingPunct="1"/>
              <a:r>
                <a:rPr lang="en-US" altLang="en-US" sz="2000" i="1">
                  <a:latin typeface="Times New Roman" panose="02020603050405020304" pitchFamily="18" charset="0"/>
                  <a:cs typeface="Times New Roman" panose="02020603050405020304" pitchFamily="18" charset="0"/>
                </a:rPr>
                <a:t>BuOH  n-butanol</a:t>
              </a:r>
            </a:p>
            <a:p>
              <a:pPr eaLnBrk="1" hangingPunct="1"/>
              <a:endParaRPr lang="en-US" altLang="en-US" sz="2000" i="1">
                <a:latin typeface="Times New Roman" panose="02020603050405020304" pitchFamily="18" charset="0"/>
                <a:cs typeface="Times New Roman" panose="02020603050405020304" pitchFamily="18" charset="0"/>
              </a:endParaRPr>
            </a:p>
            <a:p>
              <a:pPr eaLnBrk="1" hangingPunct="1"/>
              <a:r>
                <a:rPr lang="en-US" altLang="en-US" sz="2000" i="1">
                  <a:latin typeface="Times New Roman" panose="02020603050405020304" pitchFamily="18" charset="0"/>
                  <a:cs typeface="Times New Roman" panose="02020603050405020304" pitchFamily="18" charset="0"/>
                </a:rPr>
                <a:t>BMA butylmethacrylate</a:t>
              </a:r>
            </a:p>
            <a:p>
              <a:pPr eaLnBrk="1" hangingPunct="1"/>
              <a:endParaRPr lang="en-US" altLang="en-US" sz="2000" i="1">
                <a:latin typeface="Times New Roman" panose="02020603050405020304" pitchFamily="18" charset="0"/>
                <a:cs typeface="Times New Roman" panose="02020603050405020304" pitchFamily="18" charset="0"/>
              </a:endParaRPr>
            </a:p>
            <a:p>
              <a:pPr eaLnBrk="1" hangingPunct="1"/>
              <a:r>
                <a:rPr lang="en-US" altLang="en-US" sz="2000" i="1">
                  <a:latin typeface="Times New Roman" panose="02020603050405020304" pitchFamily="18" charset="0"/>
                  <a:cs typeface="Times New Roman" panose="02020603050405020304" pitchFamily="18" charset="0"/>
                </a:rPr>
                <a:t>HPMA hydroxypropylmethacrylate </a:t>
              </a:r>
            </a:p>
            <a:p>
              <a:pPr eaLnBrk="1" hangingPunct="1"/>
              <a:endParaRPr lang="en-US" altLang="en-US" sz="2000" i="1">
                <a:latin typeface="Times New Roman" panose="02020603050405020304" pitchFamily="18" charset="0"/>
                <a:cs typeface="Times New Roman" panose="02020603050405020304" pitchFamily="18" charset="0"/>
              </a:endParaRPr>
            </a:p>
            <a:p>
              <a:pPr eaLnBrk="1" hangingPunct="1"/>
              <a:r>
                <a:rPr lang="en-US" altLang="en-US" sz="2000" i="1">
                  <a:latin typeface="Times New Roman" panose="02020603050405020304" pitchFamily="18" charset="0"/>
                  <a:cs typeface="Times New Roman" panose="02020603050405020304" pitchFamily="18" charset="0"/>
                </a:rPr>
                <a:t>etc, etc. </a:t>
              </a: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7">
            <a:extLst>
              <a:ext uri="{FF2B5EF4-FFF2-40B4-BE49-F238E27FC236}">
                <a16:creationId xmlns:a16="http://schemas.microsoft.com/office/drawing/2014/main" id="{6F1300AE-2C5C-4BC3-9B48-4393E2FC6328}"/>
              </a:ext>
            </a:extLst>
          </p:cNvPr>
          <p:cNvGrpSpPr>
            <a:grpSpLocks/>
          </p:cNvGrpSpPr>
          <p:nvPr/>
        </p:nvGrpSpPr>
        <p:grpSpPr bwMode="auto">
          <a:xfrm>
            <a:off x="304800" y="228600"/>
            <a:ext cx="8077200" cy="6362700"/>
            <a:chOff x="192" y="144"/>
            <a:chExt cx="5088" cy="4008"/>
          </a:xfrm>
        </p:grpSpPr>
        <p:pic>
          <p:nvPicPr>
            <p:cNvPr id="26627" name="Picture 4" descr="scan0012">
              <a:extLst>
                <a:ext uri="{FF2B5EF4-FFF2-40B4-BE49-F238E27FC236}">
                  <a16:creationId xmlns:a16="http://schemas.microsoft.com/office/drawing/2014/main" id="{5F2018A3-6ED7-4A92-8205-2470A11282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395"/>
            <a:stretch>
              <a:fillRect/>
            </a:stretch>
          </p:blipFill>
          <p:spPr bwMode="auto">
            <a:xfrm>
              <a:off x="192" y="528"/>
              <a:ext cx="5088" cy="3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6">
              <a:extLst>
                <a:ext uri="{FF2B5EF4-FFF2-40B4-BE49-F238E27FC236}">
                  <a16:creationId xmlns:a16="http://schemas.microsoft.com/office/drawing/2014/main" id="{A6CC31F2-10B6-48F9-A7C2-6ADDA7638EAE}"/>
                </a:ext>
              </a:extLst>
            </p:cNvPr>
            <p:cNvSpPr txBox="1">
              <a:spLocks noChangeArrowheads="1"/>
            </p:cNvSpPr>
            <p:nvPr/>
          </p:nvSpPr>
          <p:spPr bwMode="auto">
            <a:xfrm>
              <a:off x="1104" y="144"/>
              <a:ext cx="3216" cy="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75000"/>
                </a:lnSpc>
              </a:pPr>
              <a:r>
                <a:rPr lang="en-US" altLang="en-US">
                  <a:latin typeface="Times New Roman" panose="02020603050405020304" pitchFamily="18" charset="0"/>
                  <a:cs typeface="Times New Roman" panose="02020603050405020304" pitchFamily="18" charset="0"/>
                </a:rPr>
                <a:t>THM profile of the baked alkyd enamel </a:t>
              </a:r>
            </a:p>
            <a:p>
              <a:pPr eaLnBrk="1" hangingPunct="1">
                <a:lnSpc>
                  <a:spcPct val="75000"/>
                </a:lnSpc>
              </a:pPr>
              <a:r>
                <a:rPr lang="en-US" altLang="en-US">
                  <a:latin typeface="Times New Roman" panose="02020603050405020304" pitchFamily="18" charset="0"/>
                  <a:cs typeface="Times New Roman" panose="02020603050405020304" pitchFamily="18" charset="0"/>
                </a:rPr>
                <a:t>paint smear found on a baseball bat</a:t>
              </a:r>
            </a:p>
            <a:p>
              <a:pPr eaLnBrk="1" hangingPunct="1">
                <a:lnSpc>
                  <a:spcPct val="75000"/>
                </a:lnSpc>
              </a:pPr>
              <a:endParaRPr lang="en-US" altLang="en-US">
                <a:latin typeface="Times New Roman" panose="02020603050405020304" pitchFamily="18" charset="0"/>
                <a:cs typeface="Times New Roman" panose="02020603050405020304" pitchFamily="18" charset="0"/>
              </a:endParaRPr>
            </a:p>
            <a:p>
              <a:pPr eaLnBrk="1" hangingPunct="1">
                <a:lnSpc>
                  <a:spcPct val="75000"/>
                </a:lnSpc>
              </a:pPr>
              <a:r>
                <a:rPr lang="en-US" altLang="en-US" sz="2000" b="1" i="1">
                  <a:latin typeface="Times New Roman" panose="02020603050405020304" pitchFamily="18" charset="0"/>
                  <a:cs typeface="Times New Roman" panose="02020603050405020304" pitchFamily="18" charset="0"/>
                </a:rPr>
                <a:t>found to be consistent with </a:t>
              </a:r>
            </a:p>
            <a:p>
              <a:pPr eaLnBrk="1" hangingPunct="1">
                <a:lnSpc>
                  <a:spcPct val="75000"/>
                </a:lnSpc>
              </a:pPr>
              <a:r>
                <a:rPr lang="en-US" altLang="en-US" sz="2000" b="1" i="1">
                  <a:latin typeface="Times New Roman" panose="02020603050405020304" pitchFamily="18" charset="0"/>
                  <a:cs typeface="Times New Roman" panose="02020603050405020304" pitchFamily="18" charset="0"/>
                </a:rPr>
                <a:t>the paint from a Honda vehicle</a:t>
              </a: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Group 14">
            <a:extLst>
              <a:ext uri="{FF2B5EF4-FFF2-40B4-BE49-F238E27FC236}">
                <a16:creationId xmlns:a16="http://schemas.microsoft.com/office/drawing/2014/main" id="{10DB6BDE-A36C-4B0D-B36E-7186736DC082}"/>
              </a:ext>
            </a:extLst>
          </p:cNvPr>
          <p:cNvGrpSpPr>
            <a:grpSpLocks/>
          </p:cNvGrpSpPr>
          <p:nvPr/>
        </p:nvGrpSpPr>
        <p:grpSpPr bwMode="auto">
          <a:xfrm>
            <a:off x="838200" y="152400"/>
            <a:ext cx="7696200" cy="6596063"/>
            <a:chOff x="528" y="96"/>
            <a:chExt cx="4848" cy="4155"/>
          </a:xfrm>
        </p:grpSpPr>
        <p:grpSp>
          <p:nvGrpSpPr>
            <p:cNvPr id="27651" name="Group 11">
              <a:extLst>
                <a:ext uri="{FF2B5EF4-FFF2-40B4-BE49-F238E27FC236}">
                  <a16:creationId xmlns:a16="http://schemas.microsoft.com/office/drawing/2014/main" id="{9C706DC9-AB23-4FCF-8906-38029E34A0EC}"/>
                </a:ext>
              </a:extLst>
            </p:cNvPr>
            <p:cNvGrpSpPr>
              <a:grpSpLocks/>
            </p:cNvGrpSpPr>
            <p:nvPr/>
          </p:nvGrpSpPr>
          <p:grpSpPr bwMode="auto">
            <a:xfrm>
              <a:off x="528" y="96"/>
              <a:ext cx="4848" cy="4155"/>
              <a:chOff x="528" y="96"/>
              <a:chExt cx="4848" cy="4155"/>
            </a:xfrm>
          </p:grpSpPr>
          <p:pic>
            <p:nvPicPr>
              <p:cNvPr id="27653" name="Picture 4" descr="scan0013">
                <a:extLst>
                  <a:ext uri="{FF2B5EF4-FFF2-40B4-BE49-F238E27FC236}">
                    <a16:creationId xmlns:a16="http://schemas.microsoft.com/office/drawing/2014/main" id="{0A5C2EDE-F3F4-45E0-9A88-866F169E1A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 y="96"/>
                <a:ext cx="4848" cy="4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ext Box 8">
                <a:extLst>
                  <a:ext uri="{FF2B5EF4-FFF2-40B4-BE49-F238E27FC236}">
                    <a16:creationId xmlns:a16="http://schemas.microsoft.com/office/drawing/2014/main" id="{DFE53F7F-601D-41AF-92FB-77F98CAD20AE}"/>
                  </a:ext>
                </a:extLst>
              </p:cNvPr>
              <p:cNvSpPr txBox="1">
                <a:spLocks noChangeArrowheads="1"/>
              </p:cNvSpPr>
              <p:nvPr/>
            </p:nvSpPr>
            <p:spPr bwMode="auto">
              <a:xfrm>
                <a:off x="624" y="3600"/>
                <a:ext cx="576" cy="1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800"/>
                  <a:t>         </a:t>
                </a:r>
              </a:p>
            </p:txBody>
          </p:sp>
        </p:grpSp>
        <p:sp>
          <p:nvSpPr>
            <p:cNvPr id="27652" name="Text Box 13">
              <a:extLst>
                <a:ext uri="{FF2B5EF4-FFF2-40B4-BE49-F238E27FC236}">
                  <a16:creationId xmlns:a16="http://schemas.microsoft.com/office/drawing/2014/main" id="{9E74C7BC-082E-4748-97D8-ED615B2882CB}"/>
                </a:ext>
              </a:extLst>
            </p:cNvPr>
            <p:cNvSpPr txBox="1">
              <a:spLocks noChangeArrowheads="1"/>
            </p:cNvSpPr>
            <p:nvPr/>
          </p:nvSpPr>
          <p:spPr bwMode="auto">
            <a:xfrm>
              <a:off x="1920" y="96"/>
              <a:ext cx="207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latin typeface="Times New Roman" panose="02020603050405020304" pitchFamily="18" charset="0"/>
                  <a:cs typeface="Times New Roman" panose="02020603050405020304" pitchFamily="18" charset="0"/>
                </a:rPr>
                <a:t>THM-GC-MS Pyrogram</a:t>
              </a:r>
            </a:p>
            <a:p>
              <a:pPr eaLnBrk="1" hangingPunct="1"/>
              <a:r>
                <a:rPr lang="en-US" altLang="en-US" b="1">
                  <a:latin typeface="Times New Roman" panose="02020603050405020304" pitchFamily="18" charset="0"/>
                  <a:cs typeface="Times New Roman" panose="02020603050405020304" pitchFamily="18" charset="0"/>
                </a:rPr>
                <a:t>polyester automotive body filler</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scan0018">
            <a:extLst>
              <a:ext uri="{FF2B5EF4-FFF2-40B4-BE49-F238E27FC236}">
                <a16:creationId xmlns:a16="http://schemas.microsoft.com/office/drawing/2014/main" id="{59F327D0-86DF-4AE7-9D3A-BF8B9CFE788A}"/>
              </a:ext>
            </a:extLst>
          </p:cNvPr>
          <p:cNvPicPr>
            <a:picLocks noChangeAspect="1" noChangeArrowheads="1"/>
          </p:cNvPicPr>
          <p:nvPr>
            <p:ph/>
          </p:nvPr>
        </p:nvPicPr>
        <p:blipFill>
          <a:blip r:embed="rId2">
            <a:lum contrast="6000"/>
            <a:extLst>
              <a:ext uri="{28A0092B-C50C-407E-A947-70E740481C1C}">
                <a14:useLocalDpi xmlns:a14="http://schemas.microsoft.com/office/drawing/2010/main" val="0"/>
              </a:ext>
            </a:extLst>
          </a:blip>
          <a:srcRect l="24870" t="13982" r="27046" b="4942"/>
          <a:stretch>
            <a:fillRect/>
          </a:stretch>
        </p:blipFill>
        <p:spPr>
          <a:xfrm>
            <a:off x="2819400" y="304800"/>
            <a:ext cx="3683000" cy="6324600"/>
          </a:xfrm>
          <a:noFill/>
        </p:spPr>
      </p:pic>
      <p:sp>
        <p:nvSpPr>
          <p:cNvPr id="28675" name="Text Box 3">
            <a:extLst>
              <a:ext uri="{FF2B5EF4-FFF2-40B4-BE49-F238E27FC236}">
                <a16:creationId xmlns:a16="http://schemas.microsoft.com/office/drawing/2014/main" id="{65302C28-6A75-4551-97B2-20D1C0824A7B}"/>
              </a:ext>
            </a:extLst>
          </p:cNvPr>
          <p:cNvSpPr txBox="1">
            <a:spLocks noChangeArrowheads="1"/>
          </p:cNvSpPr>
          <p:nvPr/>
        </p:nvSpPr>
        <p:spPr bwMode="auto">
          <a:xfrm>
            <a:off x="3079750" y="2438400"/>
            <a:ext cx="24828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Diamonds with sample</a:t>
            </a:r>
          </a:p>
        </p:txBody>
      </p:sp>
      <p:sp>
        <p:nvSpPr>
          <p:cNvPr id="28676" name="Text Box 4">
            <a:extLst>
              <a:ext uri="{FF2B5EF4-FFF2-40B4-BE49-F238E27FC236}">
                <a16:creationId xmlns:a16="http://schemas.microsoft.com/office/drawing/2014/main" id="{C951242A-15FA-45B0-97F6-A0E2F4D2028E}"/>
              </a:ext>
            </a:extLst>
          </p:cNvPr>
          <p:cNvSpPr txBox="1">
            <a:spLocks noChangeArrowheads="1"/>
          </p:cNvSpPr>
          <p:nvPr/>
        </p:nvSpPr>
        <p:spPr bwMode="auto">
          <a:xfrm>
            <a:off x="3200400" y="6248400"/>
            <a:ext cx="29146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Low-pressure diamond cell</a:t>
            </a:r>
          </a:p>
        </p:txBody>
      </p:sp>
      <p:sp>
        <p:nvSpPr>
          <p:cNvPr id="28677" name="Text Box 5">
            <a:extLst>
              <a:ext uri="{FF2B5EF4-FFF2-40B4-BE49-F238E27FC236}">
                <a16:creationId xmlns:a16="http://schemas.microsoft.com/office/drawing/2014/main" id="{0DAD393E-DB6D-46C1-9516-1FACDF86EC9E}"/>
              </a:ext>
            </a:extLst>
          </p:cNvPr>
          <p:cNvSpPr txBox="1">
            <a:spLocks noChangeArrowheads="1"/>
          </p:cNvSpPr>
          <p:nvPr/>
        </p:nvSpPr>
        <p:spPr bwMode="auto">
          <a:xfrm>
            <a:off x="2495550" y="2438400"/>
            <a:ext cx="6286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       </a:t>
            </a:r>
          </a:p>
        </p:txBody>
      </p:sp>
      <p:sp>
        <p:nvSpPr>
          <p:cNvPr id="28678" name="Text Box 6">
            <a:extLst>
              <a:ext uri="{FF2B5EF4-FFF2-40B4-BE49-F238E27FC236}">
                <a16:creationId xmlns:a16="http://schemas.microsoft.com/office/drawing/2014/main" id="{D8BE595C-AD07-43ED-ADEE-5233E9E57D2B}"/>
              </a:ext>
            </a:extLst>
          </p:cNvPr>
          <p:cNvSpPr txBox="1">
            <a:spLocks noChangeArrowheads="1"/>
          </p:cNvSpPr>
          <p:nvPr/>
        </p:nvSpPr>
        <p:spPr bwMode="auto">
          <a:xfrm>
            <a:off x="2317750" y="6248400"/>
            <a:ext cx="8826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scan0019">
            <a:extLst>
              <a:ext uri="{FF2B5EF4-FFF2-40B4-BE49-F238E27FC236}">
                <a16:creationId xmlns:a16="http://schemas.microsoft.com/office/drawing/2014/main" id="{3BA87D00-0FA1-4E4A-8E45-DED8174848ED}"/>
              </a:ext>
            </a:extLst>
          </p:cNvPr>
          <p:cNvPicPr>
            <a:picLocks noChangeAspect="1" noChangeArrowheads="1"/>
          </p:cNvPicPr>
          <p:nvPr>
            <p:ph/>
          </p:nvPr>
        </p:nvPicPr>
        <p:blipFill>
          <a:blip r:embed="rId2">
            <a:lum contrast="12000"/>
            <a:extLst>
              <a:ext uri="{28A0092B-C50C-407E-A947-70E740481C1C}">
                <a14:useLocalDpi xmlns:a14="http://schemas.microsoft.com/office/drawing/2010/main" val="0"/>
              </a:ext>
            </a:extLst>
          </a:blip>
          <a:srcRect l="65886" t="58142" b="2040"/>
          <a:stretch>
            <a:fillRect/>
          </a:stretch>
        </p:blipFill>
        <p:spPr>
          <a:xfrm>
            <a:off x="1295400" y="1219200"/>
            <a:ext cx="5715000" cy="4348163"/>
          </a:xfr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scan0020">
            <a:extLst>
              <a:ext uri="{FF2B5EF4-FFF2-40B4-BE49-F238E27FC236}">
                <a16:creationId xmlns:a16="http://schemas.microsoft.com/office/drawing/2014/main" id="{A0A6CDF0-E55C-4758-999B-F7F70DBCDC8D}"/>
              </a:ext>
            </a:extLst>
          </p:cNvPr>
          <p:cNvPicPr>
            <a:picLocks noChangeAspect="1" noChangeArrowheads="1"/>
          </p:cNvPicPr>
          <p:nvPr>
            <p:ph/>
          </p:nvPr>
        </p:nvPicPr>
        <p:blipFill>
          <a:blip r:embed="rId2">
            <a:lum contrast="6000"/>
            <a:extLst>
              <a:ext uri="{28A0092B-C50C-407E-A947-70E740481C1C}">
                <a14:useLocalDpi xmlns:a14="http://schemas.microsoft.com/office/drawing/2010/main" val="0"/>
              </a:ext>
            </a:extLst>
          </a:blip>
          <a:srcRect t="7468" r="6255" b="3418"/>
          <a:stretch>
            <a:fillRect/>
          </a:stretch>
        </p:blipFill>
        <p:spPr>
          <a:xfrm>
            <a:off x="304800" y="250825"/>
            <a:ext cx="8534400" cy="6043613"/>
          </a:xfrm>
          <a:noFill/>
        </p:spPr>
      </p:pic>
      <p:sp>
        <p:nvSpPr>
          <p:cNvPr id="30723" name="Text Box 3">
            <a:extLst>
              <a:ext uri="{FF2B5EF4-FFF2-40B4-BE49-F238E27FC236}">
                <a16:creationId xmlns:a16="http://schemas.microsoft.com/office/drawing/2014/main" id="{E21A0BC0-5710-4C8C-A6E9-7602048300A7}"/>
              </a:ext>
            </a:extLst>
          </p:cNvPr>
          <p:cNvSpPr txBox="1">
            <a:spLocks noChangeArrowheads="1"/>
          </p:cNvSpPr>
          <p:nvPr/>
        </p:nvSpPr>
        <p:spPr bwMode="auto">
          <a:xfrm>
            <a:off x="136525" y="188913"/>
            <a:ext cx="139065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scan0021">
            <a:extLst>
              <a:ext uri="{FF2B5EF4-FFF2-40B4-BE49-F238E27FC236}">
                <a16:creationId xmlns:a16="http://schemas.microsoft.com/office/drawing/2014/main" id="{D98B96EB-77AF-408F-B062-33A2107B72C7}"/>
              </a:ext>
            </a:extLst>
          </p:cNvPr>
          <p:cNvPicPr>
            <a:picLocks noChangeAspect="1" noChangeArrowheads="1"/>
          </p:cNvPicPr>
          <p:nvPr>
            <p:ph/>
          </p:nvPr>
        </p:nvPicPr>
        <p:blipFill>
          <a:blip r:embed="rId2">
            <a:extLst>
              <a:ext uri="{28A0092B-C50C-407E-A947-70E740481C1C}">
                <a14:useLocalDpi xmlns:a14="http://schemas.microsoft.com/office/drawing/2010/main" val="0"/>
              </a:ext>
            </a:extLst>
          </a:blip>
          <a:srcRect t="14841" r="3984" b="27310"/>
          <a:stretch>
            <a:fillRect/>
          </a:stretch>
        </p:blipFill>
        <p:spPr>
          <a:xfrm>
            <a:off x="914400" y="76200"/>
            <a:ext cx="7086600" cy="6564313"/>
          </a:xfrm>
          <a:noFill/>
        </p:spPr>
      </p:pic>
      <p:sp>
        <p:nvSpPr>
          <p:cNvPr id="31747" name="Text Box 3">
            <a:extLst>
              <a:ext uri="{FF2B5EF4-FFF2-40B4-BE49-F238E27FC236}">
                <a16:creationId xmlns:a16="http://schemas.microsoft.com/office/drawing/2014/main" id="{0A9F22E4-9231-4073-BF57-132FC0077F37}"/>
              </a:ext>
            </a:extLst>
          </p:cNvPr>
          <p:cNvSpPr txBox="1">
            <a:spLocks noChangeArrowheads="1"/>
          </p:cNvSpPr>
          <p:nvPr/>
        </p:nvSpPr>
        <p:spPr bwMode="auto">
          <a:xfrm>
            <a:off x="838200" y="73025"/>
            <a:ext cx="10668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can0017">
            <a:extLst>
              <a:ext uri="{FF2B5EF4-FFF2-40B4-BE49-F238E27FC236}">
                <a16:creationId xmlns:a16="http://schemas.microsoft.com/office/drawing/2014/main" id="{EB9CCD1D-1F37-470B-839F-9A80738025ED}"/>
              </a:ext>
            </a:extLst>
          </p:cNvPr>
          <p:cNvPicPr>
            <a:picLocks noChangeAspect="1" noChangeArrowheads="1"/>
          </p:cNvPicPr>
          <p:nvPr>
            <p:ph/>
          </p:nvPr>
        </p:nvPicPr>
        <p:blipFill>
          <a:blip r:embed="rId2">
            <a:lum contrast="18000"/>
            <a:extLst>
              <a:ext uri="{28A0092B-C50C-407E-A947-70E740481C1C}">
                <a14:useLocalDpi xmlns:a14="http://schemas.microsoft.com/office/drawing/2010/main" val="0"/>
              </a:ext>
            </a:extLst>
          </a:blip>
          <a:srcRect l="37460" t="11212" r="40443" b="18634"/>
          <a:stretch>
            <a:fillRect/>
          </a:stretch>
        </p:blipFill>
        <p:spPr>
          <a:xfrm>
            <a:off x="3581400" y="762000"/>
            <a:ext cx="1600200" cy="4876800"/>
          </a:xfrm>
          <a:noFill/>
        </p:spPr>
      </p:pic>
      <p:sp>
        <p:nvSpPr>
          <p:cNvPr id="5123" name="Text Box 3">
            <a:extLst>
              <a:ext uri="{FF2B5EF4-FFF2-40B4-BE49-F238E27FC236}">
                <a16:creationId xmlns:a16="http://schemas.microsoft.com/office/drawing/2014/main" id="{520E466D-DF66-4EC7-920B-78C41A478554}"/>
              </a:ext>
            </a:extLst>
          </p:cNvPr>
          <p:cNvSpPr txBox="1">
            <a:spLocks noChangeArrowheads="1"/>
          </p:cNvSpPr>
          <p:nvPr/>
        </p:nvSpPr>
        <p:spPr bwMode="auto">
          <a:xfrm>
            <a:off x="2209800" y="6099175"/>
            <a:ext cx="4762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latin typeface="Bookman Old Style" panose="02050604050505020204" pitchFamily="18" charset="0"/>
              </a:rPr>
              <a:t>Paint manufacturing process (schematic)</a:t>
            </a:r>
          </a:p>
        </p:txBody>
      </p:sp>
      <p:sp>
        <p:nvSpPr>
          <p:cNvPr id="5124" name="Text Box 4">
            <a:extLst>
              <a:ext uri="{FF2B5EF4-FFF2-40B4-BE49-F238E27FC236}">
                <a16:creationId xmlns:a16="http://schemas.microsoft.com/office/drawing/2014/main" id="{178E863A-879F-4579-B6CB-787E1E6DA9D6}"/>
              </a:ext>
            </a:extLst>
          </p:cNvPr>
          <p:cNvSpPr txBox="1">
            <a:spLocks noChangeArrowheads="1"/>
          </p:cNvSpPr>
          <p:nvPr/>
        </p:nvSpPr>
        <p:spPr bwMode="auto">
          <a:xfrm>
            <a:off x="3549650" y="2479675"/>
            <a:ext cx="184150" cy="1187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a:p>
            <a:pPr eaLnBrk="1" hangingPunct="1"/>
            <a:endParaRPr lang="en-US" altLang="en-US"/>
          </a:p>
          <a:p>
            <a:pPr eaLnBrk="1" hangingPunct="1"/>
            <a:endParaRPr lang="en-US"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scan0014">
            <a:extLst>
              <a:ext uri="{FF2B5EF4-FFF2-40B4-BE49-F238E27FC236}">
                <a16:creationId xmlns:a16="http://schemas.microsoft.com/office/drawing/2014/main" id="{83DDC10C-9D0D-40F9-9976-A76AFEF2FB1C}"/>
              </a:ext>
            </a:extLst>
          </p:cNvPr>
          <p:cNvPicPr>
            <a:picLocks noChangeAspect="1" noChangeArrowheads="1"/>
          </p:cNvPicPr>
          <p:nvPr>
            <p:ph/>
          </p:nvPr>
        </p:nvPicPr>
        <p:blipFill>
          <a:blip r:embed="rId2">
            <a:lum contrast="24000"/>
            <a:extLst>
              <a:ext uri="{28A0092B-C50C-407E-A947-70E740481C1C}">
                <a14:useLocalDpi xmlns:a14="http://schemas.microsoft.com/office/drawing/2010/main" val="0"/>
              </a:ext>
            </a:extLst>
          </a:blip>
          <a:srcRect l="870" r="8696" b="15013"/>
          <a:stretch>
            <a:fillRect/>
          </a:stretch>
        </p:blipFill>
        <p:spPr>
          <a:xfrm>
            <a:off x="304800" y="381000"/>
            <a:ext cx="8382000" cy="5160963"/>
          </a:xfrm>
          <a:noFill/>
        </p:spPr>
      </p:pic>
      <p:sp>
        <p:nvSpPr>
          <p:cNvPr id="32771" name="Text Box 7">
            <a:extLst>
              <a:ext uri="{FF2B5EF4-FFF2-40B4-BE49-F238E27FC236}">
                <a16:creationId xmlns:a16="http://schemas.microsoft.com/office/drawing/2014/main" id="{D3FAFFE1-71BE-4BB0-8AB9-DD0A91319629}"/>
              </a:ext>
            </a:extLst>
          </p:cNvPr>
          <p:cNvSpPr txBox="1">
            <a:spLocks noChangeArrowheads="1"/>
          </p:cNvSpPr>
          <p:nvPr/>
        </p:nvSpPr>
        <p:spPr bwMode="auto">
          <a:xfrm>
            <a:off x="1143000" y="5562600"/>
            <a:ext cx="71993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75000"/>
              </a:lnSpc>
            </a:pPr>
            <a:r>
              <a:rPr lang="en-US" altLang="en-US">
                <a:latin typeface="Times New Roman" panose="02020603050405020304" pitchFamily="18" charset="0"/>
                <a:cs typeface="Times New Roman" panose="02020603050405020304" pitchFamily="18" charset="0"/>
              </a:rPr>
              <a:t>Effects of the cutoff wavelength of KBr and CsI optics on the inorganic data observed in the lower IR region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msotw9_temp0">
            <a:extLst>
              <a:ext uri="{FF2B5EF4-FFF2-40B4-BE49-F238E27FC236}">
                <a16:creationId xmlns:a16="http://schemas.microsoft.com/office/drawing/2014/main" id="{6CD7C327-3417-48E7-B32B-F4E9914F2A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92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3">
            <a:extLst>
              <a:ext uri="{FF2B5EF4-FFF2-40B4-BE49-F238E27FC236}">
                <a16:creationId xmlns:a16="http://schemas.microsoft.com/office/drawing/2014/main" id="{978CA4AF-3418-4F8A-93C1-5C20CEDCE918}"/>
              </a:ext>
            </a:extLst>
          </p:cNvPr>
          <p:cNvSpPr txBox="1">
            <a:spLocks noChangeArrowheads="1"/>
          </p:cNvSpPr>
          <p:nvPr/>
        </p:nvSpPr>
        <p:spPr bwMode="auto">
          <a:xfrm>
            <a:off x="5340350" y="381000"/>
            <a:ext cx="3322638"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70000"/>
              </a:lnSpc>
            </a:pPr>
            <a:r>
              <a:rPr lang="en-US" altLang="en-US" sz="2800" b="1" i="1">
                <a:solidFill>
                  <a:srgbClr val="339966"/>
                </a:solidFill>
                <a:latin typeface="Times New Roman" panose="02020603050405020304" pitchFamily="18" charset="0"/>
                <a:cs typeface="Times New Roman" panose="02020603050405020304" pitchFamily="18" charset="0"/>
              </a:rPr>
              <a:t>Infrared spectra of </a:t>
            </a:r>
          </a:p>
          <a:p>
            <a:pPr eaLnBrk="1" hangingPunct="1">
              <a:lnSpc>
                <a:spcPct val="70000"/>
              </a:lnSpc>
            </a:pPr>
            <a:r>
              <a:rPr lang="en-US" altLang="en-US" sz="2800" b="1" i="1">
                <a:solidFill>
                  <a:srgbClr val="339966"/>
                </a:solidFill>
                <a:latin typeface="Times New Roman" panose="02020603050405020304" pitchFamily="18" charset="0"/>
                <a:cs typeface="Times New Roman" panose="02020603050405020304" pitchFamily="18" charset="0"/>
              </a:rPr>
              <a:t>  automobile topcoats</a:t>
            </a:r>
          </a:p>
          <a:p>
            <a:pPr eaLnBrk="1" hangingPunct="1">
              <a:lnSpc>
                <a:spcPct val="70000"/>
              </a:lnSpc>
            </a:pPr>
            <a:r>
              <a:rPr lang="en-US" altLang="en-US" b="1" i="1">
                <a:solidFill>
                  <a:srgbClr val="339966"/>
                </a:solidFill>
                <a:latin typeface="Times New Roman" panose="02020603050405020304" pitchFamily="18" charset="0"/>
                <a:cs typeface="Times New Roman" panose="02020603050405020304" pitchFamily="18" charset="0"/>
              </a:rPr>
              <a:t>(inorganic pigments)</a:t>
            </a:r>
          </a:p>
        </p:txBody>
      </p:sp>
      <p:sp>
        <p:nvSpPr>
          <p:cNvPr id="46084" name="Text Box 4">
            <a:extLst>
              <a:ext uri="{FF2B5EF4-FFF2-40B4-BE49-F238E27FC236}">
                <a16:creationId xmlns:a16="http://schemas.microsoft.com/office/drawing/2014/main" id="{2483DCBC-E1CA-4861-9653-823FF23D471A}"/>
              </a:ext>
            </a:extLst>
          </p:cNvPr>
          <p:cNvSpPr txBox="1">
            <a:spLocks noChangeArrowheads="1"/>
          </p:cNvSpPr>
          <p:nvPr/>
        </p:nvSpPr>
        <p:spPr bwMode="auto">
          <a:xfrm>
            <a:off x="5210175" y="1676400"/>
            <a:ext cx="2214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i="1">
                <a:solidFill>
                  <a:srgbClr val="A50021"/>
                </a:solidFill>
                <a:latin typeface="Times New Roman" panose="02020603050405020304" pitchFamily="18" charset="0"/>
                <a:cs typeface="Times New Roman" panose="02020603050405020304" pitchFamily="18" charset="0"/>
              </a:rPr>
              <a:t> A  Molybdate orange</a:t>
            </a:r>
          </a:p>
        </p:txBody>
      </p:sp>
      <p:sp>
        <p:nvSpPr>
          <p:cNvPr id="46085" name="Text Box 5">
            <a:extLst>
              <a:ext uri="{FF2B5EF4-FFF2-40B4-BE49-F238E27FC236}">
                <a16:creationId xmlns:a16="http://schemas.microsoft.com/office/drawing/2014/main" id="{0FE2F77D-8468-47A1-B4E4-4B4B1946D3F9}"/>
              </a:ext>
            </a:extLst>
          </p:cNvPr>
          <p:cNvSpPr txBox="1">
            <a:spLocks noChangeArrowheads="1"/>
          </p:cNvSpPr>
          <p:nvPr/>
        </p:nvSpPr>
        <p:spPr bwMode="auto">
          <a:xfrm>
            <a:off x="4724400" y="2743200"/>
            <a:ext cx="3179763"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70000"/>
              </a:lnSpc>
            </a:pPr>
            <a:r>
              <a:rPr lang="en-US" altLang="en-US">
                <a:solidFill>
                  <a:srgbClr val="339966"/>
                </a:solidFill>
                <a:latin typeface="Times New Roman" panose="02020603050405020304" pitchFamily="18" charset="0"/>
                <a:cs typeface="Times New Roman" panose="02020603050405020304" pitchFamily="18" charset="0"/>
              </a:rPr>
              <a:t> </a:t>
            </a:r>
            <a:r>
              <a:rPr lang="en-US" altLang="en-US" b="1" i="1">
                <a:solidFill>
                  <a:srgbClr val="339966"/>
                </a:solidFill>
                <a:latin typeface="Times New Roman" panose="02020603050405020304" pitchFamily="18" charset="0"/>
                <a:cs typeface="Times New Roman" panose="02020603050405020304" pitchFamily="18" charset="0"/>
              </a:rPr>
              <a:t> B  a red enamel, which </a:t>
            </a:r>
          </a:p>
          <a:p>
            <a:pPr eaLnBrk="1" hangingPunct="1">
              <a:lnSpc>
                <a:spcPct val="70000"/>
              </a:lnSpc>
            </a:pPr>
            <a:r>
              <a:rPr lang="en-US" altLang="en-US" b="1" i="1">
                <a:solidFill>
                  <a:srgbClr val="339966"/>
                </a:solidFill>
                <a:latin typeface="Times New Roman" panose="02020603050405020304" pitchFamily="18" charset="0"/>
                <a:cs typeface="Times New Roman" panose="02020603050405020304" pitchFamily="18" charset="0"/>
              </a:rPr>
              <a:t>       contains Molybdate orange</a:t>
            </a:r>
          </a:p>
        </p:txBody>
      </p:sp>
      <p:sp>
        <p:nvSpPr>
          <p:cNvPr id="46086" name="Text Box 6">
            <a:extLst>
              <a:ext uri="{FF2B5EF4-FFF2-40B4-BE49-F238E27FC236}">
                <a16:creationId xmlns:a16="http://schemas.microsoft.com/office/drawing/2014/main" id="{245275B4-6BB0-4514-9443-804F4C125813}"/>
              </a:ext>
            </a:extLst>
          </p:cNvPr>
          <p:cNvSpPr txBox="1">
            <a:spLocks noChangeArrowheads="1"/>
          </p:cNvSpPr>
          <p:nvPr/>
        </p:nvSpPr>
        <p:spPr bwMode="auto">
          <a:xfrm>
            <a:off x="5181600" y="3810000"/>
            <a:ext cx="30257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70000"/>
              </a:lnSpc>
            </a:pPr>
            <a:r>
              <a:rPr lang="en-US" altLang="en-US" b="1" i="1">
                <a:solidFill>
                  <a:srgbClr val="0033CC"/>
                </a:solidFill>
                <a:latin typeface="Times New Roman" panose="02020603050405020304" pitchFamily="18" charset="0"/>
                <a:cs typeface="Times New Roman" panose="02020603050405020304" pitchFamily="18" charset="0"/>
              </a:rPr>
              <a:t>  C  an orange-brown enamel,</a:t>
            </a:r>
          </a:p>
          <a:p>
            <a:pPr eaLnBrk="1" hangingPunct="1">
              <a:lnSpc>
                <a:spcPct val="70000"/>
              </a:lnSpc>
            </a:pPr>
            <a:r>
              <a:rPr lang="en-US" altLang="en-US" b="1" i="1">
                <a:solidFill>
                  <a:srgbClr val="0033CC"/>
                </a:solidFill>
                <a:latin typeface="Times New Roman" panose="02020603050405020304" pitchFamily="18" charset="0"/>
                <a:cs typeface="Times New Roman" panose="02020603050405020304" pitchFamily="18" charset="0"/>
              </a:rPr>
              <a:t> which contains ferric oxide </a:t>
            </a:r>
          </a:p>
          <a:p>
            <a:pPr eaLnBrk="1" hangingPunct="1">
              <a:lnSpc>
                <a:spcPct val="70000"/>
              </a:lnSpc>
            </a:pPr>
            <a:r>
              <a:rPr lang="en-US" altLang="en-US" b="1" i="1">
                <a:solidFill>
                  <a:srgbClr val="0033CC"/>
                </a:solidFill>
                <a:latin typeface="Times New Roman" panose="02020603050405020304" pitchFamily="18" charset="0"/>
                <a:cs typeface="Times New Roman" panose="02020603050405020304" pitchFamily="18" charset="0"/>
              </a:rPr>
              <a:t> and Molybdate orange </a:t>
            </a:r>
          </a:p>
        </p:txBody>
      </p:sp>
      <p:sp>
        <p:nvSpPr>
          <p:cNvPr id="46087" name="Text Box 7">
            <a:extLst>
              <a:ext uri="{FF2B5EF4-FFF2-40B4-BE49-F238E27FC236}">
                <a16:creationId xmlns:a16="http://schemas.microsoft.com/office/drawing/2014/main" id="{13DFA886-9843-4CDE-9C5B-EECCD3433AF8}"/>
              </a:ext>
            </a:extLst>
          </p:cNvPr>
          <p:cNvSpPr txBox="1">
            <a:spLocks noChangeArrowheads="1"/>
          </p:cNvSpPr>
          <p:nvPr/>
        </p:nvSpPr>
        <p:spPr bwMode="auto">
          <a:xfrm>
            <a:off x="5334000" y="5257800"/>
            <a:ext cx="283845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70000"/>
              </a:lnSpc>
            </a:pPr>
            <a:r>
              <a:rPr lang="en-US" altLang="en-US" b="1" i="1">
                <a:solidFill>
                  <a:srgbClr val="A50021"/>
                </a:solidFill>
                <a:latin typeface="Times New Roman" panose="02020603050405020304" pitchFamily="18" charset="0"/>
                <a:cs typeface="Times New Roman" panose="02020603050405020304" pitchFamily="18" charset="0"/>
              </a:rPr>
              <a:t>D  a  red-brown  enamel,</a:t>
            </a:r>
          </a:p>
          <a:p>
            <a:pPr eaLnBrk="1" hangingPunct="1">
              <a:lnSpc>
                <a:spcPct val="70000"/>
              </a:lnSpc>
            </a:pPr>
            <a:r>
              <a:rPr lang="en-US" altLang="en-US" b="1" i="1">
                <a:solidFill>
                  <a:srgbClr val="A50021"/>
                </a:solidFill>
                <a:latin typeface="Times New Roman" panose="02020603050405020304" pitchFamily="18" charset="0"/>
                <a:cs typeface="Times New Roman" panose="02020603050405020304" pitchFamily="18" charset="0"/>
              </a:rPr>
              <a:t>which contains ferric oxide </a:t>
            </a:r>
          </a:p>
          <a:p>
            <a:pPr eaLnBrk="1" hangingPunct="1">
              <a:lnSpc>
                <a:spcPct val="70000"/>
              </a:lnSpc>
            </a:pPr>
            <a:r>
              <a:rPr lang="en-US" altLang="en-US" b="1" i="1">
                <a:solidFill>
                  <a:srgbClr val="A50021"/>
                </a:solidFill>
                <a:latin typeface="Times New Roman" panose="02020603050405020304" pitchFamily="18" charset="0"/>
                <a:cs typeface="Times New Roman" panose="02020603050405020304" pitchFamily="18" charset="0"/>
              </a:rPr>
              <a:t>and Molybdate orange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6083"/>
                                        </p:tgtEl>
                                        <p:attrNameLst>
                                          <p:attrName>style.visibility</p:attrName>
                                        </p:attrNameLst>
                                      </p:cBhvr>
                                      <p:to>
                                        <p:strVal val="visible"/>
                                      </p:to>
                                    </p:set>
                                    <p:anim calcmode="lin" valueType="num">
                                      <p:cBhvr additive="base">
                                        <p:cTn id="7" dur="500" fill="hold"/>
                                        <p:tgtEl>
                                          <p:spTgt spid="46083"/>
                                        </p:tgtEl>
                                        <p:attrNameLst>
                                          <p:attrName>ppt_x</p:attrName>
                                        </p:attrNameLst>
                                      </p:cBhvr>
                                      <p:tavLst>
                                        <p:tav tm="0">
                                          <p:val>
                                            <p:strVal val="0-#ppt_w/2"/>
                                          </p:val>
                                        </p:tav>
                                        <p:tav tm="100000">
                                          <p:val>
                                            <p:strVal val="#ppt_x"/>
                                          </p:val>
                                        </p:tav>
                                      </p:tavLst>
                                    </p:anim>
                                    <p:anim calcmode="lin" valueType="num">
                                      <p:cBhvr additive="base">
                                        <p:cTn id="8" dur="500" fill="hold"/>
                                        <p:tgtEl>
                                          <p:spTgt spid="4608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nodeType="clickEffect">
                                  <p:stCondLst>
                                    <p:cond delay="0"/>
                                  </p:stCondLst>
                                  <p:childTnLst>
                                    <p:set>
                                      <p:cBhvr>
                                        <p:cTn id="12" dur="1" fill="hold">
                                          <p:stCondLst>
                                            <p:cond delay="0"/>
                                          </p:stCondLst>
                                        </p:cTn>
                                        <p:tgtEl>
                                          <p:spTgt spid="46082"/>
                                        </p:tgtEl>
                                        <p:attrNameLst>
                                          <p:attrName>style.visibility</p:attrName>
                                        </p:attrNameLst>
                                      </p:cBhvr>
                                      <p:to>
                                        <p:strVal val="visible"/>
                                      </p:to>
                                    </p:set>
                                    <p:animEffect transition="in" filter="blinds(horizontal)">
                                      <p:cBhvr>
                                        <p:cTn id="13" dur="500"/>
                                        <p:tgtEl>
                                          <p:spTgt spid="4608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46084"/>
                                        </p:tgtEl>
                                        <p:attrNameLst>
                                          <p:attrName>style.visibility</p:attrName>
                                        </p:attrNameLst>
                                      </p:cBhvr>
                                      <p:to>
                                        <p:strVal val="visible"/>
                                      </p:to>
                                    </p:set>
                                    <p:anim calcmode="lin" valueType="num">
                                      <p:cBhvr additive="base">
                                        <p:cTn id="18" dur="500" fill="hold"/>
                                        <p:tgtEl>
                                          <p:spTgt spid="46084"/>
                                        </p:tgtEl>
                                        <p:attrNameLst>
                                          <p:attrName>ppt_x</p:attrName>
                                        </p:attrNameLst>
                                      </p:cBhvr>
                                      <p:tavLst>
                                        <p:tav tm="0">
                                          <p:val>
                                            <p:strVal val="0-#ppt_w/2"/>
                                          </p:val>
                                        </p:tav>
                                        <p:tav tm="100000">
                                          <p:val>
                                            <p:strVal val="#ppt_x"/>
                                          </p:val>
                                        </p:tav>
                                      </p:tavLst>
                                    </p:anim>
                                    <p:anim calcmode="lin" valueType="num">
                                      <p:cBhvr additive="base">
                                        <p:cTn id="19" dur="500" fill="hold"/>
                                        <p:tgtEl>
                                          <p:spTgt spid="46084"/>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46085"/>
                                        </p:tgtEl>
                                        <p:attrNameLst>
                                          <p:attrName>style.visibility</p:attrName>
                                        </p:attrNameLst>
                                      </p:cBhvr>
                                      <p:to>
                                        <p:strVal val="visible"/>
                                      </p:to>
                                    </p:set>
                                    <p:anim calcmode="lin" valueType="num">
                                      <p:cBhvr additive="base">
                                        <p:cTn id="24" dur="500" fill="hold"/>
                                        <p:tgtEl>
                                          <p:spTgt spid="46085"/>
                                        </p:tgtEl>
                                        <p:attrNameLst>
                                          <p:attrName>ppt_x</p:attrName>
                                        </p:attrNameLst>
                                      </p:cBhvr>
                                      <p:tavLst>
                                        <p:tav tm="0">
                                          <p:val>
                                            <p:strVal val="1+#ppt_w/2"/>
                                          </p:val>
                                        </p:tav>
                                        <p:tav tm="100000">
                                          <p:val>
                                            <p:strVal val="#ppt_x"/>
                                          </p:val>
                                        </p:tav>
                                      </p:tavLst>
                                    </p:anim>
                                    <p:anim calcmode="lin" valueType="num">
                                      <p:cBhvr additive="base">
                                        <p:cTn id="25" dur="500" fill="hold"/>
                                        <p:tgtEl>
                                          <p:spTgt spid="46085"/>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1" fill="hold" grpId="0" nodeType="clickEffect">
                                  <p:stCondLst>
                                    <p:cond delay="0"/>
                                  </p:stCondLst>
                                  <p:childTnLst>
                                    <p:set>
                                      <p:cBhvr>
                                        <p:cTn id="29" dur="1" fill="hold">
                                          <p:stCondLst>
                                            <p:cond delay="0"/>
                                          </p:stCondLst>
                                        </p:cTn>
                                        <p:tgtEl>
                                          <p:spTgt spid="46086"/>
                                        </p:tgtEl>
                                        <p:attrNameLst>
                                          <p:attrName>style.visibility</p:attrName>
                                        </p:attrNameLst>
                                      </p:cBhvr>
                                      <p:to>
                                        <p:strVal val="visible"/>
                                      </p:to>
                                    </p:set>
                                    <p:anim calcmode="lin" valueType="num">
                                      <p:cBhvr additive="base">
                                        <p:cTn id="30" dur="500" fill="hold"/>
                                        <p:tgtEl>
                                          <p:spTgt spid="46086"/>
                                        </p:tgtEl>
                                        <p:attrNameLst>
                                          <p:attrName>ppt_x</p:attrName>
                                        </p:attrNameLst>
                                      </p:cBhvr>
                                      <p:tavLst>
                                        <p:tav tm="0">
                                          <p:val>
                                            <p:strVal val="#ppt_x"/>
                                          </p:val>
                                        </p:tav>
                                        <p:tav tm="100000">
                                          <p:val>
                                            <p:strVal val="#ppt_x"/>
                                          </p:val>
                                        </p:tav>
                                      </p:tavLst>
                                    </p:anim>
                                    <p:anim calcmode="lin" valueType="num">
                                      <p:cBhvr additive="base">
                                        <p:cTn id="31" dur="500" fill="hold"/>
                                        <p:tgtEl>
                                          <p:spTgt spid="46086"/>
                                        </p:tgtEl>
                                        <p:attrNameLst>
                                          <p:attrName>ppt_y</p:attrName>
                                        </p:attrNameLst>
                                      </p:cBhvr>
                                      <p:tavLst>
                                        <p:tav tm="0">
                                          <p:val>
                                            <p:strVal val="0-#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6087"/>
                                        </p:tgtEl>
                                        <p:attrNameLst>
                                          <p:attrName>style.visibility</p:attrName>
                                        </p:attrNameLst>
                                      </p:cBhvr>
                                      <p:to>
                                        <p:strVal val="visible"/>
                                      </p:to>
                                    </p:set>
                                    <p:anim calcmode="lin" valueType="num">
                                      <p:cBhvr additive="base">
                                        <p:cTn id="36" dur="500" fill="hold"/>
                                        <p:tgtEl>
                                          <p:spTgt spid="46087"/>
                                        </p:tgtEl>
                                        <p:attrNameLst>
                                          <p:attrName>ppt_x</p:attrName>
                                        </p:attrNameLst>
                                      </p:cBhvr>
                                      <p:tavLst>
                                        <p:tav tm="0">
                                          <p:val>
                                            <p:strVal val="#ppt_x"/>
                                          </p:val>
                                        </p:tav>
                                        <p:tav tm="100000">
                                          <p:val>
                                            <p:strVal val="#ppt_x"/>
                                          </p:val>
                                        </p:tav>
                                      </p:tavLst>
                                    </p:anim>
                                    <p:anim calcmode="lin" valueType="num">
                                      <p:cBhvr additive="base">
                                        <p:cTn id="37" dur="500" fill="hold"/>
                                        <p:tgtEl>
                                          <p:spTgt spid="460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autoUpdateAnimBg="0"/>
      <p:bldP spid="46084" grpId="0" autoUpdateAnimBg="0"/>
      <p:bldP spid="46085" grpId="0" autoUpdateAnimBg="0"/>
      <p:bldP spid="46086" grpId="0" autoUpdateAnimBg="0"/>
      <p:bldP spid="46087"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8">
            <a:extLst>
              <a:ext uri="{FF2B5EF4-FFF2-40B4-BE49-F238E27FC236}">
                <a16:creationId xmlns:a16="http://schemas.microsoft.com/office/drawing/2014/main" id="{C71E76CD-9003-4630-B234-768170B34916}"/>
              </a:ext>
            </a:extLst>
          </p:cNvPr>
          <p:cNvGrpSpPr>
            <a:grpSpLocks/>
          </p:cNvGrpSpPr>
          <p:nvPr/>
        </p:nvGrpSpPr>
        <p:grpSpPr bwMode="auto">
          <a:xfrm>
            <a:off x="609600" y="130175"/>
            <a:ext cx="7924800" cy="6446838"/>
            <a:chOff x="384" y="82"/>
            <a:chExt cx="4992" cy="4061"/>
          </a:xfrm>
        </p:grpSpPr>
        <p:pic>
          <p:nvPicPr>
            <p:cNvPr id="34819" name="Picture 4" descr="scan0015">
              <a:extLst>
                <a:ext uri="{FF2B5EF4-FFF2-40B4-BE49-F238E27FC236}">
                  <a16:creationId xmlns:a16="http://schemas.microsoft.com/office/drawing/2014/main" id="{F7235DB5-BF7F-4754-BF49-BF8F151F8E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 y="82"/>
              <a:ext cx="4992" cy="4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 Box 6">
              <a:extLst>
                <a:ext uri="{FF2B5EF4-FFF2-40B4-BE49-F238E27FC236}">
                  <a16:creationId xmlns:a16="http://schemas.microsoft.com/office/drawing/2014/main" id="{267E91D1-88B0-435E-A2E7-72A83C04008C}"/>
                </a:ext>
              </a:extLst>
            </p:cNvPr>
            <p:cNvSpPr txBox="1">
              <a:spLocks noChangeArrowheads="1"/>
            </p:cNvSpPr>
            <p:nvPr/>
          </p:nvSpPr>
          <p:spPr bwMode="auto">
            <a:xfrm>
              <a:off x="584" y="1205"/>
              <a:ext cx="644" cy="1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800"/>
                <a:t>                                 </a:t>
              </a:r>
            </a:p>
          </p:txBody>
        </p:sp>
        <p:sp>
          <p:nvSpPr>
            <p:cNvPr id="34821" name="Text Box 7">
              <a:extLst>
                <a:ext uri="{FF2B5EF4-FFF2-40B4-BE49-F238E27FC236}">
                  <a16:creationId xmlns:a16="http://schemas.microsoft.com/office/drawing/2014/main" id="{1C73EFE5-F034-456E-9C69-78F4F160866A}"/>
                </a:ext>
              </a:extLst>
            </p:cNvPr>
            <p:cNvSpPr txBox="1">
              <a:spLocks noChangeArrowheads="1"/>
            </p:cNvSpPr>
            <p:nvPr/>
          </p:nvSpPr>
          <p:spPr bwMode="auto">
            <a:xfrm>
              <a:off x="409" y="3792"/>
              <a:ext cx="3796" cy="2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latin typeface="Times New Roman" panose="02020603050405020304" pitchFamily="18" charset="0"/>
                  <a:cs typeface="Times New Roman" panose="02020603050405020304" pitchFamily="18" charset="0"/>
                </a:rPr>
                <a:t>IR spectrum of a melamine formaldehyde-modified alkyd resin</a:t>
              </a: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oup 7">
            <a:extLst>
              <a:ext uri="{FF2B5EF4-FFF2-40B4-BE49-F238E27FC236}">
                <a16:creationId xmlns:a16="http://schemas.microsoft.com/office/drawing/2014/main" id="{CC4D6F86-390B-4405-8005-787C7D99CDB2}"/>
              </a:ext>
            </a:extLst>
          </p:cNvPr>
          <p:cNvGrpSpPr>
            <a:grpSpLocks/>
          </p:cNvGrpSpPr>
          <p:nvPr/>
        </p:nvGrpSpPr>
        <p:grpSpPr bwMode="auto">
          <a:xfrm>
            <a:off x="304800" y="457200"/>
            <a:ext cx="8458200" cy="5399088"/>
            <a:chOff x="192" y="288"/>
            <a:chExt cx="5328" cy="3401"/>
          </a:xfrm>
        </p:grpSpPr>
        <p:pic>
          <p:nvPicPr>
            <p:cNvPr id="35843" name="Picture 4" descr="scan0016">
              <a:extLst>
                <a:ext uri="{FF2B5EF4-FFF2-40B4-BE49-F238E27FC236}">
                  <a16:creationId xmlns:a16="http://schemas.microsoft.com/office/drawing/2014/main" id="{82E1D6A0-C2E7-4467-A371-4334F459E0A6}"/>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l="5882" t="21971" r="1961" b="10423"/>
            <a:stretch>
              <a:fillRect/>
            </a:stretch>
          </p:blipFill>
          <p:spPr bwMode="auto">
            <a:xfrm>
              <a:off x="192" y="288"/>
              <a:ext cx="5328" cy="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6">
              <a:extLst>
                <a:ext uri="{FF2B5EF4-FFF2-40B4-BE49-F238E27FC236}">
                  <a16:creationId xmlns:a16="http://schemas.microsoft.com/office/drawing/2014/main" id="{A45E530C-5896-46B3-B5D1-924B918968DF}"/>
                </a:ext>
              </a:extLst>
            </p:cNvPr>
            <p:cNvSpPr txBox="1">
              <a:spLocks noChangeArrowheads="1"/>
            </p:cNvSpPr>
            <p:nvPr/>
          </p:nvSpPr>
          <p:spPr bwMode="auto">
            <a:xfrm>
              <a:off x="1648" y="3456"/>
              <a:ext cx="191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latin typeface="Times New Roman" panose="02020603050405020304" pitchFamily="18" charset="0"/>
                  <a:cs typeface="Times New Roman" panose="02020603050405020304" pitchFamily="18" charset="0"/>
                </a:rPr>
                <a:t>IR spectrum of an acrylic resin</a:t>
              </a: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Group 11">
            <a:extLst>
              <a:ext uri="{FF2B5EF4-FFF2-40B4-BE49-F238E27FC236}">
                <a16:creationId xmlns:a16="http://schemas.microsoft.com/office/drawing/2014/main" id="{1E75D6B7-618B-48EE-ABC7-E0178409B635}"/>
              </a:ext>
            </a:extLst>
          </p:cNvPr>
          <p:cNvGrpSpPr>
            <a:grpSpLocks/>
          </p:cNvGrpSpPr>
          <p:nvPr/>
        </p:nvGrpSpPr>
        <p:grpSpPr bwMode="auto">
          <a:xfrm>
            <a:off x="304800" y="304800"/>
            <a:ext cx="8153400" cy="5703888"/>
            <a:chOff x="192" y="192"/>
            <a:chExt cx="5136" cy="3593"/>
          </a:xfrm>
        </p:grpSpPr>
        <p:pic>
          <p:nvPicPr>
            <p:cNvPr id="36867" name="Picture 4" descr="scan0017">
              <a:extLst>
                <a:ext uri="{FF2B5EF4-FFF2-40B4-BE49-F238E27FC236}">
                  <a16:creationId xmlns:a16="http://schemas.microsoft.com/office/drawing/2014/main" id="{045A18FC-6A9A-48A0-BE82-0C4AE02326EA}"/>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b="12698"/>
            <a:stretch>
              <a:fillRect/>
            </a:stretch>
          </p:blipFill>
          <p:spPr bwMode="auto">
            <a:xfrm>
              <a:off x="192" y="192"/>
              <a:ext cx="5136" cy="3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 Box 10">
              <a:extLst>
                <a:ext uri="{FF2B5EF4-FFF2-40B4-BE49-F238E27FC236}">
                  <a16:creationId xmlns:a16="http://schemas.microsoft.com/office/drawing/2014/main" id="{2EEC920B-636F-43E7-8098-6F7E1F384373}"/>
                </a:ext>
              </a:extLst>
            </p:cNvPr>
            <p:cNvSpPr txBox="1">
              <a:spLocks noChangeArrowheads="1"/>
            </p:cNvSpPr>
            <p:nvPr/>
          </p:nvSpPr>
          <p:spPr bwMode="auto">
            <a:xfrm>
              <a:off x="1680" y="3552"/>
              <a:ext cx="187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latin typeface="Times New Roman" panose="02020603050405020304" pitchFamily="18" charset="0"/>
                  <a:cs typeface="Times New Roman" panose="02020603050405020304" pitchFamily="18" charset="0"/>
                </a:rPr>
                <a:t>IR spectrum of an epoxy resin</a:t>
              </a: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oup 7">
            <a:extLst>
              <a:ext uri="{FF2B5EF4-FFF2-40B4-BE49-F238E27FC236}">
                <a16:creationId xmlns:a16="http://schemas.microsoft.com/office/drawing/2014/main" id="{58272C31-130D-47F5-BD67-E582A7EC9662}"/>
              </a:ext>
            </a:extLst>
          </p:cNvPr>
          <p:cNvGrpSpPr>
            <a:grpSpLocks/>
          </p:cNvGrpSpPr>
          <p:nvPr/>
        </p:nvGrpSpPr>
        <p:grpSpPr bwMode="auto">
          <a:xfrm>
            <a:off x="304800" y="228600"/>
            <a:ext cx="8382000" cy="5703888"/>
            <a:chOff x="192" y="144"/>
            <a:chExt cx="5280" cy="3593"/>
          </a:xfrm>
        </p:grpSpPr>
        <p:pic>
          <p:nvPicPr>
            <p:cNvPr id="37891" name="Picture 4" descr="scan0018">
              <a:extLst>
                <a:ext uri="{FF2B5EF4-FFF2-40B4-BE49-F238E27FC236}">
                  <a16:creationId xmlns:a16="http://schemas.microsoft.com/office/drawing/2014/main" id="{895B0D3E-DE21-49D5-9474-2CF128128059}"/>
                </a:ext>
              </a:extLst>
            </p:cNvPr>
            <p:cNvPicPr>
              <a:picLocks noChangeAspect="1" noChangeArrowheads="1"/>
            </p:cNvPicPr>
            <p:nvPr/>
          </p:nvPicPr>
          <p:blipFill>
            <a:blip r:embed="rId2">
              <a:lum contrast="6000"/>
              <a:extLst>
                <a:ext uri="{28A0092B-C50C-407E-A947-70E740481C1C}">
                  <a14:useLocalDpi xmlns:a14="http://schemas.microsoft.com/office/drawing/2010/main" val="0"/>
                </a:ext>
              </a:extLst>
            </a:blip>
            <a:srcRect r="2728" b="62070"/>
            <a:stretch>
              <a:fillRect/>
            </a:stretch>
          </p:blipFill>
          <p:spPr bwMode="auto">
            <a:xfrm>
              <a:off x="192" y="144"/>
              <a:ext cx="5280" cy="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 Box 6">
              <a:extLst>
                <a:ext uri="{FF2B5EF4-FFF2-40B4-BE49-F238E27FC236}">
                  <a16:creationId xmlns:a16="http://schemas.microsoft.com/office/drawing/2014/main" id="{7D0C1E82-F9CF-4B16-942A-CCC44F2803E5}"/>
                </a:ext>
              </a:extLst>
            </p:cNvPr>
            <p:cNvSpPr txBox="1">
              <a:spLocks noChangeArrowheads="1"/>
            </p:cNvSpPr>
            <p:nvPr/>
          </p:nvSpPr>
          <p:spPr bwMode="auto">
            <a:xfrm>
              <a:off x="1440" y="3504"/>
              <a:ext cx="217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latin typeface="Times New Roman" panose="02020603050405020304" pitchFamily="18" charset="0"/>
                  <a:cs typeface="Times New Roman" panose="02020603050405020304" pitchFamily="18" charset="0"/>
                </a:rPr>
                <a:t>IR spectrum of nitrocellulose resin </a:t>
              </a: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Group 4">
            <a:extLst>
              <a:ext uri="{FF2B5EF4-FFF2-40B4-BE49-F238E27FC236}">
                <a16:creationId xmlns:a16="http://schemas.microsoft.com/office/drawing/2014/main" id="{825382E6-7F67-4E23-8382-64B9EC5B90B6}"/>
              </a:ext>
            </a:extLst>
          </p:cNvPr>
          <p:cNvGrpSpPr>
            <a:grpSpLocks/>
          </p:cNvGrpSpPr>
          <p:nvPr/>
        </p:nvGrpSpPr>
        <p:grpSpPr bwMode="auto">
          <a:xfrm>
            <a:off x="304800" y="457200"/>
            <a:ext cx="8382000" cy="5170488"/>
            <a:chOff x="192" y="288"/>
            <a:chExt cx="5280" cy="3257"/>
          </a:xfrm>
        </p:grpSpPr>
        <p:pic>
          <p:nvPicPr>
            <p:cNvPr id="38915" name="Picture 2" descr="scan0018">
              <a:extLst>
                <a:ext uri="{FF2B5EF4-FFF2-40B4-BE49-F238E27FC236}">
                  <a16:creationId xmlns:a16="http://schemas.microsoft.com/office/drawing/2014/main" id="{1C2C6925-685A-404B-9457-628DEE6A1D58}"/>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t="58621" b="4597"/>
            <a:stretch>
              <a:fillRect/>
            </a:stretch>
          </p:blipFill>
          <p:spPr bwMode="auto">
            <a:xfrm>
              <a:off x="192" y="288"/>
              <a:ext cx="5280" cy="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3">
              <a:extLst>
                <a:ext uri="{FF2B5EF4-FFF2-40B4-BE49-F238E27FC236}">
                  <a16:creationId xmlns:a16="http://schemas.microsoft.com/office/drawing/2014/main" id="{EB09A86A-E886-48DE-BF2F-859282ECD992}"/>
                </a:ext>
              </a:extLst>
            </p:cNvPr>
            <p:cNvSpPr txBox="1">
              <a:spLocks noChangeArrowheads="1"/>
            </p:cNvSpPr>
            <p:nvPr/>
          </p:nvSpPr>
          <p:spPr bwMode="auto">
            <a:xfrm>
              <a:off x="1680" y="3312"/>
              <a:ext cx="202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latin typeface="Times New Roman" panose="02020603050405020304" pitchFamily="18" charset="0"/>
                  <a:cs typeface="Times New Roman" panose="02020603050405020304" pitchFamily="18" charset="0"/>
                </a:rPr>
                <a:t>IR spectrum of polyvinyl acetate</a:t>
              </a: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7">
            <a:extLst>
              <a:ext uri="{FF2B5EF4-FFF2-40B4-BE49-F238E27FC236}">
                <a16:creationId xmlns:a16="http://schemas.microsoft.com/office/drawing/2014/main" id="{9AB2B9FE-53DA-46DE-AEF6-961A1C4DE17A}"/>
              </a:ext>
            </a:extLst>
          </p:cNvPr>
          <p:cNvGrpSpPr>
            <a:grpSpLocks/>
          </p:cNvGrpSpPr>
          <p:nvPr/>
        </p:nvGrpSpPr>
        <p:grpSpPr bwMode="auto">
          <a:xfrm>
            <a:off x="152400" y="381000"/>
            <a:ext cx="8839200" cy="5627688"/>
            <a:chOff x="96" y="240"/>
            <a:chExt cx="5568" cy="3545"/>
          </a:xfrm>
        </p:grpSpPr>
        <p:pic>
          <p:nvPicPr>
            <p:cNvPr id="39939" name="Picture 4" descr="scan0019">
              <a:extLst>
                <a:ext uri="{FF2B5EF4-FFF2-40B4-BE49-F238E27FC236}">
                  <a16:creationId xmlns:a16="http://schemas.microsoft.com/office/drawing/2014/main" id="{4CE0483F-F045-4582-A35D-91EF37F3EF83}"/>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l="12267" t="2499" r="6378" b="56250"/>
            <a:stretch>
              <a:fillRect/>
            </a:stretch>
          </p:blipFill>
          <p:spPr bwMode="auto">
            <a:xfrm>
              <a:off x="96" y="240"/>
              <a:ext cx="5568" cy="3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 Box 6">
              <a:extLst>
                <a:ext uri="{FF2B5EF4-FFF2-40B4-BE49-F238E27FC236}">
                  <a16:creationId xmlns:a16="http://schemas.microsoft.com/office/drawing/2014/main" id="{BF650C1E-E5F8-4914-8B39-311198275927}"/>
                </a:ext>
              </a:extLst>
            </p:cNvPr>
            <p:cNvSpPr txBox="1">
              <a:spLocks noChangeArrowheads="1"/>
            </p:cNvSpPr>
            <p:nvPr/>
          </p:nvSpPr>
          <p:spPr bwMode="auto">
            <a:xfrm>
              <a:off x="950" y="3552"/>
              <a:ext cx="273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latin typeface="Times New Roman" panose="02020603050405020304" pitchFamily="18" charset="0"/>
                  <a:cs typeface="Times New Roman" panose="02020603050405020304" pitchFamily="18" charset="0"/>
                </a:rPr>
                <a:t>IR spectrum of titanium dioxide (TiO</a:t>
              </a:r>
              <a:r>
                <a:rPr lang="en-US" altLang="en-US" baseline="-25000">
                  <a:latin typeface="Times New Roman" panose="02020603050405020304" pitchFamily="18" charset="0"/>
                  <a:cs typeface="Times New Roman" panose="02020603050405020304" pitchFamily="18" charset="0"/>
                </a:rPr>
                <a:t>2</a:t>
              </a:r>
              <a:r>
                <a:rPr lang="en-US" altLang="en-US">
                  <a:latin typeface="Times New Roman" panose="02020603050405020304" pitchFamily="18" charset="0"/>
                  <a:cs typeface="Times New Roman" panose="02020603050405020304" pitchFamily="18" charset="0"/>
                </a:rPr>
                <a:t> rutile)</a:t>
              </a: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4">
            <a:extLst>
              <a:ext uri="{FF2B5EF4-FFF2-40B4-BE49-F238E27FC236}">
                <a16:creationId xmlns:a16="http://schemas.microsoft.com/office/drawing/2014/main" id="{671C5FC0-694F-475A-A221-34F0FBCAAE78}"/>
              </a:ext>
            </a:extLst>
          </p:cNvPr>
          <p:cNvGrpSpPr>
            <a:grpSpLocks/>
          </p:cNvGrpSpPr>
          <p:nvPr/>
        </p:nvGrpSpPr>
        <p:grpSpPr bwMode="auto">
          <a:xfrm>
            <a:off x="152400" y="381000"/>
            <a:ext cx="8763000" cy="5322888"/>
            <a:chOff x="96" y="240"/>
            <a:chExt cx="5520" cy="3353"/>
          </a:xfrm>
        </p:grpSpPr>
        <p:pic>
          <p:nvPicPr>
            <p:cNvPr id="40963" name="Picture 2" descr="scan0019">
              <a:extLst>
                <a:ext uri="{FF2B5EF4-FFF2-40B4-BE49-F238E27FC236}">
                  <a16:creationId xmlns:a16="http://schemas.microsoft.com/office/drawing/2014/main" id="{CB915BEB-8547-47DE-A3E8-28E811D26716}"/>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l="12267" t="53751" r="6378" b="5000"/>
            <a:stretch>
              <a:fillRect/>
            </a:stretch>
          </p:blipFill>
          <p:spPr bwMode="auto">
            <a:xfrm>
              <a:off x="96" y="240"/>
              <a:ext cx="5520" cy="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 Box 3">
              <a:extLst>
                <a:ext uri="{FF2B5EF4-FFF2-40B4-BE49-F238E27FC236}">
                  <a16:creationId xmlns:a16="http://schemas.microsoft.com/office/drawing/2014/main" id="{DE773869-DF70-4F4B-97EE-6871C5738A27}"/>
                </a:ext>
              </a:extLst>
            </p:cNvPr>
            <p:cNvSpPr txBox="1">
              <a:spLocks noChangeArrowheads="1"/>
            </p:cNvSpPr>
            <p:nvPr/>
          </p:nvSpPr>
          <p:spPr bwMode="auto">
            <a:xfrm>
              <a:off x="1344" y="3360"/>
              <a:ext cx="242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latin typeface="Times New Roman" panose="02020603050405020304" pitchFamily="18" charset="0"/>
                  <a:cs typeface="Times New Roman" panose="02020603050405020304" pitchFamily="18" charset="0"/>
                </a:rPr>
                <a:t>IR spectrum of talc (3MgO.4SiO</a:t>
              </a:r>
              <a:r>
                <a:rPr lang="en-US" altLang="en-US" baseline="-25000">
                  <a:latin typeface="Times New Roman" panose="02020603050405020304" pitchFamily="18" charset="0"/>
                  <a:cs typeface="Times New Roman" panose="02020603050405020304" pitchFamily="18" charset="0"/>
                </a:rPr>
                <a:t>2</a:t>
              </a:r>
              <a:r>
                <a:rPr lang="en-US" altLang="en-US">
                  <a:latin typeface="Times New Roman" panose="02020603050405020304" pitchFamily="18" charset="0"/>
                  <a:cs typeface="Times New Roman" panose="02020603050405020304" pitchFamily="18" charset="0"/>
                </a:rPr>
                <a:t>.H</a:t>
              </a:r>
              <a:r>
                <a:rPr lang="en-US" altLang="en-US" baseline="-25000">
                  <a:latin typeface="Times New Roman" panose="02020603050405020304" pitchFamily="18" charset="0"/>
                  <a:cs typeface="Times New Roman" panose="02020603050405020304" pitchFamily="18" charset="0"/>
                </a:rPr>
                <a:t>2</a:t>
              </a:r>
              <a:r>
                <a:rPr lang="en-US" altLang="en-US">
                  <a:latin typeface="Times New Roman" panose="02020603050405020304" pitchFamily="18" charset="0"/>
                  <a:cs typeface="Times New Roman" panose="02020603050405020304" pitchFamily="18" charset="0"/>
                </a:rPr>
                <a:t>O)</a:t>
              </a: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Group 11">
            <a:extLst>
              <a:ext uri="{FF2B5EF4-FFF2-40B4-BE49-F238E27FC236}">
                <a16:creationId xmlns:a16="http://schemas.microsoft.com/office/drawing/2014/main" id="{7398BD9C-615F-419E-BC6D-6C71BC1C329A}"/>
              </a:ext>
            </a:extLst>
          </p:cNvPr>
          <p:cNvGrpSpPr>
            <a:grpSpLocks/>
          </p:cNvGrpSpPr>
          <p:nvPr/>
        </p:nvGrpSpPr>
        <p:grpSpPr bwMode="auto">
          <a:xfrm>
            <a:off x="457200" y="381000"/>
            <a:ext cx="8305800" cy="5246688"/>
            <a:chOff x="288" y="240"/>
            <a:chExt cx="5232" cy="3305"/>
          </a:xfrm>
        </p:grpSpPr>
        <p:pic>
          <p:nvPicPr>
            <p:cNvPr id="41987" name="Picture 4" descr="scan0020">
              <a:extLst>
                <a:ext uri="{FF2B5EF4-FFF2-40B4-BE49-F238E27FC236}">
                  <a16:creationId xmlns:a16="http://schemas.microsoft.com/office/drawing/2014/main" id="{545F3545-EE00-4283-87CF-1121EA7FF2F9}"/>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l="3087" t="1219" r="7687" b="57317"/>
            <a:stretch>
              <a:fillRect/>
            </a:stretch>
          </p:blipFill>
          <p:spPr bwMode="auto">
            <a:xfrm>
              <a:off x="288" y="240"/>
              <a:ext cx="5232" cy="3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 Box 10">
              <a:extLst>
                <a:ext uri="{FF2B5EF4-FFF2-40B4-BE49-F238E27FC236}">
                  <a16:creationId xmlns:a16="http://schemas.microsoft.com/office/drawing/2014/main" id="{D120CBB1-56E9-4FB6-BF43-F0F3218CECC4}"/>
                </a:ext>
              </a:extLst>
            </p:cNvPr>
            <p:cNvSpPr txBox="1">
              <a:spLocks noChangeArrowheads="1"/>
            </p:cNvSpPr>
            <p:nvPr/>
          </p:nvSpPr>
          <p:spPr bwMode="auto">
            <a:xfrm>
              <a:off x="1156" y="3312"/>
              <a:ext cx="262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latin typeface="Times New Roman" panose="02020603050405020304" pitchFamily="18" charset="0"/>
                  <a:cs typeface="Times New Roman" panose="02020603050405020304" pitchFamily="18" charset="0"/>
                </a:rPr>
                <a:t>IR spectrum of kaolin (Al</a:t>
              </a:r>
              <a:r>
                <a:rPr lang="en-US" altLang="en-US" baseline="-25000">
                  <a:latin typeface="Times New Roman" panose="02020603050405020304" pitchFamily="18" charset="0"/>
                  <a:cs typeface="Times New Roman" panose="02020603050405020304" pitchFamily="18" charset="0"/>
                </a:rPr>
                <a:t>2</a:t>
              </a:r>
              <a:r>
                <a:rPr lang="en-US" altLang="en-US">
                  <a:latin typeface="Times New Roman" panose="02020603050405020304" pitchFamily="18" charset="0"/>
                  <a:cs typeface="Times New Roman" panose="02020603050405020304" pitchFamily="18" charset="0"/>
                </a:rPr>
                <a:t>O</a:t>
              </a:r>
              <a:r>
                <a:rPr lang="en-US" altLang="en-US" baseline="-25000">
                  <a:latin typeface="Times New Roman" panose="02020603050405020304" pitchFamily="18" charset="0"/>
                  <a:cs typeface="Times New Roman" panose="02020603050405020304" pitchFamily="18" charset="0"/>
                </a:rPr>
                <a:t>3</a:t>
              </a:r>
              <a:r>
                <a:rPr lang="en-US" altLang="en-US">
                  <a:latin typeface="Times New Roman" panose="02020603050405020304" pitchFamily="18" charset="0"/>
                  <a:cs typeface="Times New Roman" panose="02020603050405020304" pitchFamily="18" charset="0"/>
                </a:rPr>
                <a:t>.2SiO</a:t>
              </a:r>
              <a:r>
                <a:rPr lang="en-US" altLang="en-US" baseline="-25000">
                  <a:latin typeface="Times New Roman" panose="02020603050405020304" pitchFamily="18" charset="0"/>
                  <a:cs typeface="Times New Roman" panose="02020603050405020304" pitchFamily="18" charset="0"/>
                </a:rPr>
                <a:t>2</a:t>
              </a:r>
              <a:r>
                <a:rPr lang="en-US" altLang="en-US">
                  <a:latin typeface="Times New Roman" panose="02020603050405020304" pitchFamily="18" charset="0"/>
                  <a:cs typeface="Times New Roman" panose="02020603050405020304" pitchFamily="18" charset="0"/>
                </a:rPr>
                <a:t>.2H</a:t>
              </a:r>
              <a:r>
                <a:rPr lang="en-US" altLang="en-US" baseline="-25000">
                  <a:latin typeface="Times New Roman" panose="02020603050405020304" pitchFamily="18" charset="0"/>
                  <a:cs typeface="Times New Roman" panose="02020603050405020304" pitchFamily="18" charset="0"/>
                </a:rPr>
                <a:t>2</a:t>
              </a:r>
              <a:r>
                <a:rPr lang="en-US" altLang="en-US">
                  <a:latin typeface="Times New Roman" panose="02020603050405020304" pitchFamily="18" charset="0"/>
                  <a:cs typeface="Times New Roman" panose="02020603050405020304" pitchFamily="18" charset="0"/>
                </a:rPr>
                <a:t>O)</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sotw9_temp0">
            <a:extLst>
              <a:ext uri="{FF2B5EF4-FFF2-40B4-BE49-F238E27FC236}">
                <a16:creationId xmlns:a16="http://schemas.microsoft.com/office/drawing/2014/main" id="{7247EED3-9FE1-4242-8852-19C903CCF2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70050"/>
            <a:ext cx="232410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3">
            <a:extLst>
              <a:ext uri="{FF2B5EF4-FFF2-40B4-BE49-F238E27FC236}">
                <a16:creationId xmlns:a16="http://schemas.microsoft.com/office/drawing/2014/main" id="{E02FC3B0-0358-4EEF-8E86-8A583EA630AD}"/>
              </a:ext>
            </a:extLst>
          </p:cNvPr>
          <p:cNvSpPr txBox="1">
            <a:spLocks noChangeArrowheads="1"/>
          </p:cNvSpPr>
          <p:nvPr/>
        </p:nvSpPr>
        <p:spPr bwMode="auto">
          <a:xfrm>
            <a:off x="457200" y="914400"/>
            <a:ext cx="17303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55000"/>
              </a:lnSpc>
            </a:pPr>
            <a:r>
              <a:rPr lang="en-US" altLang="en-US" b="1" i="1">
                <a:latin typeface="Times New Roman" panose="02020603050405020304" pitchFamily="18" charset="0"/>
                <a:cs typeface="Times New Roman" panose="02020603050405020304" pitchFamily="18" charset="0"/>
              </a:rPr>
              <a:t>an</a:t>
            </a:r>
          </a:p>
          <a:p>
            <a:pPr eaLnBrk="1" hangingPunct="1">
              <a:lnSpc>
                <a:spcPct val="55000"/>
              </a:lnSpc>
            </a:pPr>
            <a:r>
              <a:rPr lang="en-US" altLang="en-US" b="1" i="1">
                <a:latin typeface="Times New Roman" panose="02020603050405020304" pitchFamily="18" charset="0"/>
                <a:cs typeface="Times New Roman" panose="02020603050405020304" pitchFamily="18" charset="0"/>
              </a:rPr>
              <a:t>un-cross-linked </a:t>
            </a:r>
          </a:p>
          <a:p>
            <a:pPr eaLnBrk="1" hangingPunct="1">
              <a:lnSpc>
                <a:spcPct val="55000"/>
              </a:lnSpc>
            </a:pPr>
            <a:r>
              <a:rPr lang="en-US" altLang="en-US" b="1" i="1">
                <a:latin typeface="Times New Roman" panose="02020603050405020304" pitchFamily="18" charset="0"/>
                <a:cs typeface="Times New Roman" panose="02020603050405020304" pitchFamily="18" charset="0"/>
              </a:rPr>
              <a:t>polymer</a:t>
            </a:r>
          </a:p>
        </p:txBody>
      </p:sp>
      <p:sp>
        <p:nvSpPr>
          <p:cNvPr id="6148" name="Text Box 4">
            <a:extLst>
              <a:ext uri="{FF2B5EF4-FFF2-40B4-BE49-F238E27FC236}">
                <a16:creationId xmlns:a16="http://schemas.microsoft.com/office/drawing/2014/main" id="{80F70182-F255-4279-8D67-77526F828B08}"/>
              </a:ext>
            </a:extLst>
          </p:cNvPr>
          <p:cNvSpPr txBox="1">
            <a:spLocks noChangeArrowheads="1"/>
          </p:cNvSpPr>
          <p:nvPr/>
        </p:nvSpPr>
        <p:spPr bwMode="auto">
          <a:xfrm>
            <a:off x="533400" y="5105400"/>
            <a:ext cx="133826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55000"/>
              </a:lnSpc>
            </a:pPr>
            <a:r>
              <a:rPr lang="en-US" altLang="en-US" b="1" i="1">
                <a:latin typeface="Times New Roman" panose="02020603050405020304" pitchFamily="18" charset="0"/>
                <a:cs typeface="Times New Roman" panose="02020603050405020304" pitchFamily="18" charset="0"/>
              </a:rPr>
              <a:t>a highly</a:t>
            </a:r>
          </a:p>
          <a:p>
            <a:pPr eaLnBrk="1" hangingPunct="1">
              <a:lnSpc>
                <a:spcPct val="55000"/>
              </a:lnSpc>
            </a:pPr>
            <a:r>
              <a:rPr lang="en-US" altLang="en-US" b="1" i="1">
                <a:latin typeface="Times New Roman" panose="02020603050405020304" pitchFamily="18" charset="0"/>
                <a:cs typeface="Times New Roman" panose="02020603050405020304" pitchFamily="18" charset="0"/>
              </a:rPr>
              <a:t>cross-linked</a:t>
            </a:r>
          </a:p>
          <a:p>
            <a:pPr eaLnBrk="1" hangingPunct="1">
              <a:lnSpc>
                <a:spcPct val="55000"/>
              </a:lnSpc>
            </a:pPr>
            <a:r>
              <a:rPr lang="en-US" altLang="en-US" b="1" i="1">
                <a:latin typeface="Times New Roman" panose="02020603050405020304" pitchFamily="18" charset="0"/>
                <a:cs typeface="Times New Roman" panose="02020603050405020304" pitchFamily="18" charset="0"/>
              </a:rPr>
              <a:t>polymer</a:t>
            </a:r>
          </a:p>
        </p:txBody>
      </p:sp>
      <p:sp>
        <p:nvSpPr>
          <p:cNvPr id="19461" name="Text Box 5">
            <a:extLst>
              <a:ext uri="{FF2B5EF4-FFF2-40B4-BE49-F238E27FC236}">
                <a16:creationId xmlns:a16="http://schemas.microsoft.com/office/drawing/2014/main" id="{B3AB4536-0817-4787-8BF0-9C8C4574F556}"/>
              </a:ext>
            </a:extLst>
          </p:cNvPr>
          <p:cNvSpPr txBox="1">
            <a:spLocks noChangeArrowheads="1"/>
          </p:cNvSpPr>
          <p:nvPr/>
        </p:nvSpPr>
        <p:spPr bwMode="auto">
          <a:xfrm>
            <a:off x="4316413" y="152400"/>
            <a:ext cx="3351212"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60000"/>
              </a:lnSpc>
            </a:pPr>
            <a:r>
              <a:rPr lang="en-US" altLang="en-US" sz="3200" b="1">
                <a:latin typeface="Times New Roman" panose="02020603050405020304" pitchFamily="18" charset="0"/>
                <a:cs typeface="Times New Roman" panose="02020603050405020304" pitchFamily="18" charset="0"/>
              </a:rPr>
              <a:t>Automobile paint </a:t>
            </a:r>
          </a:p>
          <a:p>
            <a:pPr eaLnBrk="1" hangingPunct="1">
              <a:lnSpc>
                <a:spcPct val="60000"/>
              </a:lnSpc>
            </a:pPr>
            <a:r>
              <a:rPr lang="en-US" altLang="en-US" sz="3200" b="1">
                <a:latin typeface="Times New Roman" panose="02020603050405020304" pitchFamily="18" charset="0"/>
                <a:cs typeface="Times New Roman" panose="02020603050405020304" pitchFamily="18" charset="0"/>
              </a:rPr>
              <a:t>      formulations</a:t>
            </a:r>
          </a:p>
        </p:txBody>
      </p:sp>
      <p:sp>
        <p:nvSpPr>
          <p:cNvPr id="19462" name="Text Box 6">
            <a:extLst>
              <a:ext uri="{FF2B5EF4-FFF2-40B4-BE49-F238E27FC236}">
                <a16:creationId xmlns:a16="http://schemas.microsoft.com/office/drawing/2014/main" id="{38FF22CD-DB79-4CB3-8ECC-B466E81D93C7}"/>
              </a:ext>
            </a:extLst>
          </p:cNvPr>
          <p:cNvSpPr txBox="1">
            <a:spLocks noChangeArrowheads="1"/>
          </p:cNvSpPr>
          <p:nvPr/>
        </p:nvSpPr>
        <p:spPr bwMode="auto">
          <a:xfrm>
            <a:off x="3200400" y="957263"/>
            <a:ext cx="349885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75000"/>
              </a:lnSpc>
            </a:pPr>
            <a:r>
              <a:rPr lang="en-US" altLang="en-US" sz="2800">
                <a:latin typeface="Times New Roman" panose="02020603050405020304" pitchFamily="18" charset="0"/>
                <a:cs typeface="Times New Roman" panose="02020603050405020304" pitchFamily="18" charset="0"/>
              </a:rPr>
              <a:t>Acrylic Lacquers </a:t>
            </a:r>
            <a:r>
              <a:rPr lang="en-US" altLang="en-US">
                <a:latin typeface="Times New Roman" panose="02020603050405020304" pitchFamily="18" charset="0"/>
                <a:cs typeface="Times New Roman" panose="02020603050405020304" pitchFamily="18" charset="0"/>
              </a:rPr>
              <a:t>:  </a:t>
            </a:r>
            <a:r>
              <a:rPr lang="en-US" altLang="en-US" b="1" i="1">
                <a:latin typeface="Times New Roman" panose="02020603050405020304" pitchFamily="18" charset="0"/>
                <a:cs typeface="Times New Roman" panose="02020603050405020304" pitchFamily="18" charset="0"/>
              </a:rPr>
              <a:t>have  </a:t>
            </a:r>
          </a:p>
          <a:p>
            <a:pPr eaLnBrk="1" hangingPunct="1">
              <a:lnSpc>
                <a:spcPct val="75000"/>
              </a:lnSpc>
            </a:pPr>
            <a:r>
              <a:rPr lang="en-US" altLang="en-US" b="1" i="1">
                <a:latin typeface="Times New Roman" panose="02020603050405020304" pitchFamily="18" charset="0"/>
                <a:cs typeface="Times New Roman" panose="02020603050405020304" pitchFamily="18" charset="0"/>
              </a:rPr>
              <a:t>long chains with few, if any,</a:t>
            </a:r>
          </a:p>
          <a:p>
            <a:pPr eaLnBrk="1" hangingPunct="1">
              <a:lnSpc>
                <a:spcPct val="75000"/>
              </a:lnSpc>
            </a:pPr>
            <a:r>
              <a:rPr lang="en-US" altLang="en-US" b="1" i="1">
                <a:latin typeface="Times New Roman" panose="02020603050405020304" pitchFamily="18" charset="0"/>
                <a:cs typeface="Times New Roman" panose="02020603050405020304" pitchFamily="18" charset="0"/>
              </a:rPr>
              <a:t>chemical bond acting as </a:t>
            </a:r>
          </a:p>
          <a:p>
            <a:pPr eaLnBrk="1" hangingPunct="1">
              <a:lnSpc>
                <a:spcPct val="75000"/>
              </a:lnSpc>
            </a:pPr>
            <a:r>
              <a:rPr lang="en-US" altLang="en-US" b="1" i="1">
                <a:latin typeface="Times New Roman" panose="02020603050405020304" pitchFamily="18" charset="0"/>
                <a:cs typeface="Times New Roman" panose="02020603050405020304" pitchFamily="18" charset="0"/>
              </a:rPr>
              <a:t>cross links. When heated </a:t>
            </a:r>
          </a:p>
          <a:p>
            <a:pPr eaLnBrk="1" hangingPunct="1">
              <a:lnSpc>
                <a:spcPct val="75000"/>
              </a:lnSpc>
            </a:pPr>
            <a:r>
              <a:rPr lang="en-US" altLang="en-US" b="1" i="1">
                <a:latin typeface="Times New Roman" panose="02020603050405020304" pitchFamily="18" charset="0"/>
                <a:cs typeface="Times New Roman" panose="02020603050405020304" pitchFamily="18" charset="0"/>
              </a:rPr>
              <a:t>become soft and more </a:t>
            </a:r>
          </a:p>
          <a:p>
            <a:pPr eaLnBrk="1" hangingPunct="1">
              <a:lnSpc>
                <a:spcPct val="75000"/>
              </a:lnSpc>
            </a:pPr>
            <a:r>
              <a:rPr lang="en-US" altLang="en-US" b="1" i="1">
                <a:latin typeface="Times New Roman" panose="02020603050405020304" pitchFamily="18" charset="0"/>
                <a:cs typeface="Times New Roman" panose="02020603050405020304" pitchFamily="18" charset="0"/>
              </a:rPr>
              <a:t>or less fluid  </a:t>
            </a:r>
          </a:p>
          <a:p>
            <a:pPr eaLnBrk="1" hangingPunct="1">
              <a:lnSpc>
                <a:spcPct val="75000"/>
              </a:lnSpc>
            </a:pPr>
            <a:r>
              <a:rPr lang="en-US" altLang="en-US" b="1" i="1">
                <a:latin typeface="Times New Roman" panose="02020603050405020304" pitchFamily="18" charset="0"/>
                <a:cs typeface="Times New Roman" panose="02020603050405020304" pitchFamily="18" charset="0"/>
              </a:rPr>
              <a:t>              </a:t>
            </a:r>
            <a:r>
              <a:rPr lang="en-US" altLang="en-US" b="1" i="1">
                <a:solidFill>
                  <a:schemeClr val="accent2"/>
                </a:solidFill>
                <a:latin typeface="Times New Roman" panose="02020603050405020304" pitchFamily="18" charset="0"/>
                <a:cs typeface="Times New Roman" panose="02020603050405020304" pitchFamily="18" charset="0"/>
              </a:rPr>
              <a:t>soluble in acetone</a:t>
            </a:r>
          </a:p>
        </p:txBody>
      </p:sp>
      <p:sp>
        <p:nvSpPr>
          <p:cNvPr id="19463" name="Text Box 7">
            <a:extLst>
              <a:ext uri="{FF2B5EF4-FFF2-40B4-BE49-F238E27FC236}">
                <a16:creationId xmlns:a16="http://schemas.microsoft.com/office/drawing/2014/main" id="{F1E5DADE-19B1-44D9-BF04-4AFFF9199E09}"/>
              </a:ext>
            </a:extLst>
          </p:cNvPr>
          <p:cNvSpPr txBox="1">
            <a:spLocks noChangeArrowheads="1"/>
          </p:cNvSpPr>
          <p:nvPr/>
        </p:nvSpPr>
        <p:spPr bwMode="auto">
          <a:xfrm>
            <a:off x="3276600" y="3289300"/>
            <a:ext cx="4119563"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pPr>
            <a:r>
              <a:rPr lang="en-US" altLang="en-US" sz="2800">
                <a:latin typeface="Times New Roman" panose="02020603050405020304" pitchFamily="18" charset="0"/>
                <a:cs typeface="Times New Roman" panose="02020603050405020304" pitchFamily="18" charset="0"/>
              </a:rPr>
              <a:t>Acrylic Enamels : </a:t>
            </a:r>
            <a:r>
              <a:rPr lang="en-US" altLang="en-US" b="1" i="1">
                <a:latin typeface="Times New Roman" panose="02020603050405020304" pitchFamily="18" charset="0"/>
                <a:cs typeface="Times New Roman" panose="02020603050405020304" pitchFamily="18" charset="0"/>
              </a:rPr>
              <a:t>when heated </a:t>
            </a:r>
          </a:p>
          <a:p>
            <a:pPr eaLnBrk="1" hangingPunct="1">
              <a:lnSpc>
                <a:spcPct val="80000"/>
              </a:lnSpc>
            </a:pPr>
            <a:r>
              <a:rPr lang="en-US" altLang="en-US" b="1" i="1">
                <a:latin typeface="Times New Roman" panose="02020603050405020304" pitchFamily="18" charset="0"/>
                <a:cs typeface="Times New Roman" panose="02020603050405020304" pitchFamily="18" charset="0"/>
              </a:rPr>
              <a:t>form an extensively cross-linked </a:t>
            </a:r>
          </a:p>
          <a:p>
            <a:pPr eaLnBrk="1" hangingPunct="1">
              <a:lnSpc>
                <a:spcPct val="80000"/>
              </a:lnSpc>
            </a:pPr>
            <a:r>
              <a:rPr lang="en-US" altLang="en-US" b="1" i="1">
                <a:latin typeface="Times New Roman" panose="02020603050405020304" pitchFamily="18" charset="0"/>
                <a:cs typeface="Times New Roman" panose="02020603050405020304" pitchFamily="18" charset="0"/>
              </a:rPr>
              <a:t>network that becomes extremely </a:t>
            </a:r>
          </a:p>
          <a:p>
            <a:pPr eaLnBrk="1" hangingPunct="1">
              <a:lnSpc>
                <a:spcPct val="80000"/>
              </a:lnSpc>
            </a:pPr>
            <a:r>
              <a:rPr lang="en-US" altLang="en-US" b="1" i="1">
                <a:latin typeface="Times New Roman" panose="02020603050405020304" pitchFamily="18" charset="0"/>
                <a:cs typeface="Times New Roman" panose="02020603050405020304" pitchFamily="18" charset="0"/>
              </a:rPr>
              <a:t>hard and resistant to solvents</a:t>
            </a:r>
            <a:r>
              <a:rPr lang="en-US" altLang="en-US" sz="2800">
                <a:latin typeface="Times New Roman" panose="02020603050405020304" pitchFamily="18" charset="0"/>
                <a:cs typeface="Times New Roman" panose="02020603050405020304" pitchFamily="18" charset="0"/>
              </a:rPr>
              <a:t> </a:t>
            </a:r>
          </a:p>
        </p:txBody>
      </p:sp>
      <p:sp>
        <p:nvSpPr>
          <p:cNvPr id="19464" name="Text Box 8">
            <a:extLst>
              <a:ext uri="{FF2B5EF4-FFF2-40B4-BE49-F238E27FC236}">
                <a16:creationId xmlns:a16="http://schemas.microsoft.com/office/drawing/2014/main" id="{00660BF5-244F-4FDA-81AC-274F5857193A}"/>
              </a:ext>
            </a:extLst>
          </p:cNvPr>
          <p:cNvSpPr txBox="1">
            <a:spLocks noChangeArrowheads="1"/>
          </p:cNvSpPr>
          <p:nvPr/>
        </p:nvSpPr>
        <p:spPr bwMode="auto">
          <a:xfrm>
            <a:off x="3352800" y="4953000"/>
            <a:ext cx="3913188"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5000"/>
              </a:lnSpc>
            </a:pPr>
            <a:r>
              <a:rPr lang="en-US" altLang="en-US" sz="2800">
                <a:latin typeface="Times New Roman" panose="02020603050405020304" pitchFamily="18" charset="0"/>
                <a:cs typeface="Times New Roman" panose="02020603050405020304" pitchFamily="18" charset="0"/>
              </a:rPr>
              <a:t>Alkyd Enamels</a:t>
            </a:r>
            <a:r>
              <a:rPr lang="en-US" altLang="en-US">
                <a:latin typeface="Times New Roman" panose="02020603050405020304" pitchFamily="18" charset="0"/>
                <a:cs typeface="Times New Roman" panose="02020603050405020304" pitchFamily="18" charset="0"/>
              </a:rPr>
              <a:t> :  </a:t>
            </a:r>
            <a:r>
              <a:rPr lang="en-US" altLang="en-US" b="1" i="1">
                <a:latin typeface="Times New Roman" panose="02020603050405020304" pitchFamily="18" charset="0"/>
                <a:cs typeface="Times New Roman" panose="02020603050405020304" pitchFamily="18" charset="0"/>
              </a:rPr>
              <a:t>also produce </a:t>
            </a:r>
          </a:p>
          <a:p>
            <a:pPr eaLnBrk="1" hangingPunct="1">
              <a:lnSpc>
                <a:spcPct val="85000"/>
              </a:lnSpc>
            </a:pPr>
            <a:r>
              <a:rPr lang="en-US" altLang="en-US" b="1" i="1">
                <a:latin typeface="Times New Roman" panose="02020603050405020304" pitchFamily="18" charset="0"/>
                <a:cs typeface="Times New Roman" panose="02020603050405020304" pitchFamily="18" charset="0"/>
              </a:rPr>
              <a:t>an extensively cross-linked </a:t>
            </a:r>
          </a:p>
          <a:p>
            <a:pPr eaLnBrk="1" hangingPunct="1">
              <a:lnSpc>
                <a:spcPct val="85000"/>
              </a:lnSpc>
            </a:pPr>
            <a:r>
              <a:rPr lang="en-US" altLang="en-US" b="1" i="1">
                <a:latin typeface="Times New Roman" panose="02020603050405020304" pitchFamily="18" charset="0"/>
                <a:cs typeface="Times New Roman" panose="02020603050405020304" pitchFamily="18" charset="0"/>
              </a:rPr>
              <a:t>surface when heated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9461"/>
                                        </p:tgtEl>
                                        <p:attrNameLst>
                                          <p:attrName>style.visibility</p:attrName>
                                        </p:attrNameLst>
                                      </p:cBhvr>
                                      <p:to>
                                        <p:strVal val="visible"/>
                                      </p:to>
                                    </p:set>
                                    <p:anim calcmode="lin" valueType="num">
                                      <p:cBhvr additive="base">
                                        <p:cTn id="7" dur="500" fill="hold"/>
                                        <p:tgtEl>
                                          <p:spTgt spid="19461"/>
                                        </p:tgtEl>
                                        <p:attrNameLst>
                                          <p:attrName>ppt_x</p:attrName>
                                        </p:attrNameLst>
                                      </p:cBhvr>
                                      <p:tavLst>
                                        <p:tav tm="0">
                                          <p:val>
                                            <p:strVal val="0-#ppt_w/2"/>
                                          </p:val>
                                        </p:tav>
                                        <p:tav tm="100000">
                                          <p:val>
                                            <p:strVal val="#ppt_x"/>
                                          </p:val>
                                        </p:tav>
                                      </p:tavLst>
                                    </p:anim>
                                    <p:anim calcmode="lin" valueType="num">
                                      <p:cBhvr additive="base">
                                        <p:cTn id="8" dur="500" fill="hold"/>
                                        <p:tgtEl>
                                          <p:spTgt spid="1946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9462"/>
                                        </p:tgtEl>
                                        <p:attrNameLst>
                                          <p:attrName>style.visibility</p:attrName>
                                        </p:attrNameLst>
                                      </p:cBhvr>
                                      <p:to>
                                        <p:strVal val="visible"/>
                                      </p:to>
                                    </p:set>
                                    <p:animEffect transition="in" filter="dissolve">
                                      <p:cBhvr>
                                        <p:cTn id="13" dur="500"/>
                                        <p:tgtEl>
                                          <p:spTgt spid="1946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9463"/>
                                        </p:tgtEl>
                                        <p:attrNameLst>
                                          <p:attrName>style.visibility</p:attrName>
                                        </p:attrNameLst>
                                      </p:cBhvr>
                                      <p:to>
                                        <p:strVal val="visible"/>
                                      </p:to>
                                    </p:set>
                                    <p:animEffect transition="in" filter="box(in)">
                                      <p:cBhvr>
                                        <p:cTn id="18" dur="500"/>
                                        <p:tgtEl>
                                          <p:spTgt spid="1946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9464"/>
                                        </p:tgtEl>
                                        <p:attrNameLst>
                                          <p:attrName>style.visibility</p:attrName>
                                        </p:attrNameLst>
                                      </p:cBhvr>
                                      <p:to>
                                        <p:strVal val="visible"/>
                                      </p:to>
                                    </p:set>
                                    <p:anim calcmode="lin" valueType="num">
                                      <p:cBhvr additive="base">
                                        <p:cTn id="23" dur="500" fill="hold"/>
                                        <p:tgtEl>
                                          <p:spTgt spid="19464"/>
                                        </p:tgtEl>
                                        <p:attrNameLst>
                                          <p:attrName>ppt_x</p:attrName>
                                        </p:attrNameLst>
                                      </p:cBhvr>
                                      <p:tavLst>
                                        <p:tav tm="0">
                                          <p:val>
                                            <p:strVal val="1+#ppt_w/2"/>
                                          </p:val>
                                        </p:tav>
                                        <p:tav tm="100000">
                                          <p:val>
                                            <p:strVal val="#ppt_x"/>
                                          </p:val>
                                        </p:tav>
                                      </p:tavLst>
                                    </p:anim>
                                    <p:anim calcmode="lin" valueType="num">
                                      <p:cBhvr additive="base">
                                        <p:cTn id="24" dur="500" fill="hold"/>
                                        <p:tgtEl>
                                          <p:spTgt spid="194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autoUpdateAnimBg="0"/>
      <p:bldP spid="19462" grpId="0" autoUpdateAnimBg="0"/>
      <p:bldP spid="19463" grpId="0" autoUpdateAnimBg="0"/>
      <p:bldP spid="19464"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4">
            <a:extLst>
              <a:ext uri="{FF2B5EF4-FFF2-40B4-BE49-F238E27FC236}">
                <a16:creationId xmlns:a16="http://schemas.microsoft.com/office/drawing/2014/main" id="{EB38D7B5-19EA-4E30-B336-0573830F8F11}"/>
              </a:ext>
            </a:extLst>
          </p:cNvPr>
          <p:cNvGrpSpPr>
            <a:grpSpLocks/>
          </p:cNvGrpSpPr>
          <p:nvPr/>
        </p:nvGrpSpPr>
        <p:grpSpPr bwMode="auto">
          <a:xfrm>
            <a:off x="304800" y="533400"/>
            <a:ext cx="8458200" cy="5562600"/>
            <a:chOff x="192" y="336"/>
            <a:chExt cx="5328" cy="3504"/>
          </a:xfrm>
        </p:grpSpPr>
        <p:pic>
          <p:nvPicPr>
            <p:cNvPr id="43011" name="Picture 2" descr="scan0020">
              <a:extLst>
                <a:ext uri="{FF2B5EF4-FFF2-40B4-BE49-F238E27FC236}">
                  <a16:creationId xmlns:a16="http://schemas.microsoft.com/office/drawing/2014/main" id="{880F7F2A-FAE4-4C8E-AE0C-B220A7DA2EAF}"/>
                </a:ext>
              </a:extLst>
            </p:cNvPr>
            <p:cNvPicPr>
              <a:picLocks noChangeAspect="1" noChangeArrowheads="1"/>
            </p:cNvPicPr>
            <p:nvPr/>
          </p:nvPicPr>
          <p:blipFill>
            <a:blip r:embed="rId2">
              <a:lum contrast="6000"/>
              <a:extLst>
                <a:ext uri="{28A0092B-C50C-407E-A947-70E740481C1C}">
                  <a14:useLocalDpi xmlns:a14="http://schemas.microsoft.com/office/drawing/2010/main" val="0"/>
                </a:ext>
              </a:extLst>
            </a:blip>
            <a:srcRect l="3087" t="52438" r="7687" b="6097"/>
            <a:stretch>
              <a:fillRect/>
            </a:stretch>
          </p:blipFill>
          <p:spPr bwMode="auto">
            <a:xfrm>
              <a:off x="192" y="336"/>
              <a:ext cx="5328" cy="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 Box 3">
              <a:extLst>
                <a:ext uri="{FF2B5EF4-FFF2-40B4-BE49-F238E27FC236}">
                  <a16:creationId xmlns:a16="http://schemas.microsoft.com/office/drawing/2014/main" id="{32D153DC-160A-4419-B8E6-9A981F5F0DB8}"/>
                </a:ext>
              </a:extLst>
            </p:cNvPr>
            <p:cNvSpPr txBox="1">
              <a:spLocks noChangeArrowheads="1"/>
            </p:cNvSpPr>
            <p:nvPr/>
          </p:nvSpPr>
          <p:spPr bwMode="auto">
            <a:xfrm>
              <a:off x="1440" y="3552"/>
              <a:ext cx="3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IR spectrum of barium sulphate (BaSO</a:t>
              </a:r>
              <a:r>
                <a:rPr lang="en-US" altLang="en-US" baseline="-25000"/>
                <a:t>4</a:t>
              </a:r>
              <a:r>
                <a:rPr lang="en-US" altLang="en-US"/>
                <a:t>)</a:t>
              </a: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scan0021">
            <a:extLst>
              <a:ext uri="{FF2B5EF4-FFF2-40B4-BE49-F238E27FC236}">
                <a16:creationId xmlns:a16="http://schemas.microsoft.com/office/drawing/2014/main" id="{F61F78A7-F8B9-485B-827A-39371105228A}"/>
              </a:ext>
            </a:extLst>
          </p:cNvPr>
          <p:cNvPicPr>
            <a:picLocks noChangeAspect="1" noChangeArrowheads="1"/>
          </p:cNvPicPr>
          <p:nvPr>
            <p:ph/>
          </p:nvPr>
        </p:nvPicPr>
        <p:blipFill>
          <a:blip r:embed="rId2">
            <a:extLst>
              <a:ext uri="{28A0092B-C50C-407E-A947-70E740481C1C}">
                <a14:useLocalDpi xmlns:a14="http://schemas.microsoft.com/office/drawing/2010/main" val="0"/>
              </a:ext>
            </a:extLst>
          </a:blip>
          <a:srcRect l="6186" r="1318" b="17300"/>
          <a:stretch>
            <a:fillRect/>
          </a:stretch>
        </p:blipFill>
        <p:spPr>
          <a:xfrm>
            <a:off x="304800" y="762000"/>
            <a:ext cx="8610600" cy="4587875"/>
          </a:xfrm>
          <a:noFill/>
        </p:spPr>
      </p:pic>
      <p:sp>
        <p:nvSpPr>
          <p:cNvPr id="44035" name="Text Box 6">
            <a:extLst>
              <a:ext uri="{FF2B5EF4-FFF2-40B4-BE49-F238E27FC236}">
                <a16:creationId xmlns:a16="http://schemas.microsoft.com/office/drawing/2014/main" id="{DAC47A3F-E02E-41B4-A568-24AA240C6190}"/>
              </a:ext>
            </a:extLst>
          </p:cNvPr>
          <p:cNvSpPr txBox="1">
            <a:spLocks noChangeArrowheads="1"/>
          </p:cNvSpPr>
          <p:nvPr/>
        </p:nvSpPr>
        <p:spPr bwMode="auto">
          <a:xfrm>
            <a:off x="2446338" y="5638800"/>
            <a:ext cx="3717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latin typeface="Times New Roman" panose="02020603050405020304" pitchFamily="18" charset="0"/>
                <a:cs typeface="Times New Roman" panose="02020603050405020304" pitchFamily="18" charset="0"/>
              </a:rPr>
              <a:t>IR spectrum of unknown paint sample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roup 8">
            <a:extLst>
              <a:ext uri="{FF2B5EF4-FFF2-40B4-BE49-F238E27FC236}">
                <a16:creationId xmlns:a16="http://schemas.microsoft.com/office/drawing/2014/main" id="{6148CA29-1D9D-4043-9234-923D530C9B23}"/>
              </a:ext>
            </a:extLst>
          </p:cNvPr>
          <p:cNvGrpSpPr>
            <a:grpSpLocks/>
          </p:cNvGrpSpPr>
          <p:nvPr/>
        </p:nvGrpSpPr>
        <p:grpSpPr bwMode="auto">
          <a:xfrm>
            <a:off x="228600" y="914400"/>
            <a:ext cx="8686800" cy="5526088"/>
            <a:chOff x="144" y="576"/>
            <a:chExt cx="5472" cy="3481"/>
          </a:xfrm>
        </p:grpSpPr>
        <p:pic>
          <p:nvPicPr>
            <p:cNvPr id="45059" name="Picture 4" descr="scan0022">
              <a:extLst>
                <a:ext uri="{FF2B5EF4-FFF2-40B4-BE49-F238E27FC236}">
                  <a16:creationId xmlns:a16="http://schemas.microsoft.com/office/drawing/2014/main" id="{1006223A-66E7-4EC1-9138-80CE3E505CD3}"/>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l="1785" t="4027" r="8035" b="12508"/>
            <a:stretch>
              <a:fillRect/>
            </a:stretch>
          </p:blipFill>
          <p:spPr bwMode="auto">
            <a:xfrm>
              <a:off x="144" y="576"/>
              <a:ext cx="5472" cy="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 Box 6">
              <a:extLst>
                <a:ext uri="{FF2B5EF4-FFF2-40B4-BE49-F238E27FC236}">
                  <a16:creationId xmlns:a16="http://schemas.microsoft.com/office/drawing/2014/main" id="{4BBD6B9C-5B52-415B-A75D-37DCBE37893E}"/>
                </a:ext>
              </a:extLst>
            </p:cNvPr>
            <p:cNvSpPr txBox="1">
              <a:spLocks noChangeArrowheads="1"/>
            </p:cNvSpPr>
            <p:nvPr/>
          </p:nvSpPr>
          <p:spPr bwMode="auto">
            <a:xfrm>
              <a:off x="227" y="3751"/>
              <a:ext cx="4973"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70000"/>
                </a:lnSpc>
              </a:pPr>
              <a:r>
                <a:rPr lang="en-US" altLang="en-US">
                  <a:latin typeface="Times New Roman" panose="02020603050405020304" pitchFamily="18" charset="0"/>
                  <a:cs typeface="Times New Roman" panose="02020603050405020304" pitchFamily="18" charset="0"/>
                </a:rPr>
                <a:t>IR spectrum of the alkyd resin component of unknown paint sample</a:t>
              </a:r>
            </a:p>
            <a:p>
              <a:pPr eaLnBrk="1" hangingPunct="1">
                <a:lnSpc>
                  <a:spcPct val="70000"/>
                </a:lnSpc>
              </a:pPr>
              <a:r>
                <a:rPr lang="en-US" altLang="en-US" i="1">
                  <a:latin typeface="Times New Roman" panose="02020603050405020304" pitchFamily="18" charset="0"/>
                  <a:cs typeface="Times New Roman" panose="02020603050405020304" pitchFamily="18" charset="0"/>
                </a:rPr>
                <a:t>                                                                                          (in the previous projection)</a:t>
              </a: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2" name="Group 11">
            <a:extLst>
              <a:ext uri="{FF2B5EF4-FFF2-40B4-BE49-F238E27FC236}">
                <a16:creationId xmlns:a16="http://schemas.microsoft.com/office/drawing/2014/main" id="{678B6CF4-632D-4803-9E99-CA79C0B6EF5E}"/>
              </a:ext>
            </a:extLst>
          </p:cNvPr>
          <p:cNvGrpSpPr>
            <a:grpSpLocks/>
          </p:cNvGrpSpPr>
          <p:nvPr/>
        </p:nvGrpSpPr>
        <p:grpSpPr bwMode="auto">
          <a:xfrm>
            <a:off x="304800" y="304800"/>
            <a:ext cx="8534400" cy="6400800"/>
            <a:chOff x="336" y="240"/>
            <a:chExt cx="5376" cy="4032"/>
          </a:xfrm>
        </p:grpSpPr>
        <p:grpSp>
          <p:nvGrpSpPr>
            <p:cNvPr id="46083" name="Group 8">
              <a:extLst>
                <a:ext uri="{FF2B5EF4-FFF2-40B4-BE49-F238E27FC236}">
                  <a16:creationId xmlns:a16="http://schemas.microsoft.com/office/drawing/2014/main" id="{D7E97C58-AFBB-429D-AC20-3896B4391744}"/>
                </a:ext>
              </a:extLst>
            </p:cNvPr>
            <p:cNvGrpSpPr>
              <a:grpSpLocks/>
            </p:cNvGrpSpPr>
            <p:nvPr/>
          </p:nvGrpSpPr>
          <p:grpSpPr bwMode="auto">
            <a:xfrm>
              <a:off x="336" y="240"/>
              <a:ext cx="5376" cy="4032"/>
              <a:chOff x="288" y="240"/>
              <a:chExt cx="5376" cy="4032"/>
            </a:xfrm>
          </p:grpSpPr>
          <p:pic>
            <p:nvPicPr>
              <p:cNvPr id="46086" name="Picture 4" descr="scan0023">
                <a:extLst>
                  <a:ext uri="{FF2B5EF4-FFF2-40B4-BE49-F238E27FC236}">
                    <a16:creationId xmlns:a16="http://schemas.microsoft.com/office/drawing/2014/main" id="{A3F36AB1-E31A-45B0-8258-5C4D6AAD31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875" t="2438" r="4131" b="6097"/>
              <a:stretch>
                <a:fillRect/>
              </a:stretch>
            </p:blipFill>
            <p:spPr bwMode="auto">
              <a:xfrm>
                <a:off x="288" y="240"/>
                <a:ext cx="3011" cy="4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7" name="Text Box 6">
                <a:extLst>
                  <a:ext uri="{FF2B5EF4-FFF2-40B4-BE49-F238E27FC236}">
                    <a16:creationId xmlns:a16="http://schemas.microsoft.com/office/drawing/2014/main" id="{580D9B29-B588-4517-8754-A7C7D4FBF9F2}"/>
                  </a:ext>
                </a:extLst>
              </p:cNvPr>
              <p:cNvSpPr txBox="1">
                <a:spLocks noChangeArrowheads="1"/>
              </p:cNvSpPr>
              <p:nvPr/>
            </p:nvSpPr>
            <p:spPr bwMode="auto">
              <a:xfrm>
                <a:off x="3216" y="1104"/>
                <a:ext cx="2448" cy="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75000"/>
                  </a:lnSpc>
                </a:pPr>
                <a:r>
                  <a:rPr lang="en-US" altLang="en-US">
                    <a:latin typeface="Times New Roman" panose="02020603050405020304" pitchFamily="18" charset="0"/>
                    <a:cs typeface="Times New Roman" panose="02020603050405020304" pitchFamily="18" charset="0"/>
                  </a:rPr>
                  <a:t>IR spectrum of a white acrylic melamine original automotive paint LC81AO466 (NBS)</a:t>
                </a:r>
              </a:p>
            </p:txBody>
          </p:sp>
          <p:sp>
            <p:nvSpPr>
              <p:cNvPr id="46088" name="Text Box 7">
                <a:extLst>
                  <a:ext uri="{FF2B5EF4-FFF2-40B4-BE49-F238E27FC236}">
                    <a16:creationId xmlns:a16="http://schemas.microsoft.com/office/drawing/2014/main" id="{69F3688C-D393-48B6-98AA-FB0AB57D3C2E}"/>
                  </a:ext>
                </a:extLst>
              </p:cNvPr>
              <p:cNvSpPr txBox="1">
                <a:spLocks noChangeArrowheads="1"/>
              </p:cNvSpPr>
              <p:nvPr/>
            </p:nvSpPr>
            <p:spPr bwMode="auto">
              <a:xfrm>
                <a:off x="3216" y="2496"/>
                <a:ext cx="2304" cy="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75000"/>
                  </a:lnSpc>
                </a:pPr>
                <a:r>
                  <a:rPr lang="en-US" altLang="en-US">
                    <a:latin typeface="Times New Roman" panose="02020603050405020304" pitchFamily="18" charset="0"/>
                    <a:cs typeface="Times New Roman" panose="02020603050405020304" pitchFamily="18" charset="0"/>
                  </a:rPr>
                  <a:t>Pyrolysis gas chromatogram of a white acrylic melamine original automotive paint LC81AO466 (NBS)</a:t>
                </a:r>
              </a:p>
            </p:txBody>
          </p:sp>
        </p:grpSp>
        <p:sp>
          <p:nvSpPr>
            <p:cNvPr id="46084" name="Line 9">
              <a:extLst>
                <a:ext uri="{FF2B5EF4-FFF2-40B4-BE49-F238E27FC236}">
                  <a16:creationId xmlns:a16="http://schemas.microsoft.com/office/drawing/2014/main" id="{C577D430-162E-4978-A31B-59FE87CCCA02}"/>
                </a:ext>
              </a:extLst>
            </p:cNvPr>
            <p:cNvSpPr>
              <a:spLocks noChangeShapeType="1"/>
            </p:cNvSpPr>
            <p:nvPr/>
          </p:nvSpPr>
          <p:spPr bwMode="auto">
            <a:xfrm>
              <a:off x="1728" y="3312"/>
              <a:ext cx="0"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IN"/>
            </a:p>
          </p:txBody>
        </p:sp>
        <p:sp>
          <p:nvSpPr>
            <p:cNvPr id="46085" name="Text Box 10">
              <a:extLst>
                <a:ext uri="{FF2B5EF4-FFF2-40B4-BE49-F238E27FC236}">
                  <a16:creationId xmlns:a16="http://schemas.microsoft.com/office/drawing/2014/main" id="{490D52C4-EA8E-4EFB-A762-BB6EA2915CE1}"/>
                </a:ext>
              </a:extLst>
            </p:cNvPr>
            <p:cNvSpPr txBox="1">
              <a:spLocks noChangeArrowheads="1"/>
            </p:cNvSpPr>
            <p:nvPr/>
          </p:nvSpPr>
          <p:spPr bwMode="auto">
            <a:xfrm>
              <a:off x="3264" y="3414"/>
              <a:ext cx="2400"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pPr>
              <a:r>
                <a:rPr lang="en-US" altLang="en-US">
                  <a:latin typeface="Times New Roman" panose="02020603050405020304" pitchFamily="18" charset="0"/>
                  <a:cs typeface="Times New Roman" panose="02020603050405020304" pitchFamily="18" charset="0"/>
                </a:rPr>
                <a:t>notice the </a:t>
              </a:r>
              <a:r>
                <a:rPr lang="en-US" altLang="en-US">
                  <a:solidFill>
                    <a:srgbClr val="FF0000"/>
                  </a:solidFill>
                  <a:latin typeface="Times New Roman" panose="02020603050405020304" pitchFamily="18" charset="0"/>
                  <a:cs typeface="Times New Roman" panose="02020603050405020304" pitchFamily="18" charset="0"/>
                </a:rPr>
                <a:t>presence</a:t>
              </a:r>
              <a:r>
                <a:rPr lang="en-US" altLang="en-US">
                  <a:latin typeface="Times New Roman" panose="02020603050405020304" pitchFamily="18" charset="0"/>
                  <a:cs typeface="Times New Roman" panose="02020603050405020304" pitchFamily="18" charset="0"/>
                </a:rPr>
                <a:t> of peak at retention time  8.55 minute</a:t>
              </a: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12">
            <a:extLst>
              <a:ext uri="{FF2B5EF4-FFF2-40B4-BE49-F238E27FC236}">
                <a16:creationId xmlns:a16="http://schemas.microsoft.com/office/drawing/2014/main" id="{C9E16A67-B0A1-467D-B95A-3F2F73C42A7B}"/>
              </a:ext>
            </a:extLst>
          </p:cNvPr>
          <p:cNvGrpSpPr>
            <a:grpSpLocks/>
          </p:cNvGrpSpPr>
          <p:nvPr/>
        </p:nvGrpSpPr>
        <p:grpSpPr bwMode="auto">
          <a:xfrm>
            <a:off x="304800" y="152400"/>
            <a:ext cx="8686800" cy="6553200"/>
            <a:chOff x="240" y="144"/>
            <a:chExt cx="5472" cy="4128"/>
          </a:xfrm>
        </p:grpSpPr>
        <p:pic>
          <p:nvPicPr>
            <p:cNvPr id="47107" name="Picture 4" descr="scan0024">
              <a:extLst>
                <a:ext uri="{FF2B5EF4-FFF2-40B4-BE49-F238E27FC236}">
                  <a16:creationId xmlns:a16="http://schemas.microsoft.com/office/drawing/2014/main" id="{694731C3-C407-4E29-B0A4-FB0F482525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52" t="5882" r="5402" b="10588"/>
            <a:stretch>
              <a:fillRect/>
            </a:stretch>
          </p:blipFill>
          <p:spPr bwMode="auto">
            <a:xfrm>
              <a:off x="240" y="144"/>
              <a:ext cx="3081" cy="4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 Box 6">
              <a:extLst>
                <a:ext uri="{FF2B5EF4-FFF2-40B4-BE49-F238E27FC236}">
                  <a16:creationId xmlns:a16="http://schemas.microsoft.com/office/drawing/2014/main" id="{EC38FBAE-AE27-4C71-A637-B2ED898D84A2}"/>
                </a:ext>
              </a:extLst>
            </p:cNvPr>
            <p:cNvSpPr txBox="1">
              <a:spLocks noChangeArrowheads="1"/>
            </p:cNvSpPr>
            <p:nvPr/>
          </p:nvSpPr>
          <p:spPr bwMode="auto">
            <a:xfrm>
              <a:off x="3264" y="1104"/>
              <a:ext cx="2448" cy="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75000"/>
                </a:lnSpc>
              </a:pPr>
              <a:r>
                <a:rPr lang="en-US" altLang="en-US">
                  <a:latin typeface="Times New Roman" panose="02020603050405020304" pitchFamily="18" charset="0"/>
                  <a:cs typeface="Times New Roman" panose="02020603050405020304" pitchFamily="18" charset="0"/>
                </a:rPr>
                <a:t>IR spectrum of a white acrylic melamine original automotive paint DC81AO466 (NBS)</a:t>
              </a:r>
            </a:p>
          </p:txBody>
        </p:sp>
        <p:sp>
          <p:nvSpPr>
            <p:cNvPr id="47109" name="Text Box 7">
              <a:extLst>
                <a:ext uri="{FF2B5EF4-FFF2-40B4-BE49-F238E27FC236}">
                  <a16:creationId xmlns:a16="http://schemas.microsoft.com/office/drawing/2014/main" id="{C0C5EE43-AC60-4362-B224-39A60EF26336}"/>
                </a:ext>
              </a:extLst>
            </p:cNvPr>
            <p:cNvSpPr txBox="1">
              <a:spLocks noChangeArrowheads="1"/>
            </p:cNvSpPr>
            <p:nvPr/>
          </p:nvSpPr>
          <p:spPr bwMode="auto">
            <a:xfrm>
              <a:off x="3264" y="2448"/>
              <a:ext cx="2304" cy="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75000"/>
                </a:lnSpc>
              </a:pPr>
              <a:r>
                <a:rPr lang="en-US" altLang="en-US">
                  <a:latin typeface="Times New Roman" panose="02020603050405020304" pitchFamily="18" charset="0"/>
                  <a:cs typeface="Times New Roman" panose="02020603050405020304" pitchFamily="18" charset="0"/>
                </a:rPr>
                <a:t>Pyrolysis gas chromatogram of a white acrylic melamine original automotive paint DC81AO466 (NBS)</a:t>
              </a:r>
            </a:p>
          </p:txBody>
        </p:sp>
        <p:sp>
          <p:nvSpPr>
            <p:cNvPr id="47110" name="Line 10">
              <a:extLst>
                <a:ext uri="{FF2B5EF4-FFF2-40B4-BE49-F238E27FC236}">
                  <a16:creationId xmlns:a16="http://schemas.microsoft.com/office/drawing/2014/main" id="{C5A1919C-2CC4-41F5-9540-4468C5D5F120}"/>
                </a:ext>
              </a:extLst>
            </p:cNvPr>
            <p:cNvSpPr>
              <a:spLocks noChangeShapeType="1"/>
            </p:cNvSpPr>
            <p:nvPr/>
          </p:nvSpPr>
          <p:spPr bwMode="auto">
            <a:xfrm>
              <a:off x="1632" y="3408"/>
              <a:ext cx="0"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IN"/>
            </a:p>
          </p:txBody>
        </p:sp>
        <p:sp>
          <p:nvSpPr>
            <p:cNvPr id="47111" name="Text Box 11">
              <a:extLst>
                <a:ext uri="{FF2B5EF4-FFF2-40B4-BE49-F238E27FC236}">
                  <a16:creationId xmlns:a16="http://schemas.microsoft.com/office/drawing/2014/main" id="{27D9FA8F-8505-40C5-B85E-F674E196D946}"/>
                </a:ext>
              </a:extLst>
            </p:cNvPr>
            <p:cNvSpPr txBox="1">
              <a:spLocks noChangeArrowheads="1"/>
            </p:cNvSpPr>
            <p:nvPr/>
          </p:nvSpPr>
          <p:spPr bwMode="auto">
            <a:xfrm>
              <a:off x="3264" y="3360"/>
              <a:ext cx="2333"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pPr>
              <a:r>
                <a:rPr lang="en-US" altLang="en-US">
                  <a:latin typeface="Times New Roman" panose="02020603050405020304" pitchFamily="18" charset="0"/>
                  <a:cs typeface="Times New Roman" panose="02020603050405020304" pitchFamily="18" charset="0"/>
                </a:rPr>
                <a:t>notice the </a:t>
              </a:r>
              <a:r>
                <a:rPr lang="en-US" altLang="en-US">
                  <a:solidFill>
                    <a:srgbClr val="FF0000"/>
                  </a:solidFill>
                  <a:latin typeface="Times New Roman" panose="02020603050405020304" pitchFamily="18" charset="0"/>
                  <a:cs typeface="Times New Roman" panose="02020603050405020304" pitchFamily="18" charset="0"/>
                </a:rPr>
                <a:t>absence</a:t>
              </a:r>
              <a:r>
                <a:rPr lang="en-US" altLang="en-US">
                  <a:latin typeface="Times New Roman" panose="02020603050405020304" pitchFamily="18" charset="0"/>
                  <a:cs typeface="Times New Roman" panose="02020603050405020304" pitchFamily="18" charset="0"/>
                </a:rPr>
                <a:t> of peak at retention time  8.55 minute</a:t>
              </a: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0" name="Group 15">
            <a:extLst>
              <a:ext uri="{FF2B5EF4-FFF2-40B4-BE49-F238E27FC236}">
                <a16:creationId xmlns:a16="http://schemas.microsoft.com/office/drawing/2014/main" id="{3EB02142-BF7D-40EE-B929-683024BA5CBC}"/>
              </a:ext>
            </a:extLst>
          </p:cNvPr>
          <p:cNvGrpSpPr>
            <a:grpSpLocks/>
          </p:cNvGrpSpPr>
          <p:nvPr/>
        </p:nvGrpSpPr>
        <p:grpSpPr bwMode="auto">
          <a:xfrm>
            <a:off x="381000" y="304800"/>
            <a:ext cx="8686800" cy="6324600"/>
            <a:chOff x="240" y="192"/>
            <a:chExt cx="5472" cy="3984"/>
          </a:xfrm>
        </p:grpSpPr>
        <p:pic>
          <p:nvPicPr>
            <p:cNvPr id="48131" name="Picture 4" descr="scan0025">
              <a:extLst>
                <a:ext uri="{FF2B5EF4-FFF2-40B4-BE49-F238E27FC236}">
                  <a16:creationId xmlns:a16="http://schemas.microsoft.com/office/drawing/2014/main" id="{C406B037-5BF3-4E81-ADFD-4552240787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962" t="2380" r="6537" b="11905"/>
            <a:stretch>
              <a:fillRect/>
            </a:stretch>
          </p:blipFill>
          <p:spPr bwMode="auto">
            <a:xfrm>
              <a:off x="240" y="192"/>
              <a:ext cx="3043" cy="3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 Box 8">
              <a:extLst>
                <a:ext uri="{FF2B5EF4-FFF2-40B4-BE49-F238E27FC236}">
                  <a16:creationId xmlns:a16="http://schemas.microsoft.com/office/drawing/2014/main" id="{432D5E9D-1F23-407D-A97D-ACEA49F3E21B}"/>
                </a:ext>
              </a:extLst>
            </p:cNvPr>
            <p:cNvSpPr txBox="1">
              <a:spLocks noChangeArrowheads="1"/>
            </p:cNvSpPr>
            <p:nvPr/>
          </p:nvSpPr>
          <p:spPr bwMode="auto">
            <a:xfrm>
              <a:off x="3264" y="1104"/>
              <a:ext cx="2448"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75000"/>
                </a:lnSpc>
              </a:pPr>
              <a:r>
                <a:rPr lang="en-US" altLang="en-US"/>
                <a:t>IR spectrum of a white alkyd automotive  refinish paint (Canadian Industries Ltd.)</a:t>
              </a:r>
            </a:p>
          </p:txBody>
        </p:sp>
        <p:sp>
          <p:nvSpPr>
            <p:cNvPr id="48133" name="Text Box 9">
              <a:extLst>
                <a:ext uri="{FF2B5EF4-FFF2-40B4-BE49-F238E27FC236}">
                  <a16:creationId xmlns:a16="http://schemas.microsoft.com/office/drawing/2014/main" id="{8507035D-685C-43E7-9240-C8FCF496A92B}"/>
                </a:ext>
              </a:extLst>
            </p:cNvPr>
            <p:cNvSpPr txBox="1">
              <a:spLocks noChangeArrowheads="1"/>
            </p:cNvSpPr>
            <p:nvPr/>
          </p:nvSpPr>
          <p:spPr bwMode="auto">
            <a:xfrm>
              <a:off x="3168" y="2976"/>
              <a:ext cx="2304"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75000"/>
                </a:lnSpc>
              </a:pPr>
              <a:r>
                <a:rPr lang="en-US" altLang="en-US"/>
                <a:t>Pyrolysis gas chromatogram of a white alkyd automotive  refinish paint (Canadian Industries Ltd.)</a:t>
              </a:r>
            </a:p>
          </p:txBody>
        </p:sp>
        <p:sp>
          <p:nvSpPr>
            <p:cNvPr id="48134" name="Line 12">
              <a:extLst>
                <a:ext uri="{FF2B5EF4-FFF2-40B4-BE49-F238E27FC236}">
                  <a16:creationId xmlns:a16="http://schemas.microsoft.com/office/drawing/2014/main" id="{9F70B367-2EC6-4301-9B68-628C968CA9F4}"/>
                </a:ext>
              </a:extLst>
            </p:cNvPr>
            <p:cNvSpPr>
              <a:spLocks noChangeShapeType="1"/>
            </p:cNvSpPr>
            <p:nvPr/>
          </p:nvSpPr>
          <p:spPr bwMode="auto">
            <a:xfrm>
              <a:off x="1776" y="1488"/>
              <a:ext cx="0"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IN"/>
            </a:p>
          </p:txBody>
        </p:sp>
        <p:sp>
          <p:nvSpPr>
            <p:cNvPr id="48135" name="Line 13">
              <a:extLst>
                <a:ext uri="{FF2B5EF4-FFF2-40B4-BE49-F238E27FC236}">
                  <a16:creationId xmlns:a16="http://schemas.microsoft.com/office/drawing/2014/main" id="{1CAC70DF-5F74-421D-8DFA-B71CB1611ED3}"/>
                </a:ext>
              </a:extLst>
            </p:cNvPr>
            <p:cNvSpPr>
              <a:spLocks noChangeShapeType="1"/>
            </p:cNvSpPr>
            <p:nvPr/>
          </p:nvSpPr>
          <p:spPr bwMode="auto">
            <a:xfrm>
              <a:off x="1920" y="1152"/>
              <a:ext cx="0"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IN"/>
            </a:p>
          </p:txBody>
        </p:sp>
        <p:sp>
          <p:nvSpPr>
            <p:cNvPr id="48136" name="Text Box 14">
              <a:extLst>
                <a:ext uri="{FF2B5EF4-FFF2-40B4-BE49-F238E27FC236}">
                  <a16:creationId xmlns:a16="http://schemas.microsoft.com/office/drawing/2014/main" id="{17F54813-18C3-4018-9597-15BA66C385BE}"/>
                </a:ext>
              </a:extLst>
            </p:cNvPr>
            <p:cNvSpPr txBox="1">
              <a:spLocks noChangeArrowheads="1"/>
            </p:cNvSpPr>
            <p:nvPr/>
          </p:nvSpPr>
          <p:spPr bwMode="auto">
            <a:xfrm>
              <a:off x="3312" y="1968"/>
              <a:ext cx="1680" cy="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pPr>
              <a:r>
                <a:rPr lang="en-US" altLang="en-US"/>
                <a:t>notice </a:t>
              </a:r>
              <a:r>
                <a:rPr lang="en-US" altLang="en-US">
                  <a:solidFill>
                    <a:srgbClr val="FF0000"/>
                  </a:solidFill>
                </a:rPr>
                <a:t>presence</a:t>
              </a:r>
              <a:r>
                <a:rPr lang="en-US" altLang="en-US"/>
                <a:t> of urate absorptions at 1680 and 1520 cm</a:t>
              </a:r>
              <a:r>
                <a:rPr lang="en-US" altLang="en-US" baseline="30000"/>
                <a:t>-1</a:t>
              </a: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4" name="Group 11">
            <a:extLst>
              <a:ext uri="{FF2B5EF4-FFF2-40B4-BE49-F238E27FC236}">
                <a16:creationId xmlns:a16="http://schemas.microsoft.com/office/drawing/2014/main" id="{66A379C9-26B1-497F-AB1B-9EBCCE78D939}"/>
              </a:ext>
            </a:extLst>
          </p:cNvPr>
          <p:cNvGrpSpPr>
            <a:grpSpLocks/>
          </p:cNvGrpSpPr>
          <p:nvPr/>
        </p:nvGrpSpPr>
        <p:grpSpPr bwMode="auto">
          <a:xfrm>
            <a:off x="228600" y="152400"/>
            <a:ext cx="8763000" cy="6477000"/>
            <a:chOff x="144" y="192"/>
            <a:chExt cx="5520" cy="4080"/>
          </a:xfrm>
        </p:grpSpPr>
        <p:pic>
          <p:nvPicPr>
            <p:cNvPr id="49155" name="Picture 4" descr="scan0026">
              <a:extLst>
                <a:ext uri="{FF2B5EF4-FFF2-40B4-BE49-F238E27FC236}">
                  <a16:creationId xmlns:a16="http://schemas.microsoft.com/office/drawing/2014/main" id="{5C1C2CD0-ABE1-45EB-B6D7-595D665A45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86" t="2469" r="3670" b="11111"/>
            <a:stretch>
              <a:fillRect/>
            </a:stretch>
          </p:blipFill>
          <p:spPr bwMode="auto">
            <a:xfrm>
              <a:off x="144" y="192"/>
              <a:ext cx="3089" cy="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 Box 6">
              <a:extLst>
                <a:ext uri="{FF2B5EF4-FFF2-40B4-BE49-F238E27FC236}">
                  <a16:creationId xmlns:a16="http://schemas.microsoft.com/office/drawing/2014/main" id="{FF23D9C2-9574-4A34-B08A-00213BBF9A08}"/>
                </a:ext>
              </a:extLst>
            </p:cNvPr>
            <p:cNvSpPr txBox="1">
              <a:spLocks noChangeArrowheads="1"/>
            </p:cNvSpPr>
            <p:nvPr/>
          </p:nvSpPr>
          <p:spPr bwMode="auto">
            <a:xfrm>
              <a:off x="3216" y="1104"/>
              <a:ext cx="2448" cy="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75000"/>
                </a:lnSpc>
              </a:pPr>
              <a:r>
                <a:rPr lang="en-US" altLang="en-US">
                  <a:latin typeface="Times New Roman" panose="02020603050405020304" pitchFamily="18" charset="0"/>
                  <a:cs typeface="Times New Roman" panose="02020603050405020304" pitchFamily="18" charset="0"/>
                </a:rPr>
                <a:t>IR spectrum of a white alkyd automotive  refinish paint (Nason)</a:t>
              </a:r>
            </a:p>
          </p:txBody>
        </p:sp>
        <p:sp>
          <p:nvSpPr>
            <p:cNvPr id="49157" name="Text Box 7">
              <a:extLst>
                <a:ext uri="{FF2B5EF4-FFF2-40B4-BE49-F238E27FC236}">
                  <a16:creationId xmlns:a16="http://schemas.microsoft.com/office/drawing/2014/main" id="{B08380DF-A072-4EC9-82D0-A985E8328608}"/>
                </a:ext>
              </a:extLst>
            </p:cNvPr>
            <p:cNvSpPr txBox="1">
              <a:spLocks noChangeArrowheads="1"/>
            </p:cNvSpPr>
            <p:nvPr/>
          </p:nvSpPr>
          <p:spPr bwMode="auto">
            <a:xfrm>
              <a:off x="3168" y="3215"/>
              <a:ext cx="2448" cy="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75000"/>
                </a:lnSpc>
              </a:pPr>
              <a:r>
                <a:rPr lang="en-US" altLang="en-US">
                  <a:latin typeface="Times New Roman" panose="02020603050405020304" pitchFamily="18" charset="0"/>
                  <a:cs typeface="Times New Roman" panose="02020603050405020304" pitchFamily="18" charset="0"/>
                </a:rPr>
                <a:t>Pyrolysis gas chromatogram of a white alkyd automotive  refinish paint (Nason)</a:t>
              </a:r>
            </a:p>
          </p:txBody>
        </p:sp>
        <p:sp>
          <p:nvSpPr>
            <p:cNvPr id="49158" name="Line 8">
              <a:extLst>
                <a:ext uri="{FF2B5EF4-FFF2-40B4-BE49-F238E27FC236}">
                  <a16:creationId xmlns:a16="http://schemas.microsoft.com/office/drawing/2014/main" id="{DD9BA6BF-9FFE-4002-8228-B73F401AB704}"/>
                </a:ext>
              </a:extLst>
            </p:cNvPr>
            <p:cNvSpPr>
              <a:spLocks noChangeShapeType="1"/>
            </p:cNvSpPr>
            <p:nvPr/>
          </p:nvSpPr>
          <p:spPr bwMode="auto">
            <a:xfrm>
              <a:off x="1728" y="1440"/>
              <a:ext cx="0"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IN"/>
            </a:p>
          </p:txBody>
        </p:sp>
        <p:sp>
          <p:nvSpPr>
            <p:cNvPr id="49159" name="Line 9">
              <a:extLst>
                <a:ext uri="{FF2B5EF4-FFF2-40B4-BE49-F238E27FC236}">
                  <a16:creationId xmlns:a16="http://schemas.microsoft.com/office/drawing/2014/main" id="{759A0E74-A004-4220-8BC7-B2F68276F6F9}"/>
                </a:ext>
              </a:extLst>
            </p:cNvPr>
            <p:cNvSpPr>
              <a:spLocks noChangeShapeType="1"/>
            </p:cNvSpPr>
            <p:nvPr/>
          </p:nvSpPr>
          <p:spPr bwMode="auto">
            <a:xfrm>
              <a:off x="1872" y="864"/>
              <a:ext cx="0"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IN"/>
            </a:p>
          </p:txBody>
        </p:sp>
        <p:sp>
          <p:nvSpPr>
            <p:cNvPr id="49160" name="Text Box 10">
              <a:extLst>
                <a:ext uri="{FF2B5EF4-FFF2-40B4-BE49-F238E27FC236}">
                  <a16:creationId xmlns:a16="http://schemas.microsoft.com/office/drawing/2014/main" id="{AEF4E459-1F49-4491-A416-747C562B9397}"/>
                </a:ext>
              </a:extLst>
            </p:cNvPr>
            <p:cNvSpPr txBox="1">
              <a:spLocks noChangeArrowheads="1"/>
            </p:cNvSpPr>
            <p:nvPr/>
          </p:nvSpPr>
          <p:spPr bwMode="auto">
            <a:xfrm>
              <a:off x="3312" y="1872"/>
              <a:ext cx="1824" cy="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pPr>
              <a:r>
                <a:rPr lang="en-US" altLang="en-US">
                  <a:latin typeface="Times New Roman" panose="02020603050405020304" pitchFamily="18" charset="0"/>
                  <a:cs typeface="Times New Roman" panose="02020603050405020304" pitchFamily="18" charset="0"/>
                </a:rPr>
                <a:t>notice </a:t>
              </a:r>
              <a:r>
                <a:rPr lang="en-US" altLang="en-US">
                  <a:solidFill>
                    <a:srgbClr val="FF0000"/>
                  </a:solidFill>
                  <a:latin typeface="Times New Roman" panose="02020603050405020304" pitchFamily="18" charset="0"/>
                  <a:cs typeface="Times New Roman" panose="02020603050405020304" pitchFamily="18" charset="0"/>
                </a:rPr>
                <a:t>absence</a:t>
              </a:r>
              <a:r>
                <a:rPr lang="en-US" altLang="en-US">
                  <a:latin typeface="Times New Roman" panose="02020603050405020304" pitchFamily="18" charset="0"/>
                  <a:cs typeface="Times New Roman" panose="02020603050405020304" pitchFamily="18" charset="0"/>
                </a:rPr>
                <a:t> of urate absorptions at 1680 and 1520 cm</a:t>
              </a:r>
              <a:r>
                <a:rPr lang="en-US" altLang="en-US" baseline="30000">
                  <a:latin typeface="Times New Roman" panose="02020603050405020304" pitchFamily="18" charset="0"/>
                  <a:cs typeface="Times New Roman" panose="02020603050405020304" pitchFamily="18" charset="0"/>
                </a:rPr>
                <a:t>-1</a:t>
              </a: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scan0022">
            <a:extLst>
              <a:ext uri="{FF2B5EF4-FFF2-40B4-BE49-F238E27FC236}">
                <a16:creationId xmlns:a16="http://schemas.microsoft.com/office/drawing/2014/main" id="{CC3380A9-20A6-4D31-81E1-BC5C5A0E20D5}"/>
              </a:ext>
            </a:extLst>
          </p:cNvPr>
          <p:cNvPicPr>
            <a:picLocks noChangeAspect="1" noChangeArrowheads="1"/>
          </p:cNvPicPr>
          <p:nvPr>
            <p:ph/>
          </p:nvPr>
        </p:nvPicPr>
        <p:blipFill>
          <a:blip r:embed="rId2">
            <a:lum contrast="6000"/>
            <a:extLst>
              <a:ext uri="{28A0092B-C50C-407E-A947-70E740481C1C}">
                <a14:useLocalDpi xmlns:a14="http://schemas.microsoft.com/office/drawing/2010/main" val="0"/>
              </a:ext>
            </a:extLst>
          </a:blip>
          <a:srcRect l="3036" r="3036" b="2631"/>
          <a:stretch>
            <a:fillRect/>
          </a:stretch>
        </p:blipFill>
        <p:spPr>
          <a:xfrm>
            <a:off x="1216025" y="76200"/>
            <a:ext cx="6303963" cy="6705600"/>
          </a:xfrm>
          <a:noFill/>
        </p:spPr>
      </p:pic>
      <p:sp>
        <p:nvSpPr>
          <p:cNvPr id="50179" name="Text Box 3">
            <a:extLst>
              <a:ext uri="{FF2B5EF4-FFF2-40B4-BE49-F238E27FC236}">
                <a16:creationId xmlns:a16="http://schemas.microsoft.com/office/drawing/2014/main" id="{F6844110-256B-4B41-9ADC-9A07D4EDED7A}"/>
              </a:ext>
            </a:extLst>
          </p:cNvPr>
          <p:cNvSpPr txBox="1">
            <a:spLocks noChangeArrowheads="1"/>
          </p:cNvSpPr>
          <p:nvPr/>
        </p:nvSpPr>
        <p:spPr bwMode="auto">
          <a:xfrm>
            <a:off x="1066800" y="182563"/>
            <a:ext cx="1084263" cy="274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t>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scan0024">
            <a:extLst>
              <a:ext uri="{FF2B5EF4-FFF2-40B4-BE49-F238E27FC236}">
                <a16:creationId xmlns:a16="http://schemas.microsoft.com/office/drawing/2014/main" id="{918D96CA-9536-424C-AAA1-AE55D015347E}"/>
              </a:ext>
            </a:extLst>
          </p:cNvPr>
          <p:cNvPicPr>
            <a:picLocks noChangeAspect="1" noChangeArrowheads="1"/>
          </p:cNvPicPr>
          <p:nvPr>
            <p:ph/>
          </p:nvPr>
        </p:nvPicPr>
        <p:blipFill>
          <a:blip r:embed="rId2">
            <a:lum contrast="18000"/>
            <a:extLst>
              <a:ext uri="{28A0092B-C50C-407E-A947-70E740481C1C}">
                <a14:useLocalDpi xmlns:a14="http://schemas.microsoft.com/office/drawing/2010/main" val="0"/>
              </a:ext>
            </a:extLst>
          </a:blip>
          <a:srcRect l="1083" t="12762" r="2580" b="7214"/>
          <a:stretch>
            <a:fillRect/>
          </a:stretch>
        </p:blipFill>
        <p:spPr>
          <a:xfrm>
            <a:off x="1066800" y="231775"/>
            <a:ext cx="6858000" cy="6313488"/>
          </a:xfrm>
          <a:noFill/>
        </p:spPr>
      </p:pic>
      <p:sp>
        <p:nvSpPr>
          <p:cNvPr id="51203" name="Text Box 3">
            <a:extLst>
              <a:ext uri="{FF2B5EF4-FFF2-40B4-BE49-F238E27FC236}">
                <a16:creationId xmlns:a16="http://schemas.microsoft.com/office/drawing/2014/main" id="{FC3415A6-AB08-4578-9F26-0293EFC0E864}"/>
              </a:ext>
            </a:extLst>
          </p:cNvPr>
          <p:cNvSpPr txBox="1">
            <a:spLocks noChangeArrowheads="1"/>
          </p:cNvSpPr>
          <p:nvPr/>
        </p:nvSpPr>
        <p:spPr bwMode="auto">
          <a:xfrm>
            <a:off x="1050925" y="163513"/>
            <a:ext cx="1119188"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a:t>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scan0023">
            <a:extLst>
              <a:ext uri="{FF2B5EF4-FFF2-40B4-BE49-F238E27FC236}">
                <a16:creationId xmlns:a16="http://schemas.microsoft.com/office/drawing/2014/main" id="{2B728F18-5225-42DB-BEC4-8A7CEDFEDE91}"/>
              </a:ext>
            </a:extLst>
          </p:cNvPr>
          <p:cNvPicPr>
            <a:picLocks noChangeAspect="1" noChangeArrowheads="1"/>
          </p:cNvPicPr>
          <p:nvPr>
            <p:ph/>
          </p:nvPr>
        </p:nvPicPr>
        <p:blipFill>
          <a:blip r:embed="rId2">
            <a:lum contrast="18000"/>
            <a:extLst>
              <a:ext uri="{28A0092B-C50C-407E-A947-70E740481C1C}">
                <a14:useLocalDpi xmlns:a14="http://schemas.microsoft.com/office/drawing/2010/main" val="0"/>
              </a:ext>
            </a:extLst>
          </a:blip>
          <a:srcRect l="7269" t="1817" r="11543" b="4422"/>
          <a:stretch>
            <a:fillRect/>
          </a:stretch>
        </p:blipFill>
        <p:spPr>
          <a:xfrm>
            <a:off x="1984375" y="152400"/>
            <a:ext cx="5187950" cy="6553200"/>
          </a:xfrm>
          <a:noFill/>
        </p:spPr>
      </p:pic>
      <p:sp>
        <p:nvSpPr>
          <p:cNvPr id="52227" name="Text Box 3">
            <a:extLst>
              <a:ext uri="{FF2B5EF4-FFF2-40B4-BE49-F238E27FC236}">
                <a16:creationId xmlns:a16="http://schemas.microsoft.com/office/drawing/2014/main" id="{39B39C7C-D7AE-4D50-83B0-C3F459E0A784}"/>
              </a:ext>
            </a:extLst>
          </p:cNvPr>
          <p:cNvSpPr txBox="1">
            <a:spLocks noChangeArrowheads="1"/>
          </p:cNvSpPr>
          <p:nvPr/>
        </p:nvSpPr>
        <p:spPr bwMode="auto">
          <a:xfrm>
            <a:off x="1965325" y="76200"/>
            <a:ext cx="88265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00"/>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can0016">
            <a:extLst>
              <a:ext uri="{FF2B5EF4-FFF2-40B4-BE49-F238E27FC236}">
                <a16:creationId xmlns:a16="http://schemas.microsoft.com/office/drawing/2014/main" id="{52A66D6A-FBF8-4B75-AA0E-7D9A256D642E}"/>
              </a:ext>
            </a:extLst>
          </p:cNvPr>
          <p:cNvPicPr>
            <a:picLocks noChangeAspect="1" noChangeArrowheads="1"/>
          </p:cNvPicPr>
          <p:nvPr>
            <p:ph/>
          </p:nvPr>
        </p:nvPicPr>
        <p:blipFill>
          <a:blip r:embed="rId2">
            <a:lum contrast="12000"/>
            <a:extLst>
              <a:ext uri="{28A0092B-C50C-407E-A947-70E740481C1C}">
                <a14:useLocalDpi xmlns:a14="http://schemas.microsoft.com/office/drawing/2010/main" val="0"/>
              </a:ext>
            </a:extLst>
          </a:blip>
          <a:srcRect l="2298" t="13165" r="4837" b="12367"/>
          <a:stretch>
            <a:fillRect/>
          </a:stretch>
        </p:blipFill>
        <p:spPr>
          <a:xfrm>
            <a:off x="228600" y="2041525"/>
            <a:ext cx="8610600" cy="3140075"/>
          </a:xfrm>
          <a:noFill/>
        </p:spPr>
      </p:pic>
      <p:sp>
        <p:nvSpPr>
          <p:cNvPr id="7171" name="Text Box 3">
            <a:extLst>
              <a:ext uri="{FF2B5EF4-FFF2-40B4-BE49-F238E27FC236}">
                <a16:creationId xmlns:a16="http://schemas.microsoft.com/office/drawing/2014/main" id="{8D05EA72-F98C-4BAB-891B-66C242CBAC5D}"/>
              </a:ext>
            </a:extLst>
          </p:cNvPr>
          <p:cNvSpPr txBox="1">
            <a:spLocks noChangeArrowheads="1"/>
          </p:cNvSpPr>
          <p:nvPr/>
        </p:nvSpPr>
        <p:spPr bwMode="auto">
          <a:xfrm>
            <a:off x="136525" y="2093913"/>
            <a:ext cx="107315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scan0025">
            <a:extLst>
              <a:ext uri="{FF2B5EF4-FFF2-40B4-BE49-F238E27FC236}">
                <a16:creationId xmlns:a16="http://schemas.microsoft.com/office/drawing/2014/main" id="{7306D478-A257-4F56-AC11-58D8C332116C}"/>
              </a:ext>
            </a:extLst>
          </p:cNvPr>
          <p:cNvPicPr>
            <a:picLocks noChangeAspect="1" noChangeArrowheads="1"/>
          </p:cNvPicPr>
          <p:nvPr>
            <p:ph/>
          </p:nvPr>
        </p:nvPicPr>
        <p:blipFill>
          <a:blip r:embed="rId2">
            <a:extLst>
              <a:ext uri="{28A0092B-C50C-407E-A947-70E740481C1C}">
                <a14:useLocalDpi xmlns:a14="http://schemas.microsoft.com/office/drawing/2010/main" val="0"/>
              </a:ext>
            </a:extLst>
          </a:blip>
          <a:srcRect l="30586" t="23807" r="21495" b="23683"/>
          <a:stretch>
            <a:fillRect/>
          </a:stretch>
        </p:blipFill>
        <p:spPr>
          <a:xfrm>
            <a:off x="1981200" y="1692275"/>
            <a:ext cx="4965700" cy="1849438"/>
          </a:xfrm>
          <a:noFill/>
        </p:spPr>
      </p:pic>
      <p:sp>
        <p:nvSpPr>
          <p:cNvPr id="53251" name="Text Box 3">
            <a:extLst>
              <a:ext uri="{FF2B5EF4-FFF2-40B4-BE49-F238E27FC236}">
                <a16:creationId xmlns:a16="http://schemas.microsoft.com/office/drawing/2014/main" id="{A6D6C7EA-6A2D-4B0F-B91B-F8286717E96A}"/>
              </a:ext>
            </a:extLst>
          </p:cNvPr>
          <p:cNvSpPr txBox="1">
            <a:spLocks noChangeArrowheads="1"/>
          </p:cNvSpPr>
          <p:nvPr/>
        </p:nvSpPr>
        <p:spPr bwMode="auto">
          <a:xfrm>
            <a:off x="1752600" y="3581400"/>
            <a:ext cx="4238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A50021"/>
                </a:solidFill>
                <a:latin typeface="Times New Roman" panose="02020603050405020304" pitchFamily="18" charset="0"/>
                <a:cs typeface="Times New Roman" panose="02020603050405020304" pitchFamily="18" charset="0"/>
              </a:rPr>
              <a:t>Stair-step carving of a three layer paint chip</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oup 7">
            <a:extLst>
              <a:ext uri="{FF2B5EF4-FFF2-40B4-BE49-F238E27FC236}">
                <a16:creationId xmlns:a16="http://schemas.microsoft.com/office/drawing/2014/main" id="{7616C36B-400E-40BC-99E5-3114CFB3AC0F}"/>
              </a:ext>
            </a:extLst>
          </p:cNvPr>
          <p:cNvGrpSpPr>
            <a:grpSpLocks/>
          </p:cNvGrpSpPr>
          <p:nvPr/>
        </p:nvGrpSpPr>
        <p:grpSpPr bwMode="auto">
          <a:xfrm>
            <a:off x="381000" y="1295400"/>
            <a:ext cx="8458200" cy="4310063"/>
            <a:chOff x="240" y="816"/>
            <a:chExt cx="5328" cy="2715"/>
          </a:xfrm>
        </p:grpSpPr>
        <p:pic>
          <p:nvPicPr>
            <p:cNvPr id="54275" name="Picture 2" descr="spectra">
              <a:extLst>
                <a:ext uri="{FF2B5EF4-FFF2-40B4-BE49-F238E27FC236}">
                  <a16:creationId xmlns:a16="http://schemas.microsoft.com/office/drawing/2014/main" id="{CEC9E3E4-ACAB-41DE-BBA2-11F3E8C3C6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61" t="22223" r="4903" b="11111"/>
            <a:stretch>
              <a:fillRect/>
            </a:stretch>
          </p:blipFill>
          <p:spPr bwMode="auto">
            <a:xfrm>
              <a:off x="240" y="1344"/>
              <a:ext cx="5328" cy="1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 Box 3">
              <a:extLst>
                <a:ext uri="{FF2B5EF4-FFF2-40B4-BE49-F238E27FC236}">
                  <a16:creationId xmlns:a16="http://schemas.microsoft.com/office/drawing/2014/main" id="{52905854-712C-4EEA-AD18-013BAFF861F2}"/>
                </a:ext>
              </a:extLst>
            </p:cNvPr>
            <p:cNvSpPr txBox="1">
              <a:spLocks noChangeArrowheads="1"/>
            </p:cNvSpPr>
            <p:nvPr/>
          </p:nvSpPr>
          <p:spPr bwMode="auto">
            <a:xfrm>
              <a:off x="1296" y="816"/>
              <a:ext cx="261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latin typeface="Times New Roman" panose="02020603050405020304" pitchFamily="18" charset="0"/>
                  <a:cs typeface="Times New Roman" panose="02020603050405020304" pitchFamily="18" charset="0"/>
                </a:rPr>
                <a:t>Spectrochemical analysis of paint  samples</a:t>
              </a:r>
            </a:p>
          </p:txBody>
        </p:sp>
        <p:sp>
          <p:nvSpPr>
            <p:cNvPr id="54277" name="Text Box 4">
              <a:extLst>
                <a:ext uri="{FF2B5EF4-FFF2-40B4-BE49-F238E27FC236}">
                  <a16:creationId xmlns:a16="http://schemas.microsoft.com/office/drawing/2014/main" id="{0DD8063F-73D4-497B-8796-3437C48A636E}"/>
                </a:ext>
              </a:extLst>
            </p:cNvPr>
            <p:cNvSpPr txBox="1">
              <a:spLocks noChangeArrowheads="1"/>
            </p:cNvSpPr>
            <p:nvPr/>
          </p:nvSpPr>
          <p:spPr bwMode="auto">
            <a:xfrm>
              <a:off x="1056" y="2064"/>
              <a:ext cx="18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latin typeface="Times New Roman" panose="02020603050405020304" pitchFamily="18" charset="0"/>
                  <a:cs typeface="Times New Roman" panose="02020603050405020304" pitchFamily="18" charset="0"/>
                </a:rPr>
                <a:t>a</a:t>
              </a:r>
            </a:p>
          </p:txBody>
        </p:sp>
        <p:sp>
          <p:nvSpPr>
            <p:cNvPr id="54278" name="Text Box 5">
              <a:extLst>
                <a:ext uri="{FF2B5EF4-FFF2-40B4-BE49-F238E27FC236}">
                  <a16:creationId xmlns:a16="http://schemas.microsoft.com/office/drawing/2014/main" id="{C8F0AFC1-1D6D-4492-8F43-4D34F40266E4}"/>
                </a:ext>
              </a:extLst>
            </p:cNvPr>
            <p:cNvSpPr txBox="1">
              <a:spLocks noChangeArrowheads="1"/>
            </p:cNvSpPr>
            <p:nvPr/>
          </p:nvSpPr>
          <p:spPr bwMode="auto">
            <a:xfrm>
              <a:off x="1084" y="2256"/>
              <a:ext cx="18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latin typeface="Times New Roman" panose="02020603050405020304" pitchFamily="18" charset="0"/>
                  <a:cs typeface="Times New Roman" panose="02020603050405020304" pitchFamily="18" charset="0"/>
                </a:rPr>
                <a:t>b</a:t>
              </a:r>
            </a:p>
          </p:txBody>
        </p:sp>
        <p:sp>
          <p:nvSpPr>
            <p:cNvPr id="54279" name="Text Box 6">
              <a:extLst>
                <a:ext uri="{FF2B5EF4-FFF2-40B4-BE49-F238E27FC236}">
                  <a16:creationId xmlns:a16="http://schemas.microsoft.com/office/drawing/2014/main" id="{B5EE7234-4F90-47BF-86C7-C0C6CCA4E7B9}"/>
                </a:ext>
              </a:extLst>
            </p:cNvPr>
            <p:cNvSpPr txBox="1">
              <a:spLocks noChangeArrowheads="1"/>
            </p:cNvSpPr>
            <p:nvPr/>
          </p:nvSpPr>
          <p:spPr bwMode="auto">
            <a:xfrm>
              <a:off x="1392" y="2880"/>
              <a:ext cx="2880" cy="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5000"/>
                </a:lnSpc>
              </a:pPr>
              <a:r>
                <a:rPr lang="en-US" altLang="en-US">
                  <a:latin typeface="Times New Roman" panose="02020603050405020304" pitchFamily="18" charset="0"/>
                  <a:cs typeface="Times New Roman" panose="02020603050405020304" pitchFamily="18" charset="0"/>
                </a:rPr>
                <a:t>a-control;  b-from the accident site</a:t>
              </a:r>
            </a:p>
            <a:p>
              <a:pPr eaLnBrk="1" hangingPunct="1">
                <a:lnSpc>
                  <a:spcPct val="85000"/>
                </a:lnSpc>
              </a:pPr>
              <a:r>
                <a:rPr lang="en-US" altLang="en-US">
                  <a:latin typeface="Times New Roman" panose="02020603050405020304" pitchFamily="18" charset="0"/>
                  <a:cs typeface="Times New Roman" panose="02020603050405020304" pitchFamily="18" charset="0"/>
                </a:rPr>
                <a:t>the  two  spectra match line by line, which shows  that the sample a and  </a:t>
              </a:r>
            </a:p>
            <a:p>
              <a:pPr eaLnBrk="1" hangingPunct="1">
                <a:lnSpc>
                  <a:spcPct val="85000"/>
                </a:lnSpc>
              </a:pPr>
              <a:r>
                <a:rPr lang="en-US" altLang="en-US">
                  <a:latin typeface="Times New Roman" panose="02020603050405020304" pitchFamily="18" charset="0"/>
                  <a:cs typeface="Times New Roman" panose="02020603050405020304" pitchFamily="18" charset="0"/>
                </a:rPr>
                <a:t>b have same elemental composition</a:t>
              </a:r>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scan0027">
            <a:extLst>
              <a:ext uri="{FF2B5EF4-FFF2-40B4-BE49-F238E27FC236}">
                <a16:creationId xmlns:a16="http://schemas.microsoft.com/office/drawing/2014/main" id="{EBDF44A9-104A-43B0-975E-748DB8A8FB41}"/>
              </a:ext>
            </a:extLst>
          </p:cNvPr>
          <p:cNvPicPr>
            <a:picLocks noChangeAspect="1" noChangeArrowheads="1"/>
          </p:cNvPicPr>
          <p:nvPr>
            <p:ph/>
          </p:nvPr>
        </p:nvPicPr>
        <p:blipFill>
          <a:blip r:embed="rId2">
            <a:extLst>
              <a:ext uri="{28A0092B-C50C-407E-A947-70E740481C1C}">
                <a14:useLocalDpi xmlns:a14="http://schemas.microsoft.com/office/drawing/2010/main" val="0"/>
              </a:ext>
            </a:extLst>
          </a:blip>
          <a:srcRect t="9540" r="10010" b="12411"/>
          <a:stretch>
            <a:fillRect/>
          </a:stretch>
        </p:blipFill>
        <p:spPr>
          <a:xfrm>
            <a:off x="1524000" y="1046163"/>
            <a:ext cx="5791200" cy="3319462"/>
          </a:xfrm>
          <a:noFill/>
        </p:spPr>
      </p:pic>
      <p:sp>
        <p:nvSpPr>
          <p:cNvPr id="55299" name="Text Box 6">
            <a:extLst>
              <a:ext uri="{FF2B5EF4-FFF2-40B4-BE49-F238E27FC236}">
                <a16:creationId xmlns:a16="http://schemas.microsoft.com/office/drawing/2014/main" id="{B27313A9-C6F6-4698-906A-198E250C17AF}"/>
              </a:ext>
            </a:extLst>
          </p:cNvPr>
          <p:cNvSpPr txBox="1">
            <a:spLocks noChangeArrowheads="1"/>
          </p:cNvSpPr>
          <p:nvPr/>
        </p:nvSpPr>
        <p:spPr bwMode="auto">
          <a:xfrm>
            <a:off x="2566988" y="533400"/>
            <a:ext cx="32242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latin typeface="Times New Roman" panose="02020603050405020304" pitchFamily="18" charset="0"/>
                <a:cs typeface="Times New Roman" panose="02020603050405020304" pitchFamily="18" charset="0"/>
              </a:rPr>
              <a:t>COCCOLITHS  from  PUTTYY</a:t>
            </a:r>
          </a:p>
        </p:txBody>
      </p:sp>
      <p:sp>
        <p:nvSpPr>
          <p:cNvPr id="55300" name="Text Box 7">
            <a:extLst>
              <a:ext uri="{FF2B5EF4-FFF2-40B4-BE49-F238E27FC236}">
                <a16:creationId xmlns:a16="http://schemas.microsoft.com/office/drawing/2014/main" id="{2714E901-1E36-4439-855F-68AE07C5312A}"/>
              </a:ext>
            </a:extLst>
          </p:cNvPr>
          <p:cNvSpPr txBox="1">
            <a:spLocks noChangeArrowheads="1"/>
          </p:cNvSpPr>
          <p:nvPr/>
        </p:nvSpPr>
        <p:spPr bwMode="auto">
          <a:xfrm>
            <a:off x="1524000" y="4648200"/>
            <a:ext cx="617220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75000"/>
              </a:lnSpc>
            </a:pPr>
            <a:r>
              <a:rPr lang="en-US" altLang="en-US">
                <a:latin typeface="Times New Roman" panose="02020603050405020304" pitchFamily="18" charset="0"/>
                <a:cs typeface="Times New Roman" panose="02020603050405020304" pitchFamily="18" charset="0"/>
              </a:rPr>
              <a:t>Coccoliths are the skeletons of micro-organisms which lived in the ancient seas from which chalk was deposited. </a:t>
            </a:r>
          </a:p>
          <a:p>
            <a:pPr eaLnBrk="1" hangingPunct="1">
              <a:lnSpc>
                <a:spcPct val="75000"/>
              </a:lnSpc>
            </a:pPr>
            <a:endParaRPr lang="en-US" altLang="en-US">
              <a:latin typeface="Times New Roman" panose="02020603050405020304" pitchFamily="18" charset="0"/>
              <a:cs typeface="Times New Roman" panose="02020603050405020304" pitchFamily="18" charset="0"/>
            </a:endParaRPr>
          </a:p>
          <a:p>
            <a:pPr eaLnBrk="1" hangingPunct="1">
              <a:lnSpc>
                <a:spcPct val="75000"/>
              </a:lnSpc>
            </a:pPr>
            <a:r>
              <a:rPr lang="en-US" altLang="en-US">
                <a:latin typeface="Times New Roman" panose="02020603050405020304" pitchFamily="18" charset="0"/>
                <a:cs typeface="Times New Roman" panose="02020603050405020304" pitchFamily="18" charset="0"/>
              </a:rPr>
              <a:t>They differ in appearance according to the precise geological horizon from which the </a:t>
            </a:r>
          </a:p>
          <a:p>
            <a:pPr eaLnBrk="1" hangingPunct="1">
              <a:lnSpc>
                <a:spcPct val="75000"/>
              </a:lnSpc>
            </a:pPr>
            <a:r>
              <a:rPr lang="en-US" altLang="en-US">
                <a:latin typeface="Times New Roman" panose="02020603050405020304" pitchFamily="18" charset="0"/>
                <a:cs typeface="Times New Roman" panose="02020603050405020304" pitchFamily="18" charset="0"/>
              </a:rPr>
              <a:t>chalk used in the putty was quarried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3B0549B6-FCF5-4D1C-8C21-A3F2D0DDDDC2}"/>
              </a:ext>
            </a:extLst>
          </p:cNvPr>
          <p:cNvSpPr>
            <a:spLocks noChangeArrowheads="1"/>
          </p:cNvSpPr>
          <p:nvPr/>
        </p:nvSpPr>
        <p:spPr bwMode="auto">
          <a:xfrm>
            <a:off x="457200" y="238125"/>
            <a:ext cx="8229600" cy="631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i="1">
                <a:solidFill>
                  <a:srgbClr val="0033CC"/>
                </a:solidFill>
                <a:latin typeface="Times New Roman" panose="02020603050405020304" pitchFamily="18" charset="0"/>
                <a:cs typeface="Times New Roman" panose="02020603050405020304" pitchFamily="18" charset="0"/>
              </a:rPr>
              <a:t>Collection, preservation and packing </a:t>
            </a:r>
            <a:endParaRPr lang="en-US" altLang="en-US" sz="3600">
              <a:solidFill>
                <a:srgbClr val="0033CC"/>
              </a:solidFill>
              <a:latin typeface="Times New Roman" panose="02020603050405020304" pitchFamily="18" charset="0"/>
              <a:cs typeface="Times New Roman" panose="02020603050405020304" pitchFamily="18" charset="0"/>
            </a:endParaRPr>
          </a:p>
          <a:p>
            <a:pPr eaLnBrk="1" hangingPunct="1"/>
            <a:endParaRPr lang="en-US" altLang="en-US" sz="3600">
              <a:solidFill>
                <a:srgbClr val="0033CC"/>
              </a:solidFill>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Char char="v"/>
            </a:pPr>
            <a:r>
              <a:rPr lang="en-US" altLang="en-US" sz="2800">
                <a:solidFill>
                  <a:srgbClr val="339966"/>
                </a:solidFill>
                <a:latin typeface="Times New Roman" panose="02020603050405020304" pitchFamily="18" charset="0"/>
                <a:cs typeface="Times New Roman" panose="02020603050405020304" pitchFamily="18" charset="0"/>
              </a:rPr>
              <a:t>Paint evidence is frequently encountered in hit-and   </a:t>
            </a:r>
          </a:p>
          <a:p>
            <a:pPr eaLnBrk="1" hangingPunct="1">
              <a:buFont typeface="Wingdings" panose="05000000000000000000" pitchFamily="2" charset="2"/>
              <a:buNone/>
            </a:pPr>
            <a:r>
              <a:rPr lang="en-US" altLang="en-US" sz="2800">
                <a:solidFill>
                  <a:srgbClr val="339966"/>
                </a:solidFill>
                <a:latin typeface="Times New Roman" panose="02020603050405020304" pitchFamily="18" charset="0"/>
                <a:cs typeface="Times New Roman" panose="02020603050405020304" pitchFamily="18" charset="0"/>
              </a:rPr>
              <a:t>run, burglaries, art forgeries, and occasionally in    </a:t>
            </a:r>
          </a:p>
          <a:p>
            <a:pPr eaLnBrk="1" hangingPunct="1">
              <a:buFont typeface="Wingdings" panose="05000000000000000000" pitchFamily="2" charset="2"/>
              <a:buNone/>
            </a:pPr>
            <a:r>
              <a:rPr lang="en-US" altLang="en-US" sz="2800">
                <a:solidFill>
                  <a:srgbClr val="339966"/>
                </a:solidFill>
                <a:latin typeface="Times New Roman" panose="02020603050405020304" pitchFamily="18" charset="0"/>
                <a:cs typeface="Times New Roman" panose="02020603050405020304" pitchFamily="18" charset="0"/>
              </a:rPr>
              <a:t>other types of offences.</a:t>
            </a:r>
          </a:p>
          <a:p>
            <a:pPr eaLnBrk="1" hangingPunct="1">
              <a:buFont typeface="Wingdings" panose="05000000000000000000" pitchFamily="2" charset="2"/>
              <a:buChar char="v"/>
            </a:pPr>
            <a:endParaRPr lang="en-US" altLang="en-US" sz="2800">
              <a:solidFill>
                <a:srgbClr val="339966"/>
              </a:solidFill>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Char char="v"/>
            </a:pPr>
            <a:r>
              <a:rPr lang="en-US" altLang="en-US" sz="2800">
                <a:solidFill>
                  <a:srgbClr val="A50021"/>
                </a:solidFill>
                <a:latin typeface="Times New Roman" panose="02020603050405020304" pitchFamily="18" charset="0"/>
                <a:cs typeface="Times New Roman" panose="02020603050405020304" pitchFamily="18" charset="0"/>
              </a:rPr>
              <a:t>In hit-and run cases, paint may be transferred to   </a:t>
            </a:r>
          </a:p>
          <a:p>
            <a:pPr eaLnBrk="1" hangingPunct="1">
              <a:buFont typeface="Wingdings" panose="05000000000000000000" pitchFamily="2" charset="2"/>
              <a:buNone/>
            </a:pPr>
            <a:r>
              <a:rPr lang="en-US" altLang="en-US" sz="2800">
                <a:solidFill>
                  <a:srgbClr val="A50021"/>
                </a:solidFill>
                <a:latin typeface="Times New Roman" panose="02020603050405020304" pitchFamily="18" charset="0"/>
                <a:cs typeface="Times New Roman" panose="02020603050405020304" pitchFamily="18" charset="0"/>
              </a:rPr>
              <a:t>clothing of victims/any other object/the ground </a:t>
            </a:r>
          </a:p>
          <a:p>
            <a:pPr eaLnBrk="1" hangingPunct="1">
              <a:buFont typeface="Wingdings" panose="05000000000000000000" pitchFamily="2" charset="2"/>
              <a:buNone/>
            </a:pPr>
            <a:r>
              <a:rPr lang="en-US" altLang="en-US" sz="2800">
                <a:solidFill>
                  <a:srgbClr val="A50021"/>
                </a:solidFill>
                <a:latin typeface="Times New Roman" panose="02020603050405020304" pitchFamily="18" charset="0"/>
                <a:cs typeface="Times New Roman" panose="02020603050405020304" pitchFamily="18" charset="0"/>
              </a:rPr>
              <a:t>near the point of impact</a:t>
            </a:r>
          </a:p>
          <a:p>
            <a:pPr eaLnBrk="1" hangingPunct="1">
              <a:buFont typeface="Wingdings" panose="05000000000000000000" pitchFamily="2" charset="2"/>
              <a:buChar char="v"/>
            </a:pPr>
            <a:endParaRPr lang="en-US" altLang="en-US" sz="2800">
              <a:solidFill>
                <a:srgbClr val="A50021"/>
              </a:solidFill>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Char char="v"/>
            </a:pPr>
            <a:r>
              <a:rPr lang="en-US" altLang="en-US" sz="2800">
                <a:solidFill>
                  <a:srgbClr val="0033CC"/>
                </a:solidFill>
                <a:latin typeface="Times New Roman" panose="02020603050405020304" pitchFamily="18" charset="0"/>
                <a:cs typeface="Times New Roman" panose="02020603050405020304" pitchFamily="18" charset="0"/>
              </a:rPr>
              <a:t>All the areas are examined, with particular attention </a:t>
            </a:r>
          </a:p>
          <a:p>
            <a:pPr eaLnBrk="1" hangingPunct="1">
              <a:buFont typeface="Wingdings" panose="05000000000000000000" pitchFamily="2" charset="2"/>
              <a:buNone/>
            </a:pPr>
            <a:r>
              <a:rPr lang="en-US" altLang="en-US" sz="2800">
                <a:solidFill>
                  <a:srgbClr val="0033CC"/>
                </a:solidFill>
                <a:latin typeface="Times New Roman" panose="02020603050405020304" pitchFamily="18" charset="0"/>
                <a:cs typeface="Times New Roman" panose="02020603050405020304" pitchFamily="18" charset="0"/>
              </a:rPr>
              <a:t>being paid to areas showing pressure effects (glaze   </a:t>
            </a:r>
          </a:p>
          <a:p>
            <a:pPr eaLnBrk="1" hangingPunct="1">
              <a:buFont typeface="Wingdings" panose="05000000000000000000" pitchFamily="2" charset="2"/>
              <a:buNone/>
            </a:pPr>
            <a:r>
              <a:rPr lang="en-US" altLang="en-US" sz="2800">
                <a:solidFill>
                  <a:srgbClr val="0033CC"/>
                </a:solidFill>
                <a:latin typeface="Times New Roman" panose="02020603050405020304" pitchFamily="18" charset="0"/>
                <a:cs typeface="Times New Roman" panose="02020603050405020304" pitchFamily="18" charset="0"/>
              </a:rPr>
              <a:t>etc), tears, or other contact. </a:t>
            </a:r>
          </a:p>
          <a:p>
            <a:pPr eaLnBrk="1" hangingPunct="1"/>
            <a:endParaRPr lang="en-US" altLang="en-US" sz="2800">
              <a:solidFill>
                <a:srgbClr val="0033CC"/>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5602">
                                            <p:txEl>
                                              <p:pRg st="2" end="2"/>
                                            </p:txEl>
                                          </p:spTgt>
                                        </p:tgtEl>
                                        <p:attrNameLst>
                                          <p:attrName>style.visibility</p:attrName>
                                        </p:attrNameLst>
                                      </p:cBhvr>
                                      <p:to>
                                        <p:strVal val="visible"/>
                                      </p:to>
                                    </p:set>
                                    <p:animEffect transition="in" filter="checkerboard(across)">
                                      <p:cBhvr>
                                        <p:cTn id="7" dur="500"/>
                                        <p:tgtEl>
                                          <p:spTgt spid="25602">
                                            <p:txEl>
                                              <p:pRg st="2" end="2"/>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25602">
                                            <p:txEl>
                                              <p:pRg st="3" end="3"/>
                                            </p:txEl>
                                          </p:spTgt>
                                        </p:tgtEl>
                                        <p:attrNameLst>
                                          <p:attrName>style.visibility</p:attrName>
                                        </p:attrNameLst>
                                      </p:cBhvr>
                                      <p:to>
                                        <p:strVal val="visible"/>
                                      </p:to>
                                    </p:set>
                                    <p:animEffect transition="in" filter="checkerboard(across)">
                                      <p:cBhvr>
                                        <p:cTn id="10" dur="500"/>
                                        <p:tgtEl>
                                          <p:spTgt spid="25602">
                                            <p:txEl>
                                              <p:pRg st="3" end="3"/>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25602">
                                            <p:txEl>
                                              <p:pRg st="4" end="4"/>
                                            </p:txEl>
                                          </p:spTgt>
                                        </p:tgtEl>
                                        <p:attrNameLst>
                                          <p:attrName>style.visibility</p:attrName>
                                        </p:attrNameLst>
                                      </p:cBhvr>
                                      <p:to>
                                        <p:strVal val="visible"/>
                                      </p:to>
                                    </p:set>
                                    <p:animEffect transition="in" filter="checkerboard(across)">
                                      <p:cBhvr>
                                        <p:cTn id="13" dur="500"/>
                                        <p:tgtEl>
                                          <p:spTgt spid="25602">
                                            <p:txEl>
                                              <p:pRg st="4" end="4"/>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5" presetClass="entr" presetSubtype="0" fill="hold" nodeType="clickEffect">
                                  <p:stCondLst>
                                    <p:cond delay="0"/>
                                  </p:stCondLst>
                                  <p:childTnLst>
                                    <p:set>
                                      <p:cBhvr>
                                        <p:cTn id="17" dur="1" fill="hold">
                                          <p:stCondLst>
                                            <p:cond delay="0"/>
                                          </p:stCondLst>
                                        </p:cTn>
                                        <p:tgtEl>
                                          <p:spTgt spid="25602">
                                            <p:txEl>
                                              <p:pRg st="6" end="6"/>
                                            </p:txEl>
                                          </p:spTgt>
                                        </p:tgtEl>
                                        <p:attrNameLst>
                                          <p:attrName>style.visibility</p:attrName>
                                        </p:attrNameLst>
                                      </p:cBhvr>
                                      <p:to>
                                        <p:strVal val="visible"/>
                                      </p:to>
                                    </p:set>
                                    <p:anim calcmode="lin" valueType="num">
                                      <p:cBhvr>
                                        <p:cTn id="18" dur="1000" fill="hold"/>
                                        <p:tgtEl>
                                          <p:spTgt spid="25602">
                                            <p:txEl>
                                              <p:pRg st="6" end="6"/>
                                            </p:txEl>
                                          </p:spTgt>
                                        </p:tgtEl>
                                        <p:attrNameLst>
                                          <p:attrName>ppt_w</p:attrName>
                                        </p:attrNameLst>
                                      </p:cBhvr>
                                      <p:tavLst>
                                        <p:tav tm="0">
                                          <p:val>
                                            <p:strVal val="#ppt_w*0.70"/>
                                          </p:val>
                                        </p:tav>
                                        <p:tav tm="100000">
                                          <p:val>
                                            <p:strVal val="#ppt_w"/>
                                          </p:val>
                                        </p:tav>
                                      </p:tavLst>
                                    </p:anim>
                                    <p:anim calcmode="lin" valueType="num">
                                      <p:cBhvr>
                                        <p:cTn id="19" dur="1000" fill="hold"/>
                                        <p:tgtEl>
                                          <p:spTgt spid="25602">
                                            <p:txEl>
                                              <p:pRg st="6" end="6"/>
                                            </p:txEl>
                                          </p:spTgt>
                                        </p:tgtEl>
                                        <p:attrNameLst>
                                          <p:attrName>ppt_h</p:attrName>
                                        </p:attrNameLst>
                                      </p:cBhvr>
                                      <p:tavLst>
                                        <p:tav tm="0">
                                          <p:val>
                                            <p:strVal val="#ppt_h"/>
                                          </p:val>
                                        </p:tav>
                                        <p:tav tm="100000">
                                          <p:val>
                                            <p:strVal val="#ppt_h"/>
                                          </p:val>
                                        </p:tav>
                                      </p:tavLst>
                                    </p:anim>
                                    <p:animEffect transition="in" filter="fade">
                                      <p:cBhvr>
                                        <p:cTn id="20" dur="1000"/>
                                        <p:tgtEl>
                                          <p:spTgt spid="25602">
                                            <p:txEl>
                                              <p:pRg st="6" end="6"/>
                                            </p:txEl>
                                          </p:spTgt>
                                        </p:tgtEl>
                                      </p:cBhvr>
                                    </p:animEffect>
                                  </p:childTnLst>
                                </p:cTn>
                              </p:par>
                              <p:par>
                                <p:cTn id="21" presetID="55" presetClass="entr" presetSubtype="0" fill="hold" nodeType="withEffect">
                                  <p:stCondLst>
                                    <p:cond delay="0"/>
                                  </p:stCondLst>
                                  <p:childTnLst>
                                    <p:set>
                                      <p:cBhvr>
                                        <p:cTn id="22" dur="1" fill="hold">
                                          <p:stCondLst>
                                            <p:cond delay="0"/>
                                          </p:stCondLst>
                                        </p:cTn>
                                        <p:tgtEl>
                                          <p:spTgt spid="25602">
                                            <p:txEl>
                                              <p:pRg st="7" end="7"/>
                                            </p:txEl>
                                          </p:spTgt>
                                        </p:tgtEl>
                                        <p:attrNameLst>
                                          <p:attrName>style.visibility</p:attrName>
                                        </p:attrNameLst>
                                      </p:cBhvr>
                                      <p:to>
                                        <p:strVal val="visible"/>
                                      </p:to>
                                    </p:set>
                                    <p:anim calcmode="lin" valueType="num">
                                      <p:cBhvr>
                                        <p:cTn id="23" dur="1000" fill="hold"/>
                                        <p:tgtEl>
                                          <p:spTgt spid="25602">
                                            <p:txEl>
                                              <p:pRg st="7" end="7"/>
                                            </p:txEl>
                                          </p:spTgt>
                                        </p:tgtEl>
                                        <p:attrNameLst>
                                          <p:attrName>ppt_w</p:attrName>
                                        </p:attrNameLst>
                                      </p:cBhvr>
                                      <p:tavLst>
                                        <p:tav tm="0">
                                          <p:val>
                                            <p:strVal val="#ppt_w*0.70"/>
                                          </p:val>
                                        </p:tav>
                                        <p:tav tm="100000">
                                          <p:val>
                                            <p:strVal val="#ppt_w"/>
                                          </p:val>
                                        </p:tav>
                                      </p:tavLst>
                                    </p:anim>
                                    <p:anim calcmode="lin" valueType="num">
                                      <p:cBhvr>
                                        <p:cTn id="24" dur="1000" fill="hold"/>
                                        <p:tgtEl>
                                          <p:spTgt spid="25602">
                                            <p:txEl>
                                              <p:pRg st="7" end="7"/>
                                            </p:txEl>
                                          </p:spTgt>
                                        </p:tgtEl>
                                        <p:attrNameLst>
                                          <p:attrName>ppt_h</p:attrName>
                                        </p:attrNameLst>
                                      </p:cBhvr>
                                      <p:tavLst>
                                        <p:tav tm="0">
                                          <p:val>
                                            <p:strVal val="#ppt_h"/>
                                          </p:val>
                                        </p:tav>
                                        <p:tav tm="100000">
                                          <p:val>
                                            <p:strVal val="#ppt_h"/>
                                          </p:val>
                                        </p:tav>
                                      </p:tavLst>
                                    </p:anim>
                                    <p:animEffect transition="in" filter="fade">
                                      <p:cBhvr>
                                        <p:cTn id="25" dur="1000"/>
                                        <p:tgtEl>
                                          <p:spTgt spid="25602">
                                            <p:txEl>
                                              <p:pRg st="7" end="7"/>
                                            </p:txEl>
                                          </p:spTgt>
                                        </p:tgtEl>
                                      </p:cBhvr>
                                    </p:animEffect>
                                  </p:childTnLst>
                                </p:cTn>
                              </p:par>
                              <p:par>
                                <p:cTn id="26" presetID="55" presetClass="entr" presetSubtype="0" fill="hold" nodeType="withEffect">
                                  <p:stCondLst>
                                    <p:cond delay="0"/>
                                  </p:stCondLst>
                                  <p:childTnLst>
                                    <p:set>
                                      <p:cBhvr>
                                        <p:cTn id="27" dur="1" fill="hold">
                                          <p:stCondLst>
                                            <p:cond delay="0"/>
                                          </p:stCondLst>
                                        </p:cTn>
                                        <p:tgtEl>
                                          <p:spTgt spid="25602">
                                            <p:txEl>
                                              <p:pRg st="8" end="8"/>
                                            </p:txEl>
                                          </p:spTgt>
                                        </p:tgtEl>
                                        <p:attrNameLst>
                                          <p:attrName>style.visibility</p:attrName>
                                        </p:attrNameLst>
                                      </p:cBhvr>
                                      <p:to>
                                        <p:strVal val="visible"/>
                                      </p:to>
                                    </p:set>
                                    <p:anim calcmode="lin" valueType="num">
                                      <p:cBhvr>
                                        <p:cTn id="28" dur="1000" fill="hold"/>
                                        <p:tgtEl>
                                          <p:spTgt spid="25602">
                                            <p:txEl>
                                              <p:pRg st="8" end="8"/>
                                            </p:txEl>
                                          </p:spTgt>
                                        </p:tgtEl>
                                        <p:attrNameLst>
                                          <p:attrName>ppt_w</p:attrName>
                                        </p:attrNameLst>
                                      </p:cBhvr>
                                      <p:tavLst>
                                        <p:tav tm="0">
                                          <p:val>
                                            <p:strVal val="#ppt_w*0.70"/>
                                          </p:val>
                                        </p:tav>
                                        <p:tav tm="100000">
                                          <p:val>
                                            <p:strVal val="#ppt_w"/>
                                          </p:val>
                                        </p:tav>
                                      </p:tavLst>
                                    </p:anim>
                                    <p:anim calcmode="lin" valueType="num">
                                      <p:cBhvr>
                                        <p:cTn id="29" dur="1000" fill="hold"/>
                                        <p:tgtEl>
                                          <p:spTgt spid="25602">
                                            <p:txEl>
                                              <p:pRg st="8" end="8"/>
                                            </p:txEl>
                                          </p:spTgt>
                                        </p:tgtEl>
                                        <p:attrNameLst>
                                          <p:attrName>ppt_h</p:attrName>
                                        </p:attrNameLst>
                                      </p:cBhvr>
                                      <p:tavLst>
                                        <p:tav tm="0">
                                          <p:val>
                                            <p:strVal val="#ppt_h"/>
                                          </p:val>
                                        </p:tav>
                                        <p:tav tm="100000">
                                          <p:val>
                                            <p:strVal val="#ppt_h"/>
                                          </p:val>
                                        </p:tav>
                                      </p:tavLst>
                                    </p:anim>
                                    <p:animEffect transition="in" filter="fade">
                                      <p:cBhvr>
                                        <p:cTn id="30" dur="1000"/>
                                        <p:tgtEl>
                                          <p:spTgt spid="25602">
                                            <p:txEl>
                                              <p:pRg st="8" end="8"/>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8" presetClass="entr" presetSubtype="16" fill="hold" nodeType="clickEffect">
                                  <p:stCondLst>
                                    <p:cond delay="0"/>
                                  </p:stCondLst>
                                  <p:childTnLst>
                                    <p:set>
                                      <p:cBhvr>
                                        <p:cTn id="34" dur="1" fill="hold">
                                          <p:stCondLst>
                                            <p:cond delay="0"/>
                                          </p:stCondLst>
                                        </p:cTn>
                                        <p:tgtEl>
                                          <p:spTgt spid="25602">
                                            <p:txEl>
                                              <p:pRg st="10" end="10"/>
                                            </p:txEl>
                                          </p:spTgt>
                                        </p:tgtEl>
                                        <p:attrNameLst>
                                          <p:attrName>style.visibility</p:attrName>
                                        </p:attrNameLst>
                                      </p:cBhvr>
                                      <p:to>
                                        <p:strVal val="visible"/>
                                      </p:to>
                                    </p:set>
                                    <p:animEffect transition="in" filter="diamond(in)">
                                      <p:cBhvr>
                                        <p:cTn id="35" dur="1000"/>
                                        <p:tgtEl>
                                          <p:spTgt spid="25602">
                                            <p:txEl>
                                              <p:pRg st="10" end="10"/>
                                            </p:txEl>
                                          </p:spTgt>
                                        </p:tgtEl>
                                      </p:cBhvr>
                                    </p:animEffect>
                                  </p:childTnLst>
                                </p:cTn>
                              </p:par>
                              <p:par>
                                <p:cTn id="36" presetID="8" presetClass="entr" presetSubtype="16" fill="hold" nodeType="withEffect">
                                  <p:stCondLst>
                                    <p:cond delay="0"/>
                                  </p:stCondLst>
                                  <p:childTnLst>
                                    <p:set>
                                      <p:cBhvr>
                                        <p:cTn id="37" dur="1" fill="hold">
                                          <p:stCondLst>
                                            <p:cond delay="0"/>
                                          </p:stCondLst>
                                        </p:cTn>
                                        <p:tgtEl>
                                          <p:spTgt spid="25602">
                                            <p:txEl>
                                              <p:pRg st="11" end="11"/>
                                            </p:txEl>
                                          </p:spTgt>
                                        </p:tgtEl>
                                        <p:attrNameLst>
                                          <p:attrName>style.visibility</p:attrName>
                                        </p:attrNameLst>
                                      </p:cBhvr>
                                      <p:to>
                                        <p:strVal val="visible"/>
                                      </p:to>
                                    </p:set>
                                    <p:animEffect transition="in" filter="diamond(in)">
                                      <p:cBhvr>
                                        <p:cTn id="38" dur="1000"/>
                                        <p:tgtEl>
                                          <p:spTgt spid="25602">
                                            <p:txEl>
                                              <p:pRg st="11" end="11"/>
                                            </p:txEl>
                                          </p:spTgt>
                                        </p:tgtEl>
                                      </p:cBhvr>
                                    </p:animEffect>
                                  </p:childTnLst>
                                </p:cTn>
                              </p:par>
                              <p:par>
                                <p:cTn id="39" presetID="8" presetClass="entr" presetSubtype="16" fill="hold" nodeType="withEffect">
                                  <p:stCondLst>
                                    <p:cond delay="0"/>
                                  </p:stCondLst>
                                  <p:childTnLst>
                                    <p:set>
                                      <p:cBhvr>
                                        <p:cTn id="40" dur="1" fill="hold">
                                          <p:stCondLst>
                                            <p:cond delay="0"/>
                                          </p:stCondLst>
                                        </p:cTn>
                                        <p:tgtEl>
                                          <p:spTgt spid="25602">
                                            <p:txEl>
                                              <p:pRg st="12" end="12"/>
                                            </p:txEl>
                                          </p:spTgt>
                                        </p:tgtEl>
                                        <p:attrNameLst>
                                          <p:attrName>style.visibility</p:attrName>
                                        </p:attrNameLst>
                                      </p:cBhvr>
                                      <p:to>
                                        <p:strVal val="visible"/>
                                      </p:to>
                                    </p:set>
                                    <p:animEffect transition="in" filter="diamond(in)">
                                      <p:cBhvr>
                                        <p:cTn id="41" dur="1000"/>
                                        <p:tgtEl>
                                          <p:spTgt spid="2560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3C895B7D-733D-45EB-8B4C-65895CA0936B}"/>
              </a:ext>
            </a:extLst>
          </p:cNvPr>
          <p:cNvSpPr>
            <a:spLocks noChangeArrowheads="1"/>
          </p:cNvSpPr>
          <p:nvPr/>
        </p:nvSpPr>
        <p:spPr bwMode="auto">
          <a:xfrm>
            <a:off x="228600" y="381000"/>
            <a:ext cx="8610600"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Wingdings" panose="05000000000000000000" pitchFamily="2" charset="2"/>
              <a:buChar char="v"/>
            </a:pPr>
            <a:r>
              <a:rPr lang="en-US" altLang="en-US" sz="2800">
                <a:solidFill>
                  <a:srgbClr val="0033CC"/>
                </a:solidFill>
                <a:latin typeface="Times New Roman" panose="02020603050405020304" pitchFamily="18" charset="0"/>
                <a:cs typeface="Times New Roman" panose="02020603050405020304" pitchFamily="18" charset="0"/>
              </a:rPr>
              <a:t>If paint is found on the garment, it should not be removed; the garment should be marked, carefully wrapped by rolling it in paper and sent it to the laboratory. Such paint will at least show the color of relevant part of the responsible car. </a:t>
            </a:r>
          </a:p>
          <a:p>
            <a:pPr eaLnBrk="1" hangingPunct="1">
              <a:buFont typeface="Wingdings" panose="05000000000000000000" pitchFamily="2" charset="2"/>
              <a:buChar char="v"/>
            </a:pPr>
            <a:endParaRPr lang="en-US" altLang="en-US" sz="2800">
              <a:solidFill>
                <a:srgbClr val="0033CC"/>
              </a:solidFill>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Char char="v"/>
            </a:pPr>
            <a:r>
              <a:rPr lang="en-US" altLang="en-US" sz="2800">
                <a:solidFill>
                  <a:srgbClr val="339966"/>
                </a:solidFill>
                <a:latin typeface="Times New Roman" panose="02020603050405020304" pitchFamily="18" charset="0"/>
                <a:cs typeface="Times New Roman" panose="02020603050405020304" pitchFamily="18" charset="0"/>
              </a:rPr>
              <a:t>Sometimes whole chips of paint will be transferred to the clothing. If these flakes contain several layers, and in particular if they come from a repainted car then such evidence may have great value when the responsible vehicle is located. </a:t>
            </a:r>
          </a:p>
          <a:p>
            <a:pPr eaLnBrk="1" hangingPunct="1">
              <a:buFont typeface="Wingdings" panose="05000000000000000000" pitchFamily="2" charset="2"/>
              <a:buChar char="v"/>
            </a:pPr>
            <a:endParaRPr lang="en-US" altLang="en-US" sz="2800">
              <a:solidFill>
                <a:srgbClr val="339966"/>
              </a:solidFill>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Char char="v"/>
            </a:pPr>
            <a:r>
              <a:rPr lang="en-US" altLang="en-US" sz="2800">
                <a:solidFill>
                  <a:srgbClr val="A50021"/>
                </a:solidFill>
                <a:latin typeface="Times New Roman" panose="02020603050405020304" pitchFamily="18" charset="0"/>
                <a:cs typeface="Times New Roman" panose="02020603050405020304" pitchFamily="18" charset="0"/>
              </a:rPr>
              <a:t>Chips of paint may also be found on the ground near the point of impact in some cases.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6626">
                                            <p:txEl>
                                              <p:pRg st="2" end="2"/>
                                            </p:txEl>
                                          </p:spTgt>
                                        </p:tgtEl>
                                        <p:attrNameLst>
                                          <p:attrName>style.visibility</p:attrName>
                                        </p:attrNameLst>
                                      </p:cBhvr>
                                      <p:to>
                                        <p:strVal val="visible"/>
                                      </p:to>
                                    </p:set>
                                    <p:animEffect transition="in" filter="diamond(in)">
                                      <p:cBhvr>
                                        <p:cTn id="7" dur="2000"/>
                                        <p:tgtEl>
                                          <p:spTgt spid="26626">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6626">
                                            <p:txEl>
                                              <p:pRg st="4" end="4"/>
                                            </p:txEl>
                                          </p:spTgt>
                                        </p:tgtEl>
                                        <p:attrNameLst>
                                          <p:attrName>style.visibility</p:attrName>
                                        </p:attrNameLst>
                                      </p:cBhvr>
                                      <p:to>
                                        <p:strVal val="visible"/>
                                      </p:to>
                                    </p:set>
                                    <p:animEffect transition="in" filter="checkerboard(across)">
                                      <p:cBhvr>
                                        <p:cTn id="12" dur="500"/>
                                        <p:tgtEl>
                                          <p:spTgt spid="2662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BF8F84B1-F8B0-49A0-B3E1-191D6AB4A3E1}"/>
              </a:ext>
            </a:extLst>
          </p:cNvPr>
          <p:cNvSpPr>
            <a:spLocks noChangeArrowheads="1"/>
          </p:cNvSpPr>
          <p:nvPr/>
        </p:nvSpPr>
        <p:spPr bwMode="auto">
          <a:xfrm>
            <a:off x="228600" y="238125"/>
            <a:ext cx="8686800" cy="62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buFont typeface="Wingdings" panose="05000000000000000000" pitchFamily="2" charset="2"/>
              <a:buChar char="Ø"/>
            </a:pPr>
            <a:r>
              <a:rPr lang="en-US" altLang="en-US" sz="2800">
                <a:solidFill>
                  <a:srgbClr val="0033CC"/>
                </a:solidFill>
                <a:latin typeface="Times New Roman" panose="02020603050405020304" pitchFamily="18" charset="0"/>
                <a:cs typeface="Times New Roman" panose="02020603050405020304" pitchFamily="18" charset="0"/>
              </a:rPr>
              <a:t>Samples for comparison should be obtained from all areas showing fresh damage on suspected vehicles. This is very important since the paint may be different in type or composition in different areas, even if the color is the same. </a:t>
            </a:r>
          </a:p>
          <a:p>
            <a:pPr eaLnBrk="1" hangingPunct="1">
              <a:lnSpc>
                <a:spcPct val="90000"/>
              </a:lnSpc>
              <a:buFont typeface="Wingdings" panose="05000000000000000000" pitchFamily="2" charset="2"/>
              <a:buChar char="Ø"/>
            </a:pPr>
            <a:endParaRPr lang="en-US" altLang="en-US" sz="2800">
              <a:solidFill>
                <a:srgbClr val="0033CC"/>
              </a:solidFill>
              <a:latin typeface="Times New Roman" panose="02020603050405020304" pitchFamily="18" charset="0"/>
              <a:cs typeface="Times New Roman" panose="02020603050405020304" pitchFamily="18" charset="0"/>
            </a:endParaRPr>
          </a:p>
          <a:p>
            <a:pPr eaLnBrk="1" hangingPunct="1">
              <a:lnSpc>
                <a:spcPct val="90000"/>
              </a:lnSpc>
              <a:buFont typeface="Wingdings" panose="05000000000000000000" pitchFamily="2" charset="2"/>
              <a:buChar char="Ø"/>
            </a:pPr>
            <a:r>
              <a:rPr lang="en-US" altLang="en-US" sz="2800">
                <a:solidFill>
                  <a:srgbClr val="339966"/>
                </a:solidFill>
                <a:latin typeface="Times New Roman" panose="02020603050405020304" pitchFamily="18" charset="0"/>
                <a:cs typeface="Times New Roman" panose="02020603050405020304" pitchFamily="18" charset="0"/>
              </a:rPr>
              <a:t>If bending the metal slightly can flake off the paint, it should be removed in this manner. </a:t>
            </a:r>
          </a:p>
          <a:p>
            <a:pPr eaLnBrk="1" hangingPunct="1">
              <a:lnSpc>
                <a:spcPct val="90000"/>
              </a:lnSpc>
              <a:buFont typeface="Wingdings" panose="05000000000000000000" pitchFamily="2" charset="2"/>
              <a:buChar char="Ø"/>
            </a:pPr>
            <a:endParaRPr lang="en-US" altLang="en-US" sz="2800">
              <a:solidFill>
                <a:srgbClr val="339966"/>
              </a:solidFill>
              <a:latin typeface="Times New Roman" panose="02020603050405020304" pitchFamily="18" charset="0"/>
              <a:cs typeface="Times New Roman" panose="02020603050405020304" pitchFamily="18" charset="0"/>
            </a:endParaRPr>
          </a:p>
          <a:p>
            <a:pPr eaLnBrk="1" hangingPunct="1">
              <a:lnSpc>
                <a:spcPct val="90000"/>
              </a:lnSpc>
              <a:buFont typeface="Wingdings" panose="05000000000000000000" pitchFamily="2" charset="2"/>
              <a:buChar char="Ø"/>
            </a:pPr>
            <a:r>
              <a:rPr lang="en-US" altLang="en-US" sz="2800">
                <a:solidFill>
                  <a:srgbClr val="A50021"/>
                </a:solidFill>
                <a:latin typeface="Times New Roman" panose="02020603050405020304" pitchFamily="18" charset="0"/>
                <a:cs typeface="Times New Roman" panose="02020603050405020304" pitchFamily="18" charset="0"/>
              </a:rPr>
              <a:t>If not, the paint should be scraped or chipped off, using a clean knife blade. The blade should be wiped carefully, before collecting each sample. All layers down to the metal should be collected. Each sample should be placed in a separate container.</a:t>
            </a:r>
          </a:p>
          <a:p>
            <a:pPr eaLnBrk="1" hangingPunct="1">
              <a:lnSpc>
                <a:spcPct val="90000"/>
              </a:lnSpc>
              <a:buFont typeface="Wingdings" panose="05000000000000000000" pitchFamily="2" charset="2"/>
              <a:buChar char="Ø"/>
            </a:pPr>
            <a:endParaRPr lang="en-US" altLang="en-US" sz="2800">
              <a:solidFill>
                <a:srgbClr val="A50021"/>
              </a:solidFill>
              <a:latin typeface="Times New Roman" panose="02020603050405020304" pitchFamily="18" charset="0"/>
              <a:cs typeface="Times New Roman" panose="02020603050405020304" pitchFamily="18" charset="0"/>
            </a:endParaRPr>
          </a:p>
          <a:p>
            <a:pPr eaLnBrk="1" hangingPunct="1">
              <a:lnSpc>
                <a:spcPct val="90000"/>
              </a:lnSpc>
              <a:buFont typeface="Wingdings" panose="05000000000000000000" pitchFamily="2" charset="2"/>
              <a:buChar char="Ø"/>
            </a:pPr>
            <a:r>
              <a:rPr lang="en-US" altLang="en-US" sz="2800">
                <a:solidFill>
                  <a:srgbClr val="0033CC"/>
                </a:solidFill>
                <a:latin typeface="Times New Roman" panose="02020603050405020304" pitchFamily="18" charset="0"/>
                <a:cs typeface="Times New Roman" panose="02020603050405020304" pitchFamily="18" charset="0"/>
              </a:rPr>
              <a:t>Cross transfers of paint commonly occur in hit and-run cases of two or more vehicles.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0">
                                            <p:txEl>
                                              <p:pRg st="2" end="2"/>
                                            </p:txEl>
                                          </p:spTgt>
                                        </p:tgtEl>
                                        <p:attrNameLst>
                                          <p:attrName>style.visibility</p:attrName>
                                        </p:attrNameLst>
                                      </p:cBhvr>
                                      <p:to>
                                        <p:strVal val="visible"/>
                                      </p:to>
                                    </p:set>
                                    <p:animEffect transition="in" filter="checkerboard(across)">
                                      <p:cBhvr>
                                        <p:cTn id="7" dur="500"/>
                                        <p:tgtEl>
                                          <p:spTgt spid="27650">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7650">
                                            <p:txEl>
                                              <p:pRg st="4" end="4"/>
                                            </p:txEl>
                                          </p:spTgt>
                                        </p:tgtEl>
                                        <p:attrNameLst>
                                          <p:attrName>style.visibility</p:attrName>
                                        </p:attrNameLst>
                                      </p:cBhvr>
                                      <p:to>
                                        <p:strVal val="visible"/>
                                      </p:to>
                                    </p:set>
                                    <p:animEffect transition="in" filter="dissolve">
                                      <p:cBhvr>
                                        <p:cTn id="12" dur="500"/>
                                        <p:tgtEl>
                                          <p:spTgt spid="27650">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5" presetClass="entr" presetSubtype="0" fill="hold" nodeType="clickEffect">
                                  <p:stCondLst>
                                    <p:cond delay="0"/>
                                  </p:stCondLst>
                                  <p:childTnLst>
                                    <p:set>
                                      <p:cBhvr>
                                        <p:cTn id="16" dur="1" fill="hold">
                                          <p:stCondLst>
                                            <p:cond delay="0"/>
                                          </p:stCondLst>
                                        </p:cTn>
                                        <p:tgtEl>
                                          <p:spTgt spid="27650">
                                            <p:txEl>
                                              <p:pRg st="6" end="6"/>
                                            </p:txEl>
                                          </p:spTgt>
                                        </p:tgtEl>
                                        <p:attrNameLst>
                                          <p:attrName>style.visibility</p:attrName>
                                        </p:attrNameLst>
                                      </p:cBhvr>
                                      <p:to>
                                        <p:strVal val="visible"/>
                                      </p:to>
                                    </p:set>
                                    <p:anim calcmode="lin" valueType="num">
                                      <p:cBhvr>
                                        <p:cTn id="17" dur="1000" fill="hold"/>
                                        <p:tgtEl>
                                          <p:spTgt spid="27650">
                                            <p:txEl>
                                              <p:pRg st="6" end="6"/>
                                            </p:txEl>
                                          </p:spTgt>
                                        </p:tgtEl>
                                        <p:attrNameLst>
                                          <p:attrName>ppt_w</p:attrName>
                                        </p:attrNameLst>
                                      </p:cBhvr>
                                      <p:tavLst>
                                        <p:tav tm="0">
                                          <p:val>
                                            <p:strVal val="#ppt_w*0.70"/>
                                          </p:val>
                                        </p:tav>
                                        <p:tav tm="100000">
                                          <p:val>
                                            <p:strVal val="#ppt_w"/>
                                          </p:val>
                                        </p:tav>
                                      </p:tavLst>
                                    </p:anim>
                                    <p:anim calcmode="lin" valueType="num">
                                      <p:cBhvr>
                                        <p:cTn id="18" dur="1000" fill="hold"/>
                                        <p:tgtEl>
                                          <p:spTgt spid="27650">
                                            <p:txEl>
                                              <p:pRg st="6" end="6"/>
                                            </p:txEl>
                                          </p:spTgt>
                                        </p:tgtEl>
                                        <p:attrNameLst>
                                          <p:attrName>ppt_h</p:attrName>
                                        </p:attrNameLst>
                                      </p:cBhvr>
                                      <p:tavLst>
                                        <p:tav tm="0">
                                          <p:val>
                                            <p:strVal val="#ppt_h"/>
                                          </p:val>
                                        </p:tav>
                                        <p:tav tm="100000">
                                          <p:val>
                                            <p:strVal val="#ppt_h"/>
                                          </p:val>
                                        </p:tav>
                                      </p:tavLst>
                                    </p:anim>
                                    <p:animEffect transition="in" filter="fade">
                                      <p:cBhvr>
                                        <p:cTn id="19" dur="1000"/>
                                        <p:tgtEl>
                                          <p:spTgt spid="2765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FC3095F5-30C3-456B-926E-D3D69298D421}"/>
              </a:ext>
            </a:extLst>
          </p:cNvPr>
          <p:cNvSpPr>
            <a:spLocks noChangeArrowheads="1"/>
          </p:cNvSpPr>
          <p:nvPr/>
        </p:nvSpPr>
        <p:spPr bwMode="auto">
          <a:xfrm>
            <a:off x="990600" y="244475"/>
            <a:ext cx="7772400"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Wingdings" panose="05000000000000000000" pitchFamily="2" charset="2"/>
              <a:buChar char="v"/>
            </a:pPr>
            <a:r>
              <a:rPr lang="en-US" altLang="en-US" sz="2800">
                <a:solidFill>
                  <a:srgbClr val="0033CC"/>
                </a:solidFill>
                <a:latin typeface="Times New Roman" panose="02020603050405020304" pitchFamily="18" charset="0"/>
                <a:cs typeface="Times New Roman" panose="02020603050405020304" pitchFamily="18" charset="0"/>
              </a:rPr>
              <a:t>Loose paint chips should be removed and </a:t>
            </a:r>
          </a:p>
          <a:p>
            <a:pPr eaLnBrk="1" hangingPunct="1">
              <a:buFont typeface="Wingdings" panose="05000000000000000000" pitchFamily="2" charset="2"/>
              <a:buNone/>
            </a:pPr>
            <a:r>
              <a:rPr lang="en-US" altLang="en-US" sz="2800">
                <a:solidFill>
                  <a:srgbClr val="0033CC"/>
                </a:solidFill>
                <a:latin typeface="Times New Roman" panose="02020603050405020304" pitchFamily="18" charset="0"/>
                <a:cs typeface="Times New Roman" panose="02020603050405020304" pitchFamily="18" charset="0"/>
              </a:rPr>
              <a:t>wrapped in paper. </a:t>
            </a:r>
          </a:p>
          <a:p>
            <a:pPr eaLnBrk="1" hangingPunct="1">
              <a:buFont typeface="Wingdings" panose="05000000000000000000" pitchFamily="2" charset="2"/>
              <a:buChar char="v"/>
            </a:pPr>
            <a:endParaRPr lang="en-US" altLang="en-US" sz="2800">
              <a:solidFill>
                <a:srgbClr val="0033CC"/>
              </a:solidFill>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Char char="v"/>
            </a:pPr>
            <a:r>
              <a:rPr lang="en-US" altLang="en-US" sz="2800">
                <a:solidFill>
                  <a:srgbClr val="339966"/>
                </a:solidFill>
                <a:latin typeface="Times New Roman" panose="02020603050405020304" pitchFamily="18" charset="0"/>
                <a:cs typeface="Times New Roman" panose="02020603050405020304" pitchFamily="18" charset="0"/>
              </a:rPr>
              <a:t>If the transfers are smeared on the surfaces, </a:t>
            </a:r>
          </a:p>
          <a:p>
            <a:pPr eaLnBrk="1" hangingPunct="1">
              <a:buFont typeface="Wingdings" panose="05000000000000000000" pitchFamily="2" charset="2"/>
              <a:buNone/>
            </a:pPr>
            <a:r>
              <a:rPr lang="en-US" altLang="en-US" sz="2800">
                <a:solidFill>
                  <a:srgbClr val="339966"/>
                </a:solidFill>
                <a:latin typeface="Times New Roman" panose="02020603050405020304" pitchFamily="18" charset="0"/>
                <a:cs typeface="Times New Roman" panose="02020603050405020304" pitchFamily="18" charset="0"/>
              </a:rPr>
              <a:t>flake off chips or scrape paint from the vehicle, </a:t>
            </a:r>
          </a:p>
          <a:p>
            <a:pPr eaLnBrk="1" hangingPunct="1">
              <a:buFont typeface="Wingdings" panose="05000000000000000000" pitchFamily="2" charset="2"/>
              <a:buNone/>
            </a:pPr>
            <a:r>
              <a:rPr lang="en-US" altLang="en-US" sz="2800">
                <a:solidFill>
                  <a:srgbClr val="339966"/>
                </a:solidFill>
                <a:latin typeface="Times New Roman" panose="02020603050405020304" pitchFamily="18" charset="0"/>
                <a:cs typeface="Times New Roman" panose="02020603050405020304" pitchFamily="18" charset="0"/>
              </a:rPr>
              <a:t>including the transferred paint, as well as the top     </a:t>
            </a:r>
          </a:p>
          <a:p>
            <a:pPr eaLnBrk="1" hangingPunct="1">
              <a:buFont typeface="Wingdings" panose="05000000000000000000" pitchFamily="2" charset="2"/>
              <a:buNone/>
            </a:pPr>
            <a:r>
              <a:rPr lang="en-US" altLang="en-US" sz="2800">
                <a:solidFill>
                  <a:srgbClr val="339966"/>
                </a:solidFill>
                <a:latin typeface="Times New Roman" panose="02020603050405020304" pitchFamily="18" charset="0"/>
                <a:cs typeface="Times New Roman" panose="02020603050405020304" pitchFamily="18" charset="0"/>
              </a:rPr>
              <a:t>layer of paint originally on the car. </a:t>
            </a:r>
          </a:p>
          <a:p>
            <a:pPr eaLnBrk="1" hangingPunct="1">
              <a:buFont typeface="Wingdings" panose="05000000000000000000" pitchFamily="2" charset="2"/>
              <a:buChar char="v"/>
            </a:pPr>
            <a:endParaRPr lang="en-US" altLang="en-US" sz="2800">
              <a:solidFill>
                <a:srgbClr val="339966"/>
              </a:solidFill>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Char char="v"/>
            </a:pPr>
            <a:r>
              <a:rPr lang="en-US" altLang="en-US" sz="2800">
                <a:solidFill>
                  <a:srgbClr val="A50021"/>
                </a:solidFill>
                <a:latin typeface="Times New Roman" panose="02020603050405020304" pitchFamily="18" charset="0"/>
                <a:cs typeface="Times New Roman" panose="02020603050405020304" pitchFamily="18" charset="0"/>
              </a:rPr>
              <a:t>All of these transfers recovered from different </a:t>
            </a:r>
          </a:p>
          <a:p>
            <a:pPr eaLnBrk="1" hangingPunct="1">
              <a:buFont typeface="Wingdings" panose="05000000000000000000" pitchFamily="2" charset="2"/>
              <a:buNone/>
            </a:pPr>
            <a:r>
              <a:rPr lang="en-US" altLang="en-US" sz="2800">
                <a:solidFill>
                  <a:srgbClr val="A50021"/>
                </a:solidFill>
                <a:latin typeface="Times New Roman" panose="02020603050405020304" pitchFamily="18" charset="0"/>
                <a:cs typeface="Times New Roman" panose="02020603050405020304" pitchFamily="18" charset="0"/>
              </a:rPr>
              <a:t>areas should be kept in separate containers.</a:t>
            </a:r>
            <a:r>
              <a:rPr lang="en-US" altLang="en-US" sz="2800">
                <a:latin typeface="Times New Roman" panose="02020603050405020304" pitchFamily="18" charset="0"/>
                <a:cs typeface="Times New Roman" panose="02020603050405020304" pitchFamily="18" charset="0"/>
              </a:rPr>
              <a:t> 	</a:t>
            </a:r>
          </a:p>
          <a:p>
            <a:pPr eaLnBrk="1" hangingPunct="1">
              <a:buFont typeface="Wingdings" panose="05000000000000000000" pitchFamily="2" charset="2"/>
              <a:buChar char="v"/>
            </a:pPr>
            <a:endParaRPr lang="en-US" altLang="en-US" sz="2800">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Char char="v"/>
            </a:pPr>
            <a:r>
              <a:rPr lang="en-US" altLang="en-US" sz="2800">
                <a:solidFill>
                  <a:srgbClr val="0033CC"/>
                </a:solidFill>
                <a:latin typeface="Times New Roman" panose="02020603050405020304" pitchFamily="18" charset="0"/>
                <a:cs typeface="Times New Roman" panose="02020603050405020304" pitchFamily="18" charset="0"/>
              </a:rPr>
              <a:t>The samples should not be placed directly into </a:t>
            </a:r>
          </a:p>
          <a:p>
            <a:pPr eaLnBrk="1" hangingPunct="1">
              <a:buFont typeface="Wingdings" panose="05000000000000000000" pitchFamily="2" charset="2"/>
              <a:buNone/>
            </a:pPr>
            <a:r>
              <a:rPr lang="en-US" altLang="en-US" sz="2800">
                <a:solidFill>
                  <a:srgbClr val="0033CC"/>
                </a:solidFill>
                <a:latin typeface="Times New Roman" panose="02020603050405020304" pitchFamily="18" charset="0"/>
                <a:cs typeface="Times New Roman" panose="02020603050405020304" pitchFamily="18" charset="0"/>
              </a:rPr>
              <a:t>envelopes. Most envelopes have unsealed      </a:t>
            </a:r>
          </a:p>
          <a:p>
            <a:pPr eaLnBrk="1" hangingPunct="1">
              <a:buFont typeface="Wingdings" panose="05000000000000000000" pitchFamily="2" charset="2"/>
              <a:buNone/>
            </a:pPr>
            <a:r>
              <a:rPr lang="en-US" altLang="en-US" sz="2800">
                <a:solidFill>
                  <a:srgbClr val="0033CC"/>
                </a:solidFill>
                <a:latin typeface="Times New Roman" panose="02020603050405020304" pitchFamily="18" charset="0"/>
                <a:cs typeface="Times New Roman" panose="02020603050405020304" pitchFamily="18" charset="0"/>
              </a:rPr>
              <a:t>corners.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67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674">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674">
                                            <p:txEl>
                                              <p:pRg st="6" end="6"/>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28674">
                                            <p:txEl>
                                              <p:pRg st="8" end="8"/>
                                            </p:txEl>
                                          </p:spTgt>
                                        </p:tgtEl>
                                        <p:attrNameLst>
                                          <p:attrName>style.visibility</p:attrName>
                                        </p:attrNameLst>
                                      </p:cBhvr>
                                      <p:to>
                                        <p:strVal val="visible"/>
                                      </p:to>
                                    </p:set>
                                    <p:animEffect transition="in" filter="diamond(in)">
                                      <p:cBhvr>
                                        <p:cTn id="17" dur="1000"/>
                                        <p:tgtEl>
                                          <p:spTgt spid="28674">
                                            <p:txEl>
                                              <p:pRg st="8" end="8"/>
                                            </p:txEl>
                                          </p:spTgt>
                                        </p:tgtEl>
                                      </p:cBhvr>
                                    </p:animEffect>
                                  </p:childTnLst>
                                </p:cTn>
                              </p:par>
                              <p:par>
                                <p:cTn id="18" presetID="8" presetClass="entr" presetSubtype="16" fill="hold" nodeType="withEffect">
                                  <p:stCondLst>
                                    <p:cond delay="0"/>
                                  </p:stCondLst>
                                  <p:childTnLst>
                                    <p:set>
                                      <p:cBhvr>
                                        <p:cTn id="19" dur="1" fill="hold">
                                          <p:stCondLst>
                                            <p:cond delay="0"/>
                                          </p:stCondLst>
                                        </p:cTn>
                                        <p:tgtEl>
                                          <p:spTgt spid="28674">
                                            <p:txEl>
                                              <p:pRg st="9" end="9"/>
                                            </p:txEl>
                                          </p:spTgt>
                                        </p:tgtEl>
                                        <p:attrNameLst>
                                          <p:attrName>style.visibility</p:attrName>
                                        </p:attrNameLst>
                                      </p:cBhvr>
                                      <p:to>
                                        <p:strVal val="visible"/>
                                      </p:to>
                                    </p:set>
                                    <p:animEffect transition="in" filter="diamond(in)">
                                      <p:cBhvr>
                                        <p:cTn id="20" dur="1000"/>
                                        <p:tgtEl>
                                          <p:spTgt spid="28674">
                                            <p:txEl>
                                              <p:pRg st="9" end="9"/>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28674">
                                            <p:txEl>
                                              <p:pRg st="11" end="11"/>
                                            </p:txEl>
                                          </p:spTgt>
                                        </p:tgtEl>
                                        <p:attrNameLst>
                                          <p:attrName>style.visibility</p:attrName>
                                        </p:attrNameLst>
                                      </p:cBhvr>
                                      <p:to>
                                        <p:strVal val="visible"/>
                                      </p:to>
                                    </p:set>
                                    <p:animEffect transition="in" filter="dissolve">
                                      <p:cBhvr>
                                        <p:cTn id="25" dur="500"/>
                                        <p:tgtEl>
                                          <p:spTgt spid="28674">
                                            <p:txEl>
                                              <p:pRg st="11" end="11"/>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28674">
                                            <p:txEl>
                                              <p:pRg st="12" end="12"/>
                                            </p:txEl>
                                          </p:spTgt>
                                        </p:tgtEl>
                                        <p:attrNameLst>
                                          <p:attrName>style.visibility</p:attrName>
                                        </p:attrNameLst>
                                      </p:cBhvr>
                                      <p:to>
                                        <p:strVal val="visible"/>
                                      </p:to>
                                    </p:set>
                                    <p:animEffect transition="in" filter="dissolve">
                                      <p:cBhvr>
                                        <p:cTn id="28" dur="500"/>
                                        <p:tgtEl>
                                          <p:spTgt spid="28674">
                                            <p:txEl>
                                              <p:pRg st="12" end="12"/>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28674">
                                            <p:txEl>
                                              <p:pRg st="13" end="13"/>
                                            </p:txEl>
                                          </p:spTgt>
                                        </p:tgtEl>
                                        <p:attrNameLst>
                                          <p:attrName>style.visibility</p:attrName>
                                        </p:attrNameLst>
                                      </p:cBhvr>
                                      <p:to>
                                        <p:strVal val="visible"/>
                                      </p:to>
                                    </p:set>
                                    <p:animEffect transition="in" filter="dissolve">
                                      <p:cBhvr>
                                        <p:cTn id="31" dur="500"/>
                                        <p:tgtEl>
                                          <p:spTgt spid="28674">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TotalTime>
  <Words>1498</Words>
  <Application>Microsoft Office PowerPoint</Application>
  <PresentationFormat>On-screen Show (4:3)</PresentationFormat>
  <Paragraphs>282</Paragraphs>
  <Slides>52</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Arial</vt:lpstr>
      <vt:lpstr>Calibri</vt:lpstr>
      <vt:lpstr>Times New Roman</vt:lpstr>
      <vt:lpstr>Bookman Old Style</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aa</dc:creator>
  <cp:lastModifiedBy>Ran B Singh</cp:lastModifiedBy>
  <cp:revision>8</cp:revision>
  <dcterms:created xsi:type="dcterms:W3CDTF">2009-08-04T07:02:42Z</dcterms:created>
  <dcterms:modified xsi:type="dcterms:W3CDTF">2017-08-29T05:20:28Z</dcterms:modified>
</cp:coreProperties>
</file>