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6ZFB1D1+W59lSD+nAMEyw==" hashData="Xl0HSg29wgRkCWHMcxXvS+uQX5PkbUK7kpdefbsUQ9fwg8AVw22H4inLgR76pUTrzoexb3aU640pecuENS28u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9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DCA90A-FC7C-4F37-B1B4-EDB102A220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CE55F2-BBCD-4BFE-9491-7A7853F0C3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A8B934-0CD5-4E32-8098-DC70B217C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1FCB7-F9C5-4961-98D0-D1F9C03EF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57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1C8536-6B74-41BF-9D3F-9D4B0B50F1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2F230C-F79A-4EB9-B037-7854F089DF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598C4D-5961-4E89-B9B6-FB288EB2BD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E60FA-E9B2-43B2-8C33-8DD0B7A64B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63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3D9A5D-EFA7-4E01-AEB3-0FDD51D943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71F955-B9F9-4938-84F5-12B0504EF1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77D8F1-D3B5-4404-9674-F6C4B1452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9404D-05DC-4804-844C-3D0CF81A96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79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AF231C-F375-4690-B498-59070EE936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4972BAA-5117-4B9A-81D1-A5AD60BF1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AD1587-4DB4-47E2-976A-1949933DCB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1E153-BC65-4B68-8E02-8A398A2955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63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3DA2A6-9ED0-40A9-B0A7-FD347ED1A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1D8A32-5253-4B72-8C15-9A42BC1F9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47C78B-7DAB-4B44-A65C-2DD9EE341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31A40-E31E-452D-9E3D-7A41BA8B9A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294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19F36E-FB83-4A3B-AA5E-E386635AB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00788C-A7A3-415F-9B6F-0D0AF064EE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97F9A5-9813-481B-8F14-62361D5BF3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666C36-63CC-44A4-AE1B-5B50A086C2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55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C30D8B-E5CC-47E5-AAB1-5EC0714BFC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6CC80B-1C69-4350-A5E6-D950CA87FC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B6200C-6521-4BE5-B7E2-8E4AB8783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F2DAB-B579-40C7-9F79-8C6097E4AB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50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490768C-C88B-4B09-826F-48BA940BF2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2B127C-10DB-4CAE-94B4-995FD71E33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965884A-7097-42DC-ABBC-82BEFED909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F410B-F58D-4FFB-9888-4821A3271A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4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5FB0857-4338-474A-9855-1A1E2F5FE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D4FD93E-5B19-4073-AAEF-6E816F254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0B6376-0230-4FF0-809A-86768AEA70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35AA4-6767-409B-98D2-0AFFCA624D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7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771C20-E2AC-48D0-92FA-4AE6AD3D8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8B76EED-EEC7-41A0-B2D0-02651C01CB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3D81A64-FB96-44CD-95CB-0677139780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1718B6-E644-4341-BD3D-D923AC9074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52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A880C3-2080-4863-95AB-F61DF1C04B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67AAAE-0753-4ECA-9723-CFD32779A3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6745F9-4907-44AD-B87F-251554737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78A8A-69C6-4E81-8152-5C274C6E1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29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59234B-CC90-46C1-89C3-11C552E96E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FA16B8-768A-4150-A0F5-C8ADE6873E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C78567-FAD4-410A-A63F-3DAC9AB126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C2925F-659D-4F97-B83C-72EFB24B32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443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A45267-2F01-4C47-9169-5BA68BE42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D3841CA-23F9-4B72-84D7-64121D3D03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E31BABC-8AED-4EA5-84E7-73078FC2924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E9DC9F0-A46B-4294-BE05-306E4F2515D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DDF8B4-3201-4C26-93A7-8A092D69D2D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4A99B51-8C7A-4066-B435-7BFAFBE49A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thumb/4/4b/Mortar.jpg/180px-Mortar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ortar holding weathered bricks">
            <a:extLst>
              <a:ext uri="{FF2B5EF4-FFF2-40B4-BE49-F238E27FC236}">
                <a16:creationId xmlns:a16="http://schemas.microsoft.com/office/drawing/2014/main" id="{D94B2BA3-39DC-4D9E-86C0-F86B8ADB0AF1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075" name="Text Box 3">
            <a:extLst>
              <a:ext uri="{FF2B5EF4-FFF2-40B4-BE49-F238E27FC236}">
                <a16:creationId xmlns:a16="http://schemas.microsoft.com/office/drawing/2014/main" id="{E1D00DA7-8734-424C-BBFF-5F5944ECC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7988"/>
            <a:ext cx="8610600" cy="365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7200" b="1">
                <a:latin typeface="Times New Roman" panose="02020603050405020304" pitchFamily="18" charset="0"/>
                <a:ea typeface="SimSun" panose="02010600030101010101" pitchFamily="2" charset="-122"/>
              </a:rPr>
              <a:t>Mortar</a:t>
            </a:r>
            <a:r>
              <a:rPr lang="en-US" altLang="zh-CN" sz="720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  <a:p>
            <a:pPr eaLnBrk="1" hangingPunct="1">
              <a:lnSpc>
                <a:spcPct val="0"/>
              </a:lnSpc>
            </a:pPr>
            <a:endParaRPr lang="en-US" altLang="zh-CN" sz="72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/>
            <a:r>
              <a:rPr lang="en-US" altLang="zh-CN" sz="5400">
                <a:latin typeface="Times New Roman" panose="02020603050405020304" pitchFamily="18" charset="0"/>
                <a:ea typeface="SimSun" panose="02010600030101010101" pitchFamily="2" charset="-122"/>
              </a:rPr>
              <a:t>is a material used in masonry to fill the gaps between blocks in construction </a:t>
            </a:r>
            <a:endParaRPr lang="en-US" altLang="en-US" sz="5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1A604CF-990D-44E5-A61A-4EB236B09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87375"/>
            <a:ext cx="7924800" cy="5943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CN" sz="3200" b="1">
                <a:latin typeface="Times New Roman" panose="02020603050405020304" pitchFamily="18" charset="0"/>
                <a:ea typeface="SimSun" panose="02010600030101010101" pitchFamily="2" charset="-122"/>
              </a:rPr>
              <a:t>Mortar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 is a material used in masonry to fill the gaps between blocks in construction. 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The blocks may be stone, brick,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breeze blocks (cinder blocks), etc. 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Mortar is a mixture of sand, a binder such as cement or lime, and water and is applied as a paste which then sets hard. 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●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Gypsum mortar            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●</a:t>
            </a:r>
            <a:r>
              <a:rPr lang="en-US" altLang="zh-CN">
                <a:ea typeface="SimSun" panose="02010600030101010101" pitchFamily="2" charset="-122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Lime mortar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●</a:t>
            </a:r>
            <a:r>
              <a:rPr lang="en-US" altLang="zh-CN">
                <a:ea typeface="SimSun" panose="02010600030101010101" pitchFamily="2" charset="-122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Pozzolana mortar          </a:t>
            </a:r>
            <a:r>
              <a:rPr lang="en-US" altLang="zh-CN" sz="2000">
                <a:latin typeface="Times New Roman" panose="02020603050405020304" pitchFamily="18" charset="0"/>
                <a:ea typeface="SimSun" panose="02010600030101010101" pitchFamily="2" charset="-122"/>
              </a:rPr>
              <a:t>●</a:t>
            </a:r>
            <a:r>
              <a:rPr lang="en-US" altLang="zh-CN">
                <a:ea typeface="SimSun" panose="02010600030101010101" pitchFamily="2" charset="-122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Portland cement mortar 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Portland cement mortar </a:t>
            </a:r>
            <a:r>
              <a:rPr lang="en-US" altLang="zh-CN" sz="2800" i="1">
                <a:latin typeface="Times New Roman" panose="02020603050405020304" pitchFamily="18" charset="0"/>
                <a:ea typeface="SimSun" panose="02010600030101010101" pitchFamily="2" charset="-122"/>
              </a:rPr>
              <a:t>(often known simply as cement mortar)</a:t>
            </a:r>
            <a:r>
              <a:rPr lang="en-US" altLang="zh-CN" sz="2800">
                <a:latin typeface="Times New Roman" panose="02020603050405020304" pitchFamily="18" charset="0"/>
                <a:ea typeface="SimSun" panose="02010600030101010101" pitchFamily="2" charset="-122"/>
              </a:rPr>
              <a:t> is created by mixing Portland cement with sand and water.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88195D0-658A-4A74-8B10-059440DE1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"/>
            <a:ext cx="80010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GB" altLang="en-US" sz="3200" b="1">
                <a:latin typeface="Times New Roman" panose="02020603050405020304" pitchFamily="18" charset="0"/>
              </a:rPr>
              <a:t>Examination of mortar</a:t>
            </a:r>
            <a:endParaRPr lang="en-US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endParaRPr lang="en-GB" altLang="en-US" sz="32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To find out the cement content in mortar (mixture of cement and sand) i.e. the ratio of cement and sand in mortar.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endParaRPr lang="en-GB" altLang="en-US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 b="1">
                <a:latin typeface="Times New Roman" panose="02020603050405020304" pitchFamily="18" charset="0"/>
              </a:rPr>
              <a:t>Sample preparation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Collect about 500 g of sample of mortar (mixture of cement and sand) from different portions of whole sample.  </a:t>
            </a:r>
          </a:p>
          <a:p>
            <a:pPr eaLnBrk="1" hangingPunct="1">
              <a:lnSpc>
                <a:spcPct val="6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Pulverise it and mix thoroughly.  </a:t>
            </a:r>
          </a:p>
          <a:p>
            <a:pPr eaLnBrk="1" hangingPunct="1">
              <a:lnSpc>
                <a:spcPct val="6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Take 50-100 g as representative sample and pass it through 90 micron sieve.  </a:t>
            </a:r>
          </a:p>
          <a:p>
            <a:pPr eaLnBrk="1" hangingPunct="1">
              <a:lnSpc>
                <a:spcPct val="5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Dry it at 150</a:t>
            </a:r>
            <a:r>
              <a:rPr lang="en-GB" altLang="en-US" sz="2800" baseline="30000">
                <a:latin typeface="Times New Roman" panose="02020603050405020304" pitchFamily="18" charset="0"/>
              </a:rPr>
              <a:t>o</a:t>
            </a:r>
            <a:r>
              <a:rPr lang="en-GB" altLang="en-US" sz="2800">
                <a:latin typeface="Times New Roman" panose="02020603050405020304" pitchFamily="18" charset="0"/>
              </a:rPr>
              <a:t>C for 1 hour and keep in desiccator.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251CF3C-DB3E-420A-92D1-411F584A7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58788"/>
            <a:ext cx="7391400" cy="601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70000"/>
              </a:lnSpc>
            </a:pPr>
            <a:r>
              <a:rPr lang="en-GB" altLang="en-US" sz="2400" b="1" i="1">
                <a:latin typeface="Times New Roman" panose="02020603050405020304" pitchFamily="18" charset="0"/>
              </a:rPr>
              <a:t>Examination of mortar (contd.)</a:t>
            </a:r>
            <a:endParaRPr lang="en-US" altLang="en-US" sz="2400" i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en-US" sz="2800" b="1">
                <a:latin typeface="Times New Roman" panose="02020603050405020304" pitchFamily="18" charset="0"/>
              </a:rPr>
              <a:t>Analysis of cement content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Take about 1 g of sample and weigh accurately.  </a:t>
            </a:r>
          </a:p>
          <a:p>
            <a:pPr eaLnBrk="1" hangingPunct="1">
              <a:lnSpc>
                <a:spcPct val="7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Estimate percent SiO</a:t>
            </a:r>
            <a:r>
              <a:rPr lang="en-GB" altLang="en-US" sz="2800" baseline="-25000">
                <a:latin typeface="Times New Roman" panose="02020603050405020304" pitchFamily="18" charset="0"/>
              </a:rPr>
              <a:t>2</a:t>
            </a:r>
            <a:r>
              <a:rPr lang="en-GB" altLang="en-US" sz="2800">
                <a:latin typeface="Times New Roman" panose="02020603050405020304" pitchFamily="18" charset="0"/>
              </a:rPr>
              <a:t>/CaO content in sample using procedure as described earlier in the case of cement analysis.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Similarly calculate the percent SiO</a:t>
            </a:r>
            <a:r>
              <a:rPr lang="en-GB" altLang="en-US" sz="2800" baseline="-25000">
                <a:latin typeface="Times New Roman" panose="02020603050405020304" pitchFamily="18" charset="0"/>
              </a:rPr>
              <a:t>2</a:t>
            </a:r>
            <a:r>
              <a:rPr lang="en-GB" altLang="en-US" sz="2800">
                <a:latin typeface="Times New Roman" panose="02020603050405020304" pitchFamily="18" charset="0"/>
              </a:rPr>
              <a:t>or CaO in cement and sand which were used in preparation of mortar (mixture).  </a:t>
            </a:r>
          </a:p>
          <a:p>
            <a:pPr eaLnBrk="1" hangingPunct="1">
              <a:lnSpc>
                <a:spcPct val="7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Calculate the cement content in mortar as given below: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endParaRPr lang="en-GB" altLang="en-US" sz="2800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en-US" sz="2800" b="1">
                <a:latin typeface="Times New Roman" panose="02020603050405020304" pitchFamily="18" charset="0"/>
              </a:rPr>
              <a:t>Calculations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If ‘Ct’ is decimal fraction of cement and ‘St’ is decimal fraction of sand in mortar, then, we have,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	Ct + St	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D89176C-D1CE-4403-9289-71733823D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22263"/>
            <a:ext cx="7848600" cy="613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en-GB" altLang="en-US" sz="2000" b="1" i="1"/>
              <a:t>Examination of mortar (contd.)</a:t>
            </a:r>
            <a:r>
              <a:rPr lang="en-GB" altLang="en-US" sz="2000"/>
              <a:t> </a:t>
            </a:r>
          </a:p>
          <a:p>
            <a:pPr eaLnBrk="1" hangingPunct="1">
              <a:lnSpc>
                <a:spcPct val="8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Percent cement in mortar Y = [(xm-xs)/(xc-xs)]*100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where: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	xc  = silica/lime content in pure cement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	xs = silica/lime content in sand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	xm = silica/lime content in mortar (mixture) 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 i="1">
                <a:latin typeface="Times New Roman" panose="02020603050405020304" pitchFamily="18" charset="0"/>
              </a:rPr>
              <a:t>if the cement and sand used in the mortar are not available , standard value of silica = 21.0% or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i="1">
                <a:latin typeface="Times New Roman" panose="02020603050405020304" pitchFamily="18" charset="0"/>
              </a:rPr>
              <a:t>lime = 63.5%  in cement and similarly silica = 1.0% in sand may be used in calculation.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i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 i="1">
                <a:latin typeface="Times New Roman" panose="02020603050405020304" pitchFamily="18" charset="0"/>
              </a:rPr>
              <a:t>Thus,</a:t>
            </a:r>
            <a:r>
              <a:rPr lang="en-GB" altLang="en-US" sz="2800">
                <a:latin typeface="Times New Roman" panose="02020603050405020304" pitchFamily="18" charset="0"/>
              </a:rPr>
              <a:t> the percent content of sand in mortar = 100-Y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Ratio of cement and sand (by weight)	= Y: 100-Y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1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3FB504E-529C-4F5E-8545-156247CDD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57200"/>
            <a:ext cx="8382000" cy="613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en-GB" altLang="en-US" sz="2000" b="1" i="1">
                <a:latin typeface="Times New Roman" panose="02020603050405020304" pitchFamily="18" charset="0"/>
              </a:rPr>
              <a:t>Examination of mortar (contd.)</a:t>
            </a:r>
            <a:r>
              <a:rPr lang="en-GB" altLang="en-US" sz="20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Ratio of cement and sand content in mortar by volume can be calculated by applying the correction factor as given below: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Weigh the measured (fix) volume of cement and sand separately.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</a:rPr>
              <a:t>If volume of cement  = V, and weight of cement = W 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sz="2800" i="1">
                <a:latin typeface="Times New Roman" panose="02020603050405020304" pitchFamily="18" charset="0"/>
              </a:rPr>
              <a:t>Correction factor for cement; </a:t>
            </a:r>
            <a:r>
              <a:rPr lang="en-GB" altLang="en-US" sz="2800" i="1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en-US" sz="2800" i="1">
                <a:latin typeface="Times New Roman" panose="02020603050405020304" pitchFamily="18" charset="0"/>
              </a:rPr>
              <a:t>	</a:t>
            </a:r>
            <a:r>
              <a:rPr lang="en-GB" altLang="en-US" sz="2800" i="1">
                <a:latin typeface="Times New Roman" panose="02020603050405020304" pitchFamily="18" charset="0"/>
                <a:sym typeface="Symbol" panose="05050102010706020507" pitchFamily="18" charset="2"/>
              </a:rPr>
              <a:t>=  V/W</a:t>
            </a:r>
            <a:endParaRPr lang="en-US" altLang="en-US" sz="2800" i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800" i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  <a:sym typeface="Symbol" panose="05050102010706020507" pitchFamily="18" charset="2"/>
              </a:rPr>
              <a:t>Percent cement content (by volume) 	= Y*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8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  <a:sym typeface="Symbol" panose="05050102010706020507" pitchFamily="18" charset="2"/>
              </a:rPr>
              <a:t>Similarly, correction factor for sand,  is also calculated</a:t>
            </a:r>
            <a:endParaRPr lang="en-US" altLang="en-US" sz="28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8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  <a:sym typeface="Symbol" panose="05050102010706020507" pitchFamily="18" charset="2"/>
              </a:rPr>
              <a:t>Percent sand content by volume	= (100-Y)*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en-US" sz="28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sz="2800">
                <a:latin typeface="Times New Roman" panose="02020603050405020304" pitchFamily="18" charset="0"/>
                <a:sym typeface="Symbol" panose="05050102010706020507" pitchFamily="18" charset="2"/>
              </a:rPr>
              <a:t>Ratio of cement and sand (by volume)=Y*</a:t>
            </a:r>
            <a:r>
              <a:rPr lang="en-GB" altLang="en-US" sz="2800">
                <a:latin typeface="Times New Roman" panose="02020603050405020304" pitchFamily="18" charset="0"/>
              </a:rPr>
              <a:t> : (100-Y)* </a:t>
            </a:r>
            <a:r>
              <a:rPr lang="en-GB" altLang="en-US" sz="2800"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374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SimSun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rb singh</dc:creator>
  <cp:lastModifiedBy>Ran B Singh</cp:lastModifiedBy>
  <cp:revision>6</cp:revision>
  <dcterms:created xsi:type="dcterms:W3CDTF">2007-10-21T02:04:27Z</dcterms:created>
  <dcterms:modified xsi:type="dcterms:W3CDTF">2017-08-29T05:57:28Z</dcterms:modified>
</cp:coreProperties>
</file>