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70" r:id="rId2"/>
    <p:sldId id="257" r:id="rId3"/>
    <p:sldId id="263" r:id="rId4"/>
    <p:sldId id="266" r:id="rId5"/>
    <p:sldId id="261" r:id="rId6"/>
    <p:sldId id="262" r:id="rId7"/>
    <p:sldId id="267" r:id="rId8"/>
    <p:sldId id="268" r:id="rId9"/>
    <p:sldId id="258" r:id="rId10"/>
    <p:sldId id="259" r:id="rId11"/>
    <p:sldId id="260" r:id="rId12"/>
    <p:sldId id="269" r:id="rId13"/>
    <p:sldId id="265" r:id="rId14"/>
    <p:sldId id="271" r:id="rId15"/>
    <p:sldId id="272" r:id="rId16"/>
    <p:sldId id="273" r:id="rId17"/>
    <p:sldId id="274" r:id="rId18"/>
    <p:sldId id="275" r:id="rId19"/>
    <p:sldId id="276" r:id="rId2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modifyVerifier cryptProviderType="rsaAES" cryptAlgorithmClass="hash" cryptAlgorithmType="typeAny" cryptAlgorithmSid="14" spinCount="100000" saltData="7V30lDloP7S718gjwyAo0Q==" hashData="MHCo1O3daslFe/TDappJ8Q1X6lA0SOa+YMuUY8H0SQkhueLEISjO7p3YD18QgdVFWlWBgEw22uCcBNBR52LeR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6600CC"/>
    <a:srgbClr val="006600"/>
    <a:srgbClr val="993300"/>
    <a:srgbClr val="00009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9" autoAdjust="0"/>
    <p:restoredTop sz="94660" autoAdjust="0"/>
  </p:normalViewPr>
  <p:slideViewPr>
    <p:cSldViewPr>
      <p:cViewPr varScale="1">
        <p:scale>
          <a:sx n="50" d="100"/>
          <a:sy n="50" d="100"/>
        </p:scale>
        <p:origin x="1279" y="-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F8D496-5E4D-4F54-A84B-9853A110EEA4}"/>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8195" name="Rectangle 3">
            <a:extLst>
              <a:ext uri="{FF2B5EF4-FFF2-40B4-BE49-F238E27FC236}">
                <a16:creationId xmlns:a16="http://schemas.microsoft.com/office/drawing/2014/main" id="{90454D10-2143-4ACA-89DE-4D4AC71D8B80}"/>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6" name="Rectangle 4">
            <a:extLst>
              <a:ext uri="{FF2B5EF4-FFF2-40B4-BE49-F238E27FC236}">
                <a16:creationId xmlns:a16="http://schemas.microsoft.com/office/drawing/2014/main" id="{C6E6D00C-4E48-41E8-9E56-7F4DBEBBFF24}"/>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8197" name="Rectangle 5">
            <a:extLst>
              <a:ext uri="{FF2B5EF4-FFF2-40B4-BE49-F238E27FC236}">
                <a16:creationId xmlns:a16="http://schemas.microsoft.com/office/drawing/2014/main" id="{FF4B81D3-E1EE-495D-94E6-4D67936E7DE8}"/>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BE4D5DA-BCA1-4DCF-A160-6531A989635B}"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A6A313A-F998-486E-850B-29638958F0D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7171" name="Rectangle 3">
            <a:extLst>
              <a:ext uri="{FF2B5EF4-FFF2-40B4-BE49-F238E27FC236}">
                <a16:creationId xmlns:a16="http://schemas.microsoft.com/office/drawing/2014/main" id="{C76BED63-5FAA-41E0-90DC-0697D63A684B}"/>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7172" name="Rectangle 4">
            <a:extLst>
              <a:ext uri="{FF2B5EF4-FFF2-40B4-BE49-F238E27FC236}">
                <a16:creationId xmlns:a16="http://schemas.microsoft.com/office/drawing/2014/main" id="{2BDF5227-FD94-4B59-9742-07A669E6838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a:extLst>
              <a:ext uri="{FF2B5EF4-FFF2-40B4-BE49-F238E27FC236}">
                <a16:creationId xmlns:a16="http://schemas.microsoft.com/office/drawing/2014/main" id="{8C9E6295-4648-43D7-84B4-AD2E87028C50}"/>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4" name="Rectangle 6">
            <a:extLst>
              <a:ext uri="{FF2B5EF4-FFF2-40B4-BE49-F238E27FC236}">
                <a16:creationId xmlns:a16="http://schemas.microsoft.com/office/drawing/2014/main" id="{594A7AC6-7708-4E5C-AD10-A85444B239D0}"/>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175" name="Rectangle 7">
            <a:extLst>
              <a:ext uri="{FF2B5EF4-FFF2-40B4-BE49-F238E27FC236}">
                <a16:creationId xmlns:a16="http://schemas.microsoft.com/office/drawing/2014/main" id="{59476303-C94E-4B13-B3C0-F963E5733F79}"/>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EAD6906-5C67-4B62-8BF6-0AF8AA5A691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CC1D1E7-6274-40D7-A733-7CBD3E2E0A13}"/>
              </a:ext>
            </a:extLst>
          </p:cNvPr>
          <p:cNvSpPr>
            <a:spLocks noGrp="1" noChangeArrowheads="1"/>
          </p:cNvSpPr>
          <p:nvPr>
            <p:ph type="sldNum" sz="quarter" idx="5"/>
          </p:nvPr>
        </p:nvSpPr>
        <p:spPr>
          <a:ln/>
        </p:spPr>
        <p:txBody>
          <a:bodyPr/>
          <a:lstStyle/>
          <a:p>
            <a:fld id="{DC2FA455-E868-4606-A3DB-A45AD12A3ABA}" type="slidenum">
              <a:rPr lang="en-US" altLang="en-US"/>
              <a:pPr/>
              <a:t>2</a:t>
            </a:fld>
            <a:endParaRPr lang="en-US" altLang="en-US"/>
          </a:p>
        </p:txBody>
      </p:sp>
      <p:sp>
        <p:nvSpPr>
          <p:cNvPr id="9218" name="Rectangle 2">
            <a:extLst>
              <a:ext uri="{FF2B5EF4-FFF2-40B4-BE49-F238E27FC236}">
                <a16:creationId xmlns:a16="http://schemas.microsoft.com/office/drawing/2014/main" id="{58DC6427-10AD-4525-894A-AF37EE5EAA9F}"/>
              </a:ext>
            </a:extLst>
          </p:cNvPr>
          <p:cNvSpPr>
            <a:spLocks noGrp="1" noRot="1" noChangeAspect="1" noChangeArrowheads="1" noTextEdit="1"/>
          </p:cNvSpPr>
          <p:nvPr>
            <p:ph type="sldImg"/>
          </p:nvPr>
        </p:nvSpPr>
        <p:spPr>
          <a:ln/>
        </p:spPr>
      </p:sp>
      <p:sp>
        <p:nvSpPr>
          <p:cNvPr id="9219" name="Rectangle 3">
            <a:extLst>
              <a:ext uri="{FF2B5EF4-FFF2-40B4-BE49-F238E27FC236}">
                <a16:creationId xmlns:a16="http://schemas.microsoft.com/office/drawing/2014/main" id="{40816A5D-1B72-4FBD-9327-3BFEC34BEEC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C791644-ED35-42E1-A16D-F6E3BF2CD755}"/>
              </a:ext>
            </a:extLst>
          </p:cNvPr>
          <p:cNvSpPr>
            <a:spLocks noGrp="1" noChangeArrowheads="1"/>
          </p:cNvSpPr>
          <p:nvPr>
            <p:ph type="sldNum" sz="quarter" idx="5"/>
          </p:nvPr>
        </p:nvSpPr>
        <p:spPr>
          <a:ln/>
        </p:spPr>
        <p:txBody>
          <a:bodyPr/>
          <a:lstStyle/>
          <a:p>
            <a:fld id="{7F6D2D8C-7752-492B-BDAB-4BD4F0F9C121}" type="slidenum">
              <a:rPr lang="en-US" altLang="en-US"/>
              <a:pPr/>
              <a:t>17</a:t>
            </a:fld>
            <a:endParaRPr lang="en-US" altLang="en-US"/>
          </a:p>
        </p:txBody>
      </p:sp>
      <p:sp>
        <p:nvSpPr>
          <p:cNvPr id="39938" name="Rectangle 2">
            <a:extLst>
              <a:ext uri="{FF2B5EF4-FFF2-40B4-BE49-F238E27FC236}">
                <a16:creationId xmlns:a16="http://schemas.microsoft.com/office/drawing/2014/main" id="{2825CD6D-5BFC-46A5-ACDB-14B6D28EBDAF}"/>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2BB793C3-1C6B-42CE-9732-D328BA8D908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49FFF5B-854A-46EB-A2DF-4CC016C0D57D}"/>
              </a:ext>
            </a:extLst>
          </p:cNvPr>
          <p:cNvSpPr>
            <a:spLocks noGrp="1" noChangeArrowheads="1"/>
          </p:cNvSpPr>
          <p:nvPr>
            <p:ph type="sldNum" sz="quarter" idx="5"/>
          </p:nvPr>
        </p:nvSpPr>
        <p:spPr>
          <a:ln/>
        </p:spPr>
        <p:txBody>
          <a:bodyPr/>
          <a:lstStyle/>
          <a:p>
            <a:fld id="{9AFEC3D3-CFF2-4296-B3BB-F0AB91B3FA3A}" type="slidenum">
              <a:rPr lang="en-US" altLang="en-US"/>
              <a:pPr/>
              <a:t>18</a:t>
            </a:fld>
            <a:endParaRPr lang="en-US" altLang="en-US"/>
          </a:p>
        </p:txBody>
      </p:sp>
      <p:sp>
        <p:nvSpPr>
          <p:cNvPr id="41986" name="Rectangle 2">
            <a:extLst>
              <a:ext uri="{FF2B5EF4-FFF2-40B4-BE49-F238E27FC236}">
                <a16:creationId xmlns:a16="http://schemas.microsoft.com/office/drawing/2014/main" id="{2C02E6C1-175F-4A1C-8F2E-41BE169775D9}"/>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7E844072-24FE-4363-B180-ECAE125C89C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95D4310-40FD-4943-96EF-37442555AFEE}"/>
              </a:ext>
            </a:extLst>
          </p:cNvPr>
          <p:cNvSpPr>
            <a:spLocks noGrp="1" noChangeArrowheads="1"/>
          </p:cNvSpPr>
          <p:nvPr>
            <p:ph type="sldNum" sz="quarter" idx="5"/>
          </p:nvPr>
        </p:nvSpPr>
        <p:spPr>
          <a:ln/>
        </p:spPr>
        <p:txBody>
          <a:bodyPr/>
          <a:lstStyle/>
          <a:p>
            <a:fld id="{BFC84797-8718-4590-9F1B-B7EFCD8C45CC}" type="slidenum">
              <a:rPr lang="en-US" altLang="en-US"/>
              <a:pPr/>
              <a:t>19</a:t>
            </a:fld>
            <a:endParaRPr lang="en-US" altLang="en-US"/>
          </a:p>
        </p:txBody>
      </p:sp>
      <p:sp>
        <p:nvSpPr>
          <p:cNvPr id="44034" name="Rectangle 2">
            <a:extLst>
              <a:ext uri="{FF2B5EF4-FFF2-40B4-BE49-F238E27FC236}">
                <a16:creationId xmlns:a16="http://schemas.microsoft.com/office/drawing/2014/main" id="{78D53CC3-1420-4649-B429-B1F08CDA7101}"/>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A8CA74A2-04AB-4152-9BBB-85391FD4B81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D7D6B0-94EB-402F-A3E2-98E7B5827709}"/>
              </a:ext>
            </a:extLst>
          </p:cNvPr>
          <p:cNvSpPr>
            <a:spLocks noGrp="1" noChangeArrowheads="1"/>
          </p:cNvSpPr>
          <p:nvPr>
            <p:ph type="sldNum" sz="quarter" idx="5"/>
          </p:nvPr>
        </p:nvSpPr>
        <p:spPr>
          <a:ln/>
        </p:spPr>
        <p:txBody>
          <a:bodyPr/>
          <a:lstStyle/>
          <a:p>
            <a:fld id="{C22ED1EB-5BE2-4BCF-AA57-CF61114C59E2}" type="slidenum">
              <a:rPr lang="en-US" altLang="en-US"/>
              <a:pPr/>
              <a:t>9</a:t>
            </a:fld>
            <a:endParaRPr lang="en-US" altLang="en-US"/>
          </a:p>
        </p:txBody>
      </p:sp>
      <p:sp>
        <p:nvSpPr>
          <p:cNvPr id="10242" name="Rectangle 2">
            <a:extLst>
              <a:ext uri="{FF2B5EF4-FFF2-40B4-BE49-F238E27FC236}">
                <a16:creationId xmlns:a16="http://schemas.microsoft.com/office/drawing/2014/main" id="{B815079D-95B7-4C08-9B2F-A669EC5A69DC}"/>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ED7A3F94-3F91-41C8-8488-0422819702F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42A1820-4A0F-4952-B977-4EBD61E0FF34}"/>
              </a:ext>
            </a:extLst>
          </p:cNvPr>
          <p:cNvSpPr>
            <a:spLocks noGrp="1" noChangeArrowheads="1"/>
          </p:cNvSpPr>
          <p:nvPr>
            <p:ph type="sldNum" sz="quarter" idx="5"/>
          </p:nvPr>
        </p:nvSpPr>
        <p:spPr>
          <a:ln/>
        </p:spPr>
        <p:txBody>
          <a:bodyPr/>
          <a:lstStyle/>
          <a:p>
            <a:fld id="{F65E84C2-8777-4671-94F4-499F92F85587}" type="slidenum">
              <a:rPr lang="en-US" altLang="en-US"/>
              <a:pPr/>
              <a:t>10</a:t>
            </a:fld>
            <a:endParaRPr lang="en-US" altLang="en-US"/>
          </a:p>
        </p:txBody>
      </p:sp>
      <p:sp>
        <p:nvSpPr>
          <p:cNvPr id="11266" name="Rectangle 2">
            <a:extLst>
              <a:ext uri="{FF2B5EF4-FFF2-40B4-BE49-F238E27FC236}">
                <a16:creationId xmlns:a16="http://schemas.microsoft.com/office/drawing/2014/main" id="{1893DC1C-71CB-4E06-B910-4A528E4CA265}"/>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FFBF14A6-3657-4FD5-845B-393F61290C7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8F9C4C0-8699-4536-A3A9-C983AC8FFE76}"/>
              </a:ext>
            </a:extLst>
          </p:cNvPr>
          <p:cNvSpPr>
            <a:spLocks noGrp="1" noChangeArrowheads="1"/>
          </p:cNvSpPr>
          <p:nvPr>
            <p:ph type="sldNum" sz="quarter" idx="5"/>
          </p:nvPr>
        </p:nvSpPr>
        <p:spPr>
          <a:ln/>
        </p:spPr>
        <p:txBody>
          <a:bodyPr/>
          <a:lstStyle/>
          <a:p>
            <a:fld id="{F0325F99-6830-4812-9CEE-383563A4162F}" type="slidenum">
              <a:rPr lang="en-US" altLang="en-US"/>
              <a:pPr/>
              <a:t>11</a:t>
            </a:fld>
            <a:endParaRPr lang="en-US" altLang="en-US"/>
          </a:p>
        </p:txBody>
      </p:sp>
      <p:sp>
        <p:nvSpPr>
          <p:cNvPr id="12290" name="Rectangle 2">
            <a:extLst>
              <a:ext uri="{FF2B5EF4-FFF2-40B4-BE49-F238E27FC236}">
                <a16:creationId xmlns:a16="http://schemas.microsoft.com/office/drawing/2014/main" id="{0E8001D9-D03D-42A5-964C-C9A3B3478E4A}"/>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254FA3FB-B9D7-411E-9DF1-2A572A2E6B1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F3EB88B-2229-4B83-AF1B-363FA26C4E2C}"/>
              </a:ext>
            </a:extLst>
          </p:cNvPr>
          <p:cNvSpPr>
            <a:spLocks noGrp="1" noChangeArrowheads="1"/>
          </p:cNvSpPr>
          <p:nvPr>
            <p:ph type="sldNum" sz="quarter" idx="5"/>
          </p:nvPr>
        </p:nvSpPr>
        <p:spPr>
          <a:ln/>
        </p:spPr>
        <p:txBody>
          <a:bodyPr/>
          <a:lstStyle/>
          <a:p>
            <a:fld id="{6D6586EB-2B03-4759-B14B-E4E5D886136F}" type="slidenum">
              <a:rPr lang="en-US" altLang="en-US"/>
              <a:pPr/>
              <a:t>12</a:t>
            </a:fld>
            <a:endParaRPr lang="en-US" altLang="en-US"/>
          </a:p>
        </p:txBody>
      </p:sp>
      <p:sp>
        <p:nvSpPr>
          <p:cNvPr id="25602" name="Rectangle 2">
            <a:extLst>
              <a:ext uri="{FF2B5EF4-FFF2-40B4-BE49-F238E27FC236}">
                <a16:creationId xmlns:a16="http://schemas.microsoft.com/office/drawing/2014/main" id="{9395DC4F-E433-43AA-B335-639FCB4FE9ED}"/>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47B161D2-175C-451C-BFF0-0540E073456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3FDD046-5834-4A8C-A663-7928513317C4}"/>
              </a:ext>
            </a:extLst>
          </p:cNvPr>
          <p:cNvSpPr>
            <a:spLocks noGrp="1" noChangeArrowheads="1"/>
          </p:cNvSpPr>
          <p:nvPr>
            <p:ph type="sldNum" sz="quarter" idx="5"/>
          </p:nvPr>
        </p:nvSpPr>
        <p:spPr>
          <a:ln/>
        </p:spPr>
        <p:txBody>
          <a:bodyPr/>
          <a:lstStyle/>
          <a:p>
            <a:fld id="{AB87C8DB-9FC5-4395-9D45-EE0BE588377C}" type="slidenum">
              <a:rPr lang="en-US" altLang="en-US"/>
              <a:pPr/>
              <a:t>13</a:t>
            </a:fld>
            <a:endParaRPr lang="en-US" altLang="en-US"/>
          </a:p>
        </p:txBody>
      </p:sp>
      <p:sp>
        <p:nvSpPr>
          <p:cNvPr id="20482" name="Rectangle 2">
            <a:extLst>
              <a:ext uri="{FF2B5EF4-FFF2-40B4-BE49-F238E27FC236}">
                <a16:creationId xmlns:a16="http://schemas.microsoft.com/office/drawing/2014/main" id="{EE7C8CBE-70BE-40C9-B25F-084695828E93}"/>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722BF760-4D16-4572-ABA4-5530B991403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632C4C3-69D0-4B12-99DE-05031E22B082}"/>
              </a:ext>
            </a:extLst>
          </p:cNvPr>
          <p:cNvSpPr>
            <a:spLocks noGrp="1" noChangeArrowheads="1"/>
          </p:cNvSpPr>
          <p:nvPr>
            <p:ph type="sldNum" sz="quarter" idx="5"/>
          </p:nvPr>
        </p:nvSpPr>
        <p:spPr>
          <a:ln/>
        </p:spPr>
        <p:txBody>
          <a:bodyPr/>
          <a:lstStyle/>
          <a:p>
            <a:fld id="{2D3495FB-D73A-4E1F-89A3-B897550182C4}" type="slidenum">
              <a:rPr lang="en-US" altLang="en-US"/>
              <a:pPr/>
              <a:t>14</a:t>
            </a:fld>
            <a:endParaRPr lang="en-US" altLang="en-US"/>
          </a:p>
        </p:txBody>
      </p:sp>
      <p:sp>
        <p:nvSpPr>
          <p:cNvPr id="33794" name="Rectangle 2">
            <a:extLst>
              <a:ext uri="{FF2B5EF4-FFF2-40B4-BE49-F238E27FC236}">
                <a16:creationId xmlns:a16="http://schemas.microsoft.com/office/drawing/2014/main" id="{A2E262F8-5C69-4AA5-A249-EA25B2B30FDA}"/>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4A9FDDDA-4D24-4FF9-B3A2-AF565495CA2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077C471-DF65-458B-A8DD-7E2AFBAD3BD0}"/>
              </a:ext>
            </a:extLst>
          </p:cNvPr>
          <p:cNvSpPr>
            <a:spLocks noGrp="1" noChangeArrowheads="1"/>
          </p:cNvSpPr>
          <p:nvPr>
            <p:ph type="sldNum" sz="quarter" idx="5"/>
          </p:nvPr>
        </p:nvSpPr>
        <p:spPr>
          <a:ln/>
        </p:spPr>
        <p:txBody>
          <a:bodyPr/>
          <a:lstStyle/>
          <a:p>
            <a:fld id="{AFE89409-8C6D-49A9-8492-5DF798FF2B08}" type="slidenum">
              <a:rPr lang="en-US" altLang="en-US"/>
              <a:pPr/>
              <a:t>15</a:t>
            </a:fld>
            <a:endParaRPr lang="en-US" altLang="en-US"/>
          </a:p>
        </p:txBody>
      </p:sp>
      <p:sp>
        <p:nvSpPr>
          <p:cNvPr id="35842" name="Rectangle 2">
            <a:extLst>
              <a:ext uri="{FF2B5EF4-FFF2-40B4-BE49-F238E27FC236}">
                <a16:creationId xmlns:a16="http://schemas.microsoft.com/office/drawing/2014/main" id="{BE8FBAC5-B527-421E-96DC-C6BFCBAF0F7B}"/>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9A52FA89-710E-4F92-8DD0-825F009A2F7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A0D89BC-E530-49AC-8A12-54AB74258EAE}"/>
              </a:ext>
            </a:extLst>
          </p:cNvPr>
          <p:cNvSpPr>
            <a:spLocks noGrp="1" noChangeArrowheads="1"/>
          </p:cNvSpPr>
          <p:nvPr>
            <p:ph type="sldNum" sz="quarter" idx="5"/>
          </p:nvPr>
        </p:nvSpPr>
        <p:spPr>
          <a:ln/>
        </p:spPr>
        <p:txBody>
          <a:bodyPr/>
          <a:lstStyle/>
          <a:p>
            <a:fld id="{A4C69F66-6EDA-469B-9E52-70895BFACECE}" type="slidenum">
              <a:rPr lang="en-US" altLang="en-US"/>
              <a:pPr/>
              <a:t>16</a:t>
            </a:fld>
            <a:endParaRPr lang="en-US" altLang="en-US"/>
          </a:p>
        </p:txBody>
      </p:sp>
      <p:sp>
        <p:nvSpPr>
          <p:cNvPr id="37890" name="Rectangle 2">
            <a:extLst>
              <a:ext uri="{FF2B5EF4-FFF2-40B4-BE49-F238E27FC236}">
                <a16:creationId xmlns:a16="http://schemas.microsoft.com/office/drawing/2014/main" id="{45DDC351-0482-44E1-BF8E-203C07FB524E}"/>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8E14B559-DBC4-4442-9F08-1AE233F4FC92}"/>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CCFF3-82F6-450E-8E3A-21E3FA9AA2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5B367B40-A24A-4B8F-AB32-92A7C1374C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187539C6-E16A-45B9-8190-D0AB63DF16D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D02C31E-53A7-4E33-8505-814A264CEBB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539A81-FF2E-4F3C-9F3F-D04DA9C21910}"/>
              </a:ext>
            </a:extLst>
          </p:cNvPr>
          <p:cNvSpPr>
            <a:spLocks noGrp="1"/>
          </p:cNvSpPr>
          <p:nvPr>
            <p:ph type="sldNum" sz="quarter" idx="12"/>
          </p:nvPr>
        </p:nvSpPr>
        <p:spPr/>
        <p:txBody>
          <a:bodyPr/>
          <a:lstStyle>
            <a:lvl1pPr>
              <a:defRPr/>
            </a:lvl1pPr>
          </a:lstStyle>
          <a:p>
            <a:fld id="{273C6362-E138-4CCB-81F2-BA364276619A}" type="slidenum">
              <a:rPr lang="en-US" altLang="en-US"/>
              <a:pPr/>
              <a:t>‹#›</a:t>
            </a:fld>
            <a:endParaRPr lang="en-US" altLang="en-US"/>
          </a:p>
        </p:txBody>
      </p:sp>
    </p:spTree>
    <p:extLst>
      <p:ext uri="{BB962C8B-B14F-4D97-AF65-F5344CB8AC3E}">
        <p14:creationId xmlns:p14="http://schemas.microsoft.com/office/powerpoint/2010/main" val="2911397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AA8F4-38F9-4973-A6FA-C88F9AACFBD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CC3A5C5-0B87-45E7-8F8A-4EAE8913C9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8800A50-7E6C-4179-A9F5-64D0F7062A9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2B6D74E-BD3C-41D7-B713-14DFA299B0F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C4AE06B-EB08-4005-9ABD-7B6792085B0D}"/>
              </a:ext>
            </a:extLst>
          </p:cNvPr>
          <p:cNvSpPr>
            <a:spLocks noGrp="1"/>
          </p:cNvSpPr>
          <p:nvPr>
            <p:ph type="sldNum" sz="quarter" idx="12"/>
          </p:nvPr>
        </p:nvSpPr>
        <p:spPr/>
        <p:txBody>
          <a:bodyPr/>
          <a:lstStyle>
            <a:lvl1pPr>
              <a:defRPr/>
            </a:lvl1pPr>
          </a:lstStyle>
          <a:p>
            <a:fld id="{DE70783C-AFC9-437C-B2FC-3CDB8760E2FC}" type="slidenum">
              <a:rPr lang="en-US" altLang="en-US"/>
              <a:pPr/>
              <a:t>‹#›</a:t>
            </a:fld>
            <a:endParaRPr lang="en-US" altLang="en-US"/>
          </a:p>
        </p:txBody>
      </p:sp>
    </p:spTree>
    <p:extLst>
      <p:ext uri="{BB962C8B-B14F-4D97-AF65-F5344CB8AC3E}">
        <p14:creationId xmlns:p14="http://schemas.microsoft.com/office/powerpoint/2010/main" val="1614863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0A35B0-08A8-4AAE-ACB8-521709CA4A26}"/>
              </a:ext>
            </a:extLst>
          </p:cNvPr>
          <p:cNvSpPr>
            <a:spLocks noGrp="1"/>
          </p:cNvSpPr>
          <p:nvPr>
            <p:ph type="title" orient="vert"/>
          </p:nvPr>
        </p:nvSpPr>
        <p:spPr>
          <a:xfrm>
            <a:off x="6515100" y="609600"/>
            <a:ext cx="1943100" cy="5486400"/>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A81A86E-36C5-4DBA-BB81-55928C050AE5}"/>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F492B92-C7E0-4C5E-82DD-D1EE5828D27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0235FD-9B6E-4FDF-9D2D-6C6D902CE84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48EB108-7D34-4C8D-B686-93C8F9257173}"/>
              </a:ext>
            </a:extLst>
          </p:cNvPr>
          <p:cNvSpPr>
            <a:spLocks noGrp="1"/>
          </p:cNvSpPr>
          <p:nvPr>
            <p:ph type="sldNum" sz="quarter" idx="12"/>
          </p:nvPr>
        </p:nvSpPr>
        <p:spPr/>
        <p:txBody>
          <a:bodyPr/>
          <a:lstStyle>
            <a:lvl1pPr>
              <a:defRPr/>
            </a:lvl1pPr>
          </a:lstStyle>
          <a:p>
            <a:fld id="{36A80398-6578-4B18-A297-66D1B1887005}" type="slidenum">
              <a:rPr lang="en-US" altLang="en-US"/>
              <a:pPr/>
              <a:t>‹#›</a:t>
            </a:fld>
            <a:endParaRPr lang="en-US" altLang="en-US"/>
          </a:p>
        </p:txBody>
      </p:sp>
    </p:spTree>
    <p:extLst>
      <p:ext uri="{BB962C8B-B14F-4D97-AF65-F5344CB8AC3E}">
        <p14:creationId xmlns:p14="http://schemas.microsoft.com/office/powerpoint/2010/main" val="2252789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550DA6-847E-4F04-B455-5C498AE5EAC3}"/>
              </a:ext>
            </a:extLst>
          </p:cNvPr>
          <p:cNvSpPr>
            <a:spLocks noGrp="1"/>
          </p:cNvSpPr>
          <p:nvPr>
            <p:ph/>
          </p:nvPr>
        </p:nvSpPr>
        <p:spPr>
          <a:xfrm>
            <a:off x="685800" y="609600"/>
            <a:ext cx="7772400" cy="548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3" name="Date Placeholder 2">
            <a:extLst>
              <a:ext uri="{FF2B5EF4-FFF2-40B4-BE49-F238E27FC236}">
                <a16:creationId xmlns:a16="http://schemas.microsoft.com/office/drawing/2014/main" id="{75EEC3A0-9867-4A8C-A25D-50BA37DEEAD2}"/>
              </a:ext>
            </a:extLst>
          </p:cNvPr>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D7EC6AB-6AEF-452B-A096-B90665A41CC8}"/>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236F99C-4658-484D-8675-45259855470C}"/>
              </a:ext>
            </a:extLst>
          </p:cNvPr>
          <p:cNvSpPr>
            <a:spLocks noGrp="1"/>
          </p:cNvSpPr>
          <p:nvPr>
            <p:ph type="sldNum" sz="quarter" idx="12"/>
          </p:nvPr>
        </p:nvSpPr>
        <p:spPr>
          <a:xfrm>
            <a:off x="6553200" y="6248400"/>
            <a:ext cx="1905000" cy="457200"/>
          </a:xfrm>
        </p:spPr>
        <p:txBody>
          <a:bodyPr/>
          <a:lstStyle>
            <a:lvl1pPr>
              <a:defRPr/>
            </a:lvl1pPr>
          </a:lstStyle>
          <a:p>
            <a:fld id="{141588A5-1D94-40DB-A19F-3010B83F2613}" type="slidenum">
              <a:rPr lang="en-US" altLang="en-US"/>
              <a:pPr/>
              <a:t>‹#›</a:t>
            </a:fld>
            <a:endParaRPr lang="en-US" altLang="en-US"/>
          </a:p>
        </p:txBody>
      </p:sp>
    </p:spTree>
    <p:extLst>
      <p:ext uri="{BB962C8B-B14F-4D97-AF65-F5344CB8AC3E}">
        <p14:creationId xmlns:p14="http://schemas.microsoft.com/office/powerpoint/2010/main" val="1227266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2C2D5-8C83-433E-A34C-DA08EE582D4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126FC26-D6F2-445B-A099-02D87BC9CC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CACE49B-8510-489B-919D-1502BAF03C9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2E8CC07-7727-47E0-AEB1-D414E4AADFE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0AA8C27-980F-4AE2-BE93-60C59458FB33}"/>
              </a:ext>
            </a:extLst>
          </p:cNvPr>
          <p:cNvSpPr>
            <a:spLocks noGrp="1"/>
          </p:cNvSpPr>
          <p:nvPr>
            <p:ph type="sldNum" sz="quarter" idx="12"/>
          </p:nvPr>
        </p:nvSpPr>
        <p:spPr/>
        <p:txBody>
          <a:bodyPr/>
          <a:lstStyle>
            <a:lvl1pPr>
              <a:defRPr/>
            </a:lvl1pPr>
          </a:lstStyle>
          <a:p>
            <a:fld id="{D6CF5CC9-6301-4DC4-832E-320A7973844A}" type="slidenum">
              <a:rPr lang="en-US" altLang="en-US"/>
              <a:pPr/>
              <a:t>‹#›</a:t>
            </a:fld>
            <a:endParaRPr lang="en-US" altLang="en-US"/>
          </a:p>
        </p:txBody>
      </p:sp>
    </p:spTree>
    <p:extLst>
      <p:ext uri="{BB962C8B-B14F-4D97-AF65-F5344CB8AC3E}">
        <p14:creationId xmlns:p14="http://schemas.microsoft.com/office/powerpoint/2010/main" val="1337408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94DD5-C651-4F88-8473-4B9DA5C9143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CD9C9BE-F104-40AF-9307-A83BA01DEBAB}"/>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CDF528FE-C8D2-4A8B-B7B7-EBD561CD8D2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F0FE09A-E2FF-49F7-979C-7B6AFBFA6DB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B107CB0-9470-4046-A8F1-41A52FB40601}"/>
              </a:ext>
            </a:extLst>
          </p:cNvPr>
          <p:cNvSpPr>
            <a:spLocks noGrp="1"/>
          </p:cNvSpPr>
          <p:nvPr>
            <p:ph type="sldNum" sz="quarter" idx="12"/>
          </p:nvPr>
        </p:nvSpPr>
        <p:spPr/>
        <p:txBody>
          <a:bodyPr/>
          <a:lstStyle>
            <a:lvl1pPr>
              <a:defRPr/>
            </a:lvl1pPr>
          </a:lstStyle>
          <a:p>
            <a:fld id="{D896C794-5A7F-42B2-B055-1A43492D64EE}" type="slidenum">
              <a:rPr lang="en-US" altLang="en-US"/>
              <a:pPr/>
              <a:t>‹#›</a:t>
            </a:fld>
            <a:endParaRPr lang="en-US" altLang="en-US"/>
          </a:p>
        </p:txBody>
      </p:sp>
    </p:spTree>
    <p:extLst>
      <p:ext uri="{BB962C8B-B14F-4D97-AF65-F5344CB8AC3E}">
        <p14:creationId xmlns:p14="http://schemas.microsoft.com/office/powerpoint/2010/main" val="1288597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7E9EF-15D9-4FED-8541-8B2509C3847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9D5120A-73D7-4431-91AC-0D6FBCC394DD}"/>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3D952935-E424-4199-88FF-C7C4066CB5CF}"/>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FA3F780-C17E-4004-A6D2-BD5796032C3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4DA599B-7480-4835-A7AE-51BE4FA7FA4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7CFAF8A-F5B1-4953-BA1C-8E81FC5FA5F7}"/>
              </a:ext>
            </a:extLst>
          </p:cNvPr>
          <p:cNvSpPr>
            <a:spLocks noGrp="1"/>
          </p:cNvSpPr>
          <p:nvPr>
            <p:ph type="sldNum" sz="quarter" idx="12"/>
          </p:nvPr>
        </p:nvSpPr>
        <p:spPr/>
        <p:txBody>
          <a:bodyPr/>
          <a:lstStyle>
            <a:lvl1pPr>
              <a:defRPr/>
            </a:lvl1pPr>
          </a:lstStyle>
          <a:p>
            <a:fld id="{91AD6F27-9F2E-4186-B1BC-7C773262B807}" type="slidenum">
              <a:rPr lang="en-US" altLang="en-US"/>
              <a:pPr/>
              <a:t>‹#›</a:t>
            </a:fld>
            <a:endParaRPr lang="en-US" altLang="en-US"/>
          </a:p>
        </p:txBody>
      </p:sp>
    </p:spTree>
    <p:extLst>
      <p:ext uri="{BB962C8B-B14F-4D97-AF65-F5344CB8AC3E}">
        <p14:creationId xmlns:p14="http://schemas.microsoft.com/office/powerpoint/2010/main" val="3544962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3E32F-C9B8-4AE7-BFF1-FD2ED6FF0DDB}"/>
              </a:ext>
            </a:extLst>
          </p:cNvPr>
          <p:cNvSpPr>
            <a:spLocks noGrp="1"/>
          </p:cNvSpPr>
          <p:nvPr>
            <p:ph type="title"/>
          </p:nvPr>
        </p:nvSpPr>
        <p:spPr>
          <a:xfrm>
            <a:off x="630238" y="365125"/>
            <a:ext cx="78867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E79B78B-2304-41DB-844C-A8BAF855D90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803DF8-26B3-4D86-A14D-0FD3BDDB05A3}"/>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4B15CC6-2686-45D6-95B0-9BDB0D1CC58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46618B5-4DED-4093-B7C9-7CA7BBA130F5}"/>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CF0CB3A4-1923-45B2-B991-2A55BEAEAE2F}"/>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BAF1347-2ECE-4AC5-908D-07856E3AED5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FA8B2FB-E41D-4731-A861-982A4B434BE4}"/>
              </a:ext>
            </a:extLst>
          </p:cNvPr>
          <p:cNvSpPr>
            <a:spLocks noGrp="1"/>
          </p:cNvSpPr>
          <p:nvPr>
            <p:ph type="sldNum" sz="quarter" idx="12"/>
          </p:nvPr>
        </p:nvSpPr>
        <p:spPr/>
        <p:txBody>
          <a:bodyPr/>
          <a:lstStyle>
            <a:lvl1pPr>
              <a:defRPr/>
            </a:lvl1pPr>
          </a:lstStyle>
          <a:p>
            <a:fld id="{19EBAF8E-FF22-4DF5-8226-ECBB1E85D852}" type="slidenum">
              <a:rPr lang="en-US" altLang="en-US"/>
              <a:pPr/>
              <a:t>‹#›</a:t>
            </a:fld>
            <a:endParaRPr lang="en-US" altLang="en-US"/>
          </a:p>
        </p:txBody>
      </p:sp>
    </p:spTree>
    <p:extLst>
      <p:ext uri="{BB962C8B-B14F-4D97-AF65-F5344CB8AC3E}">
        <p14:creationId xmlns:p14="http://schemas.microsoft.com/office/powerpoint/2010/main" val="1585235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A0296-3723-489A-AE1C-8E7E3C5076D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65623F0-FFCB-4525-9119-4CF22ADF537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5EC7208-7D7D-4B62-82C9-E7301520476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BCF9211-9E90-4CCD-BA90-733C860BDDF8}"/>
              </a:ext>
            </a:extLst>
          </p:cNvPr>
          <p:cNvSpPr>
            <a:spLocks noGrp="1"/>
          </p:cNvSpPr>
          <p:nvPr>
            <p:ph type="sldNum" sz="quarter" idx="12"/>
          </p:nvPr>
        </p:nvSpPr>
        <p:spPr/>
        <p:txBody>
          <a:bodyPr/>
          <a:lstStyle>
            <a:lvl1pPr>
              <a:defRPr/>
            </a:lvl1pPr>
          </a:lstStyle>
          <a:p>
            <a:fld id="{0CF36CCA-62D2-4279-AA30-59C44B7EB8C9}" type="slidenum">
              <a:rPr lang="en-US" altLang="en-US"/>
              <a:pPr/>
              <a:t>‹#›</a:t>
            </a:fld>
            <a:endParaRPr lang="en-US" altLang="en-US"/>
          </a:p>
        </p:txBody>
      </p:sp>
    </p:spTree>
    <p:extLst>
      <p:ext uri="{BB962C8B-B14F-4D97-AF65-F5344CB8AC3E}">
        <p14:creationId xmlns:p14="http://schemas.microsoft.com/office/powerpoint/2010/main" val="294420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C2D290-281B-4FF4-B9CF-C2665B32B6DB}"/>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92997FCE-939D-4F6E-A608-5C160B89530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26689F63-63C8-4273-B7D3-E389B6632090}"/>
              </a:ext>
            </a:extLst>
          </p:cNvPr>
          <p:cNvSpPr>
            <a:spLocks noGrp="1"/>
          </p:cNvSpPr>
          <p:nvPr>
            <p:ph type="sldNum" sz="quarter" idx="12"/>
          </p:nvPr>
        </p:nvSpPr>
        <p:spPr/>
        <p:txBody>
          <a:bodyPr/>
          <a:lstStyle>
            <a:lvl1pPr>
              <a:defRPr/>
            </a:lvl1pPr>
          </a:lstStyle>
          <a:p>
            <a:fld id="{017ADFE7-E189-417F-AF6B-026E5C651313}" type="slidenum">
              <a:rPr lang="en-US" altLang="en-US"/>
              <a:pPr/>
              <a:t>‹#›</a:t>
            </a:fld>
            <a:endParaRPr lang="en-US" altLang="en-US"/>
          </a:p>
        </p:txBody>
      </p:sp>
    </p:spTree>
    <p:extLst>
      <p:ext uri="{BB962C8B-B14F-4D97-AF65-F5344CB8AC3E}">
        <p14:creationId xmlns:p14="http://schemas.microsoft.com/office/powerpoint/2010/main" val="2284235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6062F-1939-498C-8C22-F88156AE83D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60DF34E7-5880-4969-ADF8-F0172683531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CBCF722B-513C-49B1-A3CE-2031486C8F8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AB5E85-E46A-4869-872E-88F6CF96E0A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FE715EA-E895-490B-B42D-6547251D978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CDCBC14-1F2E-4E9E-8593-7C02EB07DB74}"/>
              </a:ext>
            </a:extLst>
          </p:cNvPr>
          <p:cNvSpPr>
            <a:spLocks noGrp="1"/>
          </p:cNvSpPr>
          <p:nvPr>
            <p:ph type="sldNum" sz="quarter" idx="12"/>
          </p:nvPr>
        </p:nvSpPr>
        <p:spPr/>
        <p:txBody>
          <a:bodyPr/>
          <a:lstStyle>
            <a:lvl1pPr>
              <a:defRPr/>
            </a:lvl1pPr>
          </a:lstStyle>
          <a:p>
            <a:fld id="{CB145F06-648F-43B4-A297-B09CE7012EAD}" type="slidenum">
              <a:rPr lang="en-US" altLang="en-US"/>
              <a:pPr/>
              <a:t>‹#›</a:t>
            </a:fld>
            <a:endParaRPr lang="en-US" altLang="en-US"/>
          </a:p>
        </p:txBody>
      </p:sp>
    </p:spTree>
    <p:extLst>
      <p:ext uri="{BB962C8B-B14F-4D97-AF65-F5344CB8AC3E}">
        <p14:creationId xmlns:p14="http://schemas.microsoft.com/office/powerpoint/2010/main" val="1179331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36B46-19E6-4DBA-991E-5A2F98BF3F0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7643DD20-8C39-446D-BC53-24C2CB9ABC9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8BF168F-E718-486C-BDA7-60571349181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A9189D-9815-4AD3-B296-2442A590D56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2EEAFE8-7FA0-4D7A-AD5B-C2AAB5B8A53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0C6ACE8-4B82-4A64-976D-B7287E9FA023}"/>
              </a:ext>
            </a:extLst>
          </p:cNvPr>
          <p:cNvSpPr>
            <a:spLocks noGrp="1"/>
          </p:cNvSpPr>
          <p:nvPr>
            <p:ph type="sldNum" sz="quarter" idx="12"/>
          </p:nvPr>
        </p:nvSpPr>
        <p:spPr/>
        <p:txBody>
          <a:bodyPr/>
          <a:lstStyle>
            <a:lvl1pPr>
              <a:defRPr/>
            </a:lvl1pPr>
          </a:lstStyle>
          <a:p>
            <a:fld id="{9DC571E6-482A-4910-857D-050D75265EED}" type="slidenum">
              <a:rPr lang="en-US" altLang="en-US"/>
              <a:pPr/>
              <a:t>‹#›</a:t>
            </a:fld>
            <a:endParaRPr lang="en-US" altLang="en-US"/>
          </a:p>
        </p:txBody>
      </p:sp>
    </p:spTree>
    <p:extLst>
      <p:ext uri="{BB962C8B-B14F-4D97-AF65-F5344CB8AC3E}">
        <p14:creationId xmlns:p14="http://schemas.microsoft.com/office/powerpoint/2010/main" val="3678365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C106B61-5FF4-40D8-A64E-2635961317A8}"/>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607FDAF-046F-49E8-A382-B3D1C2A5853C}"/>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0EC305D-A561-4E85-850B-DC905294E242}"/>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55879416-514A-42C7-B52B-DE3393CB52DC}"/>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F1971D40-20E6-43F5-9D52-E0D71BEC405C}"/>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B33B3C4-9A16-4AEC-AA22-52D2CF563ED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a:extLst>
              <a:ext uri="{FF2B5EF4-FFF2-40B4-BE49-F238E27FC236}">
                <a16:creationId xmlns:a16="http://schemas.microsoft.com/office/drawing/2014/main" id="{06E52344-B220-478E-A5F6-27033E374DD9}"/>
              </a:ext>
            </a:extLst>
          </p:cNvPr>
          <p:cNvSpPr>
            <a:spLocks noChangeArrowheads="1"/>
          </p:cNvSpPr>
          <p:nvPr/>
        </p:nvSpPr>
        <p:spPr bwMode="auto">
          <a:xfrm>
            <a:off x="2286000" y="1447800"/>
            <a:ext cx="5105400" cy="375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800">
                <a:solidFill>
                  <a:schemeClr val="accent2"/>
                </a:solidFill>
              </a:rPr>
              <a:t>Fractured Surface</a:t>
            </a:r>
          </a:p>
          <a:p>
            <a:endParaRPr lang="en-US" altLang="en-US" sz="4800">
              <a:solidFill>
                <a:schemeClr val="accent2"/>
              </a:solidFill>
            </a:endParaRPr>
          </a:p>
          <a:p>
            <a:r>
              <a:rPr lang="en-US" altLang="en-US" sz="4800">
                <a:solidFill>
                  <a:schemeClr val="accent2"/>
                </a:solidFill>
              </a:rPr>
              <a:t>Physical Matches</a:t>
            </a:r>
          </a:p>
          <a:p>
            <a:endParaRPr lang="en-US" altLang="en-US" sz="4800">
              <a:solidFill>
                <a:schemeClr val="accent2"/>
              </a:solidFill>
            </a:endParaRPr>
          </a:p>
          <a:p>
            <a:r>
              <a:rPr lang="en-US" altLang="en-US" sz="4800">
                <a:solidFill>
                  <a:schemeClr val="accent2"/>
                </a:solidFill>
              </a:rPr>
              <a:t>Mechanical Fit</a:t>
            </a:r>
          </a:p>
        </p:txBody>
      </p:sp>
      <p:sp>
        <p:nvSpPr>
          <p:cNvPr id="26633" name="Text Box 9">
            <a:extLst>
              <a:ext uri="{FF2B5EF4-FFF2-40B4-BE49-F238E27FC236}">
                <a16:creationId xmlns:a16="http://schemas.microsoft.com/office/drawing/2014/main" id="{7D2A6C5C-B3BA-4751-BF16-4818F61E2CE2}"/>
              </a:ext>
            </a:extLst>
          </p:cNvPr>
          <p:cNvSpPr txBox="1">
            <a:spLocks noChangeArrowheads="1"/>
          </p:cNvSpPr>
          <p:nvPr/>
        </p:nvSpPr>
        <p:spPr bwMode="auto">
          <a:xfrm>
            <a:off x="7646988" y="6324600"/>
            <a:ext cx="1420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ranbsingh</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6628">
                                            <p:txEl>
                                              <p:pRg st="2" end="2"/>
                                            </p:txEl>
                                          </p:spTgt>
                                        </p:tgtEl>
                                        <p:attrNameLst>
                                          <p:attrName>style.visibility</p:attrName>
                                        </p:attrNameLst>
                                      </p:cBhvr>
                                      <p:to>
                                        <p:strVal val="visible"/>
                                      </p:to>
                                    </p:set>
                                    <p:animEffect transition="in" filter="diamond(in)">
                                      <p:cBhvr>
                                        <p:cTn id="7" dur="500"/>
                                        <p:tgtEl>
                                          <p:spTgt spid="26628">
                                            <p:txEl>
                                              <p:pRg st="2" end="2"/>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26628">
                                            <p:txEl>
                                              <p:pRg st="4" end="4"/>
                                            </p:txEl>
                                          </p:spTgt>
                                        </p:tgtEl>
                                        <p:attrNameLst>
                                          <p:attrName>style.visibility</p:attrName>
                                        </p:attrNameLst>
                                      </p:cBhvr>
                                      <p:to>
                                        <p:strVal val="visible"/>
                                      </p:to>
                                    </p:set>
                                    <p:animEffect transition="in" filter="diamond(in)">
                                      <p:cBhvr>
                                        <p:cTn id="10" dur="500"/>
                                        <p:tgtEl>
                                          <p:spTgt spid="26628">
                                            <p:txEl>
                                              <p:pRg st="4" end="4"/>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26628">
                                            <p:txEl>
                                              <p:pRg st="0" end="0"/>
                                            </p:txEl>
                                          </p:spTgt>
                                        </p:tgtEl>
                                        <p:attrNameLst>
                                          <p:attrName>style.visibility</p:attrName>
                                        </p:attrNameLst>
                                      </p:cBhvr>
                                      <p:to>
                                        <p:strVal val="visible"/>
                                      </p:to>
                                    </p:set>
                                    <p:animEffect transition="in" filter="diamond(in)">
                                      <p:cBhvr>
                                        <p:cTn id="13" dur="500"/>
                                        <p:tgtEl>
                                          <p:spTgt spid="266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an0025">
            <a:extLst>
              <a:ext uri="{FF2B5EF4-FFF2-40B4-BE49-F238E27FC236}">
                <a16:creationId xmlns:a16="http://schemas.microsoft.com/office/drawing/2014/main" id="{82B82348-2651-418B-BF3B-D7A2A21CB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
            <a:ext cx="8534400" cy="6629400"/>
          </a:xfrm>
          <a:prstGeom prst="rect">
            <a:avLst/>
          </a:prstGeom>
          <a:noFill/>
          <a:extLst>
            <a:ext uri="{909E8E84-426E-40DD-AFC4-6F175D3DCCD1}">
              <a14:hiddenFill xmlns:a14="http://schemas.microsoft.com/office/drawing/2010/main">
                <a:solidFill>
                  <a:srgbClr val="FFFFFF"/>
                </a:solidFill>
              </a14:hiddenFill>
            </a:ext>
          </a:extLst>
        </p:spPr>
      </p:pic>
      <p:sp>
        <p:nvSpPr>
          <p:cNvPr id="6147" name="Text Box 3">
            <a:extLst>
              <a:ext uri="{FF2B5EF4-FFF2-40B4-BE49-F238E27FC236}">
                <a16:creationId xmlns:a16="http://schemas.microsoft.com/office/drawing/2014/main" id="{C71BC06E-4B36-4BB7-BEF4-17483017B767}"/>
              </a:ext>
            </a:extLst>
          </p:cNvPr>
          <p:cNvSpPr txBox="1">
            <a:spLocks noChangeArrowheads="1"/>
          </p:cNvSpPr>
          <p:nvPr/>
        </p:nvSpPr>
        <p:spPr bwMode="auto">
          <a:xfrm>
            <a:off x="7646988" y="6324600"/>
            <a:ext cx="1420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ranbsingh</a:t>
            </a:r>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can0003">
            <a:extLst>
              <a:ext uri="{FF2B5EF4-FFF2-40B4-BE49-F238E27FC236}">
                <a16:creationId xmlns:a16="http://schemas.microsoft.com/office/drawing/2014/main" id="{6E11E886-6113-4868-815B-8438EA2ED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8534400" cy="6553200"/>
          </a:xfrm>
          <a:prstGeom prst="rect">
            <a:avLst/>
          </a:prstGeom>
          <a:noFill/>
          <a:extLst>
            <a:ext uri="{909E8E84-426E-40DD-AFC4-6F175D3DCCD1}">
              <a14:hiddenFill xmlns:a14="http://schemas.microsoft.com/office/drawing/2010/main">
                <a:solidFill>
                  <a:srgbClr val="FFFFFF"/>
                </a:solidFill>
              </a14:hiddenFill>
            </a:ext>
          </a:extLst>
        </p:spPr>
      </p:pic>
      <p:sp>
        <p:nvSpPr>
          <p:cNvPr id="28674" name="Text Box 2">
            <a:extLst>
              <a:ext uri="{FF2B5EF4-FFF2-40B4-BE49-F238E27FC236}">
                <a16:creationId xmlns:a16="http://schemas.microsoft.com/office/drawing/2014/main" id="{509F69BE-9825-4CF8-8AEB-7F9E3EBE8D41}"/>
              </a:ext>
            </a:extLst>
          </p:cNvPr>
          <p:cNvSpPr txBox="1">
            <a:spLocks noChangeArrowheads="1"/>
          </p:cNvSpPr>
          <p:nvPr/>
        </p:nvSpPr>
        <p:spPr bwMode="auto">
          <a:xfrm>
            <a:off x="7723188" y="6400800"/>
            <a:ext cx="1420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ranbsingh</a:t>
            </a:r>
            <a:endParaRPr lang="en-US" altLang="en-US"/>
          </a:p>
        </p:txBody>
      </p:sp>
      <p:sp>
        <p:nvSpPr>
          <p:cNvPr id="28676" name="AutoShape 4">
            <a:extLst>
              <a:ext uri="{FF2B5EF4-FFF2-40B4-BE49-F238E27FC236}">
                <a16:creationId xmlns:a16="http://schemas.microsoft.com/office/drawing/2014/main" id="{ACC19ECE-015A-4B55-AE88-B77EB13F3BA4}"/>
              </a:ext>
            </a:extLst>
          </p:cNvPr>
          <p:cNvSpPr>
            <a:spLocks noChangeArrowheads="1"/>
          </p:cNvSpPr>
          <p:nvPr/>
        </p:nvSpPr>
        <p:spPr bwMode="auto">
          <a:xfrm>
            <a:off x="5181600" y="1295400"/>
            <a:ext cx="381000" cy="533400"/>
          </a:xfrm>
          <a:prstGeom prst="upArrow">
            <a:avLst>
              <a:gd name="adj1" fmla="val 50000"/>
              <a:gd name="adj2" fmla="val 3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IN"/>
          </a:p>
        </p:txBody>
      </p:sp>
      <p:sp>
        <p:nvSpPr>
          <p:cNvPr id="28675" name="Text Box 3">
            <a:extLst>
              <a:ext uri="{FF2B5EF4-FFF2-40B4-BE49-F238E27FC236}">
                <a16:creationId xmlns:a16="http://schemas.microsoft.com/office/drawing/2014/main" id="{189D0522-D5A9-49BC-8327-155CB298A7A5}"/>
              </a:ext>
            </a:extLst>
          </p:cNvPr>
          <p:cNvSpPr txBox="1">
            <a:spLocks noChangeArrowheads="1"/>
          </p:cNvSpPr>
          <p:nvPr/>
        </p:nvSpPr>
        <p:spPr bwMode="auto">
          <a:xfrm>
            <a:off x="5029200" y="1524000"/>
            <a:ext cx="2286000" cy="274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60000"/>
              </a:lnSpc>
            </a:pPr>
            <a:r>
              <a:rPr lang="en-US" altLang="en-US" sz="2000" i="1"/>
              <a:t>small piece of metal</a:t>
            </a:r>
          </a:p>
        </p:txBody>
      </p:sp>
      <p:sp>
        <p:nvSpPr>
          <p:cNvPr id="28677" name="Text Box 5">
            <a:extLst>
              <a:ext uri="{FF2B5EF4-FFF2-40B4-BE49-F238E27FC236}">
                <a16:creationId xmlns:a16="http://schemas.microsoft.com/office/drawing/2014/main" id="{19800E36-F1AD-4CFE-8856-BA10388E4B02}"/>
              </a:ext>
            </a:extLst>
          </p:cNvPr>
          <p:cNvSpPr txBox="1">
            <a:spLocks noChangeArrowheads="1"/>
          </p:cNvSpPr>
          <p:nvPr/>
        </p:nvSpPr>
        <p:spPr bwMode="auto">
          <a:xfrm>
            <a:off x="6400800" y="6096000"/>
            <a:ext cx="2514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   Physical match       </a:t>
            </a:r>
          </a:p>
        </p:txBody>
      </p:sp>
      <p:sp>
        <p:nvSpPr>
          <p:cNvPr id="28678" name="Text Box 6">
            <a:extLst>
              <a:ext uri="{FF2B5EF4-FFF2-40B4-BE49-F238E27FC236}">
                <a16:creationId xmlns:a16="http://schemas.microsoft.com/office/drawing/2014/main" id="{94806E62-A991-4BB2-828C-5479F7911C01}"/>
              </a:ext>
            </a:extLst>
          </p:cNvPr>
          <p:cNvSpPr txBox="1">
            <a:spLocks noChangeArrowheads="1"/>
          </p:cNvSpPr>
          <p:nvPr/>
        </p:nvSpPr>
        <p:spPr bwMode="auto">
          <a:xfrm>
            <a:off x="6934200" y="5743575"/>
            <a:ext cx="19812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60000"/>
              </a:lnSpc>
            </a:pPr>
            <a:r>
              <a:rPr lang="en-US" altLang="en-US" sz="2000" i="1"/>
              <a:t>piece recovered </a:t>
            </a:r>
          </a:p>
          <a:p>
            <a:pPr>
              <a:lnSpc>
                <a:spcPct val="60000"/>
              </a:lnSpc>
            </a:pPr>
            <a:r>
              <a:rPr lang="en-US" altLang="en-US" sz="2000" i="1"/>
              <a:t>from the handle</a:t>
            </a:r>
          </a:p>
        </p:txBody>
      </p:sp>
      <p:sp>
        <p:nvSpPr>
          <p:cNvPr id="28679" name="AutoShape 7">
            <a:extLst>
              <a:ext uri="{FF2B5EF4-FFF2-40B4-BE49-F238E27FC236}">
                <a16:creationId xmlns:a16="http://schemas.microsoft.com/office/drawing/2014/main" id="{FC45CD26-D6BE-450C-A389-A42AF394A5B1}"/>
              </a:ext>
            </a:extLst>
          </p:cNvPr>
          <p:cNvSpPr>
            <a:spLocks noChangeArrowheads="1"/>
          </p:cNvSpPr>
          <p:nvPr/>
        </p:nvSpPr>
        <p:spPr bwMode="auto">
          <a:xfrm rot="10592165">
            <a:off x="8154988" y="5121275"/>
            <a:ext cx="304800" cy="365125"/>
          </a:xfrm>
          <a:prstGeom prst="upArrow">
            <a:avLst>
              <a:gd name="adj1" fmla="val 50000"/>
              <a:gd name="adj2" fmla="val 2994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I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can0031">
            <a:extLst>
              <a:ext uri="{FF2B5EF4-FFF2-40B4-BE49-F238E27FC236}">
                <a16:creationId xmlns:a16="http://schemas.microsoft.com/office/drawing/2014/main" id="{615200ED-EBE7-4068-A6CE-807790320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111" t="10345" r="19658" b="2299"/>
          <a:stretch>
            <a:fillRect/>
          </a:stretch>
        </p:blipFill>
        <p:spPr bwMode="auto">
          <a:xfrm>
            <a:off x="914400" y="76200"/>
            <a:ext cx="7010400" cy="6577013"/>
          </a:xfrm>
          <a:prstGeom prst="rect">
            <a:avLst/>
          </a:prstGeom>
          <a:noFill/>
          <a:extLst>
            <a:ext uri="{909E8E84-426E-40DD-AFC4-6F175D3DCCD1}">
              <a14:hiddenFill xmlns:a14="http://schemas.microsoft.com/office/drawing/2010/main">
                <a:solidFill>
                  <a:srgbClr val="FFFFFF"/>
                </a:solidFill>
              </a14:hiddenFill>
            </a:ext>
          </a:extLst>
        </p:spPr>
      </p:pic>
      <p:sp>
        <p:nvSpPr>
          <p:cNvPr id="24579" name="Text Box 3">
            <a:extLst>
              <a:ext uri="{FF2B5EF4-FFF2-40B4-BE49-F238E27FC236}">
                <a16:creationId xmlns:a16="http://schemas.microsoft.com/office/drawing/2014/main" id="{987D35CC-4451-4C12-A62B-F35E27F558E2}"/>
              </a:ext>
            </a:extLst>
          </p:cNvPr>
          <p:cNvSpPr txBox="1">
            <a:spLocks noChangeArrowheads="1"/>
          </p:cNvSpPr>
          <p:nvPr/>
        </p:nvSpPr>
        <p:spPr bwMode="auto">
          <a:xfrm>
            <a:off x="2057400" y="3378200"/>
            <a:ext cx="39703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33CC"/>
                </a:solidFill>
              </a:rPr>
              <a:t>physical match of cut ends</a:t>
            </a:r>
          </a:p>
        </p:txBody>
      </p:sp>
      <p:sp>
        <p:nvSpPr>
          <p:cNvPr id="24580" name="Text Box 4">
            <a:extLst>
              <a:ext uri="{FF2B5EF4-FFF2-40B4-BE49-F238E27FC236}">
                <a16:creationId xmlns:a16="http://schemas.microsoft.com/office/drawing/2014/main" id="{A4EACE21-2A29-4CFF-945C-E390B99FE5D1}"/>
              </a:ext>
            </a:extLst>
          </p:cNvPr>
          <p:cNvSpPr txBox="1">
            <a:spLocks noChangeArrowheads="1"/>
          </p:cNvSpPr>
          <p:nvPr/>
        </p:nvSpPr>
        <p:spPr bwMode="auto">
          <a:xfrm>
            <a:off x="7696200" y="6324600"/>
            <a:ext cx="1420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solidFill>
                  <a:schemeClr val="accent2"/>
                </a:solidFill>
              </a:rPr>
              <a:t>ranbsingh</a:t>
            </a:r>
            <a:endParaRPr lang="en-US" altLang="en-US">
              <a:solidFill>
                <a:schemeClr val="accent2"/>
              </a:solidFill>
            </a:endParaRPr>
          </a:p>
        </p:txBody>
      </p:sp>
      <p:sp>
        <p:nvSpPr>
          <p:cNvPr id="24581" name="Text Box 5">
            <a:extLst>
              <a:ext uri="{FF2B5EF4-FFF2-40B4-BE49-F238E27FC236}">
                <a16:creationId xmlns:a16="http://schemas.microsoft.com/office/drawing/2014/main" id="{FED8978F-B8B5-4DC3-900A-B3084AE7B056}"/>
              </a:ext>
            </a:extLst>
          </p:cNvPr>
          <p:cNvSpPr txBox="1">
            <a:spLocks noChangeArrowheads="1"/>
          </p:cNvSpPr>
          <p:nvPr/>
        </p:nvSpPr>
        <p:spPr bwMode="auto">
          <a:xfrm>
            <a:off x="6172200" y="2743200"/>
            <a:ext cx="1682750" cy="476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70000"/>
              </a:lnSpc>
            </a:pPr>
            <a:r>
              <a:rPr lang="en-US" altLang="en-US" sz="1800" i="1">
                <a:solidFill>
                  <a:srgbClr val="000099"/>
                </a:solidFill>
              </a:rPr>
              <a:t>recovered </a:t>
            </a:r>
          </a:p>
          <a:p>
            <a:pPr>
              <a:lnSpc>
                <a:spcPct val="70000"/>
              </a:lnSpc>
            </a:pPr>
            <a:r>
              <a:rPr lang="en-US" altLang="en-US" sz="1800" i="1">
                <a:solidFill>
                  <a:srgbClr val="000099"/>
                </a:solidFill>
              </a:rPr>
              <a:t>from the suspect</a:t>
            </a:r>
          </a:p>
        </p:txBody>
      </p:sp>
      <p:sp>
        <p:nvSpPr>
          <p:cNvPr id="24582" name="Text Box 6">
            <a:extLst>
              <a:ext uri="{FF2B5EF4-FFF2-40B4-BE49-F238E27FC236}">
                <a16:creationId xmlns:a16="http://schemas.microsoft.com/office/drawing/2014/main" id="{0A44ED0D-BFC5-49F0-8702-076D8733F42A}"/>
              </a:ext>
            </a:extLst>
          </p:cNvPr>
          <p:cNvSpPr txBox="1">
            <a:spLocks noChangeArrowheads="1"/>
          </p:cNvSpPr>
          <p:nvPr/>
        </p:nvSpPr>
        <p:spPr bwMode="auto">
          <a:xfrm>
            <a:off x="1066800" y="6019800"/>
            <a:ext cx="1682750" cy="476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70000"/>
              </a:lnSpc>
            </a:pPr>
            <a:r>
              <a:rPr lang="en-US" altLang="en-US" sz="1800" i="1">
                <a:solidFill>
                  <a:srgbClr val="000099"/>
                </a:solidFill>
              </a:rPr>
              <a:t>recovered </a:t>
            </a:r>
          </a:p>
          <a:p>
            <a:pPr>
              <a:lnSpc>
                <a:spcPct val="70000"/>
              </a:lnSpc>
            </a:pPr>
            <a:r>
              <a:rPr lang="en-US" altLang="en-US" sz="1800" i="1">
                <a:solidFill>
                  <a:srgbClr val="000099"/>
                </a:solidFill>
              </a:rPr>
              <a:t>from the suspect</a:t>
            </a:r>
          </a:p>
        </p:txBody>
      </p:sp>
      <p:sp>
        <p:nvSpPr>
          <p:cNvPr id="24583" name="Text Box 7">
            <a:extLst>
              <a:ext uri="{FF2B5EF4-FFF2-40B4-BE49-F238E27FC236}">
                <a16:creationId xmlns:a16="http://schemas.microsoft.com/office/drawing/2014/main" id="{20BF0162-62AA-44A4-9C55-95AA066D8F29}"/>
              </a:ext>
            </a:extLst>
          </p:cNvPr>
          <p:cNvSpPr txBox="1">
            <a:spLocks noChangeArrowheads="1"/>
          </p:cNvSpPr>
          <p:nvPr/>
        </p:nvSpPr>
        <p:spPr bwMode="auto">
          <a:xfrm>
            <a:off x="914400" y="2743200"/>
            <a:ext cx="1504950" cy="558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i="1">
                <a:solidFill>
                  <a:srgbClr val="6600CC"/>
                </a:solidFill>
              </a:rPr>
              <a:t>found at the </a:t>
            </a:r>
          </a:p>
          <a:p>
            <a:pPr>
              <a:lnSpc>
                <a:spcPct val="70000"/>
              </a:lnSpc>
            </a:pPr>
            <a:r>
              <a:rPr lang="en-US" altLang="en-US" sz="1800" i="1">
                <a:solidFill>
                  <a:srgbClr val="6600CC"/>
                </a:solidFill>
              </a:rPr>
              <a:t>scene of crime</a:t>
            </a:r>
          </a:p>
        </p:txBody>
      </p:sp>
      <p:sp>
        <p:nvSpPr>
          <p:cNvPr id="24584" name="Text Box 8">
            <a:extLst>
              <a:ext uri="{FF2B5EF4-FFF2-40B4-BE49-F238E27FC236}">
                <a16:creationId xmlns:a16="http://schemas.microsoft.com/office/drawing/2014/main" id="{141E6F07-AF48-4F02-8C79-983DCD481D3B}"/>
              </a:ext>
            </a:extLst>
          </p:cNvPr>
          <p:cNvSpPr txBox="1">
            <a:spLocks noChangeArrowheads="1"/>
          </p:cNvSpPr>
          <p:nvPr/>
        </p:nvSpPr>
        <p:spPr bwMode="auto">
          <a:xfrm>
            <a:off x="6324600" y="5842000"/>
            <a:ext cx="1524000" cy="558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i="1">
                <a:solidFill>
                  <a:srgbClr val="6600CC"/>
                </a:solidFill>
              </a:rPr>
              <a:t>found at the </a:t>
            </a:r>
          </a:p>
          <a:p>
            <a:pPr>
              <a:lnSpc>
                <a:spcPct val="70000"/>
              </a:lnSpc>
            </a:pPr>
            <a:r>
              <a:rPr lang="en-US" altLang="en-US" sz="1800" i="1">
                <a:solidFill>
                  <a:srgbClr val="6600CC"/>
                </a:solidFill>
              </a:rPr>
              <a:t>scene of crime</a:t>
            </a:r>
          </a:p>
        </p:txBody>
      </p:sp>
      <p:sp>
        <p:nvSpPr>
          <p:cNvPr id="24585" name="Text Box 9">
            <a:extLst>
              <a:ext uri="{FF2B5EF4-FFF2-40B4-BE49-F238E27FC236}">
                <a16:creationId xmlns:a16="http://schemas.microsoft.com/office/drawing/2014/main" id="{F6B9A525-52F3-4D7C-BC6C-D36396A9066C}"/>
              </a:ext>
            </a:extLst>
          </p:cNvPr>
          <p:cNvSpPr txBox="1">
            <a:spLocks noChangeArrowheads="1"/>
          </p:cNvSpPr>
          <p:nvPr/>
        </p:nvSpPr>
        <p:spPr bwMode="auto">
          <a:xfrm>
            <a:off x="6705600" y="152400"/>
            <a:ext cx="2351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i="1"/>
              <a:t>Theft of wire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can0007">
            <a:extLst>
              <a:ext uri="{FF2B5EF4-FFF2-40B4-BE49-F238E27FC236}">
                <a16:creationId xmlns:a16="http://schemas.microsoft.com/office/drawing/2014/main" id="{4B39AAF1-AEFD-4867-A414-BC0D93B84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95" t="56091" r="5310" b="8105"/>
          <a:stretch>
            <a:fillRect/>
          </a:stretch>
        </p:blipFill>
        <p:spPr bwMode="auto">
          <a:xfrm>
            <a:off x="762000" y="2209800"/>
            <a:ext cx="7620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9461" name="Text Box 5">
            <a:extLst>
              <a:ext uri="{FF2B5EF4-FFF2-40B4-BE49-F238E27FC236}">
                <a16:creationId xmlns:a16="http://schemas.microsoft.com/office/drawing/2014/main" id="{BDCC8634-77C6-44E0-9FFA-4A82A225AA31}"/>
              </a:ext>
            </a:extLst>
          </p:cNvPr>
          <p:cNvSpPr txBox="1">
            <a:spLocks noChangeArrowheads="1"/>
          </p:cNvSpPr>
          <p:nvPr/>
        </p:nvSpPr>
        <p:spPr bwMode="auto">
          <a:xfrm>
            <a:off x="762000" y="4191000"/>
            <a:ext cx="7707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rgbClr val="0033CC"/>
                </a:solidFill>
                <a:latin typeface="Lucida Sans" panose="020B0602040502020204" pitchFamily="34" charset="0"/>
              </a:rPr>
              <a:t>Comparison of striations (die marks)  on the surface of wires</a:t>
            </a:r>
          </a:p>
        </p:txBody>
      </p:sp>
      <p:sp>
        <p:nvSpPr>
          <p:cNvPr id="19462" name="Text Box 6">
            <a:extLst>
              <a:ext uri="{FF2B5EF4-FFF2-40B4-BE49-F238E27FC236}">
                <a16:creationId xmlns:a16="http://schemas.microsoft.com/office/drawing/2014/main" id="{A9182347-473B-4510-8E39-DC4ED9C37938}"/>
              </a:ext>
            </a:extLst>
          </p:cNvPr>
          <p:cNvSpPr txBox="1">
            <a:spLocks noChangeArrowheads="1"/>
          </p:cNvSpPr>
          <p:nvPr/>
        </p:nvSpPr>
        <p:spPr bwMode="auto">
          <a:xfrm>
            <a:off x="7620000" y="6324600"/>
            <a:ext cx="1420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ranbsingh</a:t>
            </a:r>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can0056">
            <a:extLst>
              <a:ext uri="{FF2B5EF4-FFF2-40B4-BE49-F238E27FC236}">
                <a16:creationId xmlns:a16="http://schemas.microsoft.com/office/drawing/2014/main" id="{D11BE4B4-DE9B-4DA0-926C-7263CAF8F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3525"/>
            <a:ext cx="8458200" cy="6289675"/>
          </a:xfrm>
          <a:prstGeom prst="rect">
            <a:avLst/>
          </a:prstGeom>
          <a:noFill/>
          <a:extLst>
            <a:ext uri="{909E8E84-426E-40DD-AFC4-6F175D3DCCD1}">
              <a14:hiddenFill xmlns:a14="http://schemas.microsoft.com/office/drawing/2010/main">
                <a:solidFill>
                  <a:srgbClr val="FFFFFF"/>
                </a:solidFill>
              </a14:hiddenFill>
            </a:ext>
          </a:extLst>
        </p:spPr>
      </p:pic>
      <p:sp>
        <p:nvSpPr>
          <p:cNvPr id="32771" name="Text Box 3">
            <a:extLst>
              <a:ext uri="{FF2B5EF4-FFF2-40B4-BE49-F238E27FC236}">
                <a16:creationId xmlns:a16="http://schemas.microsoft.com/office/drawing/2014/main" id="{FB92FFD8-EDF0-4414-A543-108B4B6F7A6A}"/>
              </a:ext>
            </a:extLst>
          </p:cNvPr>
          <p:cNvSpPr txBox="1">
            <a:spLocks noChangeArrowheads="1"/>
          </p:cNvSpPr>
          <p:nvPr/>
        </p:nvSpPr>
        <p:spPr bwMode="auto">
          <a:xfrm>
            <a:off x="7620000" y="6324600"/>
            <a:ext cx="1420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ranbsingh</a:t>
            </a:r>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can0042">
            <a:extLst>
              <a:ext uri="{FF2B5EF4-FFF2-40B4-BE49-F238E27FC236}">
                <a16:creationId xmlns:a16="http://schemas.microsoft.com/office/drawing/2014/main" id="{A69361DE-D8B2-4442-A5FD-396EA2BCD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8729663" cy="6477000"/>
          </a:xfrm>
          <a:prstGeom prst="rect">
            <a:avLst/>
          </a:prstGeom>
          <a:noFill/>
          <a:extLst>
            <a:ext uri="{909E8E84-426E-40DD-AFC4-6F175D3DCCD1}">
              <a14:hiddenFill xmlns:a14="http://schemas.microsoft.com/office/drawing/2010/main">
                <a:solidFill>
                  <a:srgbClr val="FFFFFF"/>
                </a:solidFill>
              </a14:hiddenFill>
            </a:ext>
          </a:extLst>
        </p:spPr>
      </p:pic>
      <p:sp>
        <p:nvSpPr>
          <p:cNvPr id="34819" name="Text Box 3">
            <a:extLst>
              <a:ext uri="{FF2B5EF4-FFF2-40B4-BE49-F238E27FC236}">
                <a16:creationId xmlns:a16="http://schemas.microsoft.com/office/drawing/2014/main" id="{07E6EE2B-E3F7-4422-BA5E-C3085529F9CD}"/>
              </a:ext>
            </a:extLst>
          </p:cNvPr>
          <p:cNvSpPr txBox="1">
            <a:spLocks noChangeArrowheads="1"/>
          </p:cNvSpPr>
          <p:nvPr/>
        </p:nvSpPr>
        <p:spPr bwMode="auto">
          <a:xfrm>
            <a:off x="7620000" y="6324600"/>
            <a:ext cx="1420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ranbsingh</a:t>
            </a:r>
            <a:endParaRPr lang="en-U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can0044">
            <a:extLst>
              <a:ext uri="{FF2B5EF4-FFF2-40B4-BE49-F238E27FC236}">
                <a16:creationId xmlns:a16="http://schemas.microsoft.com/office/drawing/2014/main" id="{773F1A7B-3591-4177-AEC2-F96D20A6E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686800" cy="6400800"/>
          </a:xfrm>
          <a:prstGeom prst="rect">
            <a:avLst/>
          </a:prstGeom>
          <a:noFill/>
          <a:extLst>
            <a:ext uri="{909E8E84-426E-40DD-AFC4-6F175D3DCCD1}">
              <a14:hiddenFill xmlns:a14="http://schemas.microsoft.com/office/drawing/2010/main">
                <a:solidFill>
                  <a:srgbClr val="FFFFFF"/>
                </a:solidFill>
              </a14:hiddenFill>
            </a:ext>
          </a:extLst>
        </p:spPr>
      </p:pic>
      <p:sp>
        <p:nvSpPr>
          <p:cNvPr id="36867" name="Text Box 3">
            <a:extLst>
              <a:ext uri="{FF2B5EF4-FFF2-40B4-BE49-F238E27FC236}">
                <a16:creationId xmlns:a16="http://schemas.microsoft.com/office/drawing/2014/main" id="{CDD9A3DD-764C-426E-B070-A901A0290AB6}"/>
              </a:ext>
            </a:extLst>
          </p:cNvPr>
          <p:cNvSpPr txBox="1">
            <a:spLocks noChangeArrowheads="1"/>
          </p:cNvSpPr>
          <p:nvPr/>
        </p:nvSpPr>
        <p:spPr bwMode="auto">
          <a:xfrm>
            <a:off x="7620000" y="6324600"/>
            <a:ext cx="1420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ranbsingh</a:t>
            </a:r>
            <a:endParaRPr lang="en-US"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can0061">
            <a:extLst>
              <a:ext uri="{FF2B5EF4-FFF2-40B4-BE49-F238E27FC236}">
                <a16:creationId xmlns:a16="http://schemas.microsoft.com/office/drawing/2014/main" id="{3256CA02-35EE-40A4-88AB-00E901B0A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5213"/>
            <a:ext cx="8382000" cy="4649787"/>
          </a:xfrm>
          <a:prstGeom prst="rect">
            <a:avLst/>
          </a:prstGeom>
          <a:noFill/>
          <a:extLst>
            <a:ext uri="{909E8E84-426E-40DD-AFC4-6F175D3DCCD1}">
              <a14:hiddenFill xmlns:a14="http://schemas.microsoft.com/office/drawing/2010/main">
                <a:solidFill>
                  <a:srgbClr val="FFFFFF"/>
                </a:solidFill>
              </a14:hiddenFill>
            </a:ext>
          </a:extLst>
        </p:spPr>
      </p:pic>
      <p:sp>
        <p:nvSpPr>
          <p:cNvPr id="38915" name="Text Box 3">
            <a:extLst>
              <a:ext uri="{FF2B5EF4-FFF2-40B4-BE49-F238E27FC236}">
                <a16:creationId xmlns:a16="http://schemas.microsoft.com/office/drawing/2014/main" id="{988F0C44-E527-48BE-8606-B744ECB5FC86}"/>
              </a:ext>
            </a:extLst>
          </p:cNvPr>
          <p:cNvSpPr txBox="1">
            <a:spLocks noChangeArrowheads="1"/>
          </p:cNvSpPr>
          <p:nvPr/>
        </p:nvSpPr>
        <p:spPr bwMode="auto">
          <a:xfrm>
            <a:off x="7620000" y="6324600"/>
            <a:ext cx="1420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ranbsingh</a:t>
            </a:r>
            <a:endParaRPr lang="en-US" altLang="en-US"/>
          </a:p>
        </p:txBody>
      </p:sp>
      <p:sp>
        <p:nvSpPr>
          <p:cNvPr id="38916" name="Text Box 4">
            <a:extLst>
              <a:ext uri="{FF2B5EF4-FFF2-40B4-BE49-F238E27FC236}">
                <a16:creationId xmlns:a16="http://schemas.microsoft.com/office/drawing/2014/main" id="{61FF3383-A2EF-4BCA-9BC6-53AF1EB3607F}"/>
              </a:ext>
            </a:extLst>
          </p:cNvPr>
          <p:cNvSpPr txBox="1">
            <a:spLocks noChangeArrowheads="1"/>
          </p:cNvSpPr>
          <p:nvPr/>
        </p:nvSpPr>
        <p:spPr bwMode="auto">
          <a:xfrm>
            <a:off x="2133600" y="5740400"/>
            <a:ext cx="4781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t>Contour matching of paint chips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DE6FCECC-A40B-4DE8-B0FE-25F96F363DC4}"/>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8600" y="263525"/>
            <a:ext cx="8686800" cy="5832475"/>
          </a:xfrm>
          <a:noFill/>
          <a:ln w="76200">
            <a:solidFill>
              <a:schemeClr val="tx1"/>
            </a:solidFill>
            <a:miter lim="800000"/>
            <a:headEnd/>
            <a:tailEnd/>
          </a:ln>
        </p:spPr>
      </p:pic>
      <p:sp>
        <p:nvSpPr>
          <p:cNvPr id="40963" name="Text Box 3">
            <a:extLst>
              <a:ext uri="{FF2B5EF4-FFF2-40B4-BE49-F238E27FC236}">
                <a16:creationId xmlns:a16="http://schemas.microsoft.com/office/drawing/2014/main" id="{60D10B18-8B40-4E33-9FA7-54B443D6B0DE}"/>
              </a:ext>
            </a:extLst>
          </p:cNvPr>
          <p:cNvSpPr txBox="1">
            <a:spLocks noChangeArrowheads="1"/>
          </p:cNvSpPr>
          <p:nvPr/>
        </p:nvSpPr>
        <p:spPr bwMode="auto">
          <a:xfrm>
            <a:off x="5029200" y="1752600"/>
            <a:ext cx="319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3300"/>
                </a:solidFill>
              </a:rPr>
              <a:t>a</a:t>
            </a:r>
          </a:p>
        </p:txBody>
      </p:sp>
      <p:sp>
        <p:nvSpPr>
          <p:cNvPr id="40964" name="Text Box 4">
            <a:extLst>
              <a:ext uri="{FF2B5EF4-FFF2-40B4-BE49-F238E27FC236}">
                <a16:creationId xmlns:a16="http://schemas.microsoft.com/office/drawing/2014/main" id="{EA70E349-6856-4C7F-9D97-115E50865169}"/>
              </a:ext>
            </a:extLst>
          </p:cNvPr>
          <p:cNvSpPr txBox="1">
            <a:spLocks noChangeArrowheads="1"/>
          </p:cNvSpPr>
          <p:nvPr/>
        </p:nvSpPr>
        <p:spPr bwMode="auto">
          <a:xfrm>
            <a:off x="2286000" y="5029200"/>
            <a:ext cx="4495800" cy="68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65000"/>
              </a:lnSpc>
            </a:pPr>
            <a:r>
              <a:rPr lang="en-US" altLang="en-US" sz="2000">
                <a:solidFill>
                  <a:srgbClr val="FF3300"/>
                </a:solidFill>
                <a:latin typeface="Lucida Sans" panose="020B0602040502020204" pitchFamily="34" charset="0"/>
              </a:rPr>
              <a:t>a – a piece of cloth recovered from suspect vehicle fits into the torn trousers of the victim </a:t>
            </a:r>
          </a:p>
        </p:txBody>
      </p:sp>
      <p:sp>
        <p:nvSpPr>
          <p:cNvPr id="40965" name="Text Box 5">
            <a:extLst>
              <a:ext uri="{FF2B5EF4-FFF2-40B4-BE49-F238E27FC236}">
                <a16:creationId xmlns:a16="http://schemas.microsoft.com/office/drawing/2014/main" id="{A2048057-A9B1-475E-A8D0-5027480210BF}"/>
              </a:ext>
            </a:extLst>
          </p:cNvPr>
          <p:cNvSpPr txBox="1">
            <a:spLocks noChangeArrowheads="1"/>
          </p:cNvSpPr>
          <p:nvPr/>
        </p:nvSpPr>
        <p:spPr bwMode="auto">
          <a:xfrm>
            <a:off x="7620000" y="6324600"/>
            <a:ext cx="1420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ranbsingh</a:t>
            </a:r>
            <a:endParaRPr lang="en-US"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can0004">
            <a:extLst>
              <a:ext uri="{FF2B5EF4-FFF2-40B4-BE49-F238E27FC236}">
                <a16:creationId xmlns:a16="http://schemas.microsoft.com/office/drawing/2014/main" id="{2D339E1D-7C99-4307-AA2F-81DA5CD7C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74" t="5814" r="4274" b="5814"/>
          <a:stretch>
            <a:fillRect/>
          </a:stretch>
        </p:blipFill>
        <p:spPr bwMode="auto">
          <a:xfrm>
            <a:off x="533400" y="533400"/>
            <a:ext cx="8153400" cy="5791200"/>
          </a:xfrm>
          <a:prstGeom prst="rect">
            <a:avLst/>
          </a:prstGeom>
          <a:noFill/>
          <a:extLst>
            <a:ext uri="{909E8E84-426E-40DD-AFC4-6F175D3DCCD1}">
              <a14:hiddenFill xmlns:a14="http://schemas.microsoft.com/office/drawing/2010/main">
                <a:solidFill>
                  <a:srgbClr val="FFFFFF"/>
                </a:solidFill>
              </a14:hiddenFill>
            </a:ext>
          </a:extLst>
        </p:spPr>
      </p:pic>
      <p:sp>
        <p:nvSpPr>
          <p:cNvPr id="43013" name="AutoShape 5">
            <a:extLst>
              <a:ext uri="{FF2B5EF4-FFF2-40B4-BE49-F238E27FC236}">
                <a16:creationId xmlns:a16="http://schemas.microsoft.com/office/drawing/2014/main" id="{31B30F19-49BA-4398-B43A-8D83E2EC2C7C}"/>
              </a:ext>
            </a:extLst>
          </p:cNvPr>
          <p:cNvSpPr>
            <a:spLocks noChangeArrowheads="1"/>
          </p:cNvSpPr>
          <p:nvPr/>
        </p:nvSpPr>
        <p:spPr bwMode="auto">
          <a:xfrm>
            <a:off x="7010400" y="5029200"/>
            <a:ext cx="609600" cy="561975"/>
          </a:xfrm>
          <a:prstGeom prst="leftArrow">
            <a:avLst>
              <a:gd name="adj1" fmla="val 50000"/>
              <a:gd name="adj2" fmla="val 2711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43011" name="Text Box 3">
            <a:extLst>
              <a:ext uri="{FF2B5EF4-FFF2-40B4-BE49-F238E27FC236}">
                <a16:creationId xmlns:a16="http://schemas.microsoft.com/office/drawing/2014/main" id="{86D01BC8-B8E4-4953-8080-BF3B193BD4C3}"/>
              </a:ext>
            </a:extLst>
          </p:cNvPr>
          <p:cNvSpPr txBox="1">
            <a:spLocks noChangeArrowheads="1"/>
          </p:cNvSpPr>
          <p:nvPr/>
        </p:nvSpPr>
        <p:spPr bwMode="auto">
          <a:xfrm>
            <a:off x="7223125" y="4953000"/>
            <a:ext cx="1692275" cy="968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pPr>
            <a:r>
              <a:rPr lang="en-US" altLang="en-US">
                <a:solidFill>
                  <a:srgbClr val="0033CC"/>
                </a:solidFill>
              </a:rPr>
              <a:t>Comparison </a:t>
            </a:r>
          </a:p>
          <a:p>
            <a:pPr>
              <a:lnSpc>
                <a:spcPct val="80000"/>
              </a:lnSpc>
            </a:pPr>
            <a:r>
              <a:rPr lang="en-US" altLang="en-US">
                <a:solidFill>
                  <a:srgbClr val="0033CC"/>
                </a:solidFill>
              </a:rPr>
              <a:t>of </a:t>
            </a:r>
            <a:r>
              <a:rPr lang="en-US" altLang="en-US" i="1">
                <a:solidFill>
                  <a:srgbClr val="0033CC"/>
                </a:solidFill>
              </a:rPr>
              <a:t>saree </a:t>
            </a:r>
          </a:p>
          <a:p>
            <a:pPr>
              <a:lnSpc>
                <a:spcPct val="80000"/>
              </a:lnSpc>
            </a:pPr>
            <a:r>
              <a:rPr lang="en-US" altLang="en-US">
                <a:solidFill>
                  <a:srgbClr val="0033CC"/>
                </a:solidFill>
              </a:rPr>
              <a:t>pieces</a:t>
            </a:r>
          </a:p>
        </p:txBody>
      </p:sp>
      <p:sp>
        <p:nvSpPr>
          <p:cNvPr id="43014" name="AutoShape 6">
            <a:extLst>
              <a:ext uri="{FF2B5EF4-FFF2-40B4-BE49-F238E27FC236}">
                <a16:creationId xmlns:a16="http://schemas.microsoft.com/office/drawing/2014/main" id="{3BA2011C-539D-4C87-BF6D-4A43FD22A545}"/>
              </a:ext>
            </a:extLst>
          </p:cNvPr>
          <p:cNvSpPr>
            <a:spLocks noChangeArrowheads="1"/>
          </p:cNvSpPr>
          <p:nvPr/>
        </p:nvSpPr>
        <p:spPr bwMode="auto">
          <a:xfrm>
            <a:off x="7924800" y="3519488"/>
            <a:ext cx="485775" cy="976312"/>
          </a:xfrm>
          <a:prstGeom prst="up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IN"/>
          </a:p>
        </p:txBody>
      </p:sp>
      <p:sp>
        <p:nvSpPr>
          <p:cNvPr id="43012" name="Text Box 4">
            <a:extLst>
              <a:ext uri="{FF2B5EF4-FFF2-40B4-BE49-F238E27FC236}">
                <a16:creationId xmlns:a16="http://schemas.microsoft.com/office/drawing/2014/main" id="{057092D6-50CD-4923-BBA1-F7B057CF8FC8}"/>
              </a:ext>
            </a:extLst>
          </p:cNvPr>
          <p:cNvSpPr txBox="1">
            <a:spLocks noChangeArrowheads="1"/>
          </p:cNvSpPr>
          <p:nvPr/>
        </p:nvSpPr>
        <p:spPr bwMode="auto">
          <a:xfrm>
            <a:off x="7239000" y="3833813"/>
            <a:ext cx="1597025" cy="968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pPr>
            <a:r>
              <a:rPr lang="en-US" altLang="en-US">
                <a:solidFill>
                  <a:srgbClr val="993300"/>
                </a:solidFill>
              </a:rPr>
              <a:t>Button </a:t>
            </a:r>
          </a:p>
          <a:p>
            <a:pPr>
              <a:lnSpc>
                <a:spcPct val="80000"/>
              </a:lnSpc>
            </a:pPr>
            <a:r>
              <a:rPr lang="en-US" altLang="en-US">
                <a:solidFill>
                  <a:srgbClr val="993300"/>
                </a:solidFill>
              </a:rPr>
              <a:t>impression </a:t>
            </a:r>
          </a:p>
          <a:p>
            <a:pPr>
              <a:lnSpc>
                <a:spcPct val="80000"/>
              </a:lnSpc>
            </a:pPr>
            <a:r>
              <a:rPr lang="en-US" altLang="en-US">
                <a:solidFill>
                  <a:srgbClr val="993300"/>
                </a:solidFill>
              </a:rPr>
              <a:t>on shirt</a:t>
            </a:r>
          </a:p>
        </p:txBody>
      </p:sp>
      <p:sp>
        <p:nvSpPr>
          <p:cNvPr id="43015" name="Text Box 7">
            <a:extLst>
              <a:ext uri="{FF2B5EF4-FFF2-40B4-BE49-F238E27FC236}">
                <a16:creationId xmlns:a16="http://schemas.microsoft.com/office/drawing/2014/main" id="{EF06E888-AC78-4875-857B-EA8B9B84B74A}"/>
              </a:ext>
            </a:extLst>
          </p:cNvPr>
          <p:cNvSpPr txBox="1">
            <a:spLocks noChangeArrowheads="1"/>
          </p:cNvSpPr>
          <p:nvPr/>
        </p:nvSpPr>
        <p:spPr bwMode="auto">
          <a:xfrm>
            <a:off x="7543800" y="6248400"/>
            <a:ext cx="1420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ranbsingh</a:t>
            </a:r>
            <a:endParaRPr lang="en-US"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Text Box 2">
            <a:extLst>
              <a:ext uri="{FF2B5EF4-FFF2-40B4-BE49-F238E27FC236}">
                <a16:creationId xmlns:a16="http://schemas.microsoft.com/office/drawing/2014/main" id="{4571AD00-6D19-414C-BEE3-0D788018BDA1}"/>
              </a:ext>
            </a:extLst>
          </p:cNvPr>
          <p:cNvSpPr txBox="1">
            <a:spLocks noChangeArrowheads="1"/>
          </p:cNvSpPr>
          <p:nvPr/>
        </p:nvSpPr>
        <p:spPr bwMode="auto">
          <a:xfrm>
            <a:off x="0" y="457200"/>
            <a:ext cx="91440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99"/>
                </a:solidFill>
                <a:cs typeface="Times New Roman" panose="02020603050405020304" pitchFamily="18" charset="0"/>
              </a:rPr>
              <a:t>                        </a:t>
            </a:r>
            <a:r>
              <a:rPr lang="en-US" altLang="en-US" sz="2800" b="1" i="1">
                <a:solidFill>
                  <a:srgbClr val="000099"/>
                </a:solidFill>
                <a:cs typeface="Times New Roman" panose="02020603050405020304" pitchFamily="18" charset="0"/>
              </a:rPr>
              <a:t>If  any  thing gets  broken  or  torn  into pieces  during  the commission of a crime, and if one of the pieces is found  at  the scene of  crime  and  the  other  can  be  linked with  the  suspect,  then  the  fitting  together of  the  broken edges of these pieces may  provide the most incontrovertible evidence to link criminal with the crime. </a:t>
            </a:r>
            <a:r>
              <a:rPr lang="en-US" altLang="en-US" sz="2800" b="1">
                <a:solidFill>
                  <a:srgbClr val="000099"/>
                </a:solidFill>
                <a:cs typeface="Times New Roman" panose="02020603050405020304" pitchFamily="18" charset="0"/>
              </a:rPr>
              <a:t>             </a:t>
            </a:r>
            <a:endParaRPr lang="en-US" altLang="en-US" sz="2800" b="1" i="1">
              <a:solidFill>
                <a:srgbClr val="000099"/>
              </a:solidFill>
            </a:endParaRPr>
          </a:p>
        </p:txBody>
      </p:sp>
      <p:sp>
        <p:nvSpPr>
          <p:cNvPr id="3075" name="Text Box 3">
            <a:extLst>
              <a:ext uri="{FF2B5EF4-FFF2-40B4-BE49-F238E27FC236}">
                <a16:creationId xmlns:a16="http://schemas.microsoft.com/office/drawing/2014/main" id="{627C6DA9-3C48-43A5-B924-7FE3533F4A04}"/>
              </a:ext>
            </a:extLst>
          </p:cNvPr>
          <p:cNvSpPr txBox="1">
            <a:spLocks noChangeArrowheads="1"/>
          </p:cNvSpPr>
          <p:nvPr/>
        </p:nvSpPr>
        <p:spPr bwMode="auto">
          <a:xfrm>
            <a:off x="0" y="3124200"/>
            <a:ext cx="9144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993300"/>
                </a:solidFill>
                <a:cs typeface="Times New Roman" panose="02020603050405020304" pitchFamily="18" charset="0"/>
              </a:rPr>
              <a:t>              </a:t>
            </a:r>
            <a:r>
              <a:rPr lang="en-US" altLang="en-US" sz="2800" b="1" i="1">
                <a:solidFill>
                  <a:srgbClr val="993300"/>
                </a:solidFill>
                <a:cs typeface="Times New Roman" panose="02020603050405020304" pitchFamily="18" charset="0"/>
              </a:rPr>
              <a:t>The uniqueness of the randomly generated irregular </a:t>
            </a:r>
          </a:p>
          <a:p>
            <a:r>
              <a:rPr lang="en-US" altLang="en-US" sz="2800" b="1" i="1">
                <a:solidFill>
                  <a:srgbClr val="993300"/>
                </a:solidFill>
                <a:cs typeface="Times New Roman" panose="02020603050405020304" pitchFamily="18" charset="0"/>
              </a:rPr>
              <a:t>contours of the broken edges can be inferred intuitively or </a:t>
            </a:r>
          </a:p>
          <a:p>
            <a:r>
              <a:rPr lang="en-US" altLang="en-US" sz="2800" b="1" i="1">
                <a:solidFill>
                  <a:srgbClr val="993300"/>
                </a:solidFill>
                <a:cs typeface="Times New Roman" panose="02020603050405020304" pitchFamily="18" charset="0"/>
              </a:rPr>
              <a:t>a statistical concept of random breaking to prove the </a:t>
            </a:r>
          </a:p>
          <a:p>
            <a:r>
              <a:rPr lang="en-US" altLang="en-US" sz="2800" b="1" i="1">
                <a:solidFill>
                  <a:srgbClr val="993300"/>
                </a:solidFill>
                <a:cs typeface="Times New Roman" panose="02020603050405020304" pitchFamily="18" charset="0"/>
              </a:rPr>
              <a:t>uniqueness of broken edges can be developed. </a:t>
            </a:r>
            <a:endParaRPr lang="en-US" altLang="en-US" sz="2800" i="1">
              <a:solidFill>
                <a:srgbClr val="993300"/>
              </a:solidFill>
            </a:endParaRPr>
          </a:p>
        </p:txBody>
      </p:sp>
      <p:sp>
        <p:nvSpPr>
          <p:cNvPr id="3076" name="Text Box 4">
            <a:extLst>
              <a:ext uri="{FF2B5EF4-FFF2-40B4-BE49-F238E27FC236}">
                <a16:creationId xmlns:a16="http://schemas.microsoft.com/office/drawing/2014/main" id="{7A423274-26E3-451D-8392-510055B9D7BF}"/>
              </a:ext>
            </a:extLst>
          </p:cNvPr>
          <p:cNvSpPr txBox="1">
            <a:spLocks noChangeArrowheads="1"/>
          </p:cNvSpPr>
          <p:nvPr/>
        </p:nvSpPr>
        <p:spPr bwMode="auto">
          <a:xfrm>
            <a:off x="8382000" y="4343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3077" name="Text Box 5">
            <a:extLst>
              <a:ext uri="{FF2B5EF4-FFF2-40B4-BE49-F238E27FC236}">
                <a16:creationId xmlns:a16="http://schemas.microsoft.com/office/drawing/2014/main" id="{A974DCDE-E2CD-4126-B647-0D6B1E79B8A7}"/>
              </a:ext>
            </a:extLst>
          </p:cNvPr>
          <p:cNvSpPr txBox="1">
            <a:spLocks noChangeArrowheads="1"/>
          </p:cNvSpPr>
          <p:nvPr/>
        </p:nvSpPr>
        <p:spPr bwMode="auto">
          <a:xfrm>
            <a:off x="0" y="5048250"/>
            <a:ext cx="9144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i="1">
                <a:solidFill>
                  <a:srgbClr val="006600"/>
                </a:solidFill>
                <a:cs typeface="Times New Roman" panose="02020603050405020304" pitchFamily="18" charset="0"/>
              </a:rPr>
              <a:t>                 However, computer generated fractal surfaces, as models of evidence physical matches, have also been used to assess the degree of uniqueness of the broken edges in terms of the complexity of the fractal surfaces.</a:t>
            </a:r>
            <a:endParaRPr lang="en-US" altLang="en-US" sz="2800">
              <a:solidFill>
                <a:srgbClr val="006600"/>
              </a:solidFill>
            </a:endParaRPr>
          </a:p>
        </p:txBody>
      </p:sp>
      <p:sp>
        <p:nvSpPr>
          <p:cNvPr id="3078" name="Text Box 6">
            <a:extLst>
              <a:ext uri="{FF2B5EF4-FFF2-40B4-BE49-F238E27FC236}">
                <a16:creationId xmlns:a16="http://schemas.microsoft.com/office/drawing/2014/main" id="{D8E964B7-C9E2-4F9A-A62C-7FDE2528A3CC}"/>
              </a:ext>
            </a:extLst>
          </p:cNvPr>
          <p:cNvSpPr txBox="1">
            <a:spLocks noChangeArrowheads="1"/>
          </p:cNvSpPr>
          <p:nvPr/>
        </p:nvSpPr>
        <p:spPr bwMode="auto">
          <a:xfrm>
            <a:off x="5408613" y="-92075"/>
            <a:ext cx="37353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3200" b="1" u="sng">
                <a:solidFill>
                  <a:srgbClr val="CC0000"/>
                </a:solidFill>
              </a:rPr>
              <a:t>Fractured</a:t>
            </a:r>
            <a:r>
              <a:rPr lang="en-US" altLang="en-US" sz="3600" b="1" u="sng">
                <a:solidFill>
                  <a:srgbClr val="CC0000"/>
                </a:solidFill>
              </a:rPr>
              <a:t> Surfaces</a:t>
            </a:r>
          </a:p>
          <a:p>
            <a:endParaRPr lang="en-US" altLang="en-US">
              <a:solidFill>
                <a:srgbClr val="CC0000"/>
              </a:solidFill>
            </a:endParaRPr>
          </a:p>
        </p:txBody>
      </p:sp>
      <p:sp>
        <p:nvSpPr>
          <p:cNvPr id="29699" name="Text Box 3">
            <a:extLst>
              <a:ext uri="{FF2B5EF4-FFF2-40B4-BE49-F238E27FC236}">
                <a16:creationId xmlns:a16="http://schemas.microsoft.com/office/drawing/2014/main" id="{3CAD910D-4962-4673-9E73-F75F66765B25}"/>
              </a:ext>
            </a:extLst>
          </p:cNvPr>
          <p:cNvSpPr txBox="1">
            <a:spLocks noChangeArrowheads="1"/>
          </p:cNvSpPr>
          <p:nvPr/>
        </p:nvSpPr>
        <p:spPr bwMode="auto">
          <a:xfrm>
            <a:off x="7620000" y="6400800"/>
            <a:ext cx="1420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ranbsingh</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blinds(horizontal)">
                                      <p:cBhvr>
                                        <p:cTn id="7" dur="500"/>
                                        <p:tgtEl>
                                          <p:spTgt spid="3078"/>
                                        </p:tgtEl>
                                      </p:cBhvr>
                                    </p:animEffect>
                                  </p:childTnLst>
                                </p:cTn>
                              </p:par>
                            </p:childTnLst>
                          </p:cTn>
                        </p:par>
                        <p:par>
                          <p:cTn id="8" fill="hold" nodeType="afterGroup">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box(out)">
                                      <p:cBhvr>
                                        <p:cTn id="11" dur="500"/>
                                        <p:tgtEl>
                                          <p:spTgt spid="3074"/>
                                        </p:tgtEl>
                                      </p:cBhvr>
                                    </p:animEffect>
                                  </p:childTnLst>
                                  <p:subTnLst>
                                    <p:animClr clrSpc="rgb" dir="cw">
                                      <p:cBhvr override="childStyle">
                                        <p:cTn dur="1" fill="hold" display="0" masterRel="nextClick" afterEffect="1"/>
                                        <p:tgtEl>
                                          <p:spTgt spid="3074"/>
                                        </p:tgtEl>
                                        <p:attrNameLst>
                                          <p:attrName>ppt_c</p:attrName>
                                        </p:attrNameLst>
                                      </p:cBhvr>
                                      <p:to>
                                        <a:srgbClr val="B2B2B2"/>
                                      </p:to>
                                    </p:animClr>
                                  </p:sub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3075"/>
                                        </p:tgtEl>
                                        <p:attrNameLst>
                                          <p:attrName>style.visibility</p:attrName>
                                        </p:attrNameLst>
                                      </p:cBhvr>
                                      <p:to>
                                        <p:strVal val="visible"/>
                                      </p:to>
                                    </p:set>
                                    <p:animEffect transition="in" filter="box(in)">
                                      <p:cBhvr>
                                        <p:cTn id="16" dur="500"/>
                                        <p:tgtEl>
                                          <p:spTgt spid="3075"/>
                                        </p:tgtEl>
                                      </p:cBhvr>
                                    </p:animEffect>
                                  </p:childTnLst>
                                  <p:subTnLst>
                                    <p:animClr clrSpc="rgb" dir="cw">
                                      <p:cBhvr override="childStyle">
                                        <p:cTn dur="1" fill="hold" display="0" masterRel="nextClick" afterEffect="1"/>
                                        <p:tgtEl>
                                          <p:spTgt spid="3075"/>
                                        </p:tgtEl>
                                        <p:attrNameLst>
                                          <p:attrName>ppt_c</p:attrName>
                                        </p:attrNameLst>
                                      </p:cBhvr>
                                      <p:to>
                                        <a:schemeClr val="hlink"/>
                                      </p:to>
                                    </p:animClr>
                                  </p:sub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slide(fromBottom)">
                                      <p:cBhvr>
                                        <p:cTn id="21"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P spid="3075" grpId="0" autoUpdateAnimBg="0"/>
      <p:bldP spid="3077" grpId="0" autoUpdateAnimBg="0"/>
      <p:bldP spid="3078"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a:extLst>
              <a:ext uri="{FF2B5EF4-FFF2-40B4-BE49-F238E27FC236}">
                <a16:creationId xmlns:a16="http://schemas.microsoft.com/office/drawing/2014/main" id="{B6A07085-A401-4F4A-BB51-53E817AF9732}"/>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438400" y="685800"/>
            <a:ext cx="4953000" cy="5486400"/>
          </a:xfrm>
          <a:noFill/>
          <a:ln/>
        </p:spPr>
      </p:pic>
      <p:sp>
        <p:nvSpPr>
          <p:cNvPr id="16390" name="Text Box 6">
            <a:extLst>
              <a:ext uri="{FF2B5EF4-FFF2-40B4-BE49-F238E27FC236}">
                <a16:creationId xmlns:a16="http://schemas.microsoft.com/office/drawing/2014/main" id="{B24A2101-AD42-40AF-80C0-33FDF321E532}"/>
              </a:ext>
            </a:extLst>
          </p:cNvPr>
          <p:cNvSpPr txBox="1">
            <a:spLocks noChangeArrowheads="1"/>
          </p:cNvSpPr>
          <p:nvPr/>
        </p:nvSpPr>
        <p:spPr bwMode="auto">
          <a:xfrm>
            <a:off x="2438400" y="228600"/>
            <a:ext cx="4965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Computer generated fractal surfaces</a:t>
            </a:r>
          </a:p>
        </p:txBody>
      </p:sp>
      <p:sp>
        <p:nvSpPr>
          <p:cNvPr id="16391" name="Text Box 7">
            <a:extLst>
              <a:ext uri="{FF2B5EF4-FFF2-40B4-BE49-F238E27FC236}">
                <a16:creationId xmlns:a16="http://schemas.microsoft.com/office/drawing/2014/main" id="{E5013BEF-2F3B-463E-BDCA-46827CF0FB08}"/>
              </a:ext>
            </a:extLst>
          </p:cNvPr>
          <p:cNvSpPr txBox="1">
            <a:spLocks noChangeArrowheads="1"/>
          </p:cNvSpPr>
          <p:nvPr/>
        </p:nvSpPr>
        <p:spPr bwMode="auto">
          <a:xfrm>
            <a:off x="7010400" y="914400"/>
            <a:ext cx="1873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(a) plane surface</a:t>
            </a:r>
          </a:p>
        </p:txBody>
      </p:sp>
      <p:sp>
        <p:nvSpPr>
          <p:cNvPr id="16392" name="Text Box 8">
            <a:extLst>
              <a:ext uri="{FF2B5EF4-FFF2-40B4-BE49-F238E27FC236}">
                <a16:creationId xmlns:a16="http://schemas.microsoft.com/office/drawing/2014/main" id="{C0138C64-1D9E-4E3C-824D-2B123A00047A}"/>
              </a:ext>
            </a:extLst>
          </p:cNvPr>
          <p:cNvSpPr txBox="1">
            <a:spLocks noChangeArrowheads="1"/>
          </p:cNvSpPr>
          <p:nvPr/>
        </p:nvSpPr>
        <p:spPr bwMode="auto">
          <a:xfrm>
            <a:off x="7162800" y="1752600"/>
            <a:ext cx="17240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(b) through (g)</a:t>
            </a:r>
          </a:p>
          <a:p>
            <a:r>
              <a:rPr lang="en-US" altLang="en-US" sz="2000"/>
              <a:t>fractal surfaces</a:t>
            </a:r>
          </a:p>
        </p:txBody>
      </p:sp>
      <p:sp>
        <p:nvSpPr>
          <p:cNvPr id="16393" name="Text Box 9">
            <a:extLst>
              <a:ext uri="{FF2B5EF4-FFF2-40B4-BE49-F238E27FC236}">
                <a16:creationId xmlns:a16="http://schemas.microsoft.com/office/drawing/2014/main" id="{61636F46-7F73-4D17-AC09-9F156D6C3782}"/>
              </a:ext>
            </a:extLst>
          </p:cNvPr>
          <p:cNvSpPr txBox="1">
            <a:spLocks noChangeArrowheads="1"/>
          </p:cNvSpPr>
          <p:nvPr/>
        </p:nvSpPr>
        <p:spPr bwMode="auto">
          <a:xfrm>
            <a:off x="6934200" y="2667000"/>
            <a:ext cx="2133600" cy="334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lnSpc>
                <a:spcPct val="75000"/>
              </a:lnSpc>
            </a:pPr>
            <a:r>
              <a:rPr lang="en-US" altLang="en-US" sz="2000"/>
              <a:t>time required for</a:t>
            </a:r>
          </a:p>
          <a:p>
            <a:pPr>
              <a:lnSpc>
                <a:spcPct val="75000"/>
              </a:lnSpc>
            </a:pPr>
            <a:r>
              <a:rPr lang="en-US" altLang="en-US" sz="2000"/>
              <a:t>Computation of </a:t>
            </a:r>
          </a:p>
          <a:p>
            <a:pPr>
              <a:lnSpc>
                <a:spcPct val="75000"/>
              </a:lnSpc>
            </a:pPr>
            <a:r>
              <a:rPr lang="en-US" altLang="en-US" sz="2000"/>
              <a:t>surface parameters </a:t>
            </a:r>
          </a:p>
          <a:p>
            <a:r>
              <a:rPr lang="en-US" altLang="en-US" sz="2000"/>
              <a:t>(b)  15     seconds</a:t>
            </a:r>
          </a:p>
          <a:p>
            <a:pPr>
              <a:buFontTx/>
              <a:buAutoNum type="alphaLcParenBoth" startAt="3"/>
            </a:pPr>
            <a:r>
              <a:rPr lang="en-US" altLang="en-US" sz="2000"/>
              <a:t>28     seconds</a:t>
            </a:r>
          </a:p>
          <a:p>
            <a:pPr>
              <a:buFontTx/>
              <a:buAutoNum type="alphaLcParenBoth" startAt="3"/>
            </a:pPr>
            <a:r>
              <a:rPr lang="en-US" altLang="en-US" sz="2000"/>
              <a:t>67     seconds</a:t>
            </a:r>
          </a:p>
          <a:p>
            <a:pPr>
              <a:buFontTx/>
              <a:buAutoNum type="alphaLcParenBoth" startAt="3"/>
            </a:pPr>
            <a:r>
              <a:rPr lang="en-US" altLang="en-US" sz="2000"/>
              <a:t>205   seconds</a:t>
            </a:r>
          </a:p>
          <a:p>
            <a:pPr>
              <a:buFontTx/>
              <a:buAutoNum type="alphaLcParenBoth" startAt="3"/>
            </a:pPr>
            <a:r>
              <a:rPr lang="en-US" altLang="en-US" sz="2000"/>
              <a:t>717    seconds</a:t>
            </a:r>
          </a:p>
          <a:p>
            <a:pPr>
              <a:buFontTx/>
              <a:buAutoNum type="alphaLcParenBoth" startAt="3"/>
            </a:pPr>
            <a:r>
              <a:rPr lang="en-US" altLang="en-US" sz="2000"/>
              <a:t>2740  seconds</a:t>
            </a:r>
          </a:p>
          <a:p>
            <a:pPr>
              <a:lnSpc>
                <a:spcPct val="80000"/>
              </a:lnSpc>
            </a:pPr>
            <a:r>
              <a:rPr lang="en-US" altLang="en-US" sz="2000"/>
              <a:t>Computer used</a:t>
            </a:r>
          </a:p>
          <a:p>
            <a:pPr>
              <a:lnSpc>
                <a:spcPct val="80000"/>
              </a:lnSpc>
            </a:pPr>
            <a:r>
              <a:rPr lang="en-US" altLang="en-US" sz="2000"/>
              <a:t>Apple II 500,000</a:t>
            </a:r>
          </a:p>
          <a:p>
            <a:pPr>
              <a:lnSpc>
                <a:spcPct val="80000"/>
              </a:lnSpc>
            </a:pPr>
            <a:r>
              <a:rPr lang="en-US" altLang="en-US" sz="2000"/>
              <a:t>operations/second </a:t>
            </a:r>
          </a:p>
        </p:txBody>
      </p:sp>
      <p:sp>
        <p:nvSpPr>
          <p:cNvPr id="16394" name="Text Box 10">
            <a:extLst>
              <a:ext uri="{FF2B5EF4-FFF2-40B4-BE49-F238E27FC236}">
                <a16:creationId xmlns:a16="http://schemas.microsoft.com/office/drawing/2014/main" id="{5CDA2553-931A-41BF-9383-3178B17C0F8B}"/>
              </a:ext>
            </a:extLst>
          </p:cNvPr>
          <p:cNvSpPr txBox="1">
            <a:spLocks noChangeArrowheads="1"/>
          </p:cNvSpPr>
          <p:nvPr/>
        </p:nvSpPr>
        <p:spPr bwMode="auto">
          <a:xfrm>
            <a:off x="4953000" y="57150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45 min 40 sec</a:t>
            </a:r>
          </a:p>
        </p:txBody>
      </p:sp>
      <p:sp>
        <p:nvSpPr>
          <p:cNvPr id="16395" name="Text Box 11">
            <a:extLst>
              <a:ext uri="{FF2B5EF4-FFF2-40B4-BE49-F238E27FC236}">
                <a16:creationId xmlns:a16="http://schemas.microsoft.com/office/drawing/2014/main" id="{A41BEFB2-9C4A-4286-A50A-93BD3418578B}"/>
              </a:ext>
            </a:extLst>
          </p:cNvPr>
          <p:cNvSpPr txBox="1">
            <a:spLocks noChangeArrowheads="1"/>
          </p:cNvSpPr>
          <p:nvPr/>
        </p:nvSpPr>
        <p:spPr bwMode="auto">
          <a:xfrm>
            <a:off x="152400" y="381000"/>
            <a:ext cx="2743200" cy="632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r>
              <a:rPr lang="en-US" altLang="en-US" sz="1800" b="1" dirty="0">
                <a:latin typeface="Lucida Sans" panose="020B0602040502020204" pitchFamily="34" charset="0"/>
              </a:rPr>
              <a:t>The framing of the complexity of a fracture surface in terms of the time required for its generation, </a:t>
            </a:r>
          </a:p>
          <a:p>
            <a:pPr>
              <a:lnSpc>
                <a:spcPct val="90000"/>
              </a:lnSpc>
            </a:pPr>
            <a:r>
              <a:rPr lang="en-US" altLang="en-US" sz="1800" b="1" dirty="0">
                <a:latin typeface="Lucida Sans" panose="020B0602040502020204" pitchFamily="34" charset="0"/>
              </a:rPr>
              <a:t>represents a </a:t>
            </a:r>
          </a:p>
          <a:p>
            <a:pPr>
              <a:lnSpc>
                <a:spcPct val="90000"/>
              </a:lnSpc>
            </a:pPr>
            <a:r>
              <a:rPr lang="en-US" altLang="en-US" sz="1800" b="1" dirty="0">
                <a:latin typeface="Lucida Sans" panose="020B0602040502020204" pitchFamily="34" charset="0"/>
              </a:rPr>
              <a:t>means for the </a:t>
            </a:r>
          </a:p>
          <a:p>
            <a:pPr>
              <a:lnSpc>
                <a:spcPct val="90000"/>
              </a:lnSpc>
            </a:pPr>
            <a:r>
              <a:rPr lang="en-US" altLang="en-US" sz="1800" b="1" dirty="0">
                <a:latin typeface="Lucida Sans" panose="020B0602040502020204" pitchFamily="34" charset="0"/>
              </a:rPr>
              <a:t>concept– utilization </a:t>
            </a:r>
          </a:p>
          <a:p>
            <a:pPr>
              <a:lnSpc>
                <a:spcPct val="90000"/>
              </a:lnSpc>
            </a:pPr>
            <a:r>
              <a:rPr lang="en-US" altLang="en-US" sz="1800" b="1" dirty="0">
                <a:latin typeface="Lucida Sans" panose="020B0602040502020204" pitchFamily="34" charset="0"/>
              </a:rPr>
              <a:t>of the intricacy and uniqueness of an actual fracture.</a:t>
            </a:r>
          </a:p>
          <a:p>
            <a:pPr>
              <a:lnSpc>
                <a:spcPct val="90000"/>
              </a:lnSpc>
            </a:pPr>
            <a:endParaRPr lang="en-US" altLang="en-US" sz="1800" b="1" dirty="0">
              <a:latin typeface="Lucida Sans" panose="020B0602040502020204" pitchFamily="34" charset="0"/>
            </a:endParaRPr>
          </a:p>
          <a:p>
            <a:pPr>
              <a:lnSpc>
                <a:spcPct val="90000"/>
              </a:lnSpc>
            </a:pPr>
            <a:r>
              <a:rPr lang="en-US" altLang="en-US" sz="1800" b="1" dirty="0">
                <a:latin typeface="Lucida Sans" panose="020B0602040502020204" pitchFamily="34" charset="0"/>
              </a:rPr>
              <a:t>Typical crack propagation velocity </a:t>
            </a:r>
          </a:p>
          <a:p>
            <a:pPr>
              <a:lnSpc>
                <a:spcPct val="90000"/>
              </a:lnSpc>
            </a:pPr>
            <a:r>
              <a:rPr lang="en-US" altLang="en-US" sz="1800" b="1" dirty="0">
                <a:latin typeface="Lucida Sans" panose="020B0602040502020204" pitchFamily="34" charset="0"/>
              </a:rPr>
              <a:t>in solids is of the </a:t>
            </a:r>
          </a:p>
          <a:p>
            <a:pPr>
              <a:lnSpc>
                <a:spcPct val="90000"/>
              </a:lnSpc>
            </a:pPr>
            <a:r>
              <a:rPr lang="en-US" altLang="en-US" sz="1800" b="1" dirty="0">
                <a:latin typeface="Lucida Sans" panose="020B0602040502020204" pitchFamily="34" charset="0"/>
              </a:rPr>
              <a:t>order of 2400 m/s. </a:t>
            </a:r>
          </a:p>
          <a:p>
            <a:pPr>
              <a:lnSpc>
                <a:spcPct val="90000"/>
              </a:lnSpc>
            </a:pPr>
            <a:r>
              <a:rPr lang="en-US" altLang="en-US" sz="1800" b="1" dirty="0">
                <a:latin typeface="Lucida Sans" panose="020B0602040502020204" pitchFamily="34" charset="0"/>
              </a:rPr>
              <a:t>A fracture surface of </a:t>
            </a:r>
          </a:p>
          <a:p>
            <a:pPr>
              <a:lnSpc>
                <a:spcPct val="90000"/>
              </a:lnSpc>
            </a:pPr>
            <a:r>
              <a:rPr lang="en-US" altLang="en-US" sz="1800" b="1" dirty="0">
                <a:latin typeface="Lucida Sans" panose="020B0602040502020204" pitchFamily="34" charset="0"/>
              </a:rPr>
              <a:t>1 in</a:t>
            </a:r>
            <a:r>
              <a:rPr lang="en-US" altLang="en-US" sz="1800" b="1" baseline="30000" dirty="0">
                <a:latin typeface="Lucida Sans" panose="020B0602040502020204" pitchFamily="34" charset="0"/>
              </a:rPr>
              <a:t>2</a:t>
            </a:r>
            <a:r>
              <a:rPr lang="en-US" altLang="en-US" sz="1800" b="1" dirty="0">
                <a:latin typeface="Lucida Sans" panose="020B0602040502020204" pitchFamily="34" charset="0"/>
              </a:rPr>
              <a:t> (6.45 cm</a:t>
            </a:r>
            <a:r>
              <a:rPr lang="en-US" altLang="en-US" sz="1800" b="1" baseline="30000" dirty="0">
                <a:latin typeface="Lucida Sans" panose="020B0602040502020204" pitchFamily="34" charset="0"/>
              </a:rPr>
              <a:t>2</a:t>
            </a:r>
            <a:r>
              <a:rPr lang="en-US" altLang="en-US" sz="1800" b="1" dirty="0">
                <a:latin typeface="Lucida Sans" panose="020B0602040502020204" pitchFamily="34" charset="0"/>
              </a:rPr>
              <a:t>)could be generated in </a:t>
            </a:r>
          </a:p>
          <a:p>
            <a:pPr>
              <a:lnSpc>
                <a:spcPct val="90000"/>
              </a:lnSpc>
            </a:pPr>
            <a:r>
              <a:rPr lang="en-US" altLang="en-US" sz="1800" b="1" dirty="0" err="1">
                <a:latin typeface="Lucida Sans" panose="020B0602040502020204" pitchFamily="34" charset="0"/>
              </a:rPr>
              <a:t>approx</a:t>
            </a:r>
            <a:r>
              <a:rPr lang="en-US" altLang="en-US" sz="1800" b="1" dirty="0">
                <a:latin typeface="Lucida Sans" panose="020B0602040502020204" pitchFamily="34" charset="0"/>
              </a:rPr>
              <a:t> 10</a:t>
            </a:r>
            <a:r>
              <a:rPr lang="en-US" altLang="en-US" sz="1800" b="1" dirty="0">
                <a:latin typeface="Lucida Sans" panose="020B0602040502020204" pitchFamily="34" charset="0"/>
                <a:cs typeface="Times New Roman" panose="02020603050405020304" pitchFamily="18" charset="0"/>
              </a:rPr>
              <a:t>µs.</a:t>
            </a:r>
          </a:p>
          <a:p>
            <a:pPr>
              <a:lnSpc>
                <a:spcPct val="90000"/>
              </a:lnSpc>
            </a:pPr>
            <a:endParaRPr lang="en-US" altLang="en-US" sz="1800" b="1" dirty="0">
              <a:latin typeface="Lucida Sans" panose="020B0602040502020204" pitchFamily="34" charset="0"/>
              <a:cs typeface="Times New Roman" panose="02020603050405020304" pitchFamily="18" charset="0"/>
            </a:endParaRPr>
          </a:p>
          <a:p>
            <a:pPr>
              <a:lnSpc>
                <a:spcPct val="90000"/>
              </a:lnSpc>
            </a:pPr>
            <a:r>
              <a:rPr lang="en-US" altLang="en-US" sz="1800" b="1" dirty="0">
                <a:latin typeface="Lucida Sans" panose="020B0602040502020204" pitchFamily="34" charset="0"/>
                <a:cs typeface="Times New Roman" panose="02020603050405020304" pitchFamily="18" charset="0"/>
              </a:rPr>
              <a:t>Are not subject to adventitious replications</a:t>
            </a:r>
            <a:endParaRPr lang="en-US" altLang="en-US" sz="1800" b="1" dirty="0">
              <a:latin typeface="Lucida Sans" panose="020B0602040502020204" pitchFamily="34" charset="0"/>
            </a:endParaRPr>
          </a:p>
        </p:txBody>
      </p:sp>
      <p:sp>
        <p:nvSpPr>
          <p:cNvPr id="16396" name="Text Box 12">
            <a:extLst>
              <a:ext uri="{FF2B5EF4-FFF2-40B4-BE49-F238E27FC236}">
                <a16:creationId xmlns:a16="http://schemas.microsoft.com/office/drawing/2014/main" id="{13A7D956-7108-42E5-85F4-445F0090D20D}"/>
              </a:ext>
            </a:extLst>
          </p:cNvPr>
          <p:cNvSpPr txBox="1">
            <a:spLocks noChangeArrowheads="1"/>
          </p:cNvSpPr>
          <p:nvPr/>
        </p:nvSpPr>
        <p:spPr bwMode="auto">
          <a:xfrm>
            <a:off x="1981200" y="6172200"/>
            <a:ext cx="6064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incontrovertible evidence – taken for granted</a:t>
            </a:r>
          </a:p>
        </p:txBody>
      </p:sp>
      <p:sp>
        <p:nvSpPr>
          <p:cNvPr id="16397" name="Text Box 13">
            <a:extLst>
              <a:ext uri="{FF2B5EF4-FFF2-40B4-BE49-F238E27FC236}">
                <a16:creationId xmlns:a16="http://schemas.microsoft.com/office/drawing/2014/main" id="{9EE020DB-925F-4CB4-A7C4-B46363EE9CE8}"/>
              </a:ext>
            </a:extLst>
          </p:cNvPr>
          <p:cNvSpPr txBox="1">
            <a:spLocks noChangeArrowheads="1"/>
          </p:cNvSpPr>
          <p:nvPr/>
        </p:nvSpPr>
        <p:spPr bwMode="auto">
          <a:xfrm>
            <a:off x="7646988" y="6400800"/>
            <a:ext cx="1420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ranbsingh</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box(in)">
                                      <p:cBhvr>
                                        <p:cTn id="7" dur="500"/>
                                        <p:tgtEl>
                                          <p:spTgt spid="1639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6392"/>
                                        </p:tgtEl>
                                        <p:attrNameLst>
                                          <p:attrName>style.visibility</p:attrName>
                                        </p:attrNameLst>
                                      </p:cBhvr>
                                      <p:to>
                                        <p:strVal val="visible"/>
                                      </p:to>
                                    </p:set>
                                    <p:animEffect transition="in" filter="box(in)">
                                      <p:cBhvr>
                                        <p:cTn id="10" dur="500"/>
                                        <p:tgtEl>
                                          <p:spTgt spid="1639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6393"/>
                                        </p:tgtEl>
                                        <p:attrNameLst>
                                          <p:attrName>style.visibility</p:attrName>
                                        </p:attrNameLst>
                                      </p:cBhvr>
                                      <p:to>
                                        <p:strVal val="visible"/>
                                      </p:to>
                                    </p:set>
                                    <p:animEffect transition="in" filter="checkerboard(across)">
                                      <p:cBhvr>
                                        <p:cTn id="15" dur="500"/>
                                        <p:tgtEl>
                                          <p:spTgt spid="1639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394"/>
                                        </p:tgtEl>
                                        <p:attrNameLst>
                                          <p:attrName>style.visibility</p:attrName>
                                        </p:attrNameLst>
                                      </p:cBhvr>
                                      <p:to>
                                        <p:strVal val="visible"/>
                                      </p:to>
                                    </p:set>
                                    <p:anim calcmode="lin" valueType="num">
                                      <p:cBhvr additive="base">
                                        <p:cTn id="20" dur="500" fill="hold"/>
                                        <p:tgtEl>
                                          <p:spTgt spid="16394"/>
                                        </p:tgtEl>
                                        <p:attrNameLst>
                                          <p:attrName>ppt_x</p:attrName>
                                        </p:attrNameLst>
                                      </p:cBhvr>
                                      <p:tavLst>
                                        <p:tav tm="0">
                                          <p:val>
                                            <p:strVal val="#ppt_x"/>
                                          </p:val>
                                        </p:tav>
                                        <p:tav tm="100000">
                                          <p:val>
                                            <p:strVal val="#ppt_x"/>
                                          </p:val>
                                        </p:tav>
                                      </p:tavLst>
                                    </p:anim>
                                    <p:anim calcmode="lin" valueType="num">
                                      <p:cBhvr additive="base">
                                        <p:cTn id="21" dur="500" fill="hold"/>
                                        <p:tgtEl>
                                          <p:spTgt spid="16394"/>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16395">
                                            <p:txEl>
                                              <p:pRg st="0" end="0"/>
                                            </p:txEl>
                                          </p:spTgt>
                                        </p:tgtEl>
                                        <p:attrNameLst>
                                          <p:attrName>style.visibility</p:attrName>
                                        </p:attrNameLst>
                                      </p:cBhvr>
                                      <p:to>
                                        <p:strVal val="visible"/>
                                      </p:to>
                                    </p:set>
                                    <p:animEffect transition="in" filter="box(in)">
                                      <p:cBhvr>
                                        <p:cTn id="26" dur="500"/>
                                        <p:tgtEl>
                                          <p:spTgt spid="16395">
                                            <p:txEl>
                                              <p:pRg st="0" end="0"/>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16395">
                                            <p:txEl>
                                              <p:pRg st="1" end="1"/>
                                            </p:txEl>
                                          </p:spTgt>
                                        </p:tgtEl>
                                        <p:attrNameLst>
                                          <p:attrName>style.visibility</p:attrName>
                                        </p:attrNameLst>
                                      </p:cBhvr>
                                      <p:to>
                                        <p:strVal val="visible"/>
                                      </p:to>
                                    </p:set>
                                    <p:animEffect transition="in" filter="box(in)">
                                      <p:cBhvr>
                                        <p:cTn id="29" dur="500"/>
                                        <p:tgtEl>
                                          <p:spTgt spid="16395">
                                            <p:txEl>
                                              <p:pRg st="1" end="1"/>
                                            </p:txEl>
                                          </p:spTgt>
                                        </p:tgtEl>
                                      </p:cBhvr>
                                    </p:animEffect>
                                  </p:childTnLst>
                                </p:cTn>
                              </p:par>
                              <p:par>
                                <p:cTn id="30" presetID="4" presetClass="entr" presetSubtype="16" fill="hold" nodeType="withEffect">
                                  <p:stCondLst>
                                    <p:cond delay="0"/>
                                  </p:stCondLst>
                                  <p:childTnLst>
                                    <p:set>
                                      <p:cBhvr>
                                        <p:cTn id="31" dur="1" fill="hold">
                                          <p:stCondLst>
                                            <p:cond delay="0"/>
                                          </p:stCondLst>
                                        </p:cTn>
                                        <p:tgtEl>
                                          <p:spTgt spid="16395">
                                            <p:txEl>
                                              <p:pRg st="2" end="2"/>
                                            </p:txEl>
                                          </p:spTgt>
                                        </p:tgtEl>
                                        <p:attrNameLst>
                                          <p:attrName>style.visibility</p:attrName>
                                        </p:attrNameLst>
                                      </p:cBhvr>
                                      <p:to>
                                        <p:strVal val="visible"/>
                                      </p:to>
                                    </p:set>
                                    <p:animEffect transition="in" filter="box(in)">
                                      <p:cBhvr>
                                        <p:cTn id="32" dur="500"/>
                                        <p:tgtEl>
                                          <p:spTgt spid="16395">
                                            <p:txEl>
                                              <p:pRg st="2" end="2"/>
                                            </p:txEl>
                                          </p:spTgt>
                                        </p:tgtEl>
                                      </p:cBhvr>
                                    </p:animEffect>
                                  </p:childTnLst>
                                </p:cTn>
                              </p:par>
                              <p:par>
                                <p:cTn id="33" presetID="4" presetClass="entr" presetSubtype="16" fill="hold" nodeType="withEffect">
                                  <p:stCondLst>
                                    <p:cond delay="0"/>
                                  </p:stCondLst>
                                  <p:childTnLst>
                                    <p:set>
                                      <p:cBhvr>
                                        <p:cTn id="34" dur="1" fill="hold">
                                          <p:stCondLst>
                                            <p:cond delay="0"/>
                                          </p:stCondLst>
                                        </p:cTn>
                                        <p:tgtEl>
                                          <p:spTgt spid="16395">
                                            <p:txEl>
                                              <p:pRg st="3" end="3"/>
                                            </p:txEl>
                                          </p:spTgt>
                                        </p:tgtEl>
                                        <p:attrNameLst>
                                          <p:attrName>style.visibility</p:attrName>
                                        </p:attrNameLst>
                                      </p:cBhvr>
                                      <p:to>
                                        <p:strVal val="visible"/>
                                      </p:to>
                                    </p:set>
                                    <p:animEffect transition="in" filter="box(in)">
                                      <p:cBhvr>
                                        <p:cTn id="35" dur="500"/>
                                        <p:tgtEl>
                                          <p:spTgt spid="16395">
                                            <p:txEl>
                                              <p:pRg st="3" end="3"/>
                                            </p:txEl>
                                          </p:spTgt>
                                        </p:tgtEl>
                                      </p:cBhvr>
                                    </p:animEffect>
                                  </p:childTnLst>
                                </p:cTn>
                              </p:par>
                              <p:par>
                                <p:cTn id="36" presetID="4" presetClass="entr" presetSubtype="16" fill="hold" nodeType="withEffect">
                                  <p:stCondLst>
                                    <p:cond delay="0"/>
                                  </p:stCondLst>
                                  <p:childTnLst>
                                    <p:set>
                                      <p:cBhvr>
                                        <p:cTn id="37" dur="1" fill="hold">
                                          <p:stCondLst>
                                            <p:cond delay="0"/>
                                          </p:stCondLst>
                                        </p:cTn>
                                        <p:tgtEl>
                                          <p:spTgt spid="16395">
                                            <p:txEl>
                                              <p:pRg st="4" end="4"/>
                                            </p:txEl>
                                          </p:spTgt>
                                        </p:tgtEl>
                                        <p:attrNameLst>
                                          <p:attrName>style.visibility</p:attrName>
                                        </p:attrNameLst>
                                      </p:cBhvr>
                                      <p:to>
                                        <p:strVal val="visible"/>
                                      </p:to>
                                    </p:set>
                                    <p:animEffect transition="in" filter="box(in)">
                                      <p:cBhvr>
                                        <p:cTn id="38" dur="500"/>
                                        <p:tgtEl>
                                          <p:spTgt spid="16395">
                                            <p:txEl>
                                              <p:pRg st="4" end="4"/>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8" presetClass="entr" presetSubtype="16" fill="hold" nodeType="clickEffect">
                                  <p:stCondLst>
                                    <p:cond delay="0"/>
                                  </p:stCondLst>
                                  <p:childTnLst>
                                    <p:set>
                                      <p:cBhvr>
                                        <p:cTn id="42" dur="1" fill="hold">
                                          <p:stCondLst>
                                            <p:cond delay="0"/>
                                          </p:stCondLst>
                                        </p:cTn>
                                        <p:tgtEl>
                                          <p:spTgt spid="16395">
                                            <p:txEl>
                                              <p:pRg st="6" end="6"/>
                                            </p:txEl>
                                          </p:spTgt>
                                        </p:tgtEl>
                                        <p:attrNameLst>
                                          <p:attrName>style.visibility</p:attrName>
                                        </p:attrNameLst>
                                      </p:cBhvr>
                                      <p:to>
                                        <p:strVal val="visible"/>
                                      </p:to>
                                    </p:set>
                                    <p:animEffect transition="in" filter="diamond(in)">
                                      <p:cBhvr>
                                        <p:cTn id="43" dur="2000"/>
                                        <p:tgtEl>
                                          <p:spTgt spid="16395">
                                            <p:txEl>
                                              <p:pRg st="6" end="6"/>
                                            </p:txEl>
                                          </p:spTgt>
                                        </p:tgtEl>
                                      </p:cBhvr>
                                    </p:animEffect>
                                  </p:childTnLst>
                                </p:cTn>
                              </p:par>
                              <p:par>
                                <p:cTn id="44" presetID="8" presetClass="entr" presetSubtype="16" fill="hold" nodeType="withEffect">
                                  <p:stCondLst>
                                    <p:cond delay="0"/>
                                  </p:stCondLst>
                                  <p:childTnLst>
                                    <p:set>
                                      <p:cBhvr>
                                        <p:cTn id="45" dur="1" fill="hold">
                                          <p:stCondLst>
                                            <p:cond delay="0"/>
                                          </p:stCondLst>
                                        </p:cTn>
                                        <p:tgtEl>
                                          <p:spTgt spid="16395">
                                            <p:txEl>
                                              <p:pRg st="7" end="7"/>
                                            </p:txEl>
                                          </p:spTgt>
                                        </p:tgtEl>
                                        <p:attrNameLst>
                                          <p:attrName>style.visibility</p:attrName>
                                        </p:attrNameLst>
                                      </p:cBhvr>
                                      <p:to>
                                        <p:strVal val="visible"/>
                                      </p:to>
                                    </p:set>
                                    <p:animEffect transition="in" filter="diamond(in)">
                                      <p:cBhvr>
                                        <p:cTn id="46" dur="2000"/>
                                        <p:tgtEl>
                                          <p:spTgt spid="16395">
                                            <p:txEl>
                                              <p:pRg st="7" end="7"/>
                                            </p:txEl>
                                          </p:spTgt>
                                        </p:tgtEl>
                                      </p:cBhvr>
                                    </p:animEffect>
                                  </p:childTnLst>
                                </p:cTn>
                              </p:par>
                              <p:par>
                                <p:cTn id="47" presetID="8" presetClass="entr" presetSubtype="16" fill="hold" nodeType="withEffect">
                                  <p:stCondLst>
                                    <p:cond delay="0"/>
                                  </p:stCondLst>
                                  <p:childTnLst>
                                    <p:set>
                                      <p:cBhvr>
                                        <p:cTn id="48" dur="1" fill="hold">
                                          <p:stCondLst>
                                            <p:cond delay="0"/>
                                          </p:stCondLst>
                                        </p:cTn>
                                        <p:tgtEl>
                                          <p:spTgt spid="16395">
                                            <p:txEl>
                                              <p:pRg st="8" end="8"/>
                                            </p:txEl>
                                          </p:spTgt>
                                        </p:tgtEl>
                                        <p:attrNameLst>
                                          <p:attrName>style.visibility</p:attrName>
                                        </p:attrNameLst>
                                      </p:cBhvr>
                                      <p:to>
                                        <p:strVal val="visible"/>
                                      </p:to>
                                    </p:set>
                                    <p:animEffect transition="in" filter="diamond(in)">
                                      <p:cBhvr>
                                        <p:cTn id="49" dur="2000"/>
                                        <p:tgtEl>
                                          <p:spTgt spid="16395">
                                            <p:txEl>
                                              <p:pRg st="8" end="8"/>
                                            </p:txEl>
                                          </p:spTgt>
                                        </p:tgtEl>
                                      </p:cBhvr>
                                    </p:animEffect>
                                  </p:childTnLst>
                                </p:cTn>
                              </p:par>
                              <p:par>
                                <p:cTn id="50" presetID="8" presetClass="entr" presetSubtype="16" fill="hold" nodeType="withEffect">
                                  <p:stCondLst>
                                    <p:cond delay="0"/>
                                  </p:stCondLst>
                                  <p:childTnLst>
                                    <p:set>
                                      <p:cBhvr>
                                        <p:cTn id="51" dur="1" fill="hold">
                                          <p:stCondLst>
                                            <p:cond delay="0"/>
                                          </p:stCondLst>
                                        </p:cTn>
                                        <p:tgtEl>
                                          <p:spTgt spid="16395">
                                            <p:txEl>
                                              <p:pRg st="9" end="9"/>
                                            </p:txEl>
                                          </p:spTgt>
                                        </p:tgtEl>
                                        <p:attrNameLst>
                                          <p:attrName>style.visibility</p:attrName>
                                        </p:attrNameLst>
                                      </p:cBhvr>
                                      <p:to>
                                        <p:strVal val="visible"/>
                                      </p:to>
                                    </p:set>
                                    <p:animEffect transition="in" filter="diamond(in)">
                                      <p:cBhvr>
                                        <p:cTn id="52" dur="2000"/>
                                        <p:tgtEl>
                                          <p:spTgt spid="16395">
                                            <p:txEl>
                                              <p:pRg st="9" end="9"/>
                                            </p:txEl>
                                          </p:spTgt>
                                        </p:tgtEl>
                                      </p:cBhvr>
                                    </p:animEffect>
                                  </p:childTnLst>
                                </p:cTn>
                              </p:par>
                              <p:par>
                                <p:cTn id="53" presetID="8" presetClass="entr" presetSubtype="16" fill="hold" nodeType="withEffect">
                                  <p:stCondLst>
                                    <p:cond delay="0"/>
                                  </p:stCondLst>
                                  <p:childTnLst>
                                    <p:set>
                                      <p:cBhvr>
                                        <p:cTn id="54" dur="1" fill="hold">
                                          <p:stCondLst>
                                            <p:cond delay="0"/>
                                          </p:stCondLst>
                                        </p:cTn>
                                        <p:tgtEl>
                                          <p:spTgt spid="16395">
                                            <p:txEl>
                                              <p:pRg st="10" end="10"/>
                                            </p:txEl>
                                          </p:spTgt>
                                        </p:tgtEl>
                                        <p:attrNameLst>
                                          <p:attrName>style.visibility</p:attrName>
                                        </p:attrNameLst>
                                      </p:cBhvr>
                                      <p:to>
                                        <p:strVal val="visible"/>
                                      </p:to>
                                    </p:set>
                                    <p:animEffect transition="in" filter="diamond(in)">
                                      <p:cBhvr>
                                        <p:cTn id="55" dur="2000"/>
                                        <p:tgtEl>
                                          <p:spTgt spid="16395">
                                            <p:txEl>
                                              <p:pRg st="10" end="10"/>
                                            </p:txEl>
                                          </p:spTgt>
                                        </p:tgtEl>
                                      </p:cBhvr>
                                    </p:animEffect>
                                  </p:childTnLst>
                                </p:cTn>
                              </p:par>
                              <p:par>
                                <p:cTn id="56" presetID="8" presetClass="entr" presetSubtype="16" fill="hold" nodeType="withEffect">
                                  <p:stCondLst>
                                    <p:cond delay="0"/>
                                  </p:stCondLst>
                                  <p:childTnLst>
                                    <p:set>
                                      <p:cBhvr>
                                        <p:cTn id="57" dur="1" fill="hold">
                                          <p:stCondLst>
                                            <p:cond delay="0"/>
                                          </p:stCondLst>
                                        </p:cTn>
                                        <p:tgtEl>
                                          <p:spTgt spid="16395">
                                            <p:txEl>
                                              <p:pRg st="11" end="11"/>
                                            </p:txEl>
                                          </p:spTgt>
                                        </p:tgtEl>
                                        <p:attrNameLst>
                                          <p:attrName>style.visibility</p:attrName>
                                        </p:attrNameLst>
                                      </p:cBhvr>
                                      <p:to>
                                        <p:strVal val="visible"/>
                                      </p:to>
                                    </p:set>
                                    <p:animEffect transition="in" filter="diamond(in)">
                                      <p:cBhvr>
                                        <p:cTn id="58" dur="2000"/>
                                        <p:tgtEl>
                                          <p:spTgt spid="16395">
                                            <p:txEl>
                                              <p:pRg st="11" end="11"/>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16395">
                                            <p:txEl>
                                              <p:pRg st="13" end="13"/>
                                            </p:txEl>
                                          </p:spTgt>
                                        </p:tgtEl>
                                        <p:attrNameLst>
                                          <p:attrName>style.visibility</p:attrName>
                                        </p:attrNameLst>
                                      </p:cBhvr>
                                      <p:to>
                                        <p:strVal val="visible"/>
                                      </p:to>
                                    </p:set>
                                    <p:anim calcmode="lin" valueType="num">
                                      <p:cBhvr additive="base">
                                        <p:cTn id="63" dur="500" fill="hold"/>
                                        <p:tgtEl>
                                          <p:spTgt spid="16395">
                                            <p:txEl>
                                              <p:pRg st="13" end="1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6395">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p:bldP spid="16392" grpId="0"/>
      <p:bldP spid="16393" grpId="0"/>
      <p:bldP spid="1639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a:extLst>
              <a:ext uri="{FF2B5EF4-FFF2-40B4-BE49-F238E27FC236}">
                <a16:creationId xmlns:a16="http://schemas.microsoft.com/office/drawing/2014/main" id="{BB78630B-DA53-452E-A62E-DAF9AEE8A173}"/>
              </a:ext>
            </a:extLst>
          </p:cNvPr>
          <p:cNvSpPr txBox="1">
            <a:spLocks noChangeArrowheads="1"/>
          </p:cNvSpPr>
          <p:nvPr/>
        </p:nvSpPr>
        <p:spPr bwMode="auto">
          <a:xfrm>
            <a:off x="1279525" y="706438"/>
            <a:ext cx="6950075" cy="538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t>Direct Physical Match</a:t>
            </a:r>
          </a:p>
          <a:p>
            <a:endParaRPr lang="en-US" altLang="en-US" sz="2800"/>
          </a:p>
          <a:p>
            <a:r>
              <a:rPr lang="en-US" altLang="en-US"/>
              <a:t>Association of features of two corresponding facture surfaces like jigsaw fit</a:t>
            </a:r>
          </a:p>
          <a:p>
            <a:endParaRPr lang="en-US" altLang="en-US"/>
          </a:p>
          <a:p>
            <a:r>
              <a:rPr lang="en-US" altLang="en-US" sz="2800" b="1"/>
              <a:t>Indirect Physical Match</a:t>
            </a:r>
          </a:p>
          <a:p>
            <a:endParaRPr lang="en-US" altLang="en-US"/>
          </a:p>
          <a:p>
            <a:r>
              <a:rPr lang="en-US" altLang="en-US">
                <a:latin typeface="Lucida Sans" panose="020B0602040502020204" pitchFamily="34" charset="0"/>
              </a:rPr>
              <a:t>In case of</a:t>
            </a:r>
          </a:p>
          <a:p>
            <a:r>
              <a:rPr lang="en-US" altLang="en-US"/>
              <a:t> - Post fracture damage</a:t>
            </a:r>
          </a:p>
          <a:p>
            <a:r>
              <a:rPr lang="en-US" altLang="en-US"/>
              <a:t> - Intervening segment or section missing</a:t>
            </a:r>
          </a:p>
          <a:p>
            <a:r>
              <a:rPr lang="en-US" altLang="en-US">
                <a:latin typeface="Lucida Sans" panose="020B0602040502020204" pitchFamily="34" charset="0"/>
              </a:rPr>
              <a:t>direct physical match is not possible</a:t>
            </a:r>
          </a:p>
          <a:p>
            <a:endParaRPr lang="en-US" altLang="en-US">
              <a:latin typeface="Lucida Sans" panose="020B0602040502020204" pitchFamily="34" charset="0"/>
            </a:endParaRPr>
          </a:p>
          <a:p>
            <a:r>
              <a:rPr lang="en-US" altLang="en-US"/>
              <a:t>The continuity of both surface and internal features are utilizes to evaluate the possibility of an association</a:t>
            </a:r>
          </a:p>
        </p:txBody>
      </p:sp>
      <p:sp>
        <p:nvSpPr>
          <p:cNvPr id="21509" name="Text Box 5">
            <a:extLst>
              <a:ext uri="{FF2B5EF4-FFF2-40B4-BE49-F238E27FC236}">
                <a16:creationId xmlns:a16="http://schemas.microsoft.com/office/drawing/2014/main" id="{6250D85C-E202-484A-8C87-4BE4D9B70DC9}"/>
              </a:ext>
            </a:extLst>
          </p:cNvPr>
          <p:cNvSpPr txBox="1">
            <a:spLocks noChangeArrowheads="1"/>
          </p:cNvSpPr>
          <p:nvPr/>
        </p:nvSpPr>
        <p:spPr bwMode="auto">
          <a:xfrm>
            <a:off x="7620000" y="6324600"/>
            <a:ext cx="1420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ranbsingh</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08">
                                            <p:txEl>
                                              <p:pRg st="4" end="4"/>
                                            </p:txEl>
                                          </p:spTgt>
                                        </p:tgtEl>
                                        <p:attrNameLst>
                                          <p:attrName>style.visibility</p:attrName>
                                        </p:attrNameLst>
                                      </p:cBhvr>
                                      <p:to>
                                        <p:strVal val="visible"/>
                                      </p:to>
                                    </p:set>
                                    <p:animEffect transition="in" filter="box(in)">
                                      <p:cBhvr>
                                        <p:cTn id="7" dur="500"/>
                                        <p:tgtEl>
                                          <p:spTgt spid="21508">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1508">
                                            <p:txEl>
                                              <p:pRg st="2" end="2"/>
                                            </p:txEl>
                                          </p:spTgt>
                                        </p:tgtEl>
                                        <p:attrNameLst>
                                          <p:attrName>style.visibility</p:attrName>
                                        </p:attrNameLst>
                                      </p:cBhvr>
                                      <p:to>
                                        <p:strVal val="visible"/>
                                      </p:to>
                                    </p:set>
                                    <p:animEffect transition="in" filter="diamond(in)">
                                      <p:cBhvr>
                                        <p:cTn id="12" dur="2000"/>
                                        <p:tgtEl>
                                          <p:spTgt spid="2150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21508">
                                            <p:txEl>
                                              <p:pRg st="6" end="6"/>
                                            </p:txEl>
                                          </p:spTgt>
                                        </p:tgtEl>
                                        <p:attrNameLst>
                                          <p:attrName>style.visibility</p:attrName>
                                        </p:attrNameLst>
                                      </p:cBhvr>
                                      <p:to>
                                        <p:strVal val="visible"/>
                                      </p:to>
                                    </p:set>
                                    <p:animEffect transition="in" filter="slide(fromBottom)">
                                      <p:cBhvr>
                                        <p:cTn id="17" dur="500"/>
                                        <p:tgtEl>
                                          <p:spTgt spid="21508">
                                            <p:txEl>
                                              <p:pRg st="6" end="6"/>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21508">
                                            <p:txEl>
                                              <p:pRg st="7" end="7"/>
                                            </p:txEl>
                                          </p:spTgt>
                                        </p:tgtEl>
                                        <p:attrNameLst>
                                          <p:attrName>style.visibility</p:attrName>
                                        </p:attrNameLst>
                                      </p:cBhvr>
                                      <p:to>
                                        <p:strVal val="visible"/>
                                      </p:to>
                                    </p:set>
                                    <p:animEffect transition="in" filter="slide(fromBottom)">
                                      <p:cBhvr>
                                        <p:cTn id="20" dur="500"/>
                                        <p:tgtEl>
                                          <p:spTgt spid="21508">
                                            <p:txEl>
                                              <p:pRg st="7" end="7"/>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21508">
                                            <p:txEl>
                                              <p:pRg st="8" end="8"/>
                                            </p:txEl>
                                          </p:spTgt>
                                        </p:tgtEl>
                                        <p:attrNameLst>
                                          <p:attrName>style.visibility</p:attrName>
                                        </p:attrNameLst>
                                      </p:cBhvr>
                                      <p:to>
                                        <p:strVal val="visible"/>
                                      </p:to>
                                    </p:set>
                                    <p:animEffect transition="in" filter="slide(fromBottom)">
                                      <p:cBhvr>
                                        <p:cTn id="23" dur="500"/>
                                        <p:tgtEl>
                                          <p:spTgt spid="21508">
                                            <p:txEl>
                                              <p:pRg st="8" end="8"/>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21508">
                                            <p:txEl>
                                              <p:pRg st="9" end="9"/>
                                            </p:txEl>
                                          </p:spTgt>
                                        </p:tgtEl>
                                        <p:attrNameLst>
                                          <p:attrName>style.visibility</p:attrName>
                                        </p:attrNameLst>
                                      </p:cBhvr>
                                      <p:to>
                                        <p:strVal val="visible"/>
                                      </p:to>
                                    </p:set>
                                    <p:animEffect transition="in" filter="slide(fromBottom)">
                                      <p:cBhvr>
                                        <p:cTn id="26" dur="500"/>
                                        <p:tgtEl>
                                          <p:spTgt spid="21508">
                                            <p:txEl>
                                              <p:pRg st="9" end="9"/>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nodeType="clickEffect">
                                  <p:stCondLst>
                                    <p:cond delay="0"/>
                                  </p:stCondLst>
                                  <p:childTnLst>
                                    <p:set>
                                      <p:cBhvr>
                                        <p:cTn id="30" dur="1" fill="hold">
                                          <p:stCondLst>
                                            <p:cond delay="0"/>
                                          </p:stCondLst>
                                        </p:cTn>
                                        <p:tgtEl>
                                          <p:spTgt spid="21508">
                                            <p:txEl>
                                              <p:pRg st="11" end="11"/>
                                            </p:txEl>
                                          </p:spTgt>
                                        </p:tgtEl>
                                        <p:attrNameLst>
                                          <p:attrName>style.visibility</p:attrName>
                                        </p:attrNameLst>
                                      </p:cBhvr>
                                      <p:to>
                                        <p:strVal val="visible"/>
                                      </p:to>
                                    </p:set>
                                    <p:animEffect transition="in" filter="slide(fromBottom)">
                                      <p:cBhvr>
                                        <p:cTn id="31" dur="500"/>
                                        <p:tgtEl>
                                          <p:spTgt spid="2150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a:extLst>
              <a:ext uri="{FF2B5EF4-FFF2-40B4-BE49-F238E27FC236}">
                <a16:creationId xmlns:a16="http://schemas.microsoft.com/office/drawing/2014/main" id="{31AD8779-BDC2-425F-93AE-C6C899612A71}"/>
              </a:ext>
            </a:extLst>
          </p:cNvPr>
          <p:cNvSpPr txBox="1">
            <a:spLocks noChangeArrowheads="1"/>
          </p:cNvSpPr>
          <p:nvPr/>
        </p:nvSpPr>
        <p:spPr bwMode="auto">
          <a:xfrm>
            <a:off x="669925" y="1298575"/>
            <a:ext cx="7788275"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Broken and severed parts of  articles  recovered  from   the </a:t>
            </a:r>
          </a:p>
          <a:p>
            <a:r>
              <a:rPr lang="en-US" altLang="en-US"/>
              <a:t>scene of occurrence and those from the  person, house,  or vehicle provide a definite type of evidence if hand in glove </a:t>
            </a:r>
          </a:p>
          <a:p>
            <a:r>
              <a:rPr lang="en-US" altLang="en-US"/>
              <a:t>fit is obtained. The variety of evidences in his type is in fact limitless.</a:t>
            </a:r>
          </a:p>
          <a:p>
            <a:endParaRPr lang="en-US" altLang="en-US"/>
          </a:p>
        </p:txBody>
      </p:sp>
      <p:sp>
        <p:nvSpPr>
          <p:cNvPr id="13318" name="Text Box 6">
            <a:extLst>
              <a:ext uri="{FF2B5EF4-FFF2-40B4-BE49-F238E27FC236}">
                <a16:creationId xmlns:a16="http://schemas.microsoft.com/office/drawing/2014/main" id="{21CBB990-A507-44A4-99D9-40AC3930AA1B}"/>
              </a:ext>
            </a:extLst>
          </p:cNvPr>
          <p:cNvSpPr txBox="1">
            <a:spLocks noChangeArrowheads="1"/>
          </p:cNvSpPr>
          <p:nvPr/>
        </p:nvSpPr>
        <p:spPr bwMode="auto">
          <a:xfrm>
            <a:off x="685800" y="3797300"/>
            <a:ext cx="77882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In some cases where the article has appreciable projections and depressions at the cross section. They provide suitable material for comparison. The irregularities on one part are cast and compared with the irregularities on the other part. They match if they originally form one article. </a:t>
            </a:r>
          </a:p>
        </p:txBody>
      </p:sp>
      <p:sp>
        <p:nvSpPr>
          <p:cNvPr id="13319" name="Text Box 7">
            <a:extLst>
              <a:ext uri="{FF2B5EF4-FFF2-40B4-BE49-F238E27FC236}">
                <a16:creationId xmlns:a16="http://schemas.microsoft.com/office/drawing/2014/main" id="{C07FCD13-FA05-45F9-BE08-A0FEADAF4FD9}"/>
              </a:ext>
            </a:extLst>
          </p:cNvPr>
          <p:cNvSpPr txBox="1">
            <a:spLocks noChangeArrowheads="1"/>
          </p:cNvSpPr>
          <p:nvPr/>
        </p:nvSpPr>
        <p:spPr bwMode="auto">
          <a:xfrm>
            <a:off x="898525" y="412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13320" name="Text Box 8">
            <a:extLst>
              <a:ext uri="{FF2B5EF4-FFF2-40B4-BE49-F238E27FC236}">
                <a16:creationId xmlns:a16="http://schemas.microsoft.com/office/drawing/2014/main" id="{9F8AB75F-2436-4702-B46A-DB3D63C2EDB4}"/>
              </a:ext>
            </a:extLst>
          </p:cNvPr>
          <p:cNvSpPr txBox="1">
            <a:spLocks noChangeArrowheads="1"/>
          </p:cNvSpPr>
          <p:nvPr/>
        </p:nvSpPr>
        <p:spPr bwMode="auto">
          <a:xfrm>
            <a:off x="685800" y="381000"/>
            <a:ext cx="3076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Direct Physical Match</a:t>
            </a:r>
            <a:endParaRPr lang="en-US" altLang="en-US"/>
          </a:p>
        </p:txBody>
      </p:sp>
      <p:sp>
        <p:nvSpPr>
          <p:cNvPr id="13321" name="Text Box 9">
            <a:extLst>
              <a:ext uri="{FF2B5EF4-FFF2-40B4-BE49-F238E27FC236}">
                <a16:creationId xmlns:a16="http://schemas.microsoft.com/office/drawing/2014/main" id="{EBB4D0B6-8E11-40A8-9C13-B3C420E46C62}"/>
              </a:ext>
            </a:extLst>
          </p:cNvPr>
          <p:cNvSpPr txBox="1">
            <a:spLocks noChangeArrowheads="1"/>
          </p:cNvSpPr>
          <p:nvPr/>
        </p:nvSpPr>
        <p:spPr bwMode="auto">
          <a:xfrm>
            <a:off x="7620000" y="6324600"/>
            <a:ext cx="1420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ranbsingh</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animEffect transition="in" filter="diamond(in)">
                                      <p:cBhvr>
                                        <p:cTn id="7" dur="500"/>
                                        <p:tgtEl>
                                          <p:spTgt spid="13316">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3316">
                                            <p:txEl>
                                              <p:pRg st="1" end="1"/>
                                            </p:txEl>
                                          </p:spTgt>
                                        </p:tgtEl>
                                        <p:attrNameLst>
                                          <p:attrName>style.visibility</p:attrName>
                                        </p:attrNameLst>
                                      </p:cBhvr>
                                      <p:to>
                                        <p:strVal val="visible"/>
                                      </p:to>
                                    </p:set>
                                    <p:animEffect transition="in" filter="diamond(in)">
                                      <p:cBhvr>
                                        <p:cTn id="10" dur="500"/>
                                        <p:tgtEl>
                                          <p:spTgt spid="13316">
                                            <p:txEl>
                                              <p:pRg st="1" end="1"/>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3316">
                                            <p:txEl>
                                              <p:pRg st="2" end="2"/>
                                            </p:txEl>
                                          </p:spTgt>
                                        </p:tgtEl>
                                        <p:attrNameLst>
                                          <p:attrName>style.visibility</p:attrName>
                                        </p:attrNameLst>
                                      </p:cBhvr>
                                      <p:to>
                                        <p:strVal val="visible"/>
                                      </p:to>
                                    </p:set>
                                    <p:animEffect transition="in" filter="diamond(in)">
                                      <p:cBhvr>
                                        <p:cTn id="13" dur="500"/>
                                        <p:tgtEl>
                                          <p:spTgt spid="13316">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3318">
                                            <p:txEl>
                                              <p:pRg st="0" end="0"/>
                                            </p:txEl>
                                          </p:spTgt>
                                        </p:tgtEl>
                                        <p:attrNameLst>
                                          <p:attrName>style.visibility</p:attrName>
                                        </p:attrNameLst>
                                      </p:cBhvr>
                                      <p:to>
                                        <p:strVal val="visible"/>
                                      </p:to>
                                    </p:set>
                                    <p:anim calcmode="lin" valueType="num">
                                      <p:cBhvr additive="base">
                                        <p:cTn id="18" dur="500" fill="hold"/>
                                        <p:tgtEl>
                                          <p:spTgt spid="1331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33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Text Box 6">
            <a:extLst>
              <a:ext uri="{FF2B5EF4-FFF2-40B4-BE49-F238E27FC236}">
                <a16:creationId xmlns:a16="http://schemas.microsoft.com/office/drawing/2014/main" id="{1E411669-E568-4EBA-967F-652E706FAE2E}"/>
              </a:ext>
            </a:extLst>
          </p:cNvPr>
          <p:cNvSpPr txBox="1">
            <a:spLocks noChangeArrowheads="1"/>
          </p:cNvSpPr>
          <p:nvPr/>
        </p:nvSpPr>
        <p:spPr bwMode="auto">
          <a:xfrm>
            <a:off x="762000" y="1530350"/>
            <a:ext cx="77724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Culprits sometimes change the ends of the severed or broken parts intentionally or otherwise. The severed ends can still be connected with its counterpart. </a:t>
            </a:r>
          </a:p>
          <a:p>
            <a:endParaRPr lang="en-US" altLang="en-US"/>
          </a:p>
          <a:p>
            <a:r>
              <a:rPr lang="en-US" altLang="en-US"/>
              <a:t>The presence and continuity of the microscopic scratches on </a:t>
            </a:r>
          </a:p>
          <a:p>
            <a:r>
              <a:rPr lang="en-US" altLang="en-US"/>
              <a:t>the pieces prove useful. The scratches may be natural or due </a:t>
            </a:r>
          </a:p>
          <a:p>
            <a:r>
              <a:rPr lang="en-US" altLang="en-US"/>
              <a:t>to manufacturing defects.</a:t>
            </a:r>
          </a:p>
          <a:p>
            <a:endParaRPr lang="en-US" altLang="en-US"/>
          </a:p>
          <a:p>
            <a:r>
              <a:rPr lang="en-US" altLang="en-US"/>
              <a:t>A finger nail carries natural striation pattern. A piece of fingernail can be identified in respect of the finger from </a:t>
            </a:r>
          </a:p>
          <a:p>
            <a:r>
              <a:rPr lang="en-US" altLang="en-US"/>
              <a:t>which it has come even after years. </a:t>
            </a:r>
          </a:p>
        </p:txBody>
      </p:sp>
      <p:sp>
        <p:nvSpPr>
          <p:cNvPr id="14343" name="Text Box 7">
            <a:extLst>
              <a:ext uri="{FF2B5EF4-FFF2-40B4-BE49-F238E27FC236}">
                <a16:creationId xmlns:a16="http://schemas.microsoft.com/office/drawing/2014/main" id="{FB9D28ED-C38D-4D00-946C-DACA287A769A}"/>
              </a:ext>
            </a:extLst>
          </p:cNvPr>
          <p:cNvSpPr txBox="1">
            <a:spLocks noChangeArrowheads="1"/>
          </p:cNvSpPr>
          <p:nvPr/>
        </p:nvSpPr>
        <p:spPr bwMode="auto">
          <a:xfrm>
            <a:off x="746125" y="381000"/>
            <a:ext cx="3314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Indirect Physical Match</a:t>
            </a:r>
            <a:endParaRPr lang="en-US" altLang="en-US"/>
          </a:p>
        </p:txBody>
      </p:sp>
      <p:sp>
        <p:nvSpPr>
          <p:cNvPr id="14344" name="Text Box 8">
            <a:extLst>
              <a:ext uri="{FF2B5EF4-FFF2-40B4-BE49-F238E27FC236}">
                <a16:creationId xmlns:a16="http://schemas.microsoft.com/office/drawing/2014/main" id="{6533843D-5201-4CB4-AFB5-CA0E6A0D5271}"/>
              </a:ext>
            </a:extLst>
          </p:cNvPr>
          <p:cNvSpPr txBox="1">
            <a:spLocks noChangeArrowheads="1"/>
          </p:cNvSpPr>
          <p:nvPr/>
        </p:nvSpPr>
        <p:spPr bwMode="auto">
          <a:xfrm>
            <a:off x="7620000" y="6324600"/>
            <a:ext cx="1420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ranbsingh</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342">
                                            <p:txEl>
                                              <p:pRg st="0" end="0"/>
                                            </p:txEl>
                                          </p:spTgt>
                                        </p:tgtEl>
                                        <p:attrNameLst>
                                          <p:attrName>style.visibility</p:attrName>
                                        </p:attrNameLst>
                                      </p:cBhvr>
                                      <p:to>
                                        <p:strVal val="visible"/>
                                      </p:to>
                                    </p:set>
                                    <p:animEffect transition="in" filter="blinds(horizontal)">
                                      <p:cBhvr>
                                        <p:cTn id="7" dur="500"/>
                                        <p:tgtEl>
                                          <p:spTgt spid="143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4342">
                                            <p:txEl>
                                              <p:pRg st="2" end="2"/>
                                            </p:txEl>
                                          </p:spTgt>
                                        </p:tgtEl>
                                        <p:attrNameLst>
                                          <p:attrName>style.visibility</p:attrName>
                                        </p:attrNameLst>
                                      </p:cBhvr>
                                      <p:to>
                                        <p:strVal val="visible"/>
                                      </p:to>
                                    </p:set>
                                    <p:animEffect transition="in" filter="diamond(in)">
                                      <p:cBhvr>
                                        <p:cTn id="12" dur="1000"/>
                                        <p:tgtEl>
                                          <p:spTgt spid="14342">
                                            <p:txEl>
                                              <p:pRg st="2" end="2"/>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14342">
                                            <p:txEl>
                                              <p:pRg st="3" end="3"/>
                                            </p:txEl>
                                          </p:spTgt>
                                        </p:tgtEl>
                                        <p:attrNameLst>
                                          <p:attrName>style.visibility</p:attrName>
                                        </p:attrNameLst>
                                      </p:cBhvr>
                                      <p:to>
                                        <p:strVal val="visible"/>
                                      </p:to>
                                    </p:set>
                                    <p:animEffect transition="in" filter="diamond(in)">
                                      <p:cBhvr>
                                        <p:cTn id="15" dur="1000"/>
                                        <p:tgtEl>
                                          <p:spTgt spid="14342">
                                            <p:txEl>
                                              <p:pRg st="3" end="3"/>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14342">
                                            <p:txEl>
                                              <p:pRg st="4" end="4"/>
                                            </p:txEl>
                                          </p:spTgt>
                                        </p:tgtEl>
                                        <p:attrNameLst>
                                          <p:attrName>style.visibility</p:attrName>
                                        </p:attrNameLst>
                                      </p:cBhvr>
                                      <p:to>
                                        <p:strVal val="visible"/>
                                      </p:to>
                                    </p:set>
                                    <p:animEffect transition="in" filter="diamond(in)">
                                      <p:cBhvr>
                                        <p:cTn id="18" dur="1000"/>
                                        <p:tgtEl>
                                          <p:spTgt spid="14342">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nodeType="clickEffect">
                                  <p:stCondLst>
                                    <p:cond delay="0"/>
                                  </p:stCondLst>
                                  <p:childTnLst>
                                    <p:set>
                                      <p:cBhvr>
                                        <p:cTn id="22" dur="1" fill="hold">
                                          <p:stCondLst>
                                            <p:cond delay="0"/>
                                          </p:stCondLst>
                                        </p:cTn>
                                        <p:tgtEl>
                                          <p:spTgt spid="14342">
                                            <p:txEl>
                                              <p:pRg st="6" end="6"/>
                                            </p:txEl>
                                          </p:spTgt>
                                        </p:tgtEl>
                                        <p:attrNameLst>
                                          <p:attrName>style.visibility</p:attrName>
                                        </p:attrNameLst>
                                      </p:cBhvr>
                                      <p:to>
                                        <p:strVal val="visible"/>
                                      </p:to>
                                    </p:set>
                                    <p:animEffect transition="in" filter="slide(fromBottom)">
                                      <p:cBhvr>
                                        <p:cTn id="23" dur="500"/>
                                        <p:tgtEl>
                                          <p:spTgt spid="14342">
                                            <p:txEl>
                                              <p:pRg st="6" end="6"/>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14342">
                                            <p:txEl>
                                              <p:pRg st="7" end="7"/>
                                            </p:txEl>
                                          </p:spTgt>
                                        </p:tgtEl>
                                        <p:attrNameLst>
                                          <p:attrName>style.visibility</p:attrName>
                                        </p:attrNameLst>
                                      </p:cBhvr>
                                      <p:to>
                                        <p:strVal val="visible"/>
                                      </p:to>
                                    </p:set>
                                    <p:animEffect transition="in" filter="slide(fromBottom)">
                                      <p:cBhvr>
                                        <p:cTn id="26" dur="500"/>
                                        <p:tgtEl>
                                          <p:spTgt spid="1434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a:extLst>
              <a:ext uri="{FF2B5EF4-FFF2-40B4-BE49-F238E27FC236}">
                <a16:creationId xmlns:a16="http://schemas.microsoft.com/office/drawing/2014/main" id="{9A6AA4A3-B4DB-40D7-9DCF-F431050F2312}"/>
              </a:ext>
            </a:extLst>
          </p:cNvPr>
          <p:cNvSpPr txBox="1">
            <a:spLocks noChangeArrowheads="1"/>
          </p:cNvSpPr>
          <p:nvPr/>
        </p:nvSpPr>
        <p:spPr bwMode="auto">
          <a:xfrm>
            <a:off x="1371600" y="427038"/>
            <a:ext cx="6324600" cy="589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i="1">
                <a:latin typeface="Lucida Sans" panose="020B0602040502020204" pitchFamily="34" charset="0"/>
              </a:rPr>
              <a:t>Indirect Physical Matches</a:t>
            </a:r>
          </a:p>
          <a:p>
            <a:endParaRPr lang="en-US" altLang="en-US" i="1">
              <a:latin typeface="Lucida Sans" panose="020B0602040502020204" pitchFamily="34" charset="0"/>
            </a:endParaRPr>
          </a:p>
          <a:p>
            <a:pPr>
              <a:buFontTx/>
              <a:buChar char="•"/>
            </a:pPr>
            <a:r>
              <a:rPr lang="en-US" altLang="en-US"/>
              <a:t> Fizeau fringes, ream/card marks in glass</a:t>
            </a:r>
          </a:p>
          <a:p>
            <a:pPr>
              <a:buFontTx/>
              <a:buChar char="•"/>
            </a:pPr>
            <a:endParaRPr lang="en-US" altLang="en-US"/>
          </a:p>
          <a:p>
            <a:pPr>
              <a:buFontTx/>
              <a:buChar char="•"/>
            </a:pPr>
            <a:r>
              <a:rPr lang="en-US" altLang="en-US"/>
              <a:t> Die marks/striations on wire surface</a:t>
            </a:r>
          </a:p>
          <a:p>
            <a:pPr>
              <a:buFontTx/>
              <a:buChar char="•"/>
            </a:pPr>
            <a:endParaRPr lang="en-US" altLang="en-US"/>
          </a:p>
          <a:p>
            <a:pPr>
              <a:buFontTx/>
              <a:buChar char="•"/>
            </a:pPr>
            <a:r>
              <a:rPr lang="en-US" altLang="en-US"/>
              <a:t> Matching of wood grains</a:t>
            </a:r>
          </a:p>
          <a:p>
            <a:pPr>
              <a:buFontTx/>
              <a:buChar char="•"/>
            </a:pPr>
            <a:endParaRPr lang="en-US" altLang="en-US"/>
          </a:p>
          <a:p>
            <a:pPr>
              <a:buFontTx/>
              <a:buChar char="•"/>
            </a:pPr>
            <a:r>
              <a:rPr lang="en-US" altLang="en-US"/>
              <a:t> Pigmentation pattern in plastic bags</a:t>
            </a:r>
          </a:p>
          <a:p>
            <a:pPr>
              <a:buFontTx/>
              <a:buChar char="•"/>
            </a:pPr>
            <a:endParaRPr lang="en-US" altLang="en-US"/>
          </a:p>
          <a:p>
            <a:pPr>
              <a:lnSpc>
                <a:spcPct val="70000"/>
              </a:lnSpc>
              <a:buFontTx/>
              <a:buChar char="•"/>
            </a:pPr>
            <a:r>
              <a:rPr lang="en-US" altLang="en-US"/>
              <a:t> Scratches on paint chips</a:t>
            </a:r>
          </a:p>
          <a:p>
            <a:pPr>
              <a:lnSpc>
                <a:spcPct val="70000"/>
              </a:lnSpc>
            </a:pPr>
            <a:endParaRPr lang="en-US" altLang="en-US"/>
          </a:p>
          <a:p>
            <a:pPr>
              <a:lnSpc>
                <a:spcPct val="70000"/>
              </a:lnSpc>
              <a:buFontTx/>
              <a:buChar char="•"/>
            </a:pPr>
            <a:r>
              <a:rPr lang="en-US" altLang="en-US"/>
              <a:t> under surface of  automotive paint chips having </a:t>
            </a:r>
          </a:p>
          <a:p>
            <a:pPr>
              <a:lnSpc>
                <a:spcPct val="70000"/>
              </a:lnSpc>
            </a:pPr>
            <a:r>
              <a:rPr lang="en-US" altLang="en-US"/>
              <a:t>  cast like replica  of distinct random scratches on </a:t>
            </a:r>
          </a:p>
          <a:p>
            <a:pPr>
              <a:lnSpc>
                <a:spcPct val="70000"/>
              </a:lnSpc>
            </a:pPr>
            <a:r>
              <a:rPr lang="en-US" altLang="en-US"/>
              <a:t>  the metal surface from which they have been </a:t>
            </a:r>
          </a:p>
          <a:p>
            <a:pPr>
              <a:lnSpc>
                <a:spcPct val="70000"/>
              </a:lnSpc>
            </a:pPr>
            <a:r>
              <a:rPr lang="en-US" altLang="en-US"/>
              <a:t>  separated</a:t>
            </a:r>
          </a:p>
          <a:p>
            <a:pPr>
              <a:lnSpc>
                <a:spcPct val="70000"/>
              </a:lnSpc>
            </a:pPr>
            <a:endParaRPr lang="en-US" altLang="en-US"/>
          </a:p>
          <a:p>
            <a:pPr>
              <a:buFontTx/>
              <a:buChar char="•"/>
            </a:pPr>
            <a:r>
              <a:rPr lang="en-US" altLang="en-US"/>
              <a:t> etc. etc.</a:t>
            </a:r>
          </a:p>
        </p:txBody>
      </p:sp>
      <p:sp>
        <p:nvSpPr>
          <p:cNvPr id="22533" name="Text Box 5">
            <a:extLst>
              <a:ext uri="{FF2B5EF4-FFF2-40B4-BE49-F238E27FC236}">
                <a16:creationId xmlns:a16="http://schemas.microsoft.com/office/drawing/2014/main" id="{C497A7F4-40BD-45C5-B72F-5B23C33F82AD}"/>
              </a:ext>
            </a:extLst>
          </p:cNvPr>
          <p:cNvSpPr txBox="1">
            <a:spLocks noChangeArrowheads="1"/>
          </p:cNvSpPr>
          <p:nvPr/>
        </p:nvSpPr>
        <p:spPr bwMode="auto">
          <a:xfrm>
            <a:off x="7620000" y="6324600"/>
            <a:ext cx="1420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ranbsingh</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2532">
                                            <p:txEl>
                                              <p:pRg st="2" end="2"/>
                                            </p:txEl>
                                          </p:spTgt>
                                        </p:tgtEl>
                                        <p:attrNameLst>
                                          <p:attrName>style.visibility</p:attrName>
                                        </p:attrNameLst>
                                      </p:cBhvr>
                                      <p:to>
                                        <p:strVal val="visible"/>
                                      </p:to>
                                    </p:set>
                                    <p:animEffect transition="in" filter="diamond(in)">
                                      <p:cBhvr>
                                        <p:cTn id="7" dur="2000"/>
                                        <p:tgtEl>
                                          <p:spTgt spid="22532">
                                            <p:txEl>
                                              <p:pRg st="2" end="2"/>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22532">
                                            <p:txEl>
                                              <p:pRg st="4" end="4"/>
                                            </p:txEl>
                                          </p:spTgt>
                                        </p:tgtEl>
                                        <p:attrNameLst>
                                          <p:attrName>style.visibility</p:attrName>
                                        </p:attrNameLst>
                                      </p:cBhvr>
                                      <p:to>
                                        <p:strVal val="visible"/>
                                      </p:to>
                                    </p:set>
                                    <p:animEffect transition="in" filter="diamond(in)">
                                      <p:cBhvr>
                                        <p:cTn id="10" dur="2000"/>
                                        <p:tgtEl>
                                          <p:spTgt spid="22532">
                                            <p:txEl>
                                              <p:pRg st="4" end="4"/>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22532">
                                            <p:txEl>
                                              <p:pRg st="6" end="6"/>
                                            </p:txEl>
                                          </p:spTgt>
                                        </p:tgtEl>
                                        <p:attrNameLst>
                                          <p:attrName>style.visibility</p:attrName>
                                        </p:attrNameLst>
                                      </p:cBhvr>
                                      <p:to>
                                        <p:strVal val="visible"/>
                                      </p:to>
                                    </p:set>
                                    <p:animEffect transition="in" filter="diamond(in)">
                                      <p:cBhvr>
                                        <p:cTn id="13" dur="2000"/>
                                        <p:tgtEl>
                                          <p:spTgt spid="22532">
                                            <p:txEl>
                                              <p:pRg st="6" end="6"/>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22532">
                                            <p:txEl>
                                              <p:pRg st="8" end="8"/>
                                            </p:txEl>
                                          </p:spTgt>
                                        </p:tgtEl>
                                        <p:attrNameLst>
                                          <p:attrName>style.visibility</p:attrName>
                                        </p:attrNameLst>
                                      </p:cBhvr>
                                      <p:to>
                                        <p:strVal val="visible"/>
                                      </p:to>
                                    </p:set>
                                    <p:animEffect transition="in" filter="diamond(in)">
                                      <p:cBhvr>
                                        <p:cTn id="16" dur="2000"/>
                                        <p:tgtEl>
                                          <p:spTgt spid="22532">
                                            <p:txEl>
                                              <p:pRg st="8" end="8"/>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22532">
                                            <p:txEl>
                                              <p:pRg st="10" end="10"/>
                                            </p:txEl>
                                          </p:spTgt>
                                        </p:tgtEl>
                                        <p:attrNameLst>
                                          <p:attrName>style.visibility</p:attrName>
                                        </p:attrNameLst>
                                      </p:cBhvr>
                                      <p:to>
                                        <p:strVal val="visible"/>
                                      </p:to>
                                    </p:set>
                                    <p:animEffect transition="in" filter="diamond(in)">
                                      <p:cBhvr>
                                        <p:cTn id="19" dur="2000"/>
                                        <p:tgtEl>
                                          <p:spTgt spid="22532">
                                            <p:txEl>
                                              <p:pRg st="10" end="10"/>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22532">
                                            <p:txEl>
                                              <p:pRg st="12" end="12"/>
                                            </p:txEl>
                                          </p:spTgt>
                                        </p:tgtEl>
                                        <p:attrNameLst>
                                          <p:attrName>style.visibility</p:attrName>
                                        </p:attrNameLst>
                                      </p:cBhvr>
                                      <p:to>
                                        <p:strVal val="visible"/>
                                      </p:to>
                                    </p:set>
                                    <p:animEffect transition="in" filter="diamond(in)">
                                      <p:cBhvr>
                                        <p:cTn id="22" dur="2000"/>
                                        <p:tgtEl>
                                          <p:spTgt spid="22532">
                                            <p:txEl>
                                              <p:pRg st="12" end="12"/>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22532">
                                            <p:txEl>
                                              <p:pRg st="13" end="13"/>
                                            </p:txEl>
                                          </p:spTgt>
                                        </p:tgtEl>
                                        <p:attrNameLst>
                                          <p:attrName>style.visibility</p:attrName>
                                        </p:attrNameLst>
                                      </p:cBhvr>
                                      <p:to>
                                        <p:strVal val="visible"/>
                                      </p:to>
                                    </p:set>
                                    <p:animEffect transition="in" filter="diamond(in)">
                                      <p:cBhvr>
                                        <p:cTn id="25" dur="2000"/>
                                        <p:tgtEl>
                                          <p:spTgt spid="22532">
                                            <p:txEl>
                                              <p:pRg st="13" end="13"/>
                                            </p:txEl>
                                          </p:spTgt>
                                        </p:tgtEl>
                                      </p:cBhvr>
                                    </p:animEffect>
                                  </p:childTnLst>
                                </p:cTn>
                              </p:par>
                              <p:par>
                                <p:cTn id="26" presetID="8" presetClass="entr" presetSubtype="16" fill="hold" nodeType="withEffect">
                                  <p:stCondLst>
                                    <p:cond delay="0"/>
                                  </p:stCondLst>
                                  <p:childTnLst>
                                    <p:set>
                                      <p:cBhvr>
                                        <p:cTn id="27" dur="1" fill="hold">
                                          <p:stCondLst>
                                            <p:cond delay="0"/>
                                          </p:stCondLst>
                                        </p:cTn>
                                        <p:tgtEl>
                                          <p:spTgt spid="22532">
                                            <p:txEl>
                                              <p:pRg st="14" end="14"/>
                                            </p:txEl>
                                          </p:spTgt>
                                        </p:tgtEl>
                                        <p:attrNameLst>
                                          <p:attrName>style.visibility</p:attrName>
                                        </p:attrNameLst>
                                      </p:cBhvr>
                                      <p:to>
                                        <p:strVal val="visible"/>
                                      </p:to>
                                    </p:set>
                                    <p:animEffect transition="in" filter="diamond(in)">
                                      <p:cBhvr>
                                        <p:cTn id="28" dur="2000"/>
                                        <p:tgtEl>
                                          <p:spTgt spid="22532">
                                            <p:txEl>
                                              <p:pRg st="14" end="14"/>
                                            </p:txEl>
                                          </p:spTgt>
                                        </p:tgtEl>
                                      </p:cBhvr>
                                    </p:animEffect>
                                  </p:childTnLst>
                                </p:cTn>
                              </p:par>
                              <p:par>
                                <p:cTn id="29" presetID="8" presetClass="entr" presetSubtype="16" fill="hold" nodeType="withEffect">
                                  <p:stCondLst>
                                    <p:cond delay="0"/>
                                  </p:stCondLst>
                                  <p:childTnLst>
                                    <p:set>
                                      <p:cBhvr>
                                        <p:cTn id="30" dur="1" fill="hold">
                                          <p:stCondLst>
                                            <p:cond delay="0"/>
                                          </p:stCondLst>
                                        </p:cTn>
                                        <p:tgtEl>
                                          <p:spTgt spid="22532">
                                            <p:txEl>
                                              <p:pRg st="15" end="15"/>
                                            </p:txEl>
                                          </p:spTgt>
                                        </p:tgtEl>
                                        <p:attrNameLst>
                                          <p:attrName>style.visibility</p:attrName>
                                        </p:attrNameLst>
                                      </p:cBhvr>
                                      <p:to>
                                        <p:strVal val="visible"/>
                                      </p:to>
                                    </p:set>
                                    <p:animEffect transition="in" filter="diamond(in)">
                                      <p:cBhvr>
                                        <p:cTn id="31" dur="2000"/>
                                        <p:tgtEl>
                                          <p:spTgt spid="22532">
                                            <p:txEl>
                                              <p:pRg st="15" end="15"/>
                                            </p:txEl>
                                          </p:spTgt>
                                        </p:tgtEl>
                                      </p:cBhvr>
                                    </p:animEffect>
                                  </p:childTnLst>
                                </p:cTn>
                              </p:par>
                              <p:par>
                                <p:cTn id="32" presetID="8" presetClass="entr" presetSubtype="16" fill="hold" nodeType="withEffect">
                                  <p:stCondLst>
                                    <p:cond delay="0"/>
                                  </p:stCondLst>
                                  <p:childTnLst>
                                    <p:set>
                                      <p:cBhvr>
                                        <p:cTn id="33" dur="1" fill="hold">
                                          <p:stCondLst>
                                            <p:cond delay="0"/>
                                          </p:stCondLst>
                                        </p:cTn>
                                        <p:tgtEl>
                                          <p:spTgt spid="22532">
                                            <p:txEl>
                                              <p:pRg st="17" end="17"/>
                                            </p:txEl>
                                          </p:spTgt>
                                        </p:tgtEl>
                                        <p:attrNameLst>
                                          <p:attrName>style.visibility</p:attrName>
                                        </p:attrNameLst>
                                      </p:cBhvr>
                                      <p:to>
                                        <p:strVal val="visible"/>
                                      </p:to>
                                    </p:set>
                                    <p:animEffect transition="in" filter="diamond(in)">
                                      <p:cBhvr>
                                        <p:cTn id="34" dur="2000"/>
                                        <p:tgtEl>
                                          <p:spTgt spid="2253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a:extLst>
              <a:ext uri="{FF2B5EF4-FFF2-40B4-BE49-F238E27FC236}">
                <a16:creationId xmlns:a16="http://schemas.microsoft.com/office/drawing/2014/main" id="{95021DA6-6831-4287-94C5-B372636AD3C6}"/>
              </a:ext>
            </a:extLst>
          </p:cNvPr>
          <p:cNvSpPr txBox="1">
            <a:spLocks noChangeArrowheads="1"/>
          </p:cNvSpPr>
          <p:nvPr/>
        </p:nvSpPr>
        <p:spPr bwMode="auto">
          <a:xfrm>
            <a:off x="822325" y="7270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23557" name="Text Box 5">
            <a:extLst>
              <a:ext uri="{FF2B5EF4-FFF2-40B4-BE49-F238E27FC236}">
                <a16:creationId xmlns:a16="http://schemas.microsoft.com/office/drawing/2014/main" id="{14AD35C3-A73F-46EF-A493-CAD689A4DCD6}"/>
              </a:ext>
            </a:extLst>
          </p:cNvPr>
          <p:cNvSpPr txBox="1">
            <a:spLocks noChangeArrowheads="1"/>
          </p:cNvSpPr>
          <p:nvPr/>
        </p:nvSpPr>
        <p:spPr bwMode="auto">
          <a:xfrm>
            <a:off x="533400" y="914400"/>
            <a:ext cx="82296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Contour match offers a different problem in elastic materials. </a:t>
            </a:r>
          </a:p>
          <a:p>
            <a:endParaRPr lang="en-US" altLang="en-US"/>
          </a:p>
          <a:p>
            <a:r>
              <a:rPr lang="en-US" altLang="en-US"/>
              <a:t>The broken or severed edges in the material often get deformed in the process. They do not show proper fit. </a:t>
            </a:r>
          </a:p>
          <a:p>
            <a:endParaRPr lang="en-US" altLang="en-US"/>
          </a:p>
          <a:p>
            <a:r>
              <a:rPr lang="en-US" altLang="en-US"/>
              <a:t>The manufacturing defects and wear and tear marks on the two parts should be searched for additional evidence. Striations on outer surfaces are also very strong points for comparison to establish source correspondence</a:t>
            </a:r>
          </a:p>
          <a:p>
            <a:endParaRPr lang="en-US" altLang="en-US"/>
          </a:p>
          <a:p>
            <a:r>
              <a:rPr lang="en-US" altLang="en-US"/>
              <a:t>In glass fragments, stone pieces, and other hard substances, mechanical fit even through a few millimeters is sufficient to constitute identity of the common source. </a:t>
            </a:r>
          </a:p>
        </p:txBody>
      </p:sp>
      <p:sp>
        <p:nvSpPr>
          <p:cNvPr id="23558" name="Text Box 6">
            <a:extLst>
              <a:ext uri="{FF2B5EF4-FFF2-40B4-BE49-F238E27FC236}">
                <a16:creationId xmlns:a16="http://schemas.microsoft.com/office/drawing/2014/main" id="{FE4E5DF6-4F44-49C8-B731-17CC3ACEF3EB}"/>
              </a:ext>
            </a:extLst>
          </p:cNvPr>
          <p:cNvSpPr txBox="1">
            <a:spLocks noChangeArrowheads="1"/>
          </p:cNvSpPr>
          <p:nvPr/>
        </p:nvSpPr>
        <p:spPr bwMode="auto">
          <a:xfrm>
            <a:off x="533400" y="166688"/>
            <a:ext cx="27590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i="1"/>
              <a:t>Physical Matches</a:t>
            </a:r>
            <a:endParaRPr lang="en-US" altLang="en-US" sz="2800" b="1"/>
          </a:p>
        </p:txBody>
      </p:sp>
      <p:sp>
        <p:nvSpPr>
          <p:cNvPr id="23559" name="Text Box 7">
            <a:extLst>
              <a:ext uri="{FF2B5EF4-FFF2-40B4-BE49-F238E27FC236}">
                <a16:creationId xmlns:a16="http://schemas.microsoft.com/office/drawing/2014/main" id="{1E77B190-4410-4D94-A5ED-C356D4D16409}"/>
              </a:ext>
            </a:extLst>
          </p:cNvPr>
          <p:cNvSpPr txBox="1">
            <a:spLocks noChangeArrowheads="1"/>
          </p:cNvSpPr>
          <p:nvPr/>
        </p:nvSpPr>
        <p:spPr bwMode="auto">
          <a:xfrm>
            <a:off x="7620000" y="6324600"/>
            <a:ext cx="1420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ranbsingh</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3557">
                                            <p:txEl>
                                              <p:pRg st="0" end="0"/>
                                            </p:txEl>
                                          </p:spTgt>
                                        </p:tgtEl>
                                        <p:attrNameLst>
                                          <p:attrName>style.visibility</p:attrName>
                                        </p:attrNameLst>
                                      </p:cBhvr>
                                      <p:to>
                                        <p:strVal val="visible"/>
                                      </p:to>
                                    </p:set>
                                    <p:animEffect transition="in" filter="checkerboard(across)">
                                      <p:cBhvr>
                                        <p:cTn id="7" dur="500"/>
                                        <p:tgtEl>
                                          <p:spTgt spid="235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3557">
                                            <p:txEl>
                                              <p:pRg st="2" end="2"/>
                                            </p:txEl>
                                          </p:spTgt>
                                        </p:tgtEl>
                                        <p:attrNameLst>
                                          <p:attrName>style.visibility</p:attrName>
                                        </p:attrNameLst>
                                      </p:cBhvr>
                                      <p:to>
                                        <p:strVal val="visible"/>
                                      </p:to>
                                    </p:set>
                                    <p:animEffect transition="in" filter="checkerboard(across)">
                                      <p:cBhvr>
                                        <p:cTn id="12" dur="500"/>
                                        <p:tgtEl>
                                          <p:spTgt spid="2355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3557">
                                            <p:txEl>
                                              <p:pRg st="4" end="4"/>
                                            </p:txEl>
                                          </p:spTgt>
                                        </p:tgtEl>
                                        <p:attrNameLst>
                                          <p:attrName>style.visibility</p:attrName>
                                        </p:attrNameLst>
                                      </p:cBhvr>
                                      <p:to>
                                        <p:strVal val="visible"/>
                                      </p:to>
                                    </p:set>
                                    <p:animEffect transition="in" filter="checkerboard(across)">
                                      <p:cBhvr>
                                        <p:cTn id="17" dur="500"/>
                                        <p:tgtEl>
                                          <p:spTgt spid="2355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23557">
                                            <p:txEl>
                                              <p:pRg st="6" end="6"/>
                                            </p:txEl>
                                          </p:spTgt>
                                        </p:tgtEl>
                                        <p:attrNameLst>
                                          <p:attrName>style.visibility</p:attrName>
                                        </p:attrNameLst>
                                      </p:cBhvr>
                                      <p:to>
                                        <p:strVal val="visible"/>
                                      </p:to>
                                    </p:set>
                                    <p:anim calcmode="lin" valueType="num">
                                      <p:cBhvr additive="base">
                                        <p:cTn id="22" dur="500" fill="hold"/>
                                        <p:tgtEl>
                                          <p:spTgt spid="23557">
                                            <p:txEl>
                                              <p:pRg st="6" end="6"/>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355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can0058">
            <a:extLst>
              <a:ext uri="{FF2B5EF4-FFF2-40B4-BE49-F238E27FC236}">
                <a16:creationId xmlns:a16="http://schemas.microsoft.com/office/drawing/2014/main" id="{C85D94F8-7E06-4836-B058-52CD50EA1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8600"/>
            <a:ext cx="7315200" cy="6248400"/>
          </a:xfrm>
          <a:prstGeom prst="rect">
            <a:avLst/>
          </a:prstGeom>
          <a:noFill/>
          <a:extLst>
            <a:ext uri="{909E8E84-426E-40DD-AFC4-6F175D3DCCD1}">
              <a14:hiddenFill xmlns:a14="http://schemas.microsoft.com/office/drawing/2010/main">
                <a:solidFill>
                  <a:srgbClr val="FFFFFF"/>
                </a:solidFill>
              </a14:hiddenFill>
            </a:ext>
          </a:extLst>
        </p:spPr>
      </p:pic>
      <p:sp>
        <p:nvSpPr>
          <p:cNvPr id="5123" name="Text Box 1027">
            <a:extLst>
              <a:ext uri="{FF2B5EF4-FFF2-40B4-BE49-F238E27FC236}">
                <a16:creationId xmlns:a16="http://schemas.microsoft.com/office/drawing/2014/main" id="{0A715FA7-0948-4FC0-AF44-8E8FC5E5CD9C}"/>
              </a:ext>
            </a:extLst>
          </p:cNvPr>
          <p:cNvSpPr txBox="1">
            <a:spLocks noChangeArrowheads="1"/>
          </p:cNvSpPr>
          <p:nvPr/>
        </p:nvSpPr>
        <p:spPr bwMode="auto">
          <a:xfrm>
            <a:off x="7620000" y="6324600"/>
            <a:ext cx="1420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ranbsingh</a:t>
            </a:r>
            <a:endParaRPr lang="en-US" altLang="en-US"/>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800</Words>
  <Application>Microsoft Office PowerPoint</Application>
  <PresentationFormat>On-screen Show (4:3)</PresentationFormat>
  <Paragraphs>151</Paragraphs>
  <Slides>19</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Lucida Sans</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ngv</dc:creator>
  <cp:lastModifiedBy>Ran B Singh</cp:lastModifiedBy>
  <cp:revision>21</cp:revision>
  <dcterms:created xsi:type="dcterms:W3CDTF">2002-09-12T01:34:51Z</dcterms:created>
  <dcterms:modified xsi:type="dcterms:W3CDTF">2018-03-17T12:40:31Z</dcterms:modified>
</cp:coreProperties>
</file>