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1" r:id="rId4"/>
    <p:sldId id="262" r:id="rId5"/>
    <p:sldId id="265" r:id="rId6"/>
    <p:sldId id="264" r:id="rId7"/>
    <p:sldId id="259" r:id="rId8"/>
    <p:sldId id="266" r:id="rId9"/>
    <p:sldId id="263" r:id="rId10"/>
    <p:sldId id="261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x/yumtwk+E8dOl/rPtZGA==" hashData="PRkq71yl4EiXhXEiUXeafAFG811cO2PSq0UTN4lYlWCHLa/nsQKTZKPxZi0XMiBbgAlOBhR7CQBV+FPxrhzob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33"/>
    <a:srgbClr val="FF3300"/>
    <a:srgbClr val="0033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 autoAdjust="0"/>
  </p:normalViewPr>
  <p:slideViewPr>
    <p:cSldViewPr>
      <p:cViewPr varScale="1">
        <p:scale>
          <a:sx n="46" d="100"/>
          <a:sy n="46" d="100"/>
        </p:scale>
        <p:origin x="1399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7AB0782-16D9-4B3F-9700-95A715D4EB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5D9332-486B-4671-BFFE-903D2E01D6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6849281-6079-4944-B4E8-1FCCD0E9DAB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2E6EABB-36BC-4063-81A1-FA4227E3C9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5A496B0-5DA9-45D2-9ABF-3600241342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382A953-6D06-49F2-A748-A7564690E4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5CC8CB9-C96D-41A5-8936-A1E8190B60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70E09F6-377A-41B0-A87A-AD40E61369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39CAE3D-4EF8-4918-9D80-BFCEBD567E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3BEEE86-959E-402E-9FB7-D13C7CBAC9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F31ADED-A811-4FC9-83D4-DFF7DB378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68018FC-D105-4C13-B4C5-B077CC03CC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76429D-F431-4769-BA80-7C2C38291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4CE2C-6365-45A8-93A7-B664137C046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53E5ECE-183C-4C84-9B65-803C0B410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20A786-2E8E-480E-9440-E6C097092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2DC66F-419B-4CD9-99DB-2C4741E9D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D913-096D-4573-AC09-DD2A5B5CAF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D1C0BA8-C2B4-4B20-9F0B-7DB0BB0AF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62F825-617C-4E95-BD22-6F3B2B757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5718F0-E6D2-4C6D-9605-A81EA176E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E1E1B-432C-4AC4-BE8A-76629A8BE1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D8B5CFA-56A2-4E0F-8962-839E2ED43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7F4C2E5-FDB9-4963-80F6-B3485102E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66FC92-0C2B-4B33-BA3A-74B1F43B64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90D4A-E744-40B3-98BB-2050DF6DB1B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7D7B032-726B-43E4-8E13-6916E4E86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A540A7-75A0-4A26-8F2F-4C6AC5A14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CAA934-098C-41D7-9808-227DB0A0B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AA445-F8A7-4271-8327-B9EECF25A19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0FC61C9-DE28-48DD-96BE-A9FB93487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2F0060E-2260-4623-9C5D-E6B69393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0538AF-E52C-4BBB-AC31-94941C582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3302B-516D-4A44-B8A7-FFC56E9CCF0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678ED8D-6813-4245-8C10-CD6441EC1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D69D4DD-C820-4791-B875-C4A148BD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EFFC64-5DE9-422B-A69F-78CA005AB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BDBE3-C13E-4E97-80CA-9A37720738E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92BAD64-8099-4FF4-85AF-267A4143D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9320BEC-5F18-4B01-8381-0AAFFB486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BDCC-4D37-4F81-B169-9D1181B9A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E8100-FCE9-4344-B9A5-D167BD5B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C068-F8F6-4113-A17D-43D8907B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D86C4-7FBC-43E6-A3C0-22BC30A6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20BEE-CC7B-4C94-8D64-286739D3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7A91-C669-4FB8-86C1-E20D1EE76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2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EE9B-744B-4876-B379-6C52FA83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13F9C-1BF7-4277-8E3C-E3CC70230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857B8-AEB2-4B6C-83F8-408FB0F3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C6E5C-EC88-489A-B54A-F8D2134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7A6C-B48A-42E0-9A16-A13EDD1E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A1A40-5789-4BCF-9EFC-6C1BAC538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F33E8-A53F-4FF2-A63A-BAC84D49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2E36A-30D4-46E9-BA6E-3B01BD82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6FC4-D648-4235-8400-7420CC2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3BB1C-7EC5-4AE4-A177-024A62F8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7A57-CFF1-45E4-8CAF-3A86AFA5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3F82-FC73-497E-B917-6F2AFD2F2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9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C6D29-52B8-4236-8F5A-8E225E0B475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C8663-5E09-45B0-ACC6-EC55AB57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DDEF9-BE6B-4B54-A182-18E74906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7D64E-3F67-4444-B44F-878F89ED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7ABCFF-91A2-4D33-B129-28F78051A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49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8E06-F342-4206-8811-D24A48EB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2822E-E1BE-4444-A813-656FB98C6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68CA7-4211-46F7-B84A-F11DA6355E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49597-3B16-4DBA-9D21-8E4F46444EF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3C3D30-4509-462D-8F4C-E2A99773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585AB2-01FB-4E61-8AFD-644CF89D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10E8C7-43A5-4153-95C0-CA34EE13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161848-EFAE-4A33-B637-25752007B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2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D947-A35F-46F9-989B-62399962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9153-D9AE-46D2-AC44-D480C9E5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A414B-EF53-49A4-B7F5-D75EA64E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0E7C6-A852-4582-8C5F-B6F3A77A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37A2F-2C2E-4E04-98CC-E041ABBC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4FC30-1A45-487C-9C65-4F4A46B29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31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323C-CB8B-4AE8-84B8-51C4A50C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E6EE-C2AB-4446-96EF-5EE10CE1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F6AB-7805-4228-AB6A-F8958162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00FB5-DB15-45B0-8829-C67EBFCF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AE3A-D821-42D3-942E-9B087FC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2CCB9-241E-4F19-BC44-1F1B59BFF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3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AE03-1F1E-4DFF-8C27-C351D0AA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8C07-7057-42A9-97BC-5575C96AD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5270B-F791-4834-85A5-86A1C2D72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6D6E7-B3E5-4F8A-8026-06954DD3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56DD8-5AB1-4AAC-80D3-57B11120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F3610-4002-4CCC-9A2F-E039757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BFF4A-D99E-42A3-90DA-D937DEB29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2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0C82-DFAA-435C-93C7-64FAFE00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2B55-9827-457E-8982-4ABCFCAB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727E-98B6-4F64-8C75-18A9CD1F6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48841-F2AA-4634-B7F9-9D7A081C4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47CC5-E38E-4C0E-B87A-DE827198A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41CC0-5399-45A4-9476-C6591234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8042A-727B-4538-8B50-57A777D9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10180-6881-4E07-9CF4-8BE64E53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24B6-EFEC-4D03-856E-092ED74AD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7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AD8F-A9C9-4CC2-8809-40BAE2B8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91E3A-64CF-4D0F-B0C7-B8C1833F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03D96-974B-4943-92C4-EF33052A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E81C-B730-4E18-AC02-2F786925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7BB1-367F-4452-BDBC-D2CA19B80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1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16204-49A2-45A7-ABCD-A6080570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0404F-315D-4D0C-8881-D8B895BC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52892-108F-4F3F-B544-44C6712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B5354-3DE4-495B-89EC-4B34ABE4C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5D3D-E051-4C00-A9CE-01BA96AF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7428-1944-45D5-B7AF-D96ADC69C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6B6A-D2F6-4C52-BDE6-2BE853A8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E6C81-E823-4E19-9E64-875EA829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F40F-70B7-49F5-A724-B043D1F4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1712C-5C4C-4D93-9658-C999C25E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378FC-80D3-42A0-B8B2-8783F2565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7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3E1A-3533-455C-B4FC-3AF53041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3B813-D219-4CC9-A0E5-3BC6F2BE4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626C7-D562-4E50-B1D2-D61483015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98D7D-6E69-488D-A98A-5379E0DA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18782-183A-4186-ACC3-354D07E5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EDA38-AEE3-45DE-9B50-14DD2FBE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25B1-E04F-4111-AF6E-D98AB8C65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71C9D0-21B9-41B8-8360-FCD8C0E04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41DE71-9394-44A1-86E5-19E7F00EC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8F5905-5022-45AC-868D-A2358E7AAC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408D53-D0F2-450B-AE59-FAFD8756CA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7C9027-2618-4F37-A5F2-3C6A75845F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812D724-0BAB-48CC-9A81-33AE6B509A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fol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7DC733D-4458-4C9B-90A1-557B15C03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"/>
            <a:ext cx="6386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>
                <a:solidFill>
                  <a:srgbClr val="0033CC"/>
                </a:solidFill>
              </a:rPr>
              <a:t>Cloth Examination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6A0E8C3E-E014-422D-BC6B-D0CF1705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35050"/>
            <a:ext cx="874871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FF3300"/>
                </a:solidFill>
              </a:rPr>
              <a:t>dimensions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 err="1">
                <a:solidFill>
                  <a:srgbClr val="660033"/>
                </a:solidFill>
              </a:rPr>
              <a:t>colour</a:t>
            </a:r>
            <a:endParaRPr lang="en-US" altLang="en-US" sz="4000" i="1" dirty="0">
              <a:solidFill>
                <a:srgbClr val="660033"/>
              </a:solidFill>
            </a:endParaRP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006600"/>
                </a:solidFill>
              </a:rPr>
              <a:t>nature of material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0033CC"/>
                </a:solidFill>
              </a:rPr>
              <a:t>pattern of weave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FF3300"/>
                </a:solidFill>
              </a:rPr>
              <a:t>pattern of dyeing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>
                <a:solidFill>
                  <a:srgbClr val="660033"/>
                </a:solidFill>
              </a:rPr>
              <a:t>  thread count: warp and weft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>
                <a:solidFill>
                  <a:srgbClr val="006600"/>
                </a:solidFill>
              </a:rPr>
              <a:t>  direction of twist of threads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0033CC"/>
                </a:solidFill>
              </a:rPr>
              <a:t>sewing threads 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>
                <a:solidFill>
                  <a:srgbClr val="FF3300"/>
                </a:solidFill>
              </a:rPr>
              <a:t>  faults in the structure of the fabric</a:t>
            </a:r>
          </a:p>
          <a:p>
            <a:pPr eaLnBrk="0" hangingPunct="0">
              <a:lnSpc>
                <a:spcPct val="90000"/>
              </a:lnSpc>
              <a:buFontTx/>
              <a:buChar char="•"/>
            </a:pPr>
            <a:r>
              <a:rPr lang="en-US" altLang="en-US" sz="4000" i="1" dirty="0"/>
              <a:t>  </a:t>
            </a:r>
            <a:r>
              <a:rPr lang="en-US" altLang="en-US" sz="4000" i="1" dirty="0">
                <a:solidFill>
                  <a:srgbClr val="006600"/>
                </a:solidFill>
              </a:rPr>
              <a:t>patches and other repairs, damages </a:t>
            </a:r>
            <a:r>
              <a:rPr lang="en-US" altLang="en-US" sz="4000" i="1" dirty="0" err="1">
                <a:solidFill>
                  <a:srgbClr val="006600"/>
                </a:solidFill>
              </a:rPr>
              <a:t>etc</a:t>
            </a:r>
            <a:endParaRPr lang="en-US" altLang="en-US" sz="4000" i="1" dirty="0">
              <a:solidFill>
                <a:srgbClr val="006600"/>
              </a:solidFill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ADE81F5-4C6F-4B84-85AD-1D3ED4655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6491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0" i="1"/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>
            <a:extLst>
              <a:ext uri="{FF2B5EF4-FFF2-40B4-BE49-F238E27FC236}">
                <a16:creationId xmlns:a16="http://schemas.microsoft.com/office/drawing/2014/main" id="{BF4C30C9-AD95-4A64-82BA-C7BDEF10074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"/>
            <a:ext cx="7239000" cy="6170613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9B09D1DA-106B-4FCC-87C0-7E4315EE9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884238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Lucida Sans" panose="020B0602040502020204" pitchFamily="34" charset="0"/>
              </a:rPr>
              <a:t>modacrylic  fibers 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C876754-E64B-41DA-B7DF-84C27A5B4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7244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Known fiber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885C1BBE-8E53-4F80-BB2A-21885B26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2286000"/>
            <a:ext cx="222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Questioned fiber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11836278-CB71-4271-AACD-C8C9FCAA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24600"/>
            <a:ext cx="353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u="sng"/>
              <a:t>Infrared spectrum of fibers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9D647220-E464-4143-BB20-73D7DB85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200"/>
            <a:ext cx="7927975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Examination of Seals</a:t>
            </a:r>
          </a:p>
          <a:p>
            <a:pPr>
              <a:lnSpc>
                <a:spcPct val="55000"/>
              </a:lnSpc>
            </a:pPr>
            <a:endParaRPr lang="en-US" altLang="en-US" sz="3200"/>
          </a:p>
          <a:p>
            <a:pPr>
              <a:buFontTx/>
              <a:buChar char="•"/>
            </a:pPr>
            <a:r>
              <a:rPr lang="en-US" altLang="en-US" sz="2800"/>
              <a:t> Physical Examination</a:t>
            </a:r>
          </a:p>
          <a:p>
            <a:r>
              <a:rPr lang="en-US" altLang="en-US" sz="2800"/>
              <a:t>	- </a:t>
            </a:r>
            <a:r>
              <a:rPr lang="en-US" altLang="en-US" sz="2800">
                <a:latin typeface="Lucida Sans" panose="020B0602040502020204" pitchFamily="34" charset="0"/>
              </a:rPr>
              <a:t>Shape, size, appearance, etc.</a:t>
            </a:r>
          </a:p>
          <a:p>
            <a:r>
              <a:rPr lang="en-US" altLang="en-US" sz="2800">
                <a:latin typeface="Lucida Sans" panose="020B0602040502020204" pitchFamily="34" charset="0"/>
              </a:rPr>
              <a:t>	- Writings / design</a:t>
            </a:r>
          </a:p>
          <a:p>
            <a:pPr>
              <a:buFontTx/>
              <a:buChar char="•"/>
            </a:pPr>
            <a:r>
              <a:rPr lang="en-US" altLang="en-US" sz="2800"/>
              <a:t> Microscopic Examination</a:t>
            </a:r>
          </a:p>
          <a:p>
            <a:r>
              <a:rPr lang="en-US" altLang="en-US" sz="2800"/>
              <a:t>	- </a:t>
            </a:r>
            <a:r>
              <a:rPr lang="en-US" altLang="en-US" sz="2800">
                <a:latin typeface="Lucida Sans" panose="020B0602040502020204" pitchFamily="34" charset="0"/>
              </a:rPr>
              <a:t>Striations , fine markings, topography</a:t>
            </a:r>
          </a:p>
          <a:p>
            <a:pPr>
              <a:buFontTx/>
              <a:buChar char="•"/>
            </a:pPr>
            <a:r>
              <a:rPr lang="en-US" altLang="en-US" sz="2800"/>
              <a:t> Metallic seals</a:t>
            </a:r>
          </a:p>
          <a:p>
            <a:r>
              <a:rPr lang="en-US" altLang="en-US" sz="2800"/>
              <a:t>	- </a:t>
            </a:r>
            <a:r>
              <a:rPr lang="en-US" altLang="en-US" sz="2800">
                <a:latin typeface="Lucida Sans" panose="020B0602040502020204" pitchFamily="34" charset="0"/>
              </a:rPr>
              <a:t>Chemical composition of alloy</a:t>
            </a:r>
          </a:p>
          <a:p>
            <a:r>
              <a:rPr lang="en-US" altLang="en-US" sz="2800">
                <a:latin typeface="Lucida Sans" panose="020B0602040502020204" pitchFamily="34" charset="0"/>
              </a:rPr>
              <a:t>	- Trace element profiling</a:t>
            </a:r>
          </a:p>
          <a:p>
            <a:pPr>
              <a:buFontTx/>
              <a:buChar char="•"/>
            </a:pPr>
            <a:r>
              <a:rPr lang="en-US" altLang="en-US" sz="2800"/>
              <a:t> Wax seals</a:t>
            </a:r>
          </a:p>
          <a:p>
            <a:r>
              <a:rPr lang="en-US" altLang="en-US" sz="2800"/>
              <a:t>	- </a:t>
            </a:r>
            <a:r>
              <a:rPr lang="en-US" altLang="en-US" sz="2800">
                <a:latin typeface="Lucida Sans" panose="020B0602040502020204" pitchFamily="34" charset="0"/>
              </a:rPr>
              <a:t>Softening temperature</a:t>
            </a:r>
          </a:p>
          <a:p>
            <a:r>
              <a:rPr lang="en-US" altLang="en-US" sz="2800">
                <a:latin typeface="Lucida Sans" panose="020B0602040502020204" pitchFamily="34" charset="0"/>
              </a:rPr>
              <a:t>	- Fluorescence</a:t>
            </a:r>
          </a:p>
          <a:p>
            <a:r>
              <a:rPr lang="en-US" altLang="en-US" sz="2800">
                <a:latin typeface="Lucida Sans" panose="020B0602040502020204" pitchFamily="34" charset="0"/>
              </a:rPr>
              <a:t>	- Differential thermal analysis</a:t>
            </a:r>
          </a:p>
          <a:p>
            <a:r>
              <a:rPr lang="en-US" altLang="en-US" sz="2800">
                <a:latin typeface="Lucida Sans" panose="020B0602040502020204" pitchFamily="34" charset="0"/>
              </a:rPr>
              <a:t>	- Infrared spectrophotometry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can0005">
            <a:extLst>
              <a:ext uri="{FF2B5EF4-FFF2-40B4-BE49-F238E27FC236}">
                <a16:creationId xmlns:a16="http://schemas.microsoft.com/office/drawing/2014/main" id="{2F2EF9F9-7E9F-4A8B-9815-4A4A7C71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91E5CD78-658D-460C-9BA4-B48C1449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Questioned	 Known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D25C321-BD2A-4E53-A052-75FC87AAE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72200"/>
            <a:ext cx="3505200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</a:pPr>
            <a:r>
              <a:rPr lang="en-US" altLang="en-US"/>
              <a:t>Microscopic examination of metal seal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6D33D963-0543-4D82-8186-AEF51FE0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137275"/>
            <a:ext cx="2987675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altLang="en-US"/>
              <a:t>Physical examination of metal seal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15A377A0-7AD5-4923-957D-C3DA5B8D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87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/>
          </a:p>
        </p:txBody>
      </p:sp>
      <p:grpSp>
        <p:nvGrpSpPr>
          <p:cNvPr id="24592" name="Group 16">
            <a:extLst>
              <a:ext uri="{FF2B5EF4-FFF2-40B4-BE49-F238E27FC236}">
                <a16:creationId xmlns:a16="http://schemas.microsoft.com/office/drawing/2014/main" id="{BAAE63E4-8F16-401B-9A8C-098E297071A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6200"/>
            <a:ext cx="3657600" cy="6629400"/>
            <a:chOff x="1248" y="48"/>
            <a:chExt cx="2304" cy="4176"/>
          </a:xfrm>
        </p:grpSpPr>
        <p:grpSp>
          <p:nvGrpSpPr>
            <p:cNvPr id="24591" name="Group 15">
              <a:extLst>
                <a:ext uri="{FF2B5EF4-FFF2-40B4-BE49-F238E27FC236}">
                  <a16:creationId xmlns:a16="http://schemas.microsoft.com/office/drawing/2014/main" id="{9F47D415-2469-4006-AD89-98580E41D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48"/>
              <a:ext cx="2304" cy="2889"/>
              <a:chOff x="1152" y="96"/>
              <a:chExt cx="2400" cy="2985"/>
            </a:xfrm>
          </p:grpSpPr>
          <p:pic>
            <p:nvPicPr>
              <p:cNvPr id="24583" name="Picture 7">
                <a:extLst>
                  <a:ext uri="{FF2B5EF4-FFF2-40B4-BE49-F238E27FC236}">
                    <a16:creationId xmlns:a16="http://schemas.microsoft.com/office/drawing/2014/main" id="{E7F3943D-7C19-4274-8BE8-08B95E175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96"/>
                <a:ext cx="2400" cy="1560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585" name="Picture 9">
                <a:extLst>
                  <a:ext uri="{FF2B5EF4-FFF2-40B4-BE49-F238E27FC236}">
                    <a16:creationId xmlns:a16="http://schemas.microsoft.com/office/drawing/2014/main" id="{BF42AAC8-2364-4275-9A4A-5A22DD960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656"/>
                <a:ext cx="2400" cy="1425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588" name="Picture 12">
              <a:extLst>
                <a:ext uri="{FF2B5EF4-FFF2-40B4-BE49-F238E27FC236}">
                  <a16:creationId xmlns:a16="http://schemas.microsoft.com/office/drawing/2014/main" id="{B12CA736-BE5F-4495-840A-A15CA78A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26"/>
              <a:ext cx="2304" cy="1398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93" name="Text Box 17">
            <a:extLst>
              <a:ext uri="{FF2B5EF4-FFF2-40B4-BE49-F238E27FC236}">
                <a16:creationId xmlns:a16="http://schemas.microsoft.com/office/drawing/2014/main" id="{1FFC000C-5551-416F-8BDE-F069ECA0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609600"/>
            <a:ext cx="4048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B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</a:t>
            </a:r>
          </a:p>
          <a:p>
            <a:endParaRPr lang="en-US" altLang="en-US"/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ADE33D21-1F8D-40C3-BAED-04CECC1A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762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DC052FC3-4FFE-4A1F-9E85-27D372DFF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95325"/>
            <a:ext cx="2219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/>
              <a:t>wax from 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commercial candle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BDFD18D2-FA6C-4ABA-A63F-71C5A549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2970213"/>
            <a:ext cx="23018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/>
              <a:t>wax recovered from clothing of a suspect</a:t>
            </a: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4504527E-784A-43FB-A959-0357CE3F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302250"/>
            <a:ext cx="1768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/>
              <a:t>wax from the church candle</a:t>
            </a: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790581C3-1BB3-4B20-BF09-8CC53047325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69181" y="4036219"/>
            <a:ext cx="145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Stearic acid</a:t>
            </a:r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84653E8A-4D30-491B-8995-E9A54B907E7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56707" y="4534693"/>
            <a:ext cx="166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Inorganic filler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an0070">
            <a:extLst>
              <a:ext uri="{FF2B5EF4-FFF2-40B4-BE49-F238E27FC236}">
                <a16:creationId xmlns:a16="http://schemas.microsoft.com/office/drawing/2014/main" id="{AB7B3F05-F1A5-40E7-A20F-EA544DF3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3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0004">
            <a:extLst>
              <a:ext uri="{FF2B5EF4-FFF2-40B4-BE49-F238E27FC236}">
                <a16:creationId xmlns:a16="http://schemas.microsoft.com/office/drawing/2014/main" id="{7E8ADEB6-1213-4396-91A6-114C6BC4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5814" r="4274" b="5814"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AutoShape 3">
            <a:extLst>
              <a:ext uri="{FF2B5EF4-FFF2-40B4-BE49-F238E27FC236}">
                <a16:creationId xmlns:a16="http://schemas.microsoft.com/office/drawing/2014/main" id="{AC45ACAC-FE1B-4C47-B90A-858B32BA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609600" cy="561975"/>
          </a:xfrm>
          <a:prstGeom prst="leftArrow">
            <a:avLst>
              <a:gd name="adj1" fmla="val 50000"/>
              <a:gd name="adj2" fmla="val 27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D76B3FF3-8730-45F3-9BD8-2EB79E89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4953000"/>
            <a:ext cx="1692275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0033CC"/>
                </a:solidFill>
              </a:rPr>
              <a:t>Comparison 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0033CC"/>
                </a:solidFill>
              </a:rPr>
              <a:t>of </a:t>
            </a:r>
            <a:r>
              <a:rPr lang="en-US" altLang="en-US" b="0" i="1">
                <a:solidFill>
                  <a:srgbClr val="0033CC"/>
                </a:solidFill>
              </a:rPr>
              <a:t>saree 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0033CC"/>
                </a:solidFill>
              </a:rPr>
              <a:t>pieces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790C163A-3BB1-4F86-B0A8-C7CF3755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194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7CA0CC6B-14AD-4604-B43B-71E89CA64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33813"/>
            <a:ext cx="1597025" cy="96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993300"/>
                </a:solidFill>
              </a:rPr>
              <a:t>Button 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993300"/>
                </a:solidFill>
              </a:rPr>
              <a:t>impression </a:t>
            </a:r>
          </a:p>
          <a:p>
            <a:pPr>
              <a:lnSpc>
                <a:spcPct val="80000"/>
              </a:lnSpc>
            </a:pPr>
            <a:r>
              <a:rPr lang="en-US" altLang="en-US" b="0">
                <a:solidFill>
                  <a:srgbClr val="993300"/>
                </a:solidFill>
              </a:rPr>
              <a:t>on shirt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65EAF18E-AEA6-4AD8-B68F-366052E7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48400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/>
              <a:t>ranbsingh</a:t>
            </a:r>
            <a:endParaRPr lang="en-US" altLang="en-US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FC4A62B9-4CD0-402F-8A24-299661DC639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3525"/>
            <a:ext cx="8686800" cy="5832475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BA36FAFF-7FE2-46CC-8DA2-B65B7F60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752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ACB5821-A439-4391-952C-78CFEE12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29200"/>
            <a:ext cx="44958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 b="0">
                <a:solidFill>
                  <a:srgbClr val="FF3300"/>
                </a:solidFill>
                <a:latin typeface="Lucida Sans" panose="020B0602040502020204" pitchFamily="34" charset="0"/>
              </a:rPr>
              <a:t>a – a piece of cloth recovered from suspect vehicle fits into the torn trousers of the victim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>
            <a:extLst>
              <a:ext uri="{FF2B5EF4-FFF2-40B4-BE49-F238E27FC236}">
                <a16:creationId xmlns:a16="http://schemas.microsoft.com/office/drawing/2014/main" id="{3D293618-77C4-4337-8147-335A1FD5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175"/>
            <a:ext cx="8524875" cy="6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Fibers</a:t>
            </a:r>
          </a:p>
          <a:p>
            <a:pPr>
              <a:lnSpc>
                <a:spcPct val="85000"/>
              </a:lnSpc>
            </a:pPr>
            <a:endParaRPr lang="en-US" altLang="en-US" sz="3600"/>
          </a:p>
          <a:p>
            <a:pPr>
              <a:buFontTx/>
              <a:buChar char="•"/>
            </a:pPr>
            <a:r>
              <a:rPr lang="en-US" altLang="en-US" sz="3200"/>
              <a:t> Natural </a:t>
            </a:r>
          </a:p>
          <a:p>
            <a:pPr>
              <a:lnSpc>
                <a:spcPct val="85000"/>
              </a:lnSpc>
            </a:pPr>
            <a:endParaRPr lang="en-US" altLang="en-US" sz="3200"/>
          </a:p>
          <a:p>
            <a:r>
              <a:rPr lang="en-US" altLang="en-US" sz="2800"/>
              <a:t>  - animal </a:t>
            </a:r>
            <a:r>
              <a:rPr lang="en-US" altLang="en-US">
                <a:latin typeface="Lucida Sans" panose="020B0602040502020204" pitchFamily="34" charset="0"/>
              </a:rPr>
              <a:t>(wool, fur, etc. )</a:t>
            </a:r>
          </a:p>
          <a:p>
            <a:endParaRPr lang="en-US" altLang="en-US">
              <a:latin typeface="Lucida Sans" panose="020B0602040502020204" pitchFamily="34" charset="0"/>
            </a:endParaRPr>
          </a:p>
          <a:p>
            <a:r>
              <a:rPr lang="en-US" altLang="en-US" sz="2800"/>
              <a:t>  - plant </a:t>
            </a:r>
            <a:r>
              <a:rPr lang="en-US" altLang="en-US">
                <a:latin typeface="Lucida Sans" panose="020B0602040502020204" pitchFamily="34" charset="0"/>
              </a:rPr>
              <a:t>(cotton, flax, hemp, etc.)</a:t>
            </a:r>
          </a:p>
          <a:p>
            <a:endParaRPr lang="en-US" altLang="en-US">
              <a:latin typeface="Lucida Sans" panose="020B06020405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3200"/>
              <a:t> Manufactured</a:t>
            </a:r>
          </a:p>
          <a:p>
            <a:pPr>
              <a:buFontTx/>
              <a:buChar char="•"/>
            </a:pPr>
            <a:endParaRPr lang="en-US" altLang="en-US" sz="3200"/>
          </a:p>
          <a:p>
            <a:pPr>
              <a:lnSpc>
                <a:spcPct val="70000"/>
              </a:lnSpc>
            </a:pPr>
            <a:r>
              <a:rPr lang="en-US" altLang="en-US" sz="2800"/>
              <a:t>   - regenerated fibers </a:t>
            </a:r>
            <a:r>
              <a:rPr lang="en-US" altLang="en-US">
                <a:latin typeface="Lucida Sans" panose="020B0602040502020204" pitchFamily="34" charset="0"/>
              </a:rPr>
              <a:t>(from natural raw materials)</a:t>
            </a:r>
          </a:p>
          <a:p>
            <a:pPr>
              <a:lnSpc>
                <a:spcPct val="70000"/>
              </a:lnSpc>
            </a:pPr>
            <a:r>
              <a:rPr lang="en-US" altLang="en-US" sz="2800"/>
              <a:t>      rayon, acetate, triacetate, etc.</a:t>
            </a:r>
          </a:p>
          <a:p>
            <a:pPr>
              <a:lnSpc>
                <a:spcPct val="70000"/>
              </a:lnSpc>
            </a:pPr>
            <a:endParaRPr lang="en-US" altLang="en-US" sz="2800"/>
          </a:p>
          <a:p>
            <a:pPr>
              <a:lnSpc>
                <a:spcPct val="130000"/>
              </a:lnSpc>
            </a:pPr>
            <a:r>
              <a:rPr lang="en-US" altLang="en-US" sz="2800"/>
              <a:t>   - synthetic fibers </a:t>
            </a:r>
            <a:r>
              <a:rPr lang="en-US" altLang="en-US">
                <a:latin typeface="Lucida Sans" panose="020B0602040502020204" pitchFamily="34" charset="0"/>
              </a:rPr>
              <a:t>(from synthetic chemicals, polymers)</a:t>
            </a:r>
          </a:p>
          <a:p>
            <a:pPr>
              <a:lnSpc>
                <a:spcPct val="65000"/>
              </a:lnSpc>
            </a:pPr>
            <a:r>
              <a:rPr lang="en-US" altLang="en-US" sz="2800"/>
              <a:t>      nylons, polyesters, acrylics, etc.</a:t>
            </a:r>
          </a:p>
          <a:p>
            <a:pPr>
              <a:lnSpc>
                <a:spcPct val="65000"/>
              </a:lnSpc>
            </a:pPr>
            <a:r>
              <a:rPr lang="en-US" altLang="en-US" sz="2800"/>
              <a:t>      </a:t>
            </a:r>
            <a:r>
              <a:rPr lang="en-US" altLang="en-US" sz="2000">
                <a:latin typeface="Lucida Sans" panose="020B0602040502020204" pitchFamily="34" charset="0"/>
              </a:rPr>
              <a:t>(marketed under hundreds of different trademark names)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id="{8DD5C22F-AC27-49FF-9A7D-BBCF1265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9067800" cy="616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dirty="0"/>
              <a:t>Methods of Examination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Physical examination </a:t>
            </a:r>
            <a:r>
              <a:rPr lang="en-GB" altLang="en-US" sz="2000" dirty="0">
                <a:latin typeface="Lucida Sans" panose="020B0602040502020204" pitchFamily="34" charset="0"/>
              </a:rPr>
              <a:t>(physical </a:t>
            </a:r>
            <a:r>
              <a:rPr lang="en-GB" altLang="en-US" sz="2000" dirty="0" err="1">
                <a:latin typeface="Lucida Sans" panose="020B0602040502020204" pitchFamily="34" charset="0"/>
              </a:rPr>
              <a:t>matching,size,shape,twist</a:t>
            </a:r>
            <a:r>
              <a:rPr lang="en-GB" altLang="en-US" sz="2000" dirty="0">
                <a:latin typeface="Lucida Sans" panose="020B0602040502020204" pitchFamily="34" charset="0"/>
              </a:rPr>
              <a:t> </a:t>
            </a:r>
            <a:r>
              <a:rPr lang="en-GB" altLang="en-US" sz="1800" dirty="0">
                <a:latin typeface="Lucida Sans" panose="020B0602040502020204" pitchFamily="34" charset="0"/>
              </a:rPr>
              <a:t>etc.)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GB" altLang="en-US" sz="1800" dirty="0">
              <a:latin typeface="Lucida Sans" panose="020B06020405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 Burning Test </a:t>
            </a:r>
            <a:r>
              <a:rPr lang="en-GB" altLang="en-US" sz="2000" dirty="0">
                <a:latin typeface="Lucida Sans" panose="020B0602040502020204" pitchFamily="34" charset="0"/>
              </a:rPr>
              <a:t>(infusible, melts and shrinks, melts and   </a:t>
            </a: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Lucida Sans" panose="020B0602040502020204" pitchFamily="34" charset="0"/>
              </a:rPr>
              <a:t>              chars, burns with bead, burns without bead, etc.)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Lucida Sans" panose="020B06020405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dirty="0"/>
              <a:t>  Solubility Test </a:t>
            </a:r>
            <a:r>
              <a:rPr lang="en-GB" altLang="en-US" sz="2000" dirty="0">
                <a:latin typeface="Lucida Sans" panose="020B0602040502020204" pitchFamily="34" charset="0"/>
              </a:rPr>
              <a:t>(solvents: Acetone, Methylene dichloride, me-   </a:t>
            </a:r>
          </a:p>
          <a:p>
            <a:pPr>
              <a:lnSpc>
                <a:spcPct val="80000"/>
              </a:lnSpc>
            </a:pPr>
            <a:r>
              <a:rPr lang="en-GB" altLang="en-US" sz="2000" dirty="0">
                <a:latin typeface="Lucida Sans" panose="020B0602040502020204" pitchFamily="34" charset="0"/>
              </a:rPr>
              <a:t>  </a:t>
            </a:r>
            <a:r>
              <a:rPr lang="en-GB" altLang="en-US" sz="2000" dirty="0" err="1">
                <a:latin typeface="Lucida Sans" panose="020B0602040502020204" pitchFamily="34" charset="0"/>
              </a:rPr>
              <a:t>tacresol</a:t>
            </a:r>
            <a:r>
              <a:rPr lang="en-GB" altLang="en-US" sz="2000" dirty="0">
                <a:latin typeface="Lucida Sans" panose="020B0602040502020204" pitchFamily="34" charset="0"/>
              </a:rPr>
              <a:t>, Sulphuric acid, conc. Hydrochloric acid, Caustic Soda etc.) </a:t>
            </a:r>
          </a:p>
          <a:p>
            <a:pPr>
              <a:lnSpc>
                <a:spcPct val="105000"/>
              </a:lnSpc>
            </a:pPr>
            <a:r>
              <a:rPr lang="en-GB" altLang="en-US" sz="2000" dirty="0">
                <a:latin typeface="Lucida Sans" panose="020B0602040502020204" pitchFamily="34" charset="0"/>
              </a:rPr>
              <a:t>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Microscopic appearance </a:t>
            </a:r>
            <a:r>
              <a:rPr lang="en-GB" altLang="en-US" dirty="0">
                <a:latin typeface="Lucida Sans" panose="020B0602040502020204" pitchFamily="34" charset="0"/>
              </a:rPr>
              <a:t>(</a:t>
            </a:r>
            <a:r>
              <a:rPr lang="en-GB" altLang="en-US" sz="2000" dirty="0">
                <a:latin typeface="Lucida Sans" panose="020B0602040502020204" pitchFamily="34" charset="0"/>
              </a:rPr>
              <a:t>colour, diameter, morphological     </a:t>
            </a:r>
          </a:p>
          <a:p>
            <a:pPr>
              <a:lnSpc>
                <a:spcPct val="75000"/>
              </a:lnSpc>
            </a:pPr>
            <a:r>
              <a:rPr lang="en-GB" altLang="en-US" sz="2000" dirty="0">
                <a:latin typeface="Lucida Sans" panose="020B0602040502020204" pitchFamily="34" charset="0"/>
              </a:rPr>
              <a:t>                               features, striations, cross-sectional view,  etc.)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Birefringence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Visible Micro-spectrophotometer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Thin-Layer Chromatographic of Dyes</a:t>
            </a:r>
            <a:r>
              <a:rPr lang="en-GB" altLang="en-US" sz="2800" b="0" dirty="0"/>
              <a:t>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GB" altLang="en-US" sz="2800" dirty="0"/>
              <a:t>  Infrared Micro-spectrophotometer 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69">
            <a:extLst>
              <a:ext uri="{FF2B5EF4-FFF2-40B4-BE49-F238E27FC236}">
                <a16:creationId xmlns:a16="http://schemas.microsoft.com/office/drawing/2014/main" id="{55420B0E-C488-48B4-8F6D-BDA3CFB6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324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28D6C3F0-7A87-4CC5-8580-F45D7A1D1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7813"/>
            <a:ext cx="82454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2800"/>
              <a:t>Birefringence </a:t>
            </a:r>
          </a:p>
          <a:p>
            <a:pPr>
              <a:lnSpc>
                <a:spcPct val="80000"/>
              </a:lnSpc>
            </a:pPr>
            <a:r>
              <a:rPr lang="en-GB" altLang="en-US"/>
              <a:t>(regular arrangement of polymers produce crystallinity - double refraction)</a:t>
            </a:r>
          </a:p>
          <a:p>
            <a:r>
              <a:rPr lang="en-US" altLang="en-US" sz="2000" b="0">
                <a:latin typeface="Lucida Sans" panose="020B0602040502020204" pitchFamily="34" charset="0"/>
              </a:rPr>
              <a:t>The light passing through a synthetic fiber emerges polarized, perpendicular and parallel to the length of the fiber. </a:t>
            </a:r>
          </a:p>
          <a:p>
            <a:r>
              <a:rPr lang="en-US" altLang="en-US" sz="2000">
                <a:latin typeface="Lucida Sans Unicode" panose="020B0602030504020204" pitchFamily="34" charset="0"/>
              </a:rPr>
              <a:t>The value of the index of refraction is determined by observing the disappearance of Becke line under polarizing microscope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EB1A6D9C-E233-4C28-AC30-2A87CFBDE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819400"/>
            <a:ext cx="8321675" cy="3781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/>
              <a:t>				      Refractive Index</a:t>
            </a:r>
          </a:p>
          <a:p>
            <a:r>
              <a:rPr lang="en-US" altLang="en-US" b="0"/>
              <a:t>Fiber			parallel	        perpendicular	Birefringence	</a:t>
            </a:r>
          </a:p>
          <a:p>
            <a:r>
              <a:rPr lang="en-US" altLang="en-US" b="0"/>
              <a:t>Acetate		1.478	         1.477		0.001</a:t>
            </a:r>
          </a:p>
          <a:p>
            <a:r>
              <a:rPr lang="en-US" altLang="en-US" b="0"/>
              <a:t>Triacetate		1.472            1.471		0.001</a:t>
            </a:r>
          </a:p>
          <a:p>
            <a:r>
              <a:rPr lang="en-US" altLang="en-US" b="0"/>
              <a:t>Acrylic			1.524            1.520		0.004</a:t>
            </a:r>
          </a:p>
          <a:p>
            <a:r>
              <a:rPr lang="en-US" altLang="en-US" b="0"/>
              <a:t>Nylon			1.568            1.515 		0.053</a:t>
            </a:r>
          </a:p>
          <a:p>
            <a:r>
              <a:rPr lang="en-US" altLang="en-US" b="0"/>
              <a:t>Polyester		1.710	         1.535		0.175</a:t>
            </a:r>
          </a:p>
          <a:p>
            <a:r>
              <a:rPr lang="en-US" altLang="en-US" b="0"/>
              <a:t>Modacrylic		1.536            1.531		0.005</a:t>
            </a:r>
          </a:p>
          <a:p>
            <a:r>
              <a:rPr lang="en-US" altLang="en-US" b="0"/>
              <a:t>Rayon			1.552             1.520		0.032</a:t>
            </a: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F4106955-3EE0-4E8D-A011-5A0D517F5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4B95B4C9-3E59-4E0B-8743-87E8C679C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886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D61A0F64-8A6B-4F65-846D-4E65566BE41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57200"/>
            <a:ext cx="7485063" cy="54864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140929ED-8B34-46FC-A309-28046B87D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84875"/>
            <a:ext cx="56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Visible spectrum of dyes from woolen fibers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5FC769DD-8B35-435E-BE7B-FC1B298F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EDB26C41-D405-4009-A033-53E92F96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605476A5-388F-41C0-8D71-5595BD1EE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1905000"/>
            <a:ext cx="12350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 b="0" i="1"/>
              <a:t>from the weapon </a:t>
            </a:r>
          </a:p>
          <a:p>
            <a:pPr>
              <a:lnSpc>
                <a:spcPct val="65000"/>
              </a:lnSpc>
            </a:pPr>
            <a:r>
              <a:rPr lang="en-US" altLang="en-US" sz="2000" b="0" i="1"/>
              <a:t>of offence</a:t>
            </a:r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C7EA5DA9-D621-4980-9032-D78768A0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8956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506CB2A7-0066-4AF1-884F-902DEBC4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71800"/>
            <a:ext cx="1235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altLang="en-US" sz="2000" b="0" i="1"/>
              <a:t>from the dead body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382</Words>
  <Application>Microsoft Office PowerPoint</Application>
  <PresentationFormat>On-screen Show (4:3)</PresentationFormat>
  <Paragraphs>118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Lucida Sans</vt:lpstr>
      <vt:lpstr>Lucida Sans Unicode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ngv</dc:creator>
  <cp:lastModifiedBy>Ran B Singh</cp:lastModifiedBy>
  <cp:revision>18</cp:revision>
  <dcterms:created xsi:type="dcterms:W3CDTF">2002-09-12T01:50:39Z</dcterms:created>
  <dcterms:modified xsi:type="dcterms:W3CDTF">2018-03-17T12:36:22Z</dcterms:modified>
</cp:coreProperties>
</file>