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p48Czfumex43jQtgCTCqw==" hashData="RJZo3SKCmRKq9lZ8lf1J7JFsnZ5krf2/wDgtviTgR1Y++3riSJsbCWLeYXpIiLeL6yJNZuMCPwFMvdaEU/f6C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79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1E57C-50F4-4C47-8F8A-7AC913D8E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A43DDB-E367-44B9-A66F-3D17A8044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73DB9-AA72-4C44-8234-30C9B853B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A21A8-FDF9-4396-8BB4-147600EE1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09990-F9B6-4527-B72E-D14354F2F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28546-EEE3-43BD-A988-46607A3B7A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2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3E11F-8E04-42AE-9E42-08ED3D7C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1A80E-1736-4C9F-9CCA-2AA11EDDD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A3D68-8750-480A-B8C2-00C15FC7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0FE55-6F83-46E7-92D8-5354FA6D2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5A18B-C16D-45B9-8575-E32F4A8BB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355DE-B366-4E2E-8207-2A0D5DC908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F7A9B8-D5FD-4AED-8FB8-9C66AF810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D98BD-158E-42FA-85C8-66E17455B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BF113-69E2-4808-983D-7329D0A59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5807C-CDC4-43F4-80A2-7E5EBD43E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3DE2C-10F9-4067-92E6-2BDEC60FA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BC10A-D8D3-4DBE-8D13-8B1FB8337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39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158B2-75D3-4664-8C9E-E23993A74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0A1CF-F573-4E2E-8816-2222646A0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11E3B-FD16-40BC-90AE-F3BCC243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975D3-BBDD-482A-90DE-39C2F1CB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F535B-54AB-4B9F-8F74-CA4D0B55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A13E0-DA50-4C54-9D08-D24A25DE55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19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CEC37-20E5-4A4B-9A0B-1B0556928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026F2-7CC8-43B1-8997-273351060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8F9EE-822A-4A69-928A-48049C42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0545A-20C8-4F20-9249-D4B20FBB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87776-7A44-4D7A-8FFE-889864CB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75EEF-B99B-4835-8CEC-8DCFD0E27B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87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60B8F-0EEE-4A50-A7B9-E76A427D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85B18-4A56-4724-B4CA-387F7D9BF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99D25-32F0-45FE-A0E6-3727D7EDC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050BC-E851-4888-8ED8-A8A0AEFCB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5114C-CCAF-453D-80A4-60A143106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538C1-4CA8-4198-9FBE-9A9EB86FB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735AA-188D-4C19-AD60-1E92A7FC4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62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4F858-4FDE-4667-92A5-A89A7F051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A404C-B55E-459B-ABB5-FEA89AA36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DF3DD-AE14-4CCC-B537-F03ACF8A8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D274F7-DAAC-4A8D-9C8C-986601049C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B90D62-F6FD-4479-8B3D-11E128E41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FE5CCD-17DB-4742-A195-B608C40FE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F3180-03B5-417F-8075-93A75BB77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6F3446-4BCF-4340-984F-B01DBA5E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B627B-7C54-4689-88CA-24E5E407B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41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C8D8-6648-4FCE-940D-89E1E9FD3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427B4C-50B3-4552-AA2A-15C89DA6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926A8-01AE-4E5C-BAF4-381A4AAC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640AA-6D4D-4A42-B49A-DE159A1BD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59ACB-77F4-47EE-B263-A04942E0A4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85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BFC916-8B1A-4FB4-AE3E-42C6A63B0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6C7F2D-AB37-42F0-AC8E-147F6E62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61F4C-471B-465B-906F-55BF872F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C4BF6-1079-4A15-A878-8BAB1810CA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37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CF658-D5C7-4EA9-A14B-4848B2AE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9BFC6-7FB4-4468-A9AF-B7964F2FD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2BB37-C77A-4F80-8F2E-EC51F3C65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4CB9F-3EF8-4EB5-961E-C74685468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84A16-E127-4CF2-9A9E-97A88084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9507F-8CD0-424E-A048-D306084F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E3EC3-5560-46EB-B480-9EF735E68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92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D082C-14E2-40D9-9608-BCDA1A8DE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0C8C26-AAF8-4819-BF26-520B5CCEF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BBB5A6-E87D-4354-B7E8-FD194FB0D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7810B-B35E-4FFE-89E8-A8CCE214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28ECC-35F2-4625-BD35-775FA22A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C3570-4273-4FA8-B05F-DF015E07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69E99-77C9-45BE-ADCB-FA2418FBE6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76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F8D2EA-76EB-485E-9CF2-BB50D88F8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A0E634-AED9-4A18-9741-49DE4CEC97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994962-646E-43E8-9D22-F967FCBE01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3C8CF-60D1-4A7E-96D5-DBC0550293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DA9FFFB-DBC4-437E-832A-19ECE0AE25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CC4804-22E8-4C08-A391-C9ABACE05F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CBF9F805-63FA-4D1E-A056-1ACB6FB3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8" y="147638"/>
            <a:ext cx="8399462" cy="65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latin typeface="Times New Roman" panose="02020603050405020304" pitchFamily="18" charset="0"/>
              </a:rPr>
              <a:t>TAMPERED ELECTRIC ENERGY METERS</a:t>
            </a:r>
          </a:p>
          <a:p>
            <a:r>
              <a:rPr lang="en-GB" altLang="en-US" sz="2800" b="1"/>
              <a:t>      </a:t>
            </a:r>
          </a:p>
          <a:p>
            <a:r>
              <a:rPr lang="en-GB" altLang="en-US" sz="2800" b="1"/>
              <a:t>        </a:t>
            </a:r>
            <a:r>
              <a:rPr lang="en-GB" altLang="en-US" sz="2800" b="1">
                <a:latin typeface="Lucida Sans" panose="020B0602040502020204" pitchFamily="34" charset="0"/>
              </a:rPr>
              <a:t>Tampering observed in general are</a:t>
            </a:r>
            <a:r>
              <a:rPr lang="en-GB" altLang="en-US" sz="2800" b="1"/>
              <a:t>: </a:t>
            </a:r>
          </a:p>
          <a:p>
            <a:r>
              <a:rPr lang="en-GB" altLang="en-US" sz="2800" b="1"/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 Meter seal broken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 Seal wire reinserted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 Meter seal replaced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 Hole made on the top of meter body</a:t>
            </a:r>
            <a:r>
              <a:rPr lang="en-GB" altLang="en-US" sz="2800">
                <a:latin typeface="Times New Roman" panose="02020603050405020304" pitchFamily="18" charset="0"/>
              </a:rPr>
              <a:t>	</a:t>
            </a:r>
            <a:endParaRPr lang="en-GB" altLang="en-US" sz="2800" b="1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 Slit made on the meter body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 Front glass removed and reaffixed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F336260F-BCBA-4201-9E1A-53ABF56CB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6075"/>
            <a:ext cx="8686800" cy="61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GB" altLang="en-US" sz="2800"/>
              <a:t> </a:t>
            </a:r>
            <a:r>
              <a:rPr lang="en-GB" altLang="en-US" sz="2800" b="1"/>
              <a:t>Meter seal broken</a:t>
            </a:r>
            <a:endParaRPr lang="en-GB" altLang="en-US" sz="2800"/>
          </a:p>
          <a:p>
            <a:pPr>
              <a:lnSpc>
                <a:spcPct val="80000"/>
              </a:lnSpc>
            </a:pPr>
            <a:endParaRPr lang="en-GB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GB" altLang="en-US" sz="2400">
                <a:latin typeface="Lucida Sans" panose="020B0602040502020204" pitchFamily="34" charset="0"/>
              </a:rPr>
              <a:t> Physical examination of the seal and seal wire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>
              <a:latin typeface="Lucida Sans" panose="020B06020405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GB" altLang="en-US" sz="2400">
                <a:latin typeface="Lucida Sans" panose="020B0602040502020204" pitchFamily="34" charset="0"/>
              </a:rPr>
              <a:t> Record (photograph) with proper scale.</a:t>
            </a:r>
            <a:endParaRPr lang="en-GB" altLang="en-US" sz="2400" b="1">
              <a:latin typeface="Lucida Sans" panose="020B06020405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2400" b="1"/>
          </a:p>
          <a:p>
            <a:pPr>
              <a:lnSpc>
                <a:spcPct val="80000"/>
              </a:lnSpc>
            </a:pPr>
            <a:r>
              <a:rPr lang="en-GB" altLang="en-US" sz="2800" b="1"/>
              <a:t>Seal wire re-inserted	</a:t>
            </a:r>
            <a:endParaRPr lang="en-GB" altLang="en-US" sz="2800"/>
          </a:p>
          <a:p>
            <a:pPr>
              <a:lnSpc>
                <a:spcPct val="80000"/>
              </a:lnSpc>
            </a:pPr>
            <a:endParaRPr lang="en-GB" altLang="en-US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>
                <a:latin typeface="Lucida Sans" panose="020B0602040502020204" pitchFamily="34" charset="0"/>
              </a:rPr>
              <a:t> wire is removed by increasing the gap with needle etc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>
              <a:latin typeface="Lucida Sans" panose="020B06020405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>
                <a:latin typeface="Lucida Sans" panose="020B0602040502020204" pitchFamily="34" charset="0"/>
              </a:rPr>
              <a:t> Seal wire is again put in and open end is pressed with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>
                <a:latin typeface="Lucida Sans" panose="020B0602040502020204" pitchFamily="34" charset="0"/>
              </a:rPr>
              <a:t>   pliers etc., or some metal is put in the gap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>
              <a:latin typeface="Lucida Sans" panose="020B06020405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>
                <a:latin typeface="Lucida Sans" panose="020B0602040502020204" pitchFamily="34" charset="0"/>
              </a:rPr>
              <a:t> Close (magnifying glass) physical examination of the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>
                <a:latin typeface="Lucida Sans" panose="020B0602040502020204" pitchFamily="34" charset="0"/>
              </a:rPr>
              <a:t>    seal for marks of the pliers or presence of extra metal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>
                <a:latin typeface="Lucida Sans" panose="020B0602040502020204" pitchFamily="34" charset="0"/>
              </a:rPr>
              <a:t>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>
                <a:latin typeface="Lucida Sans" panose="020B0602040502020204" pitchFamily="34" charset="0"/>
              </a:rPr>
              <a:t> Seal is cut open and scratch marks of needle are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>
                <a:latin typeface="Lucida Sans" panose="020B0602040502020204" pitchFamily="34" charset="0"/>
              </a:rPr>
              <a:t>   looked for inside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2400">
              <a:latin typeface="Lucida Sans" panose="020B06020405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>
                <a:latin typeface="Lucida Sans" panose="020B0602040502020204" pitchFamily="34" charset="0"/>
              </a:rPr>
              <a:t> Available evidence is photographed with scale</a:t>
            </a:r>
            <a:endParaRPr lang="en-US" altLang="en-US" sz="2400">
              <a:latin typeface="Lucida Sans" panose="020B06020405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0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0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7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30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443DCCD2-97AD-4FFA-88EF-936B9E205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"/>
            <a:ext cx="8169275" cy="653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GB" altLang="en-US" sz="2800" b="1">
                <a:latin typeface="Times New Roman" panose="02020603050405020304" pitchFamily="18" charset="0"/>
              </a:rPr>
              <a:t>Meter seal replaced</a:t>
            </a:r>
            <a:endParaRPr lang="en-GB" altLang="en-US" sz="2800">
              <a:latin typeface="Times New Roman" panose="02020603050405020304" pitchFamily="18" charset="0"/>
            </a:endParaRPr>
          </a:p>
          <a:p>
            <a:pPr>
              <a:lnSpc>
                <a:spcPct val="65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en-GB" altLang="en-US" sz="2400">
                <a:latin typeface="Times New Roman" panose="02020603050405020304" pitchFamily="18" charset="0"/>
              </a:rPr>
              <a:t>  Original seals are removed and fake seals bearing the similar </a:t>
            </a:r>
          </a:p>
          <a:p>
            <a:pPr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GB" altLang="en-US" sz="2400">
                <a:latin typeface="Times New Roman" panose="02020603050405020304" pitchFamily="18" charset="0"/>
              </a:rPr>
              <a:t>    impression are put with duplicate sealing implement</a:t>
            </a: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§"/>
            </a:pPr>
            <a:endParaRPr lang="en-GB" altLang="en-US" sz="24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en-GB" altLang="en-US" sz="2400">
                <a:latin typeface="Times New Roman" panose="02020603050405020304" pitchFamily="18" charset="0"/>
              </a:rPr>
              <a:t>  These are examined and compared with control seals</a:t>
            </a: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§"/>
            </a:pPr>
            <a:endParaRPr lang="en-GB" altLang="en-US" sz="24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en-GB" altLang="en-US" sz="2400">
                <a:latin typeface="Times New Roman" panose="02020603050405020304" pitchFamily="18" charset="0"/>
              </a:rPr>
              <a:t>  Test impressions are prepared with the standard sealing </a:t>
            </a:r>
          </a:p>
          <a:p>
            <a:pPr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GB" altLang="en-US" sz="2400">
                <a:latin typeface="Times New Roman" panose="02020603050405020304" pitchFamily="18" charset="0"/>
              </a:rPr>
              <a:t>    implement for comparison</a:t>
            </a: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§"/>
            </a:pPr>
            <a:endParaRPr lang="en-GB" altLang="en-US" sz="24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buFont typeface="Wingdings" panose="05000000000000000000" pitchFamily="2" charset="2"/>
              <a:buChar char="§"/>
            </a:pPr>
            <a:r>
              <a:rPr lang="en-GB" altLang="en-US" sz="2400">
                <a:latin typeface="Times New Roman" panose="02020603050405020304" pitchFamily="18" charset="0"/>
              </a:rPr>
              <a:t>  The seal metal (material) is also examined for chemical </a:t>
            </a:r>
          </a:p>
          <a:p>
            <a:pPr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GB" altLang="en-US" sz="2400">
                <a:latin typeface="Times New Roman" panose="02020603050405020304" pitchFamily="18" charset="0"/>
              </a:rPr>
              <a:t>    composition and characterisation</a:t>
            </a:r>
            <a:endParaRPr lang="en-GB" altLang="en-US" sz="2400" b="1">
              <a:latin typeface="Times New Roman" panose="02020603050405020304" pitchFamily="18" charset="0"/>
            </a:endParaRPr>
          </a:p>
          <a:p>
            <a:pPr>
              <a:lnSpc>
                <a:spcPct val="65000"/>
              </a:lnSpc>
            </a:pPr>
            <a:endParaRPr lang="en-GB" altLang="en-US" sz="2800" b="1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en-GB" altLang="en-US" sz="2800" b="1">
                <a:latin typeface="Times New Roman" panose="02020603050405020304" pitchFamily="18" charset="0"/>
              </a:rPr>
              <a:t>Hole made on the top of meter body</a:t>
            </a:r>
            <a:r>
              <a:rPr lang="en-GB" altLang="en-US" sz="2400">
                <a:latin typeface="Times New Roman" panose="02020603050405020304" pitchFamily="18" charset="0"/>
              </a:rPr>
              <a:t>	</a:t>
            </a:r>
          </a:p>
          <a:p>
            <a:pPr>
              <a:lnSpc>
                <a:spcPct val="6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buFontTx/>
              <a:buChar char="o"/>
            </a:pPr>
            <a:r>
              <a:rPr lang="en-GB" altLang="en-US" sz="2400">
                <a:latin typeface="Times New Roman" panose="02020603050405020304" pitchFamily="18" charset="0"/>
              </a:rPr>
              <a:t>  A hole is made on the top of electric meter to insert wire etc to </a:t>
            </a:r>
          </a:p>
          <a:p>
            <a:pPr>
              <a:lnSpc>
                <a:spcPct val="85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    stop the moving wheel.  </a:t>
            </a:r>
          </a:p>
          <a:p>
            <a:pPr>
              <a:lnSpc>
                <a:spcPct val="85000"/>
              </a:lnSpc>
              <a:buFontTx/>
              <a:buChar char="o"/>
            </a:pPr>
            <a:endParaRPr lang="en-GB" altLang="en-US" sz="24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buFontTx/>
              <a:buChar char="o"/>
            </a:pPr>
            <a:r>
              <a:rPr lang="en-GB" altLang="en-US" sz="2400">
                <a:latin typeface="Times New Roman" panose="02020603050405020304" pitchFamily="18" charset="0"/>
              </a:rPr>
              <a:t>  Close physical examination would reveal it</a:t>
            </a:r>
          </a:p>
          <a:p>
            <a:pPr>
              <a:lnSpc>
                <a:spcPct val="85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>
              <a:lnSpc>
                <a:spcPct val="85000"/>
              </a:lnSpc>
              <a:buFontTx/>
              <a:buChar char="o"/>
            </a:pPr>
            <a:r>
              <a:rPr lang="en-GB" altLang="en-US" sz="2400">
                <a:latin typeface="Times New Roman" panose="02020603050405020304" pitchFamily="18" charset="0"/>
              </a:rPr>
              <a:t>  Available evidence is photographed with scale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1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0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0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0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10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>
            <a:extLst>
              <a:ext uri="{FF2B5EF4-FFF2-40B4-BE49-F238E27FC236}">
                <a16:creationId xmlns:a16="http://schemas.microsoft.com/office/drawing/2014/main" id="{820D9C71-52FD-469E-A136-90EDDAEDD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1950"/>
            <a:ext cx="8839200" cy="570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800" b="1">
                <a:latin typeface="Times New Roman" panose="02020603050405020304" pitchFamily="18" charset="0"/>
              </a:rPr>
              <a:t>	</a:t>
            </a:r>
            <a:r>
              <a:rPr lang="en-GB" altLang="en-US" sz="3200" b="1">
                <a:latin typeface="Lucida Sans" panose="020B0602040502020204" pitchFamily="34" charset="0"/>
              </a:rPr>
              <a:t>Slit made on the meter body</a:t>
            </a:r>
            <a:r>
              <a:rPr lang="en-GB" altLang="en-US" sz="2800" b="1">
                <a:latin typeface="Times New Roman" panose="02020603050405020304" pitchFamily="18" charset="0"/>
              </a:rPr>
              <a:t>	</a:t>
            </a:r>
            <a:endParaRPr lang="en-GB" altLang="en-US" sz="2800">
              <a:latin typeface="Times New Roman" panose="02020603050405020304" pitchFamily="18" charset="0"/>
            </a:endParaRPr>
          </a:p>
          <a:p>
            <a:endParaRPr lang="en-GB" altLang="en-US" sz="280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>
                <a:latin typeface="Times New Roman" panose="02020603050405020304" pitchFamily="18" charset="0"/>
              </a:rPr>
              <a:t>  </a:t>
            </a:r>
            <a:r>
              <a:rPr lang="en-GB" altLang="en-US" sz="2800" b="1">
                <a:latin typeface="Times New Roman" panose="02020603050405020304" pitchFamily="18" charset="0"/>
              </a:rPr>
              <a:t>A slit is made on the top or any other part of the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      meter to insert a thin sturdy plastic film (</a:t>
            </a:r>
            <a:r>
              <a:rPr lang="en-GB" altLang="en-US" sz="2800" b="1" i="1">
                <a:latin typeface="Times New Roman" panose="02020603050405020304" pitchFamily="18" charset="0"/>
              </a:rPr>
              <a:t>e.g. x-ray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 i="1">
                <a:latin typeface="Times New Roman" panose="02020603050405020304" pitchFamily="18" charset="0"/>
              </a:rPr>
              <a:t>      film</a:t>
            </a:r>
            <a:r>
              <a:rPr lang="en-GB" altLang="en-US" sz="2800" b="1">
                <a:latin typeface="Times New Roman" panose="02020603050405020304" pitchFamily="18" charset="0"/>
              </a:rPr>
              <a:t>) in the meter to stop wheel movement  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800" b="1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The slit is found generally near the front glass or near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      the joint on the meter body</a:t>
            </a:r>
          </a:p>
          <a:p>
            <a:pPr>
              <a:buFont typeface="Wingdings" panose="05000000000000000000" pitchFamily="2" charset="2"/>
              <a:buChar char="v"/>
            </a:pPr>
            <a:endParaRPr lang="en-GB" altLang="en-US" sz="2800" b="1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Close physical examination would reveal it.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b="1">
                <a:latin typeface="Times New Roman" panose="02020603050405020304" pitchFamily="18" charset="0"/>
              </a:rPr>
              <a:t>      The length, width and position of slit is recorded</a:t>
            </a:r>
          </a:p>
          <a:p>
            <a:pPr>
              <a:buFont typeface="Wingdings" panose="05000000000000000000" pitchFamily="2" charset="2"/>
              <a:buChar char="v"/>
            </a:pPr>
            <a:endParaRPr lang="en-GB" altLang="en-US" sz="2800" b="1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altLang="en-US" sz="2800" b="1">
                <a:latin typeface="Times New Roman" panose="02020603050405020304" pitchFamily="18" charset="0"/>
              </a:rPr>
              <a:t>  Available evidence is photographed with scale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1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67440158-70A8-457E-A899-035BB2A42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9725"/>
            <a:ext cx="8534400" cy="590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3200" b="1">
                <a:latin typeface="Times New Roman" panose="02020603050405020304" pitchFamily="18" charset="0"/>
              </a:rPr>
              <a:t>Front glass removed and reaffixed</a:t>
            </a:r>
            <a:endParaRPr lang="en-GB" altLang="en-US" sz="32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sz="2800">
                <a:latin typeface="Times New Roman" panose="02020603050405020304" pitchFamily="18" charset="0"/>
              </a:rPr>
              <a:t>  The glass of meter is removed and reaffixed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GB" altLang="en-US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sz="2800">
                <a:latin typeface="Times New Roman" panose="02020603050405020304" pitchFamily="18" charset="0"/>
              </a:rPr>
              <a:t>  The original rubber packing at the back of the glass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>
                <a:latin typeface="Times New Roman" panose="02020603050405020304" pitchFamily="18" charset="0"/>
              </a:rPr>
              <a:t>      inside the meter is disturbed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GB" altLang="en-US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sz="2800">
                <a:latin typeface="Times New Roman" panose="02020603050405020304" pitchFamily="18" charset="0"/>
              </a:rPr>
              <a:t>   Broken glass pieces may be found inside the meter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sz="2800">
                <a:latin typeface="Times New Roman" panose="02020603050405020304" pitchFamily="18" charset="0"/>
              </a:rPr>
              <a:t>   Presence of adhesive may be evidence of glass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>
                <a:latin typeface="Times New Roman" panose="02020603050405020304" pitchFamily="18" charset="0"/>
              </a:rPr>
              <a:t>      reaffixing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GB" altLang="en-US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sz="2800">
                <a:latin typeface="Times New Roman" panose="02020603050405020304" pitchFamily="18" charset="0"/>
              </a:rPr>
              <a:t>   Close physical examination would reveal it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GB" altLang="en-US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n-US" sz="2800">
                <a:latin typeface="Times New Roman" panose="02020603050405020304" pitchFamily="18" charset="0"/>
              </a:rPr>
              <a:t>   Available evidence is photographed with scale</a:t>
            </a:r>
            <a:endParaRPr lang="en-US" altLang="en-US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171</Words>
  <Application>Microsoft Office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Lucida Sans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Juggler</dc:creator>
  <cp:lastModifiedBy>Ran B Singh</cp:lastModifiedBy>
  <cp:revision>5</cp:revision>
  <dcterms:created xsi:type="dcterms:W3CDTF">2006-08-30T03:21:52Z</dcterms:created>
  <dcterms:modified xsi:type="dcterms:W3CDTF">2017-08-29T05:41:57Z</dcterms:modified>
</cp:coreProperties>
</file>