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66" r:id="rId3"/>
    <p:sldId id="267" r:id="rId4"/>
    <p:sldId id="268" r:id="rId5"/>
    <p:sldId id="269" r:id="rId6"/>
    <p:sldId id="270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sQHiTrww2NiaLPlOPlhG9Q==" hashData="cxTYbpeFtlwsZrcF85abR9Tghu9pne2H4SvNxv1nnAU5eOOKinHjK7xAawMQYIpYD/TKCyn6iRk8fxAJ2f+oWg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1279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EDE9A34-717D-4FEB-8FE1-F985D205A5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D55966B-AB3F-4E14-A06A-6110316992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3296917-0F9D-4290-8DB8-5C0FF97121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36B60E-6358-4B83-B600-7D70475627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9862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5538B46-5132-49EE-9508-0150A8DBCE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B7517DF-DD1F-4D0F-9397-65BD9D3C1F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F72A249-44E0-4AC7-AE98-8098628704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B4B909-FDD0-4A3A-B33E-911E77E14E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9491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259BB1-A14C-4E65-9282-AF201E62AF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A85B6A5-CD8B-4D99-A4EF-F344AACB83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8F6D6D8-6D8B-4673-8318-13CEB00E13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F2A981-D992-4CA6-940D-A2EE558F74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6297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63455D5-7741-45D5-9DD7-0BF3455265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DD92E12-4DFE-46CA-8FCC-865214EDED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F1DA88C-8CF3-4F09-BA1A-FD4F93ABB1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6B8837-CE62-4DA0-9C2B-2F258FD43A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3044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18CF213-45F3-459F-9326-E97026821F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2C1551E-F778-4F5A-9CE8-603FE6CD44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3ADFE1A-92E7-4B34-A733-7A94DA2D3C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4EC191-0B34-4D8A-A76E-41ABC19E1B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182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E8A9A5-85F0-4C40-ACAF-E23DCB7B87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27EC032-7619-4926-92DF-89BBEC2D27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98FC838-4576-48A7-B1F9-63F43403CA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48746C-8095-450A-A855-6DBE78F447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5395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1741243-689D-4938-8AA7-57F24D854C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F12C1A2-6D2E-4CA9-8124-DC23AA56C4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1844618-F080-433E-9E3A-EB2D6850C5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33BFBC-CAF1-43EB-B6B2-DA703889B2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7554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609C2D9-3694-4E09-9DCB-6AD2173A95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CCF6CD-D5B1-4AAB-B383-19325AE4DF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6E03085-7E97-4EA9-A706-1779269CB0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658B00-7E5D-4FCD-95C4-FF1631027F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198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7492A8A-A2EC-4DD2-847E-312520ADFA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286A134-08BC-4B04-A856-5109E55061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DAF7BEA-41DB-4EE8-A295-D64DE97031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22DED6-9038-473F-B062-32140BE446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2717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30C61DB-9D5C-4D5A-B6A3-371A707A0A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B53E22-BC1B-4327-89CE-33D3694B92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2CEC7B8-CC65-4C38-A094-31FDCF2B7D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D711EC-5576-476A-A6E2-6EA40AD860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2346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848F187-7DB1-4B76-B5ED-9C69C4135D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7AF5F3-13E9-4C30-AB81-323B385065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CC41C3A-BD4F-4913-9A64-38F5C977BF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FC65B2-1D4D-4EB5-AC35-4F3F7D2B45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7054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AEBAD5C-FA6A-4692-84C7-76FAE53AB6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ED8F4F2-84F4-4F2D-95D9-B0B2EC92B4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5C92409-53C7-411D-A0FB-FD8B8F16A7A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BCECDC3-4DC2-47F9-8958-69DE63D7288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B27E11A-7598-4786-9339-B4DABE3E7E0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E69CA3A-0F53-4103-B38E-85467B33D01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9">
            <a:extLst>
              <a:ext uri="{FF2B5EF4-FFF2-40B4-BE49-F238E27FC236}">
                <a16:creationId xmlns:a16="http://schemas.microsoft.com/office/drawing/2014/main" id="{54FE8B50-37A6-464A-A47F-B49BA24D0832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812800"/>
            <a:ext cx="8839200" cy="4978400"/>
            <a:chOff x="0" y="279400"/>
            <a:chExt cx="9144000" cy="4978401"/>
          </a:xfrm>
        </p:grpSpPr>
        <p:sp>
          <p:nvSpPr>
            <p:cNvPr id="2051" name="Rectangle 7">
              <a:extLst>
                <a:ext uri="{FF2B5EF4-FFF2-40B4-BE49-F238E27FC236}">
                  <a16:creationId xmlns:a16="http://schemas.microsoft.com/office/drawing/2014/main" id="{98B68827-F1C3-4385-983C-BE0EDBA5CD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" y="4891088"/>
              <a:ext cx="32067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  <a:cs typeface="Times New Roman" panose="02020603050405020304" pitchFamily="18" charset="0"/>
                </a:rPr>
                <a:t>A highway paved with concrete. </a:t>
              </a:r>
            </a:p>
          </p:txBody>
        </p:sp>
        <p:pic>
          <p:nvPicPr>
            <p:cNvPr id="2052" name="Picture 9" descr="Image:Concrete pouring 0020.jpg">
              <a:extLst>
                <a:ext uri="{FF2B5EF4-FFF2-40B4-BE49-F238E27FC236}">
                  <a16:creationId xmlns:a16="http://schemas.microsoft.com/office/drawing/2014/main" id="{525DB754-772F-43AB-BDB6-5FF2E2838BC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05300" y="1217613"/>
              <a:ext cx="4838700" cy="3582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3" name="Rectangle 12">
              <a:extLst>
                <a:ext uri="{FF2B5EF4-FFF2-40B4-BE49-F238E27FC236}">
                  <a16:creationId xmlns:a16="http://schemas.microsoft.com/office/drawing/2014/main" id="{E6A45C75-57CB-46E3-8DC8-7731FD3571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4000" y="4891088"/>
              <a:ext cx="24003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latin typeface="Times New Roman" panose="02020603050405020304" pitchFamily="18" charset="0"/>
                  <a:cs typeface="Times New Roman" panose="02020603050405020304" pitchFamily="18" charset="0"/>
                </a:rPr>
                <a:t>Pouring a concrete floor</a:t>
              </a:r>
            </a:p>
          </p:txBody>
        </p:sp>
        <p:pic>
          <p:nvPicPr>
            <p:cNvPr id="2054" name="Picture 15" descr="Image:I-355 at the Illinois Prairie Path.jpg">
              <a:extLst>
                <a:ext uri="{FF2B5EF4-FFF2-40B4-BE49-F238E27FC236}">
                  <a16:creationId xmlns:a16="http://schemas.microsoft.com/office/drawing/2014/main" id="{4D8D9B97-FCCD-43CB-8F40-E130DFC1FE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219200"/>
              <a:ext cx="4800600" cy="3594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5" name="Rectangle 18">
              <a:extLst>
                <a:ext uri="{FF2B5EF4-FFF2-40B4-BE49-F238E27FC236}">
                  <a16:creationId xmlns:a16="http://schemas.microsoft.com/office/drawing/2014/main" id="{1C9B3FE9-E808-4C5F-8F17-55E176DE0B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600" y="279400"/>
              <a:ext cx="2851150" cy="668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70000"/>
                </a:lnSpc>
              </a:pPr>
              <a:r>
                <a:rPr lang="en-US" altLang="zh-CN" sz="5400" b="1"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Concrete</a:t>
              </a: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6DF7B8E0-F80E-49CB-BD39-6E427BF858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38150"/>
            <a:ext cx="8153400" cy="605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GB" altLang="en-US" sz="2000" b="1" i="1">
                <a:latin typeface="Times New Roman" panose="02020603050405020304" pitchFamily="18" charset="0"/>
              </a:rPr>
              <a:t>Examination of concrete; Sample preparation (contd.)</a:t>
            </a:r>
            <a:r>
              <a:rPr lang="en-GB" altLang="en-US" sz="200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50000"/>
              </a:lnSpc>
            </a:pPr>
            <a:endParaRPr lang="en-GB" altLang="en-US" sz="2400">
              <a:latin typeface="Times New Roman" panose="02020603050405020304" pitchFamily="18" charset="0"/>
            </a:endParaRPr>
          </a:p>
          <a:p>
            <a:pPr eaLnBrk="1" hangingPunct="1"/>
            <a:r>
              <a:rPr lang="en-GB" altLang="en-US" sz="2400">
                <a:latin typeface="Times New Roman" panose="02020603050405020304" pitchFamily="18" charset="0"/>
              </a:rPr>
              <a:t>Weigh the material passing the No.6 (W</a:t>
            </a:r>
            <a:r>
              <a:rPr lang="en-GB" altLang="en-US" sz="2400" baseline="-25000">
                <a:latin typeface="Times New Roman" panose="02020603050405020304" pitchFamily="18" charset="0"/>
              </a:rPr>
              <a:t>f</a:t>
            </a:r>
            <a:r>
              <a:rPr lang="en-GB" altLang="en-US" sz="2400">
                <a:latin typeface="Times New Roman" panose="02020603050405020304" pitchFamily="18" charset="0"/>
              </a:rPr>
              <a:t>). Take a sample of approximately 100 g and pulverise to pass a No. 200 </a:t>
            </a:r>
          </a:p>
          <a:p>
            <a:pPr eaLnBrk="1" hangingPunct="1"/>
            <a:r>
              <a:rPr lang="en-GB" altLang="en-US" sz="2400">
                <a:latin typeface="Times New Roman" panose="02020603050405020304" pitchFamily="18" charset="0"/>
              </a:rPr>
              <a:t>(75 micron size) sieve.</a:t>
            </a:r>
            <a:endParaRPr lang="en-US" altLang="en-US" sz="2400">
              <a:latin typeface="Times New Roman" panose="02020603050405020304" pitchFamily="18" charset="0"/>
            </a:endParaRPr>
          </a:p>
          <a:p>
            <a:pPr eaLnBrk="1" hangingPunct="1"/>
            <a:endParaRPr lang="en-GB" altLang="en-US" sz="2400">
              <a:latin typeface="Times New Roman" panose="02020603050405020304" pitchFamily="18" charset="0"/>
            </a:endParaRPr>
          </a:p>
          <a:p>
            <a:pPr eaLnBrk="1" hangingPunct="1"/>
            <a:r>
              <a:rPr lang="en-GB" altLang="en-US" sz="2400">
                <a:latin typeface="Times New Roman" panose="02020603050405020304" pitchFamily="18" charset="0"/>
              </a:rPr>
              <a:t>Take 2 g of sample and determine the SiO</a:t>
            </a:r>
            <a:r>
              <a:rPr lang="en-GB" altLang="en-US" sz="2400" baseline="-25000">
                <a:latin typeface="Times New Roman" panose="02020603050405020304" pitchFamily="18" charset="0"/>
              </a:rPr>
              <a:t>2</a:t>
            </a:r>
            <a:r>
              <a:rPr lang="en-GB" altLang="en-US" sz="2400">
                <a:latin typeface="Times New Roman" panose="02020603050405020304" pitchFamily="18" charset="0"/>
              </a:rPr>
              <a:t> or CaO (S</a:t>
            </a:r>
            <a:r>
              <a:rPr lang="en-GB" altLang="en-US" sz="2400" baseline="-25000">
                <a:latin typeface="Times New Roman" panose="02020603050405020304" pitchFamily="18" charset="0"/>
              </a:rPr>
              <a:t>f</a:t>
            </a:r>
            <a:r>
              <a:rPr lang="en-GB" altLang="en-US" sz="2400">
                <a:latin typeface="Times New Roman" panose="02020603050405020304" pitchFamily="18" charset="0"/>
              </a:rPr>
              <a:t>) using the procedure as described earlier in the case of cement analysis.</a:t>
            </a:r>
            <a:endParaRPr lang="en-US" altLang="en-US" sz="2400">
              <a:latin typeface="Times New Roman" panose="02020603050405020304" pitchFamily="18" charset="0"/>
            </a:endParaRPr>
          </a:p>
          <a:p>
            <a:pPr eaLnBrk="1" hangingPunct="1"/>
            <a:endParaRPr lang="en-GB" altLang="en-US" sz="2400">
              <a:latin typeface="Times New Roman" panose="02020603050405020304" pitchFamily="18" charset="0"/>
            </a:endParaRPr>
          </a:p>
          <a:p>
            <a:pPr eaLnBrk="1" hangingPunct="1"/>
            <a:r>
              <a:rPr lang="en-GB" altLang="en-US" sz="2400">
                <a:latin typeface="Times New Roman" panose="02020603050405020304" pitchFamily="18" charset="0"/>
              </a:rPr>
              <a:t>Collect remainder of material passing No.6 sieve which was not used to prepare the fine aggregate cement sample.</a:t>
            </a:r>
            <a:endParaRPr lang="en-US" altLang="en-US" sz="2400">
              <a:latin typeface="Times New Roman" panose="02020603050405020304" pitchFamily="18" charset="0"/>
            </a:endParaRPr>
          </a:p>
          <a:p>
            <a:pPr eaLnBrk="1" hangingPunct="1"/>
            <a:endParaRPr lang="en-GB" altLang="en-US" sz="2400">
              <a:latin typeface="Times New Roman" panose="02020603050405020304" pitchFamily="18" charset="0"/>
            </a:endParaRPr>
          </a:p>
          <a:p>
            <a:pPr eaLnBrk="1" hangingPunct="1"/>
            <a:r>
              <a:rPr lang="en-GB" altLang="en-US" sz="2400">
                <a:latin typeface="Times New Roman" panose="02020603050405020304" pitchFamily="18" charset="0"/>
              </a:rPr>
              <a:t>Screen a small portion over No.50 (300 micron) sieve.  </a:t>
            </a:r>
          </a:p>
          <a:p>
            <a:pPr eaLnBrk="1" hangingPunct="1"/>
            <a:endParaRPr lang="en-GB" altLang="en-US" sz="2400">
              <a:latin typeface="Times New Roman" panose="02020603050405020304" pitchFamily="18" charset="0"/>
            </a:endParaRPr>
          </a:p>
          <a:p>
            <a:pPr eaLnBrk="1" hangingPunct="1"/>
            <a:r>
              <a:rPr lang="en-GB" altLang="en-US" sz="2400">
                <a:latin typeface="Times New Roman" panose="02020603050405020304" pitchFamily="18" charset="0"/>
              </a:rPr>
              <a:t>Wash the retained material thoroughly in HCl (1:9) and dry it in order to obtain a sample of fine aggregate which was used in the concrete mixture.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71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7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7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9A2EE278-9795-4629-8C27-159F5D094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81000"/>
            <a:ext cx="8534400" cy="595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90000"/>
              </a:lnSpc>
            </a:pPr>
            <a:r>
              <a:rPr lang="en-GB" altLang="en-US" sz="2000" b="1" i="1">
                <a:latin typeface="Times New Roman" panose="02020603050405020304" pitchFamily="18" charset="0"/>
              </a:rPr>
              <a:t>Examination of concrete; Sample preparation (contd.)</a:t>
            </a:r>
            <a:r>
              <a:rPr lang="en-GB" altLang="en-US" sz="200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400">
                <a:latin typeface="Times New Roman" panose="02020603050405020304" pitchFamily="18" charset="0"/>
              </a:rPr>
              <a:t>Care must be taken to be sure that the pieces of aggregate are completely free of particles of cement that tend to adhere. </a:t>
            </a:r>
          </a:p>
          <a:p>
            <a:pPr eaLnBrk="1" hangingPunct="1">
              <a:lnSpc>
                <a:spcPct val="90000"/>
              </a:lnSpc>
            </a:pPr>
            <a:endParaRPr lang="en-GB" altLang="en-US" sz="24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2400">
                <a:latin typeface="Times New Roman" panose="02020603050405020304" pitchFamily="18" charset="0"/>
              </a:rPr>
              <a:t>pulverise the material to pass No. 200 (75 </a:t>
            </a:r>
            <a:r>
              <a:rPr lang="en-GB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GB" altLang="en-US" sz="2400">
                <a:latin typeface="Times New Roman" panose="02020603050405020304" pitchFamily="18" charset="0"/>
              </a:rPr>
              <a:t>m size) sieve.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Collect 2 g of sample and determine the SiO</a:t>
            </a:r>
            <a:r>
              <a:rPr lang="en-GB" altLang="en-US" sz="2400" baseline="-25000">
                <a:latin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GB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 or CaO (S</a:t>
            </a:r>
            <a:r>
              <a:rPr lang="en-GB" altLang="en-US" sz="2400" baseline="-25000">
                <a:latin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GB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) using the procedure as described in </a:t>
            </a:r>
            <a:r>
              <a:rPr lang="en-GB" altLang="en-US" sz="2400">
                <a:latin typeface="Times New Roman" panose="02020603050405020304" pitchFamily="18" charset="0"/>
              </a:rPr>
              <a:t>the case of cement analysis</a:t>
            </a:r>
            <a:endParaRPr lang="en-GB" altLang="en-US" sz="2400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</a:pPr>
            <a:endParaRPr lang="en-GB" altLang="en-US" sz="2400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2400" b="1">
                <a:latin typeface="Times New Roman" panose="02020603050405020304" pitchFamily="18" charset="0"/>
                <a:sym typeface="Symbol" panose="05050102010706020507" pitchFamily="18" charset="2"/>
              </a:rPr>
              <a:t>Calculations:</a:t>
            </a:r>
            <a:r>
              <a:rPr lang="en-GB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endParaRPr lang="en-GB" altLang="en-US" sz="2400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Total weight of the exhibit (building material)	=	W</a:t>
            </a:r>
            <a:r>
              <a:rPr lang="en-GB" altLang="en-US" sz="2400" baseline="-25000">
                <a:latin typeface="Times New Roman" panose="02020603050405020304" pitchFamily="18" charset="0"/>
                <a:sym typeface="Symbol" panose="05050102010706020507" pitchFamily="18" charset="2"/>
              </a:rPr>
              <a:t>i</a:t>
            </a:r>
          </a:p>
          <a:p>
            <a:pPr eaLnBrk="1" hangingPunct="1">
              <a:lnSpc>
                <a:spcPct val="90000"/>
              </a:lnSpc>
            </a:pPr>
            <a:endParaRPr lang="en-GB" altLang="en-US" sz="2400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On the mechanical separation through sieve No.6 ASTM</a:t>
            </a:r>
          </a:p>
          <a:p>
            <a:pPr eaLnBrk="1" hangingPunct="1">
              <a:lnSpc>
                <a:spcPct val="90000"/>
              </a:lnSpc>
            </a:pPr>
            <a:endParaRPr lang="en-GB" altLang="en-US" sz="2400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Weight of the fine aggregate	(mortar)		=	W</a:t>
            </a:r>
            <a:r>
              <a:rPr lang="en-GB" altLang="en-US" sz="2400" baseline="-25000">
                <a:latin typeface="Times New Roman" panose="02020603050405020304" pitchFamily="18" charset="0"/>
                <a:sym typeface="Symbol" panose="05050102010706020507" pitchFamily="18" charset="2"/>
              </a:rPr>
              <a:t>f</a:t>
            </a:r>
          </a:p>
          <a:p>
            <a:pPr eaLnBrk="1" hangingPunct="1">
              <a:lnSpc>
                <a:spcPct val="90000"/>
              </a:lnSpc>
            </a:pPr>
            <a:endParaRPr lang="en-GB" altLang="en-US" sz="2400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Weight of the coarse aggregate (grit)			=	W</a:t>
            </a:r>
            <a:r>
              <a:rPr lang="en-GB" altLang="en-US" sz="2400" baseline="-25000">
                <a:latin typeface="Times New Roman" panose="02020603050405020304" pitchFamily="18" charset="0"/>
                <a:sym typeface="Symbol" panose="05050102010706020507" pitchFamily="18" charset="2"/>
              </a:rPr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81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819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819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560EEE4-E53E-41F8-89D9-9D9817B74E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762000"/>
            <a:ext cx="8229600" cy="544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GB" altLang="en-US" sz="2000" b="1" i="1">
                <a:latin typeface="Times New Roman" panose="02020603050405020304" pitchFamily="18" charset="0"/>
              </a:rPr>
              <a:t>Examination of concrete; </a:t>
            </a:r>
            <a:r>
              <a:rPr lang="en-GB" altLang="en-US" sz="2000" b="1" i="1">
                <a:latin typeface="Times New Roman" panose="02020603050405020304" pitchFamily="18" charset="0"/>
                <a:sym typeface="Symbol" panose="05050102010706020507" pitchFamily="18" charset="2"/>
              </a:rPr>
              <a:t>Calculations </a:t>
            </a:r>
            <a:r>
              <a:rPr lang="en-GB" altLang="en-US" sz="2000" b="1" i="1">
                <a:latin typeface="Times New Roman" panose="02020603050405020304" pitchFamily="18" charset="0"/>
              </a:rPr>
              <a:t>(contd.) </a:t>
            </a:r>
          </a:p>
          <a:p>
            <a:pPr eaLnBrk="1" hangingPunct="1"/>
            <a:endParaRPr lang="en-GB" altLang="en-US" sz="2000" b="1" i="1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/>
            <a:r>
              <a:rPr lang="en-GB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Percentage of soluble constituent (SiO</a:t>
            </a:r>
            <a:r>
              <a:rPr lang="en-GB" altLang="en-US" sz="2400" baseline="-25000">
                <a:latin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GB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 /CaO)</a:t>
            </a:r>
          </a:p>
          <a:p>
            <a:pPr eaLnBrk="1" hangingPunct="1"/>
            <a:r>
              <a:rPr lang="en-GB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present in the fraction passing the No.6 sieve</a:t>
            </a:r>
          </a:p>
          <a:p>
            <a:pPr eaLnBrk="1" hangingPunct="1"/>
            <a:r>
              <a:rPr lang="en-GB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(fine aggregate)					=	S</a:t>
            </a:r>
            <a:r>
              <a:rPr lang="en-GB" altLang="en-US" sz="2400" baseline="-25000">
                <a:latin typeface="Times New Roman" panose="02020603050405020304" pitchFamily="18" charset="0"/>
                <a:sym typeface="Symbol" panose="05050102010706020507" pitchFamily="18" charset="2"/>
              </a:rPr>
              <a:t>f</a:t>
            </a:r>
          </a:p>
          <a:p>
            <a:pPr eaLnBrk="1" hangingPunct="1"/>
            <a:endParaRPr lang="en-GB" altLang="en-US" sz="2400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/>
            <a:r>
              <a:rPr lang="en-GB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Decimal fraction of cement present in the fraction</a:t>
            </a:r>
          </a:p>
          <a:p>
            <a:pPr eaLnBrk="1" hangingPunct="1"/>
            <a:r>
              <a:rPr lang="en-GB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passing the No.6 sieve (fine aggregate)		=	C</a:t>
            </a:r>
            <a:r>
              <a:rPr lang="en-GB" altLang="en-US" sz="2400" baseline="-25000">
                <a:latin typeface="Times New Roman" panose="02020603050405020304" pitchFamily="18" charset="0"/>
                <a:sym typeface="Symbol" panose="05050102010706020507" pitchFamily="18" charset="2"/>
              </a:rPr>
              <a:t>f</a:t>
            </a:r>
          </a:p>
          <a:p>
            <a:pPr eaLnBrk="1" hangingPunct="1"/>
            <a:r>
              <a:rPr lang="en-GB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</a:p>
          <a:p>
            <a:pPr eaLnBrk="1" hangingPunct="1"/>
            <a:r>
              <a:rPr lang="en-GB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Percentage of soluble constituent (SiO</a:t>
            </a:r>
            <a:r>
              <a:rPr lang="en-GB" altLang="en-US" sz="2400" baseline="-25000">
                <a:latin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GB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 /CaO)</a:t>
            </a:r>
          </a:p>
          <a:p>
            <a:pPr eaLnBrk="1" hangingPunct="1"/>
            <a:r>
              <a:rPr lang="en-GB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in cement which is used in concrete			=	S</a:t>
            </a:r>
            <a:r>
              <a:rPr lang="en-GB" altLang="en-US" sz="2400" baseline="-25000">
                <a:latin typeface="Times New Roman" panose="02020603050405020304" pitchFamily="18" charset="0"/>
                <a:sym typeface="Symbol" panose="05050102010706020507" pitchFamily="18" charset="2"/>
              </a:rPr>
              <a:t>c</a:t>
            </a:r>
          </a:p>
          <a:p>
            <a:pPr eaLnBrk="1" hangingPunct="1"/>
            <a:endParaRPr lang="en-GB" altLang="en-US" sz="2400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/>
            <a:r>
              <a:rPr lang="en-GB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Percentage of soluble constituent (SiO</a:t>
            </a:r>
            <a:r>
              <a:rPr lang="en-GB" altLang="en-US" sz="2400" baseline="-25000">
                <a:latin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GB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 /CaO)</a:t>
            </a:r>
          </a:p>
          <a:p>
            <a:pPr eaLnBrk="1" hangingPunct="1"/>
            <a:r>
              <a:rPr lang="en-GB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present in aggregate in the fraction passing the 	=	S</a:t>
            </a:r>
            <a:r>
              <a:rPr lang="en-GB" altLang="en-US" sz="2400" baseline="-25000">
                <a:latin typeface="Times New Roman" panose="02020603050405020304" pitchFamily="18" charset="0"/>
                <a:sym typeface="Symbol" panose="05050102010706020507" pitchFamily="18" charset="2"/>
              </a:rPr>
              <a:t>a</a:t>
            </a:r>
          </a:p>
          <a:p>
            <a:pPr eaLnBrk="1" hangingPunct="1"/>
            <a:r>
              <a:rPr lang="en-GB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No.6 sieve</a:t>
            </a:r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lang="en-GB" altLang="en-US" sz="2400"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92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2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2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1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21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21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1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DB209180-0AE7-4A6D-9EBB-55A997E5B7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196850"/>
            <a:ext cx="7010400" cy="637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90000"/>
              </a:lnSpc>
            </a:pPr>
            <a:r>
              <a:rPr lang="en-GB" altLang="en-US" sz="2000" b="1" i="1">
                <a:latin typeface="Times New Roman" panose="02020603050405020304" pitchFamily="18" charset="0"/>
              </a:rPr>
              <a:t>Examination of concrete; </a:t>
            </a:r>
            <a:r>
              <a:rPr lang="en-GB" altLang="en-US" sz="2000" b="1" i="1">
                <a:latin typeface="Times New Roman" panose="02020603050405020304" pitchFamily="18" charset="0"/>
                <a:sym typeface="Symbol" panose="05050102010706020507" pitchFamily="18" charset="2"/>
              </a:rPr>
              <a:t>Calculations </a:t>
            </a:r>
            <a:r>
              <a:rPr lang="en-GB" altLang="en-US" sz="2000" b="1" i="1">
                <a:latin typeface="Times New Roman" panose="02020603050405020304" pitchFamily="18" charset="0"/>
              </a:rPr>
              <a:t>(contd.) </a:t>
            </a:r>
          </a:p>
          <a:p>
            <a:pPr eaLnBrk="1" hangingPunct="1">
              <a:lnSpc>
                <a:spcPct val="30000"/>
              </a:lnSpc>
            </a:pPr>
            <a:endParaRPr lang="en-GB" altLang="en-US" sz="20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2400">
                <a:latin typeface="Times New Roman" panose="02020603050405020304" pitchFamily="18" charset="0"/>
              </a:rPr>
              <a:t>If the cement used for the concrete is not available i.e. soluble constituents of cement are unknown, SiO</a:t>
            </a:r>
            <a:r>
              <a:rPr lang="en-GB" altLang="en-US" sz="2400" baseline="-25000">
                <a:latin typeface="Times New Roman" panose="02020603050405020304" pitchFamily="18" charset="0"/>
              </a:rPr>
              <a:t>2</a:t>
            </a:r>
            <a:r>
              <a:rPr lang="en-GB" altLang="en-US" sz="2400">
                <a:latin typeface="Times New Roman" panose="02020603050405020304" pitchFamily="18" charset="0"/>
              </a:rPr>
              <a:t> may be assumed to be 21.0% and CaO may be assumed to be 63.5%.  </a:t>
            </a:r>
          </a:p>
          <a:p>
            <a:pPr eaLnBrk="1" hangingPunct="1">
              <a:lnSpc>
                <a:spcPct val="90000"/>
              </a:lnSpc>
            </a:pPr>
            <a:endParaRPr lang="en-GB" altLang="en-US" sz="24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2400">
                <a:latin typeface="Times New Roman" panose="02020603050405020304" pitchFamily="18" charset="0"/>
              </a:rPr>
              <a:t>Whenever it is possible, the known values should be used in calculation</a:t>
            </a:r>
            <a:endParaRPr lang="en-US" altLang="en-US" sz="24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GB" altLang="en-US" sz="24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2400">
                <a:latin typeface="Times New Roman" panose="02020603050405020304" pitchFamily="18" charset="0"/>
              </a:rPr>
              <a:t>Using the following equations: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2400">
                <a:latin typeface="Times New Roman" panose="02020603050405020304" pitchFamily="18" charset="0"/>
              </a:rPr>
              <a:t>S</a:t>
            </a:r>
            <a:r>
              <a:rPr lang="en-GB" altLang="en-US" sz="2400" baseline="-25000">
                <a:latin typeface="Times New Roman" panose="02020603050405020304" pitchFamily="18" charset="0"/>
              </a:rPr>
              <a:t>f</a:t>
            </a:r>
            <a:r>
              <a:rPr lang="en-GB" altLang="en-US" sz="2400">
                <a:latin typeface="Times New Roman" panose="02020603050405020304" pitchFamily="18" charset="0"/>
              </a:rPr>
              <a:t>  =   (C</a:t>
            </a:r>
            <a:r>
              <a:rPr lang="en-GB" altLang="en-US" sz="2400" baseline="-25000">
                <a:latin typeface="Times New Roman" panose="02020603050405020304" pitchFamily="18" charset="0"/>
              </a:rPr>
              <a:t>f</a:t>
            </a:r>
            <a:r>
              <a:rPr lang="en-GB" altLang="en-US" sz="2400">
                <a:latin typeface="Times New Roman" panose="02020603050405020304" pitchFamily="18" charset="0"/>
              </a:rPr>
              <a:t>.S</a:t>
            </a:r>
            <a:r>
              <a:rPr lang="en-GB" altLang="en-US" sz="2400" baseline="-25000">
                <a:latin typeface="Times New Roman" panose="02020603050405020304" pitchFamily="18" charset="0"/>
              </a:rPr>
              <a:t>c</a:t>
            </a:r>
            <a:r>
              <a:rPr lang="en-GB" altLang="en-US" sz="2400">
                <a:latin typeface="Times New Roman" panose="02020603050405020304" pitchFamily="18" charset="0"/>
              </a:rPr>
              <a:t> )+ (A</a:t>
            </a:r>
            <a:r>
              <a:rPr lang="en-GB" altLang="en-US" sz="2400" baseline="-25000">
                <a:latin typeface="Times New Roman" panose="02020603050405020304" pitchFamily="18" charset="0"/>
              </a:rPr>
              <a:t>f</a:t>
            </a:r>
            <a:r>
              <a:rPr lang="en-GB" altLang="en-US" sz="2400">
                <a:latin typeface="Times New Roman" panose="02020603050405020304" pitchFamily="18" charset="0"/>
              </a:rPr>
              <a:t>. S</a:t>
            </a:r>
            <a:r>
              <a:rPr lang="en-GB" altLang="en-US" sz="2400" baseline="-25000">
                <a:latin typeface="Times New Roman" panose="02020603050405020304" pitchFamily="18" charset="0"/>
              </a:rPr>
              <a:t>a</a:t>
            </a:r>
            <a:r>
              <a:rPr lang="en-GB" altLang="en-US" sz="2400">
                <a:latin typeface="Times New Roman" panose="02020603050405020304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400">
                <a:latin typeface="Times New Roman" panose="02020603050405020304" pitchFamily="18" charset="0"/>
              </a:rPr>
              <a:t>		</a:t>
            </a:r>
            <a:endParaRPr lang="en-US" altLang="en-US" sz="24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2000" b="1" i="1">
                <a:latin typeface="Times New Roman" panose="02020603050405020304" pitchFamily="18" charset="0"/>
              </a:rPr>
              <a:t>since</a:t>
            </a:r>
            <a:r>
              <a:rPr lang="en-GB" altLang="en-US" sz="2400">
                <a:latin typeface="Times New Roman" panose="02020603050405020304" pitchFamily="18" charset="0"/>
              </a:rPr>
              <a:t>    </a:t>
            </a:r>
            <a:r>
              <a:rPr lang="en-GB" altLang="en-US" sz="2000">
                <a:latin typeface="Times New Roman" panose="02020603050405020304" pitchFamily="18" charset="0"/>
              </a:rPr>
              <a:t>C</a:t>
            </a:r>
            <a:r>
              <a:rPr lang="en-GB" altLang="en-US" sz="2000" baseline="-25000">
                <a:latin typeface="Times New Roman" panose="02020603050405020304" pitchFamily="18" charset="0"/>
              </a:rPr>
              <a:t>f</a:t>
            </a:r>
            <a:r>
              <a:rPr lang="en-GB" altLang="en-US" sz="2000">
                <a:latin typeface="Times New Roman" panose="02020603050405020304" pitchFamily="18" charset="0"/>
              </a:rPr>
              <a:t> + A</a:t>
            </a:r>
            <a:r>
              <a:rPr lang="en-GB" altLang="en-US" sz="2000" baseline="-25000">
                <a:latin typeface="Times New Roman" panose="02020603050405020304" pitchFamily="18" charset="0"/>
              </a:rPr>
              <a:t>f  </a:t>
            </a:r>
            <a:r>
              <a:rPr lang="en-GB" altLang="en-US" sz="2000">
                <a:latin typeface="Times New Roman" panose="02020603050405020304" pitchFamily="18" charset="0"/>
              </a:rPr>
              <a:t>= 1  </a:t>
            </a:r>
            <a:r>
              <a:rPr lang="en-GB" altLang="en-US" sz="2000" b="1" i="1">
                <a:latin typeface="Times New Roman" panose="02020603050405020304" pitchFamily="18" charset="0"/>
              </a:rPr>
              <a:t>we have</a:t>
            </a:r>
            <a:r>
              <a:rPr lang="en-GB" altLang="en-US" b="1" i="1"/>
              <a:t>,</a:t>
            </a:r>
            <a:r>
              <a:rPr lang="en-GB" altLang="en-US" sz="2400">
                <a:latin typeface="Times New Roman" panose="02020603050405020304" pitchFamily="18" charset="0"/>
              </a:rPr>
              <a:t> 			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b="1" i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2400">
                <a:latin typeface="Times New Roman" panose="02020603050405020304" pitchFamily="18" charset="0"/>
              </a:rPr>
              <a:t>C</a:t>
            </a:r>
            <a:r>
              <a:rPr lang="en-GB" altLang="en-US" sz="2400" baseline="-25000">
                <a:latin typeface="Times New Roman" panose="02020603050405020304" pitchFamily="18" charset="0"/>
              </a:rPr>
              <a:t>f</a:t>
            </a:r>
            <a:r>
              <a:rPr lang="en-GB" altLang="en-US" sz="2400">
                <a:latin typeface="Times New Roman" panose="02020603050405020304" pitchFamily="18" charset="0"/>
              </a:rPr>
              <a:t>  = (S</a:t>
            </a:r>
            <a:r>
              <a:rPr lang="en-GB" altLang="en-US" sz="2400" baseline="-25000">
                <a:latin typeface="Times New Roman" panose="02020603050405020304" pitchFamily="18" charset="0"/>
              </a:rPr>
              <a:t>f</a:t>
            </a:r>
            <a:r>
              <a:rPr lang="en-GB" altLang="en-US" sz="2400">
                <a:latin typeface="Times New Roman" panose="02020603050405020304" pitchFamily="18" charset="0"/>
              </a:rPr>
              <a:t>-S</a:t>
            </a:r>
            <a:r>
              <a:rPr lang="en-GB" altLang="en-US" sz="2400" baseline="-25000">
                <a:latin typeface="Times New Roman" panose="02020603050405020304" pitchFamily="18" charset="0"/>
              </a:rPr>
              <a:t>a</a:t>
            </a:r>
            <a:r>
              <a:rPr lang="en-GB" altLang="en-US" sz="2400">
                <a:latin typeface="Times New Roman" panose="02020603050405020304" pitchFamily="18" charset="0"/>
              </a:rPr>
              <a:t>)/(S</a:t>
            </a:r>
            <a:r>
              <a:rPr lang="en-GB" altLang="en-US" sz="2400" baseline="-25000">
                <a:latin typeface="Times New Roman" panose="02020603050405020304" pitchFamily="18" charset="0"/>
              </a:rPr>
              <a:t>c</a:t>
            </a:r>
            <a:r>
              <a:rPr lang="en-GB" altLang="en-US" sz="2400">
                <a:latin typeface="Times New Roman" panose="02020603050405020304" pitchFamily="18" charset="0"/>
              </a:rPr>
              <a:t>-S</a:t>
            </a:r>
            <a:r>
              <a:rPr lang="en-GB" altLang="en-US" sz="2400" baseline="-25000">
                <a:latin typeface="Times New Roman" panose="02020603050405020304" pitchFamily="18" charset="0"/>
              </a:rPr>
              <a:t>a</a:t>
            </a:r>
            <a:r>
              <a:rPr lang="en-GB" altLang="en-US" sz="2400">
                <a:latin typeface="Times New Roman" panose="02020603050405020304" pitchFamily="18" charset="0"/>
              </a:rPr>
              <a:t>)			</a:t>
            </a:r>
            <a:endParaRPr lang="en-US" altLang="en-US" sz="24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GB" altLang="en-US" sz="24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2400" i="1">
                <a:latin typeface="Times New Roman" panose="02020603050405020304" pitchFamily="18" charset="0"/>
              </a:rPr>
              <a:t>where, A</a:t>
            </a:r>
            <a:r>
              <a:rPr lang="en-GB" altLang="en-US" sz="2400" i="1" baseline="-25000">
                <a:latin typeface="Times New Roman" panose="02020603050405020304" pitchFamily="18" charset="0"/>
              </a:rPr>
              <a:t>f </a:t>
            </a:r>
            <a:r>
              <a:rPr lang="en-GB" altLang="en-US" sz="2400" i="1">
                <a:latin typeface="Times New Roman" panose="02020603050405020304" pitchFamily="18" charset="0"/>
              </a:rPr>
              <a:t>= decimal fraction of aggregate present 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400" i="1">
                <a:latin typeface="Times New Roman" panose="02020603050405020304" pitchFamily="18" charset="0"/>
              </a:rPr>
              <a:t>in the fraction passing the no. 6 sieve.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2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24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4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2F312384-1E62-42D7-B1A5-02110D7FD7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04800"/>
            <a:ext cx="8001000" cy="628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90000"/>
              </a:lnSpc>
            </a:pPr>
            <a:r>
              <a:rPr lang="en-GB" altLang="en-US" sz="2000" b="1" i="1">
                <a:latin typeface="Times New Roman" panose="02020603050405020304" pitchFamily="18" charset="0"/>
              </a:rPr>
              <a:t>Examination of concrete; </a:t>
            </a:r>
            <a:r>
              <a:rPr lang="en-GB" altLang="en-US" sz="2000" b="1" i="1">
                <a:latin typeface="Times New Roman" panose="02020603050405020304" pitchFamily="18" charset="0"/>
                <a:sym typeface="Symbol" panose="05050102010706020507" pitchFamily="18" charset="2"/>
              </a:rPr>
              <a:t>Calculations </a:t>
            </a:r>
            <a:r>
              <a:rPr lang="en-GB" altLang="en-US" sz="2000" b="1" i="1">
                <a:latin typeface="Times New Roman" panose="02020603050405020304" pitchFamily="18" charset="0"/>
              </a:rPr>
              <a:t>(contd.) 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400">
                <a:latin typeface="Times New Roman" panose="02020603050405020304" pitchFamily="18" charset="0"/>
              </a:rPr>
              <a:t>Percentage of cement weight in the sample of dehydrated concrete Ct is given as </a:t>
            </a:r>
            <a:endParaRPr lang="en-US" altLang="en-US" sz="24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2400">
                <a:latin typeface="Times New Roman" panose="02020603050405020304" pitchFamily="18" charset="0"/>
              </a:rPr>
              <a:t>	C</a:t>
            </a:r>
            <a:r>
              <a:rPr lang="en-GB" altLang="en-US" sz="2400" baseline="-25000">
                <a:latin typeface="Times New Roman" panose="02020603050405020304" pitchFamily="18" charset="0"/>
              </a:rPr>
              <a:t>t</a:t>
            </a:r>
            <a:r>
              <a:rPr lang="en-GB" altLang="en-US" sz="2400">
                <a:latin typeface="Times New Roman" panose="02020603050405020304" pitchFamily="18" charset="0"/>
              </a:rPr>
              <a:t>	=	[(C</a:t>
            </a:r>
            <a:r>
              <a:rPr lang="en-GB" altLang="en-US" sz="2400" baseline="-25000">
                <a:latin typeface="Times New Roman" panose="02020603050405020304" pitchFamily="18" charset="0"/>
              </a:rPr>
              <a:t>f</a:t>
            </a:r>
            <a:r>
              <a:rPr lang="en-GB" altLang="en-US" sz="2400">
                <a:latin typeface="Times New Roman" panose="02020603050405020304" pitchFamily="18" charset="0"/>
              </a:rPr>
              <a:t>W</a:t>
            </a:r>
            <a:r>
              <a:rPr lang="en-GB" altLang="en-US" sz="2400" baseline="-25000">
                <a:latin typeface="Times New Roman" panose="02020603050405020304" pitchFamily="18" charset="0"/>
              </a:rPr>
              <a:t>f</a:t>
            </a:r>
            <a:r>
              <a:rPr lang="en-GB" altLang="en-US" sz="2400">
                <a:latin typeface="Times New Roman" panose="02020603050405020304" pitchFamily="18" charset="0"/>
              </a:rPr>
              <a:t> + W</a:t>
            </a:r>
            <a:r>
              <a:rPr lang="en-GB" altLang="en-US" sz="2400" baseline="-25000">
                <a:latin typeface="Times New Roman" panose="02020603050405020304" pitchFamily="18" charset="0"/>
              </a:rPr>
              <a:t>L</a:t>
            </a:r>
            <a:r>
              <a:rPr lang="en-GB" altLang="en-US" sz="2400">
                <a:latin typeface="Times New Roman" panose="02020603050405020304" pitchFamily="18" charset="0"/>
              </a:rPr>
              <a:t>)*100]/W</a:t>
            </a:r>
            <a:r>
              <a:rPr lang="en-GB" altLang="en-US" sz="2400" baseline="-25000">
                <a:latin typeface="Times New Roman" panose="02020603050405020304" pitchFamily="18" charset="0"/>
              </a:rPr>
              <a:t>i</a:t>
            </a:r>
            <a:endParaRPr lang="en-US" altLang="en-US" sz="2400" baseline="-250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2400">
                <a:latin typeface="Times New Roman" panose="02020603050405020304" pitchFamily="18" charset="0"/>
              </a:rPr>
              <a:t>Where:  W</a:t>
            </a:r>
            <a:r>
              <a:rPr lang="en-GB" altLang="en-US" sz="2400" baseline="-25000">
                <a:latin typeface="Times New Roman" panose="02020603050405020304" pitchFamily="18" charset="0"/>
              </a:rPr>
              <a:t>L</a:t>
            </a:r>
            <a:r>
              <a:rPr lang="en-GB" altLang="en-US" sz="2400">
                <a:latin typeface="Times New Roman" panose="02020603050405020304" pitchFamily="18" charset="0"/>
              </a:rPr>
              <a:t> is the difference in weight of aggregate after washing with HCl (1:9) Similarly, percentage of sand weight in the sample of dehydrated concrete St is given as:</a:t>
            </a:r>
            <a:endParaRPr lang="en-US" altLang="en-US" sz="24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2400">
                <a:latin typeface="Times New Roman" panose="02020603050405020304" pitchFamily="18" charset="0"/>
              </a:rPr>
              <a:t>	S</a:t>
            </a:r>
            <a:r>
              <a:rPr lang="en-GB" altLang="en-US" sz="2400" baseline="-25000">
                <a:latin typeface="Times New Roman" panose="02020603050405020304" pitchFamily="18" charset="0"/>
              </a:rPr>
              <a:t>t</a:t>
            </a:r>
            <a:r>
              <a:rPr lang="en-GB" altLang="en-US" sz="2400">
                <a:latin typeface="Times New Roman" panose="02020603050405020304" pitchFamily="18" charset="0"/>
              </a:rPr>
              <a:t>	=	[(1-C</a:t>
            </a:r>
            <a:r>
              <a:rPr lang="en-GB" altLang="en-US" sz="2400" baseline="-25000">
                <a:latin typeface="Times New Roman" panose="02020603050405020304" pitchFamily="18" charset="0"/>
              </a:rPr>
              <a:t>f</a:t>
            </a:r>
            <a:r>
              <a:rPr lang="en-GB" altLang="en-US" sz="2400">
                <a:latin typeface="Times New Roman" panose="02020603050405020304" pitchFamily="18" charset="0"/>
              </a:rPr>
              <a:t>) W</a:t>
            </a:r>
            <a:r>
              <a:rPr lang="en-GB" altLang="en-US" sz="2400" baseline="-25000">
                <a:latin typeface="Times New Roman" panose="02020603050405020304" pitchFamily="18" charset="0"/>
              </a:rPr>
              <a:t>f</a:t>
            </a:r>
            <a:r>
              <a:rPr lang="en-GB" altLang="en-US" sz="2400">
                <a:latin typeface="Times New Roman" panose="02020603050405020304" pitchFamily="18" charset="0"/>
              </a:rPr>
              <a:t>*100]/W</a:t>
            </a:r>
            <a:r>
              <a:rPr lang="en-GB" altLang="en-US" sz="2400" baseline="-25000">
                <a:latin typeface="Times New Roman" panose="02020603050405020304" pitchFamily="18" charset="0"/>
              </a:rPr>
              <a:t>i</a:t>
            </a:r>
            <a:endParaRPr lang="en-US" altLang="en-US" sz="2400" baseline="-250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2400">
                <a:latin typeface="Times New Roman" panose="02020603050405020304" pitchFamily="18" charset="0"/>
              </a:rPr>
              <a:t>And, percentage of coarse aggregate present in the sample (building material) is given as:</a:t>
            </a:r>
            <a:endParaRPr lang="en-US" altLang="en-US" sz="24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2400">
                <a:latin typeface="Times New Roman" panose="02020603050405020304" pitchFamily="18" charset="0"/>
              </a:rPr>
              <a:t>	A</a:t>
            </a:r>
            <a:r>
              <a:rPr lang="en-GB" altLang="en-US" sz="2400" baseline="-25000">
                <a:latin typeface="Times New Roman" panose="02020603050405020304" pitchFamily="18" charset="0"/>
              </a:rPr>
              <a:t>t</a:t>
            </a:r>
            <a:r>
              <a:rPr lang="en-GB" altLang="en-US" sz="2400">
                <a:latin typeface="Times New Roman" panose="02020603050405020304" pitchFamily="18" charset="0"/>
              </a:rPr>
              <a:t>	=	[W</a:t>
            </a:r>
            <a:r>
              <a:rPr lang="en-GB" altLang="en-US" sz="2400" baseline="-25000">
                <a:latin typeface="Times New Roman" panose="02020603050405020304" pitchFamily="18" charset="0"/>
              </a:rPr>
              <a:t>c</a:t>
            </a:r>
            <a:r>
              <a:rPr lang="en-GB" altLang="en-US" sz="2400">
                <a:latin typeface="Times New Roman" panose="02020603050405020304" pitchFamily="18" charset="0"/>
              </a:rPr>
              <a:t>/W</a:t>
            </a:r>
            <a:r>
              <a:rPr lang="en-GB" altLang="en-US" sz="2400" baseline="-25000">
                <a:latin typeface="Times New Roman" panose="02020603050405020304" pitchFamily="18" charset="0"/>
              </a:rPr>
              <a:t>i</a:t>
            </a:r>
            <a:r>
              <a:rPr lang="en-GB" altLang="en-US" sz="2400">
                <a:latin typeface="Times New Roman" panose="02020603050405020304" pitchFamily="18" charset="0"/>
              </a:rPr>
              <a:t>]*100</a:t>
            </a:r>
            <a:endParaRPr lang="en-US" altLang="en-US" sz="24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2400">
                <a:latin typeface="Times New Roman" panose="02020603050405020304" pitchFamily="18" charset="0"/>
              </a:rPr>
              <a:t>Thus, the ratio of cement, sand, and stone in the sample of concrete (building material) by weight is given as:		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400">
                <a:latin typeface="Times New Roman" panose="02020603050405020304" pitchFamily="18" charset="0"/>
              </a:rPr>
              <a:t>	C</a:t>
            </a:r>
            <a:r>
              <a:rPr lang="en-GB" altLang="en-US" sz="2400" baseline="-25000">
                <a:latin typeface="Times New Roman" panose="02020603050405020304" pitchFamily="18" charset="0"/>
              </a:rPr>
              <a:t>t</a:t>
            </a:r>
            <a:r>
              <a:rPr lang="en-GB" altLang="en-US" sz="2400">
                <a:latin typeface="Times New Roman" panose="02020603050405020304" pitchFamily="18" charset="0"/>
              </a:rPr>
              <a:t> : S</a:t>
            </a:r>
            <a:r>
              <a:rPr lang="en-GB" altLang="en-US" sz="2400" baseline="-25000">
                <a:latin typeface="Times New Roman" panose="02020603050405020304" pitchFamily="18" charset="0"/>
              </a:rPr>
              <a:t> t</a:t>
            </a:r>
            <a:r>
              <a:rPr lang="en-GB" altLang="en-US" sz="2400">
                <a:latin typeface="Times New Roman" panose="02020603050405020304" pitchFamily="18" charset="0"/>
              </a:rPr>
              <a:t>: A</a:t>
            </a:r>
            <a:r>
              <a:rPr lang="en-GB" altLang="en-US" sz="2400" baseline="-25000">
                <a:latin typeface="Times New Roman" panose="02020603050405020304" pitchFamily="18" charset="0"/>
              </a:rPr>
              <a:t>t</a:t>
            </a:r>
            <a:endParaRPr lang="en-US" altLang="en-US" sz="2400" baseline="-250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2400">
                <a:latin typeface="Times New Roman" panose="02020603050405020304" pitchFamily="18" charset="0"/>
              </a:rPr>
              <a:t>The ratio of cement, sand and stone in the sample of concrete (building material) by volume:</a:t>
            </a:r>
            <a:endParaRPr lang="en-US" altLang="en-US" sz="24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2400">
                <a:latin typeface="Times New Roman" panose="02020603050405020304" pitchFamily="18" charset="0"/>
              </a:rPr>
              <a:t>		= C</a:t>
            </a:r>
            <a:r>
              <a:rPr lang="en-GB" altLang="en-US" sz="2400" baseline="-25000">
                <a:latin typeface="Times New Roman" panose="02020603050405020304" pitchFamily="18" charset="0"/>
              </a:rPr>
              <a:t>t</a:t>
            </a:r>
            <a:r>
              <a:rPr lang="en-GB" altLang="en-US" sz="2400">
                <a:latin typeface="Times New Roman" panose="02020603050405020304" pitchFamily="18" charset="0"/>
              </a:rPr>
              <a:t>. </a:t>
            </a:r>
            <a:r>
              <a:rPr lang="en-GB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GB" altLang="en-US" sz="2400">
                <a:latin typeface="Times New Roman" panose="02020603050405020304" pitchFamily="18" charset="0"/>
              </a:rPr>
              <a:t>  </a:t>
            </a:r>
            <a:r>
              <a:rPr lang="en-GB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: S</a:t>
            </a:r>
            <a:r>
              <a:rPr lang="en-GB" altLang="en-US" sz="2400" baseline="-25000">
                <a:latin typeface="Times New Roman" panose="02020603050405020304" pitchFamily="18" charset="0"/>
                <a:sym typeface="Symbol" panose="05050102010706020507" pitchFamily="18" charset="2"/>
              </a:rPr>
              <a:t>t</a:t>
            </a:r>
            <a:r>
              <a:rPr lang="en-GB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. </a:t>
            </a:r>
            <a:r>
              <a:rPr lang="en-GB" altLang="en-US" sz="2400">
                <a:latin typeface="Times New Roman" panose="02020603050405020304" pitchFamily="18" charset="0"/>
              </a:rPr>
              <a:t>: A</a:t>
            </a:r>
            <a:r>
              <a:rPr lang="en-GB" altLang="en-US" sz="2400" baseline="-25000">
                <a:latin typeface="Times New Roman" panose="02020603050405020304" pitchFamily="18" charset="0"/>
                <a:sym typeface="Symbol" panose="05050102010706020507" pitchFamily="18" charset="2"/>
              </a:rPr>
              <a:t>t</a:t>
            </a:r>
            <a:r>
              <a:rPr lang="en-GB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  </a:t>
            </a:r>
            <a:endParaRPr lang="en-US" altLang="en-US" sz="24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GB" altLang="en-US" sz="2400" i="1">
                <a:latin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GB" altLang="en-US" sz="2400" i="1">
                <a:latin typeface="Times New Roman" panose="02020603050405020304" pitchFamily="18" charset="0"/>
              </a:rPr>
              <a:t>, </a:t>
            </a:r>
            <a:r>
              <a:rPr lang="en-GB" altLang="en-US" sz="2400" i="1">
                <a:latin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lang="en-GB" altLang="en-US" sz="2400" i="1">
                <a:latin typeface="Times New Roman" panose="02020603050405020304" pitchFamily="18" charset="0"/>
              </a:rPr>
              <a:t> and </a:t>
            </a:r>
            <a:r>
              <a:rPr lang="en-GB" altLang="en-US" sz="2400" i="1">
                <a:latin typeface="Times New Roman" panose="02020603050405020304" pitchFamily="18" charset="0"/>
                <a:sym typeface="Symbol" panose="05050102010706020507" pitchFamily="18" charset="2"/>
              </a:rPr>
              <a:t></a:t>
            </a:r>
            <a:r>
              <a:rPr lang="en-GB" altLang="en-US" sz="2400" i="1">
                <a:latin typeface="Times New Roman" panose="02020603050405020304" pitchFamily="18" charset="0"/>
              </a:rPr>
              <a:t> are correction factors and they can be calculated as mentioned earlier in the case of mortar analysis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11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500"/>
                                        <p:tgtEl>
                                          <p:spTgt spid="112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2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2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2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26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26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3A8FB99A-73B6-4DD9-AD59-FE0CF9E1A9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20663"/>
            <a:ext cx="7848600" cy="64341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>
            <a:spAutoFit/>
          </a:bodyPr>
          <a:lstStyle>
            <a:lvl1pPr marL="1111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0000"/>
              </a:lnSpc>
            </a:pPr>
            <a:r>
              <a:rPr lang="en-US" altLang="zh-CN" sz="4000" b="1">
                <a:latin typeface="Times New Roman" panose="02020603050405020304" pitchFamily="18" charset="0"/>
                <a:ea typeface="SimSun" panose="02010600030101010101" pitchFamily="2" charset="-122"/>
              </a:rPr>
              <a:t>Concrete</a:t>
            </a:r>
          </a:p>
          <a:p>
            <a:pPr eaLnBrk="1" hangingPunct="1">
              <a:lnSpc>
                <a:spcPct val="40000"/>
              </a:lnSpc>
            </a:pPr>
            <a:endParaRPr lang="en-US" altLang="zh-CN" sz="4000" b="1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eaLnBrk="1" hangingPunct="1">
              <a:lnSpc>
                <a:spcPct val="70000"/>
              </a:lnSpc>
            </a:pPr>
            <a:r>
              <a:rPr lang="en-US" altLang="zh-CN" sz="2800">
                <a:latin typeface="Times New Roman" panose="02020603050405020304" pitchFamily="18" charset="0"/>
                <a:ea typeface="SimSun" panose="02010600030101010101" pitchFamily="2" charset="-122"/>
              </a:rPr>
              <a:t>Concrete is a construction material that consists of cement (commonly Portland cement), aggregate (generally gravel and sand), water, and admixtures.</a:t>
            </a:r>
          </a:p>
          <a:p>
            <a:pPr eaLnBrk="1" hangingPunct="1">
              <a:lnSpc>
                <a:spcPct val="70000"/>
              </a:lnSpc>
            </a:pPr>
            <a:endParaRPr lang="en-US" altLang="zh-CN" sz="280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eaLnBrk="1" hangingPunct="1">
              <a:lnSpc>
                <a:spcPct val="70000"/>
              </a:lnSpc>
            </a:pPr>
            <a:r>
              <a:rPr lang="en-US" altLang="zh-CN" sz="2800">
                <a:latin typeface="Times New Roman" panose="02020603050405020304" pitchFamily="18" charset="0"/>
                <a:ea typeface="SimSun" panose="02010600030101010101" pitchFamily="2" charset="-122"/>
              </a:rPr>
              <a:t>Concrete solidifies and hardens after mixing and placement due to a chemical process known as hydration.</a:t>
            </a:r>
          </a:p>
          <a:p>
            <a:pPr eaLnBrk="1" hangingPunct="1">
              <a:lnSpc>
                <a:spcPct val="70000"/>
              </a:lnSpc>
            </a:pPr>
            <a:r>
              <a:rPr lang="en-US" altLang="zh-CN" sz="280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</a:p>
          <a:p>
            <a:pPr eaLnBrk="1" hangingPunct="1">
              <a:lnSpc>
                <a:spcPct val="70000"/>
              </a:lnSpc>
            </a:pPr>
            <a:r>
              <a:rPr lang="en-US" altLang="zh-CN" sz="2800">
                <a:latin typeface="Times New Roman" panose="02020603050405020304" pitchFamily="18" charset="0"/>
                <a:ea typeface="SimSun" panose="02010600030101010101" pitchFamily="2" charset="-122"/>
              </a:rPr>
              <a:t>The water reacts with the cement, which bonds the other components together, eventually creating a stone-like material. </a:t>
            </a:r>
          </a:p>
          <a:p>
            <a:pPr eaLnBrk="1" hangingPunct="1">
              <a:lnSpc>
                <a:spcPct val="70000"/>
              </a:lnSpc>
            </a:pPr>
            <a:endParaRPr lang="en-US" altLang="zh-CN" sz="280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eaLnBrk="1" hangingPunct="1">
              <a:lnSpc>
                <a:spcPct val="70000"/>
              </a:lnSpc>
            </a:pPr>
            <a:r>
              <a:rPr lang="en-US" altLang="zh-CN" sz="2800">
                <a:latin typeface="Times New Roman" panose="02020603050405020304" pitchFamily="18" charset="0"/>
                <a:ea typeface="SimSun" panose="02010600030101010101" pitchFamily="2" charset="-122"/>
              </a:rPr>
              <a:t>It is used to make pavements, architectural structures, foundations, motorways/roads, overpasses, parking structures, brick/block walls and footings for gates, fences and poles etc.</a:t>
            </a:r>
          </a:p>
          <a:p>
            <a:pPr eaLnBrk="1" hangingPunct="1">
              <a:lnSpc>
                <a:spcPct val="70000"/>
              </a:lnSpc>
            </a:pPr>
            <a:endParaRPr lang="en-US" altLang="zh-CN" sz="280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eaLnBrk="1" hangingPunct="1">
              <a:lnSpc>
                <a:spcPct val="70000"/>
              </a:lnSpc>
            </a:pPr>
            <a:r>
              <a:rPr lang="en-US" altLang="en-US" sz="2800">
                <a:latin typeface="Times New Roman" panose="02020603050405020304" pitchFamily="18" charset="0"/>
                <a:ea typeface="SimSun" panose="02010600030101010101" pitchFamily="2" charset="-122"/>
              </a:rPr>
              <a:t>Concrete is used more than any other manmade</a:t>
            </a:r>
            <a:r>
              <a:rPr lang="en-US" altLang="en-US"/>
              <a:t> </a:t>
            </a:r>
            <a:r>
              <a:rPr lang="en-US" altLang="en-US" sz="2800">
                <a:latin typeface="Times New Roman" panose="02020603050405020304" pitchFamily="18" charset="0"/>
                <a:ea typeface="SimSun" panose="02010600030101010101" pitchFamily="2" charset="-122"/>
              </a:rPr>
              <a:t>material on the planet.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22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29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29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8467BAFB-13AD-4DB8-A566-828D8B242C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01613"/>
            <a:ext cx="8001000" cy="64738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>
            <a:spAutoFit/>
          </a:bodyPr>
          <a:lstStyle>
            <a:lvl1pPr marL="1095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Aggregates</a:t>
            </a:r>
          </a:p>
          <a:p>
            <a:pPr eaLnBrk="1" hangingPunct="1">
              <a:lnSpc>
                <a:spcPct val="30000"/>
              </a:lnSpc>
            </a:pPr>
            <a:endParaRPr lang="en-US" altLang="en-US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"/>
              </a:lnSpc>
            </a:pPr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Both fine and coarse aggregates are utilised to make up the bulk of the concrete mixture. 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Sand, natural gravel and crushed stone are mainly used for this purpose. Recycled aggregates (from construction, demolition and excavation waste) may also be used as partial replacements of natural aggregates. 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A number of manufactured aggregates, including air-cooled blast furnace slag and bottom ash are also permitted.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Decorative stones such as quartzite, small river stones or crushed glass are sometimes added to the surface of concrete for a decorative "exposed aggregate" finish, popular among landscape designers.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3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18A4A385-9592-4F0F-B8A9-692BAAC3E7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20675"/>
            <a:ext cx="8382000" cy="6232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0000"/>
              </a:lnSpc>
            </a:pPr>
            <a:r>
              <a:rPr lang="en-US" altLang="zh-CN" sz="3600" b="1"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Chemical admixtures</a:t>
            </a:r>
          </a:p>
          <a:p>
            <a:pPr eaLnBrk="1" hangingPunct="1">
              <a:lnSpc>
                <a:spcPct val="70000"/>
              </a:lnSpc>
            </a:pPr>
            <a:endParaRPr lang="en-US" altLang="zh-CN" sz="3600" b="1">
              <a:latin typeface="Times New Roman" panose="02020603050405020304" pitchFamily="18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70000"/>
              </a:lnSpc>
            </a:pPr>
            <a:r>
              <a:rPr lang="en-US" altLang="zh-CN" sz="2800" b="1" i="1"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Chemical admixtures</a:t>
            </a:r>
            <a:r>
              <a:rPr lang="en-US" altLang="zh-CN" sz="2800"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  are materials in the form of powder or fluids that are added to the concrete to give it certain characteristics not obtainable with plain concrete mixes.</a:t>
            </a:r>
          </a:p>
          <a:p>
            <a:pPr eaLnBrk="1" hangingPunct="1">
              <a:lnSpc>
                <a:spcPct val="70000"/>
              </a:lnSpc>
            </a:pPr>
            <a:endParaRPr lang="en-US" altLang="zh-CN" sz="2800">
              <a:latin typeface="Times New Roman" panose="02020603050405020304" pitchFamily="18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70000"/>
              </a:lnSpc>
            </a:pPr>
            <a:r>
              <a:rPr lang="en-US" altLang="zh-CN" sz="2800"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In normal use, admixture dosages are less than 5% by mass of cement, and are added to the concrete at the time of batching/mixing. </a:t>
            </a:r>
          </a:p>
          <a:p>
            <a:pPr eaLnBrk="1" hangingPunct="1">
              <a:lnSpc>
                <a:spcPct val="70000"/>
              </a:lnSpc>
            </a:pPr>
            <a:endParaRPr lang="en-US" altLang="zh-CN" sz="2800">
              <a:latin typeface="Times New Roman" panose="02020603050405020304" pitchFamily="18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70000"/>
              </a:lnSpc>
            </a:pPr>
            <a:r>
              <a:rPr lang="en-US" altLang="zh-CN" sz="2800" i="1"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The most common types of admixtures are:</a:t>
            </a:r>
          </a:p>
          <a:p>
            <a:pPr eaLnBrk="1" hangingPunct="1">
              <a:lnSpc>
                <a:spcPct val="70000"/>
              </a:lnSpc>
            </a:pPr>
            <a:endParaRPr lang="en-US" altLang="zh-CN" sz="2800">
              <a:latin typeface="Times New Roman" panose="02020603050405020304" pitchFamily="18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v"/>
            </a:pPr>
            <a:r>
              <a:rPr lang="en-US" altLang="zh-CN" sz="2800"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 Accelerators speed up the hydration (hardening) of the concrete. 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v"/>
            </a:pPr>
            <a:endParaRPr lang="en-US" altLang="zh-CN" sz="2800">
              <a:latin typeface="Times New Roman" panose="02020603050405020304" pitchFamily="18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v"/>
            </a:pPr>
            <a:r>
              <a:rPr lang="en-US" altLang="zh-CN" sz="2800"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 Retarders slow the hydration of concrete 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v"/>
            </a:pPr>
            <a:endParaRPr lang="en-US" altLang="zh-CN" sz="2800">
              <a:latin typeface="Times New Roman" panose="02020603050405020304" pitchFamily="18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v"/>
            </a:pPr>
            <a:r>
              <a:rPr lang="en-US" altLang="zh-CN" sz="2800"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 Air-entrainers add and distribute tiny air bubbles in the concrete, which will reduce damage during freeze-thaw cycles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3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433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33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33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5C9A23D0-82E4-4687-B18A-F107C16651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93675"/>
            <a:ext cx="7696200" cy="6435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Font typeface="Wingdings" panose="05000000000000000000" pitchFamily="2" charset="2"/>
              <a:buNone/>
            </a:pPr>
            <a:r>
              <a:rPr lang="en-US" altLang="zh-CN" sz="2400" i="1"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Chemical admixtures (contd.)</a:t>
            </a:r>
            <a:endParaRPr lang="en-US" altLang="zh-CN" sz="2400">
              <a:latin typeface="Times New Roman" panose="02020603050405020304" pitchFamily="18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zh-CN" sz="2800"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 Plasticizers (water-reducing admixtures) increase the workability of "fresh" concrete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endParaRPr lang="en-US" altLang="zh-CN" sz="2800">
              <a:latin typeface="Times New Roman" panose="02020603050405020304" pitchFamily="18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zh-CN" sz="2800"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 Pigments can be used to change the color of     concrete, for aesthetics. 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endParaRPr lang="en-US" altLang="zh-CN" sz="2800">
              <a:latin typeface="Times New Roman" panose="02020603050405020304" pitchFamily="18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zh-CN" sz="2800"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 Corrosion inhibitors are used to minimize the corrosion of  steel and steel bars in concrete. 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endParaRPr lang="en-US" altLang="zh-CN" sz="2800">
              <a:latin typeface="Times New Roman" panose="02020603050405020304" pitchFamily="18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zh-CN" sz="2800"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 Bonding agents are used to create a bond between old and new concrete. 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endParaRPr lang="en-US" altLang="zh-CN" sz="2800">
              <a:latin typeface="Times New Roman" panose="02020603050405020304" pitchFamily="18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zh-CN" sz="2800"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 Pumping aids improve pumpability, thicken the paste, and reduce dewatering of the paste.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C8559859-B171-4062-ACAE-215487092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92113"/>
            <a:ext cx="8382000" cy="61087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70000"/>
              </a:lnSpc>
            </a:pPr>
            <a:r>
              <a:rPr lang="en-US" altLang="zh-CN" sz="2000" i="1"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Chemical admixtures (contd.)</a:t>
            </a:r>
            <a:endParaRPr lang="en-US" altLang="zh-CN" sz="2000" b="1">
              <a:latin typeface="Times New Roman" panose="02020603050405020304" pitchFamily="18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70000"/>
              </a:lnSpc>
            </a:pPr>
            <a:r>
              <a:rPr lang="en-US" altLang="zh-CN" sz="2800" b="1"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Mineral admixtures and blended cements</a:t>
            </a:r>
          </a:p>
          <a:p>
            <a:pPr eaLnBrk="1" hangingPunct="1">
              <a:lnSpc>
                <a:spcPct val="60000"/>
              </a:lnSpc>
            </a:pPr>
            <a:endParaRPr lang="en-US" altLang="zh-CN" sz="2800" b="1">
              <a:latin typeface="Times New Roman" panose="02020603050405020304" pitchFamily="18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50000"/>
              </a:lnSpc>
            </a:pPr>
            <a:r>
              <a:rPr lang="en-US" altLang="zh-CN" sz="2800" i="1"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There are inorganic materials that also have pozzolanic or latent hydraulic properties. These very fine-grained materials are added to the concrete mix to improve the properties of concrete, or as a replacement for Portland cement (blended cements).</a:t>
            </a:r>
            <a:r>
              <a:rPr lang="en-US" altLang="zh-CN" sz="2800"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</a:p>
          <a:p>
            <a:pPr eaLnBrk="1" hangingPunct="1">
              <a:lnSpc>
                <a:spcPct val="70000"/>
              </a:lnSpc>
            </a:pPr>
            <a:endParaRPr lang="en-US" altLang="zh-CN" sz="2800">
              <a:latin typeface="Times New Roman" panose="02020603050405020304" pitchFamily="18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v"/>
            </a:pPr>
            <a:r>
              <a:rPr lang="en-US" altLang="zh-CN" sz="2800"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 Fly ash: A by product of coal fired electric generating plants, 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v"/>
            </a:pPr>
            <a:endParaRPr lang="en-US" altLang="zh-CN" sz="2800">
              <a:latin typeface="Times New Roman" panose="02020603050405020304" pitchFamily="18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v"/>
            </a:pPr>
            <a:r>
              <a:rPr lang="en-US" altLang="zh-CN" sz="2800"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 Ground granulated blast furnace slag (GGBFS or GGBS): A by product of steel production, 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v"/>
            </a:pPr>
            <a:endParaRPr lang="en-US" altLang="zh-CN" sz="2800">
              <a:latin typeface="Times New Roman" panose="02020603050405020304" pitchFamily="18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v"/>
            </a:pPr>
            <a:r>
              <a:rPr lang="en-US" altLang="zh-CN" sz="2800"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 Silica fume: A byproduct of the production of silicon and ferrosilicon alloys. Silica fume is similar to fly ash, but has a  particle size 100 times smaller. 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v"/>
            </a:pPr>
            <a:endParaRPr lang="en-US" altLang="zh-CN" sz="2800">
              <a:latin typeface="Times New Roman" panose="02020603050405020304" pitchFamily="18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Char char="v"/>
            </a:pPr>
            <a:r>
              <a:rPr lang="en-US" altLang="zh-CN" sz="2800"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 High Reactivity Metakaolin (HRM): Metakaolin produces concrete with strength and durability similar to concrete made with silica fume.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63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38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38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03F4FA84-CD5A-4C2F-B111-932510503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41313"/>
            <a:ext cx="8077200" cy="628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200" b="1">
                <a:latin typeface="Times New Roman" panose="02020603050405020304" pitchFamily="18" charset="0"/>
              </a:rPr>
              <a:t>Examination of concrete</a:t>
            </a:r>
            <a:endParaRPr lang="en-US" altLang="en-US" sz="32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70000"/>
              </a:lnSpc>
            </a:pPr>
            <a:endParaRPr lang="en-GB" altLang="en-US" sz="2800">
              <a:latin typeface="Times New Roman" panose="02020603050405020304" pitchFamily="18" charset="0"/>
            </a:endParaRPr>
          </a:p>
          <a:p>
            <a:pPr eaLnBrk="1" hangingPunct="1"/>
            <a:r>
              <a:rPr lang="en-GB" altLang="en-US" sz="2400">
                <a:latin typeface="Times New Roman" panose="02020603050405020304" pitchFamily="18" charset="0"/>
              </a:rPr>
              <a:t>To  find out the cement content in concrete (mixture of cement, sand, and aggregate) i.e. the ratio of cement, sand, and aggregate in concrete.</a:t>
            </a:r>
            <a:endParaRPr lang="en-US" altLang="en-US" sz="24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GB" altLang="en-US" sz="2400" b="1">
              <a:latin typeface="Times New Roman" panose="02020603050405020304" pitchFamily="18" charset="0"/>
            </a:endParaRPr>
          </a:p>
          <a:p>
            <a:pPr eaLnBrk="1" hangingPunct="1"/>
            <a:r>
              <a:rPr lang="en-GB" altLang="en-US" sz="2400" b="1">
                <a:latin typeface="Times New Roman" panose="02020603050405020304" pitchFamily="18" charset="0"/>
              </a:rPr>
              <a:t>Sample preparation</a:t>
            </a:r>
            <a:endParaRPr lang="en-US" altLang="en-US" sz="2400">
              <a:latin typeface="Times New Roman" panose="02020603050405020304" pitchFamily="18" charset="0"/>
            </a:endParaRPr>
          </a:p>
          <a:p>
            <a:pPr eaLnBrk="1" hangingPunct="1"/>
            <a:r>
              <a:rPr lang="en-GB" altLang="en-US" sz="2400">
                <a:latin typeface="Times New Roman" panose="02020603050405020304" pitchFamily="18" charset="0"/>
              </a:rPr>
              <a:t>Collect about 1 Kg sample of concrete used, from several separate portions.  </a:t>
            </a:r>
          </a:p>
          <a:p>
            <a:pPr eaLnBrk="1" hangingPunct="1"/>
            <a:endParaRPr lang="en-GB" altLang="en-US" sz="2400">
              <a:latin typeface="Times New Roman" panose="02020603050405020304" pitchFamily="18" charset="0"/>
            </a:endParaRPr>
          </a:p>
          <a:p>
            <a:pPr eaLnBrk="1" hangingPunct="1"/>
            <a:r>
              <a:rPr lang="en-GB" altLang="en-US" sz="2400">
                <a:latin typeface="Times New Roman" panose="02020603050405020304" pitchFamily="18" charset="0"/>
              </a:rPr>
              <a:t>Break down these portions to 2-3 inch (50-75)mm) size pieces with hammer and dry about 500 g of composite sample at 105</a:t>
            </a:r>
            <a:r>
              <a:rPr lang="en-GB" altLang="en-US" sz="2400" baseline="30000">
                <a:latin typeface="Times New Roman" panose="02020603050405020304" pitchFamily="18" charset="0"/>
              </a:rPr>
              <a:t>o</a:t>
            </a:r>
            <a:r>
              <a:rPr lang="en-GB" altLang="en-US" sz="2400">
                <a:latin typeface="Times New Roman" panose="02020603050405020304" pitchFamily="18" charset="0"/>
              </a:rPr>
              <a:t>C to a constant weight.</a:t>
            </a:r>
            <a:endParaRPr lang="en-US" altLang="en-US" sz="2400">
              <a:latin typeface="Times New Roman" panose="02020603050405020304" pitchFamily="18" charset="0"/>
            </a:endParaRPr>
          </a:p>
          <a:p>
            <a:pPr eaLnBrk="1" hangingPunct="1"/>
            <a:endParaRPr lang="en-GB" altLang="en-US" sz="2400">
              <a:latin typeface="Times New Roman" panose="02020603050405020304" pitchFamily="18" charset="0"/>
            </a:endParaRPr>
          </a:p>
          <a:p>
            <a:pPr eaLnBrk="1" hangingPunct="1"/>
            <a:r>
              <a:rPr lang="en-GB" altLang="en-US" sz="2400">
                <a:latin typeface="Times New Roman" panose="02020603050405020304" pitchFamily="18" charset="0"/>
              </a:rPr>
              <a:t>Place the fragment in small stainless steel open top boxes and heat the boxes containing the sample in a furnace at 550</a:t>
            </a:r>
            <a:r>
              <a:rPr lang="en-GB" altLang="en-US" sz="2400" baseline="30000">
                <a:latin typeface="Times New Roman" panose="02020603050405020304" pitchFamily="18" charset="0"/>
              </a:rPr>
              <a:t>o</a:t>
            </a:r>
            <a:r>
              <a:rPr lang="en-GB" altLang="en-US" sz="2400">
                <a:latin typeface="Times New Roman" panose="02020603050405020304" pitchFamily="18" charset="0"/>
              </a:rPr>
              <a:t>C </a:t>
            </a:r>
          </a:p>
          <a:p>
            <a:pPr eaLnBrk="1" hangingPunct="1"/>
            <a:r>
              <a:rPr lang="en-GB" altLang="en-US" sz="2400">
                <a:latin typeface="Times New Roman" panose="02020603050405020304" pitchFamily="18" charset="0"/>
              </a:rPr>
              <a:t>for 3 hours.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40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0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0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0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BC672292-5B3D-4082-9911-E92F871590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57200"/>
            <a:ext cx="7924800" cy="567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90000"/>
              </a:lnSpc>
            </a:pPr>
            <a:r>
              <a:rPr lang="en-GB" altLang="en-US" sz="2400" b="1" i="1">
                <a:latin typeface="Times New Roman" panose="02020603050405020304" pitchFamily="18" charset="0"/>
              </a:rPr>
              <a:t>Examination of concrete; </a:t>
            </a:r>
            <a:r>
              <a:rPr lang="en-GB" altLang="en-US" sz="2000" b="1" i="1">
                <a:latin typeface="Times New Roman" panose="02020603050405020304" pitchFamily="18" charset="0"/>
              </a:rPr>
              <a:t>Sample preparation (contd.)</a:t>
            </a:r>
            <a:endParaRPr lang="en-US" altLang="en-US" sz="2000" i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GB" altLang="en-US" sz="24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2400">
                <a:latin typeface="Times New Roman" panose="02020603050405020304" pitchFamily="18" charset="0"/>
              </a:rPr>
              <a:t>After heat treatment (which destroys the strength of the concrete); combine and weigh the sample.  </a:t>
            </a:r>
          </a:p>
          <a:p>
            <a:pPr eaLnBrk="1" hangingPunct="1">
              <a:lnSpc>
                <a:spcPct val="90000"/>
              </a:lnSpc>
            </a:pPr>
            <a:endParaRPr lang="en-GB" altLang="en-US" sz="24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2400">
                <a:latin typeface="Times New Roman" panose="02020603050405020304" pitchFamily="18" charset="0"/>
              </a:rPr>
              <a:t>The weight of the material at this point is considered as the weight of the sample and represents the weight of the cement, and aggregates (Wi).</a:t>
            </a:r>
          </a:p>
          <a:p>
            <a:pPr eaLnBrk="1" hangingPunct="1">
              <a:lnSpc>
                <a:spcPct val="90000"/>
              </a:lnSpc>
            </a:pPr>
            <a:endParaRPr lang="en-GB" altLang="en-US" sz="24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2400">
                <a:latin typeface="Times New Roman" panose="02020603050405020304" pitchFamily="18" charset="0"/>
              </a:rPr>
              <a:t>Work the dehydrated sample by hand over a No.6 (3.35mm) sieve with a pan below, being careful not to  loose any sample.</a:t>
            </a:r>
          </a:p>
          <a:p>
            <a:pPr eaLnBrk="1" hangingPunct="1">
              <a:lnSpc>
                <a:spcPct val="90000"/>
              </a:lnSpc>
            </a:pPr>
            <a:endParaRPr lang="en-GB" altLang="en-US" sz="24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2400">
                <a:latin typeface="Times New Roman" panose="02020603050405020304" pitchFamily="18" charset="0"/>
              </a:rPr>
              <a:t>Individually, hand clean all aggregates larger than the No.6 sieve size by removing any adhering particles of cement and fine aggregates with a spatula or knife.</a:t>
            </a:r>
          </a:p>
          <a:p>
            <a:pPr eaLnBrk="1" hangingPunct="1">
              <a:lnSpc>
                <a:spcPct val="90000"/>
              </a:lnSpc>
            </a:pPr>
            <a:endParaRPr lang="en-GB" altLang="en-US" sz="24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2400">
                <a:latin typeface="Times New Roman" panose="02020603050405020304" pitchFamily="18" charset="0"/>
              </a:rPr>
              <a:t>Brush the aggregates on the sieve such that no material is lost.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1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1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DD0D84F-BF3D-43CD-BEDA-BA2CD66651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30213"/>
            <a:ext cx="7696200" cy="593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80000"/>
              </a:lnSpc>
            </a:pPr>
            <a:r>
              <a:rPr lang="en-GB" altLang="en-US" sz="2400" b="1" i="1">
                <a:latin typeface="Times New Roman" panose="02020603050405020304" pitchFamily="18" charset="0"/>
              </a:rPr>
              <a:t>Examination of concrete; Sample preparation (contd.)</a:t>
            </a:r>
            <a:endParaRPr lang="en-US" altLang="en-US" sz="2400" i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en-US" sz="2400">
                <a:latin typeface="Times New Roman" panose="02020603050405020304" pitchFamily="18" charset="0"/>
              </a:rPr>
              <a:t>Weigh the total fraction retained on the No.6 sieve and place in a beaker.</a:t>
            </a:r>
          </a:p>
          <a:p>
            <a:pPr eaLnBrk="1" hangingPunct="1">
              <a:lnSpc>
                <a:spcPct val="80000"/>
              </a:lnSpc>
            </a:pPr>
            <a:endParaRPr lang="en-GB" altLang="en-US" sz="24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en-US" sz="2400">
                <a:latin typeface="Times New Roman" panose="02020603050405020304" pitchFamily="18" charset="0"/>
              </a:rPr>
              <a:t>Wash with HCl (1:9) (which dissolves any cement that might be adhering) followed by several water wash, and carefully decant after each wash.</a:t>
            </a:r>
          </a:p>
          <a:p>
            <a:pPr eaLnBrk="1" hangingPunct="1">
              <a:lnSpc>
                <a:spcPct val="80000"/>
              </a:lnSpc>
            </a:pPr>
            <a:endParaRPr lang="en-GB" altLang="en-US" sz="24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en-US" sz="2400">
                <a:latin typeface="Times New Roman" panose="02020603050405020304" pitchFamily="18" charset="0"/>
              </a:rPr>
              <a:t>Dry the washed aggregate in the beaker on a hot plate.</a:t>
            </a:r>
          </a:p>
          <a:p>
            <a:pPr eaLnBrk="1" hangingPunct="1">
              <a:lnSpc>
                <a:spcPct val="80000"/>
              </a:lnSpc>
            </a:pPr>
            <a:endParaRPr lang="en-GB" altLang="en-US" sz="24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en-US" sz="2400">
                <a:latin typeface="Times New Roman" panose="02020603050405020304" pitchFamily="18" charset="0"/>
              </a:rPr>
              <a:t>Reweigh and find out the difference in weight (W</a:t>
            </a:r>
            <a:r>
              <a:rPr lang="en-GB" altLang="en-US" sz="2400" baseline="-25000">
                <a:latin typeface="Times New Roman" panose="02020603050405020304" pitchFamily="18" charset="0"/>
              </a:rPr>
              <a:t>L</a:t>
            </a:r>
            <a:r>
              <a:rPr lang="en-GB" altLang="en-US" sz="2400">
                <a:latin typeface="Times New Roman" panose="02020603050405020304" pitchFamily="18" charset="0"/>
              </a:rPr>
              <a:t>) which is considered as a part of cement content of the concrete.</a:t>
            </a:r>
            <a:endParaRPr lang="en-GB" altLang="en-US" sz="2400" b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GB" altLang="en-US" sz="24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en-US" sz="2400">
                <a:latin typeface="Times New Roman" panose="02020603050405020304" pitchFamily="18" charset="0"/>
              </a:rPr>
              <a:t>If the aggregate is relatively insoluble in the acid, the wash should be continued until no gas is observed from the solution.  </a:t>
            </a:r>
          </a:p>
          <a:p>
            <a:pPr eaLnBrk="1" hangingPunct="1">
              <a:lnSpc>
                <a:spcPct val="80000"/>
              </a:lnSpc>
            </a:pPr>
            <a:endParaRPr lang="en-GB" altLang="en-US" sz="24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en-US" sz="2400">
                <a:latin typeface="Times New Roman" panose="02020603050405020304" pitchFamily="18" charset="0"/>
              </a:rPr>
              <a:t>If the aggregate is relatively soluble in the acid, the acid wash is terminated quickly as soon as the aggregate is observed to be clean.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61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4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4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1285</Words>
  <Application>Microsoft Office PowerPoint</Application>
  <PresentationFormat>On-screen Show (4:3)</PresentationFormat>
  <Paragraphs>164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Times New Roman</vt:lpstr>
      <vt:lpstr>SimSun</vt:lpstr>
      <vt:lpstr>Wingdings</vt:lpstr>
      <vt:lpstr>Symbol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rb singh</dc:creator>
  <cp:lastModifiedBy>Ran B Singh</cp:lastModifiedBy>
  <cp:revision>10</cp:revision>
  <dcterms:created xsi:type="dcterms:W3CDTF">2007-10-21T01:59:37Z</dcterms:created>
  <dcterms:modified xsi:type="dcterms:W3CDTF">2017-08-29T05:55:59Z</dcterms:modified>
</cp:coreProperties>
</file>