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3xti2Ule0FRmvSWw2eGG0w==" hashData="87XokqhZF4RX8aS2QJEljdAHQvDpzQG5M6+c5YlDqlv9Tiy3+hL2T2iIFGg2XKP6OTXKOPA7ZxdjvRlRheAcgQ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1279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2A2BFE2-0677-466C-8626-C279D1D7CA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FC5C2B8-55D6-474D-91FF-389187D829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D79C39D-BCC2-4C04-8BC9-B5CD1ECB07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16F1F4-ACD6-40BD-AED4-99EAFD1BC7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5997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DC67585-540F-408E-88A7-D9B6B10667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6828110-F775-4467-B3B7-9F41C276E8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6E42A1F-B4F1-46B2-9F27-B1811D1DAF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3E695E-619A-4DB4-9338-F0000E2DD3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5383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5A64D45-0EDB-481C-8E8F-64012A5D40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B9D7F9F-7B37-4B60-85C1-4AEA78FA2E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7211D34-9738-4E3C-994E-62E8FF3481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2A8D3F-2C10-4454-BF8A-0070973A65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1349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44C0BFB-BD10-4371-9F0E-DF4F9DAE05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FB67FA1-C5C8-4FDB-A4D1-3D4073D016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6607FF6-CFAC-4338-8B3B-AF2D9B1ED7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04238E-6484-40C3-AFB7-27003FC6FA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8611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88C2706-0EAB-467B-B584-07594F67A2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C621C2B-71B6-47FD-AF73-3307E3F678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77C9EEB-7A0E-4D32-B522-280B5FED6E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77B6C8-64FC-43C9-8CBD-FE85E23BD4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6203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F97971D-D9C0-4C5A-AD41-93ED859D3F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579F70E-B443-44AB-BCC6-BF86B4BE03B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0231072-131B-4A73-8E15-5EE05E6502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CED690-3070-4B66-BBB3-F4E8D70848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3294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9659023-ED9A-44C4-A8F1-FB2E673607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344E28E-14DC-423E-BC5F-EC060107E6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3F1EF3-18A3-4556-ADC8-D486537710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569F4C-B278-473C-899E-FDB1A42D53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7830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A894A80-DE1F-4D0B-B14A-23C2092A51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83F2062-E5E1-425A-952B-9F4AB4A5AE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E8B2D20-9441-4F83-A596-661DDF810A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0C08E8-6146-4DE1-B8D2-8A0AA09594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6473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B367F1C-818D-4878-883F-3594C3F87B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CE453F6-41ED-4068-9D1E-AE83C59407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78C49E0-3982-4ED1-854B-FA139B1A00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590472-593F-487F-BFCC-2C4A37E531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1841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1286CBA-FDCC-43AD-8661-BDD6FACF49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CA0F03E-0950-4685-A8CC-19C55F78CA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5235D6A-19F9-4036-9007-ED36101AB8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9279D5-D748-465C-9842-39E3A334BD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5829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5B27FD-24C2-4CCF-B0A2-BB9132B43F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430CC0-963C-456B-91B1-E2C793AF95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B18B072-8B13-4246-AB3D-40A67FFC18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470126-71E6-44B4-9255-018095BA72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3773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5710D4F-3FAC-4F1C-8BB2-3658B77EBD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DEB0709-2DFA-4936-850D-FE5C7A4082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6395D00-CCB1-4FF3-8DBA-CC11FAC75D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F224FC-91EC-4DA2-AAA8-D556E478CA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9883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2FC5913-A661-4495-908E-EC39D6A4A9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5523134-FEC3-404D-97BD-D6384A2BF8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523C43D-9DF4-463E-A965-C8092201AB7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9CD5C29-0153-4203-9156-08989519CC3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F686768-BB5A-43C3-A681-D5330AB1E93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8FD6F85-10FA-4BE9-B63C-249BBE22C65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98AE5BD3-A3C3-4464-871A-DA51CA5ADB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-228600"/>
            <a:ext cx="4572000" cy="114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3600">
                <a:latin typeface="Lucida Sans" panose="020B0602040502020204" pitchFamily="34" charset="0"/>
              </a:rPr>
              <a:t>Counterfeit Coins</a:t>
            </a:r>
          </a:p>
        </p:txBody>
      </p:sp>
      <p:sp>
        <p:nvSpPr>
          <p:cNvPr id="2051" name="Text Box 6">
            <a:extLst>
              <a:ext uri="{FF2B5EF4-FFF2-40B4-BE49-F238E27FC236}">
                <a16:creationId xmlns:a16="http://schemas.microsoft.com/office/drawing/2014/main" id="{9BB99700-A796-4497-8C6A-5E8AD09D37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525" y="19415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9F72DDAC-E96C-4BC4-A002-0173DA9725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533400"/>
            <a:ext cx="8763000" cy="4525963"/>
          </a:xfrm>
          <a:noFill/>
        </p:spPr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en-US" altLang="en-US" sz="2800" b="1">
                <a:latin typeface="Lucida Sans" panose="020B0602040502020204" pitchFamily="34" charset="0"/>
              </a:rPr>
              <a:t>Counterfeit</a:t>
            </a:r>
            <a:r>
              <a:rPr lang="en-US" altLang="en-US" sz="2800">
                <a:latin typeface="Lucida Sans" panose="020B0602040502020204" pitchFamily="34" charset="0"/>
              </a:rPr>
              <a:t> : A person is said to “counterfeit” </a:t>
            </a:r>
          </a:p>
          <a:p>
            <a:pPr eaLnBrk="1" hangingPunct="1">
              <a:lnSpc>
                <a:spcPct val="85000"/>
              </a:lnSpc>
              <a:buFontTx/>
              <a:buNone/>
            </a:pPr>
            <a:r>
              <a:rPr lang="en-US" altLang="en-US" sz="2800">
                <a:latin typeface="Lucida Sans" panose="020B0602040502020204" pitchFamily="34" charset="0"/>
              </a:rPr>
              <a:t>   who causes one thing to resemble another thing, intending by means of that resemblance to practice deception, or knowing it to be likely   that  deception will thereby be practiced </a:t>
            </a:r>
            <a:r>
              <a:rPr lang="en-US" altLang="en-US" sz="2400" b="1" i="1">
                <a:latin typeface="Lucida Sans" panose="020B0602040502020204" pitchFamily="34" charset="0"/>
              </a:rPr>
              <a:t>(Indian Penal Code chapter II, section 28) </a:t>
            </a:r>
          </a:p>
          <a:p>
            <a:pPr eaLnBrk="1" hangingPunct="1">
              <a:lnSpc>
                <a:spcPct val="85000"/>
              </a:lnSpc>
            </a:pPr>
            <a:endParaRPr lang="en-US" altLang="en-US" sz="2400" b="1" i="1">
              <a:latin typeface="Lucida Sans" panose="020B0602040502020204" pitchFamily="34" charset="0"/>
            </a:endParaRPr>
          </a:p>
          <a:p>
            <a:pPr eaLnBrk="1" hangingPunct="1">
              <a:lnSpc>
                <a:spcPct val="85000"/>
              </a:lnSpc>
            </a:pPr>
            <a:r>
              <a:rPr lang="en-US" altLang="en-US" sz="2800" b="1">
                <a:latin typeface="Lucida Sans" panose="020B0602040502020204" pitchFamily="34" charset="0"/>
              </a:rPr>
              <a:t>Coin</a:t>
            </a:r>
            <a:r>
              <a:rPr lang="en-US" altLang="en-US" sz="2800">
                <a:latin typeface="Lucida Sans" panose="020B0602040502020204" pitchFamily="34" charset="0"/>
              </a:rPr>
              <a:t> : Coin is metal used for the time being as money, and stamped and issued by the authority of some state or sovereign power in order to be so used </a:t>
            </a:r>
            <a:r>
              <a:rPr lang="en-US" altLang="en-US" sz="2400" b="1" i="1">
                <a:latin typeface="Lucida Sans" panose="020B0602040502020204" pitchFamily="34" charset="0"/>
              </a:rPr>
              <a:t>(Indian Penal Code chapter XII, section 230)</a:t>
            </a:r>
            <a:r>
              <a:rPr lang="en-US" altLang="en-US" sz="2800">
                <a:latin typeface="Lucida Sans" panose="020B0602040502020204" pitchFamily="34" charset="0"/>
              </a:rPr>
              <a:t> </a:t>
            </a:r>
          </a:p>
          <a:p>
            <a:pPr eaLnBrk="1" hangingPunct="1">
              <a:lnSpc>
                <a:spcPct val="85000"/>
              </a:lnSpc>
              <a:buFontTx/>
              <a:buNone/>
            </a:pPr>
            <a:r>
              <a:rPr lang="en-US" altLang="en-US" sz="2800">
                <a:latin typeface="Lucida Sans" panose="020B0602040502020204" pitchFamily="34" charset="0"/>
              </a:rPr>
              <a:t>   Sections 230 to 254 in the chapter XII of the Indian Penal Code are about the offences relating to coin, counterfeiting, possession, instruments , or material, etc. </a:t>
            </a:r>
          </a:p>
        </p:txBody>
      </p:sp>
      <p:sp>
        <p:nvSpPr>
          <p:cNvPr id="2053" name="Text Box 8">
            <a:extLst>
              <a:ext uri="{FF2B5EF4-FFF2-40B4-BE49-F238E27FC236}">
                <a16:creationId xmlns:a16="http://schemas.microsoft.com/office/drawing/2014/main" id="{50EE47BB-E1EB-4738-84BA-0F02BD0F0B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6338888"/>
            <a:ext cx="1187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i="1"/>
              <a:t>ranbsingh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30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 Box 4">
            <a:extLst>
              <a:ext uri="{FF2B5EF4-FFF2-40B4-BE49-F238E27FC236}">
                <a16:creationId xmlns:a16="http://schemas.microsoft.com/office/drawing/2014/main" id="{9F7622E5-909B-4F0A-B0CD-2A50CD405F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533400"/>
            <a:ext cx="7407275" cy="569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400">
              <a:latin typeface="Times New Roman" panose="02020603050405020304" pitchFamily="18" charset="0"/>
            </a:endParaRPr>
          </a:p>
          <a:p>
            <a:pPr eaLnBrk="1" hangingPunct="1">
              <a:buFontTx/>
              <a:buChar char="•"/>
            </a:pPr>
            <a:r>
              <a:rPr lang="en-US" altLang="en-US" sz="2400">
                <a:latin typeface="Times New Roman" panose="02020603050405020304" pitchFamily="18" charset="0"/>
              </a:rPr>
              <a:t>  Blanks are placed between the two dies</a:t>
            </a:r>
          </a:p>
          <a:p>
            <a:pPr eaLnBrk="1" hangingPunct="1"/>
            <a:endParaRPr lang="en-US" altLang="en-US" sz="2400">
              <a:latin typeface="Times New Roman" panose="02020603050405020304" pitchFamily="18" charset="0"/>
            </a:endParaRPr>
          </a:p>
          <a:p>
            <a:pPr eaLnBrk="1" hangingPunct="1">
              <a:buFontTx/>
              <a:buChar char="•"/>
            </a:pPr>
            <a:r>
              <a:rPr lang="en-US" altLang="en-US" sz="2400">
                <a:latin typeface="Times New Roman" panose="02020603050405020304" pitchFamily="18" charset="0"/>
              </a:rPr>
              <a:t>  Pressed or hammered to cause the impression</a:t>
            </a:r>
          </a:p>
          <a:p>
            <a:pPr eaLnBrk="1" hangingPunct="1"/>
            <a:endParaRPr lang="en-US" altLang="en-US" sz="2400">
              <a:latin typeface="Times New Roman" panose="02020603050405020304" pitchFamily="18" charset="0"/>
            </a:endParaRPr>
          </a:p>
          <a:p>
            <a:pPr eaLnBrk="1" hangingPunct="1">
              <a:buFontTx/>
              <a:buChar char="•"/>
            </a:pPr>
            <a:r>
              <a:rPr lang="en-US" altLang="en-US" sz="2400">
                <a:latin typeface="Times New Roman" panose="02020603050405020304" pitchFamily="18" charset="0"/>
              </a:rPr>
              <a:t>  Milled edges are made later with milling machine</a:t>
            </a:r>
          </a:p>
          <a:p>
            <a:pPr eaLnBrk="1" hangingPunct="1"/>
            <a:endParaRPr lang="en-US" altLang="en-US" sz="2400">
              <a:latin typeface="Times New Roman" panose="02020603050405020304" pitchFamily="18" charset="0"/>
            </a:endParaRPr>
          </a:p>
          <a:p>
            <a:pPr eaLnBrk="1" hangingPunct="1">
              <a:buFontTx/>
              <a:buChar char="•"/>
            </a:pPr>
            <a:r>
              <a:rPr lang="en-US" altLang="en-US" sz="2400">
                <a:latin typeface="Times New Roman" panose="02020603050405020304" pitchFamily="18" charset="0"/>
              </a:rPr>
              <a:t>  Struck coins are better than cast coins</a:t>
            </a:r>
          </a:p>
          <a:p>
            <a:pPr eaLnBrk="1" hangingPunct="1"/>
            <a:endParaRPr lang="en-US" altLang="en-US" sz="2400"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sz="2800" b="1">
                <a:latin typeface="Times New Roman" panose="02020603050405020304" pitchFamily="18" charset="0"/>
              </a:rPr>
              <a:t>Detection of struck counterfeit coins</a:t>
            </a:r>
          </a:p>
          <a:p>
            <a:pPr eaLnBrk="1" hangingPunct="1"/>
            <a:endParaRPr lang="en-US" altLang="en-US" sz="2800" b="1"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sz="2400">
                <a:latin typeface="Times New Roman" panose="02020603050405020304" pitchFamily="18" charset="0"/>
              </a:rPr>
              <a:t>Weight:	does not conform to that of the genuine coin</a:t>
            </a:r>
          </a:p>
          <a:p>
            <a:pPr eaLnBrk="1" hangingPunct="1"/>
            <a:endParaRPr lang="en-US" altLang="en-US" sz="2400"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sz="2400">
                <a:latin typeface="Times New Roman" panose="02020603050405020304" pitchFamily="18" charset="0"/>
              </a:rPr>
              <a:t>Ringing</a:t>
            </a:r>
          </a:p>
          <a:p>
            <a:pPr eaLnBrk="1" hangingPunct="1"/>
            <a:r>
              <a:rPr lang="en-US" altLang="en-US" sz="2400">
                <a:latin typeface="Times New Roman" panose="02020603050405020304" pitchFamily="18" charset="0"/>
              </a:rPr>
              <a:t>Sound:		do not ring well</a:t>
            </a:r>
          </a:p>
        </p:txBody>
      </p:sp>
      <p:sp>
        <p:nvSpPr>
          <p:cNvPr id="11267" name="Text Box 5">
            <a:extLst>
              <a:ext uri="{FF2B5EF4-FFF2-40B4-BE49-F238E27FC236}">
                <a16:creationId xmlns:a16="http://schemas.microsoft.com/office/drawing/2014/main" id="{4D24E7F7-EB2C-4507-933D-15DF40BDD1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6338888"/>
            <a:ext cx="1187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i="1"/>
              <a:t>ranbsingh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" dur="500"/>
                                        <p:tgtEl>
                                          <p:spTgt spid="122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229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500"/>
                                        <p:tgtEl>
                                          <p:spTgt spid="1229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500"/>
                                        <p:tgtEl>
                                          <p:spTgt spid="1229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 Box 4">
            <a:extLst>
              <a:ext uri="{FF2B5EF4-FFF2-40B4-BE49-F238E27FC236}">
                <a16:creationId xmlns:a16="http://schemas.microsoft.com/office/drawing/2014/main" id="{371B798F-765F-4D3D-BF75-0C39067917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739775"/>
            <a:ext cx="8321675" cy="520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latin typeface="Times New Roman" panose="02020603050405020304" pitchFamily="18" charset="0"/>
              </a:rPr>
              <a:t>Design:	lettering are sometimes irregularly spaced and 		not symmetrical;  the enclosed spaces of letters 		and figures are sometimes filled with metal</a:t>
            </a:r>
          </a:p>
          <a:p>
            <a:pPr eaLnBrk="1" hangingPunct="1"/>
            <a:endParaRPr lang="en-US" altLang="en-US" sz="2400"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sz="2400">
                <a:latin typeface="Times New Roman" panose="02020603050405020304" pitchFamily="18" charset="0"/>
              </a:rPr>
              <a:t>Milling:	Invariably defective, oblique millings, spaces 		between groves are often irregular and broken		</a:t>
            </a:r>
            <a:r>
              <a:rPr lang="en-US" altLang="en-US" sz="2400" i="1">
                <a:latin typeface="Times New Roman" panose="02020603050405020304" pitchFamily="18" charset="0"/>
              </a:rPr>
              <a:t>(compared by keeping the suspected 	coin			 between two similar genuine coins of the 			same denomination)</a:t>
            </a:r>
          </a:p>
          <a:p>
            <a:pPr eaLnBrk="1" hangingPunct="1"/>
            <a:r>
              <a:rPr lang="en-US" altLang="en-US" sz="2400">
                <a:latin typeface="Times New Roman" panose="02020603050405020304" pitchFamily="18" charset="0"/>
              </a:rPr>
              <a:t>Table of </a:t>
            </a:r>
          </a:p>
          <a:p>
            <a:pPr eaLnBrk="1" hangingPunct="1"/>
            <a:r>
              <a:rPr lang="en-US" altLang="en-US" sz="2400">
                <a:latin typeface="Times New Roman" panose="02020603050405020304" pitchFamily="18" charset="0"/>
              </a:rPr>
              <a:t>the coin:	may not be smooth and even; die impression 		may be uneven or doubly impressed</a:t>
            </a:r>
          </a:p>
          <a:p>
            <a:pPr eaLnBrk="1" hangingPunct="1"/>
            <a:endParaRPr lang="en-US" altLang="en-US" sz="2400"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sz="2400">
                <a:latin typeface="Times New Roman" panose="02020603050405020304" pitchFamily="18" charset="0"/>
              </a:rPr>
              <a:t>Thickness:	uneven, coin may be slightly bent or distorted </a:t>
            </a:r>
          </a:p>
        </p:txBody>
      </p:sp>
      <p:sp>
        <p:nvSpPr>
          <p:cNvPr id="12291" name="Text Box 5">
            <a:extLst>
              <a:ext uri="{FF2B5EF4-FFF2-40B4-BE49-F238E27FC236}">
                <a16:creationId xmlns:a16="http://schemas.microsoft.com/office/drawing/2014/main" id="{7403F937-9DB3-455A-A3CF-23BECC438D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6338888"/>
            <a:ext cx="1187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i="1"/>
              <a:t>ranbsingh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3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3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 Box 4">
            <a:extLst>
              <a:ext uri="{FF2B5EF4-FFF2-40B4-BE49-F238E27FC236}">
                <a16:creationId xmlns:a16="http://schemas.microsoft.com/office/drawing/2014/main" id="{5E7AD68D-4DBC-4A84-84B9-DBB874A4B0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304800"/>
            <a:ext cx="7620000" cy="578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400">
                <a:latin typeface="Times New Roman" panose="02020603050405020304" pitchFamily="18" charset="0"/>
              </a:rPr>
              <a:t>Composition:	do not conform to that of genuine coin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>
                <a:latin typeface="Times New Roman" panose="02020603050405020304" pitchFamily="18" charset="0"/>
              </a:rPr>
              <a:t>Finish:		generally satisfactory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800" b="1">
                <a:latin typeface="Times New Roman" panose="02020603050405020304" pitchFamily="18" charset="0"/>
              </a:rPr>
              <a:t>Search for evidences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b="1"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altLang="en-US" sz="2400">
                <a:latin typeface="Times New Roman" panose="02020603050405020304" pitchFamily="18" charset="0"/>
              </a:rPr>
              <a:t>  Counterfeit coins,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endParaRPr lang="en-US" altLang="en-US" sz="240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altLang="en-US" sz="2400">
                <a:latin typeface="Times New Roman" panose="02020603050405020304" pitchFamily="18" charset="0"/>
              </a:rPr>
              <a:t>  Metal, and metal sheets, 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altLang="en-US" sz="2400">
                <a:latin typeface="Times New Roman" panose="02020603050405020304" pitchFamily="18" charset="0"/>
              </a:rPr>
              <a:t>  Moulds, broken moulds, 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altLang="en-US" sz="2400">
                <a:latin typeface="Times New Roman" panose="02020603050405020304" pitchFamily="18" charset="0"/>
              </a:rPr>
              <a:t>  Pieces of metals used for making moulds 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altLang="en-US" sz="2400">
                <a:latin typeface="Times New Roman" panose="02020603050405020304" pitchFamily="18" charset="0"/>
              </a:rPr>
              <a:t>  Powders, adhesive material,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altLang="en-US" sz="2400">
                <a:latin typeface="Times New Roman" panose="02020603050405020304" pitchFamily="18" charset="0"/>
              </a:rPr>
              <a:t>  Tools (files, pincers, vices, anvils, chisels, etc.) etcetera   	</a:t>
            </a:r>
          </a:p>
        </p:txBody>
      </p:sp>
      <p:sp>
        <p:nvSpPr>
          <p:cNvPr id="13315" name="Text Box 5">
            <a:extLst>
              <a:ext uri="{FF2B5EF4-FFF2-40B4-BE49-F238E27FC236}">
                <a16:creationId xmlns:a16="http://schemas.microsoft.com/office/drawing/2014/main" id="{C3FAC98F-1611-4C13-9333-E6A816F954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6415088"/>
            <a:ext cx="1187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i="1"/>
              <a:t>ranbsingh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3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143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34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34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34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34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500"/>
                                        <p:tgtEl>
                                          <p:spTgt spid="1434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1434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5">
            <a:extLst>
              <a:ext uri="{FF2B5EF4-FFF2-40B4-BE49-F238E27FC236}">
                <a16:creationId xmlns:a16="http://schemas.microsoft.com/office/drawing/2014/main" id="{320C5C93-E504-494D-B283-82362D2BE02A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533400"/>
            <a:ext cx="8001000" cy="5526088"/>
            <a:chOff x="381000" y="533400"/>
            <a:chExt cx="8001000" cy="5526345"/>
          </a:xfrm>
        </p:grpSpPr>
        <p:pic>
          <p:nvPicPr>
            <p:cNvPr id="14339" name="Picture 3">
              <a:extLst>
                <a:ext uri="{FF2B5EF4-FFF2-40B4-BE49-F238E27FC236}">
                  <a16:creationId xmlns:a16="http://schemas.microsoft.com/office/drawing/2014/main" id="{C703A5EA-D22C-4CB0-B0A0-EC0CBAD73F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41" t="75093" r="45374" b="3674"/>
            <a:stretch>
              <a:fillRect/>
            </a:stretch>
          </p:blipFill>
          <p:spPr bwMode="auto">
            <a:xfrm>
              <a:off x="3505200" y="990600"/>
              <a:ext cx="4572000" cy="2514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0" name="Rectangle 1">
              <a:extLst>
                <a:ext uri="{FF2B5EF4-FFF2-40B4-BE49-F238E27FC236}">
                  <a16:creationId xmlns:a16="http://schemas.microsoft.com/office/drawing/2014/main" id="{8AE7C5C6-DFAA-41B7-B287-D635CDDCD8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" y="3505200"/>
              <a:ext cx="8001000" cy="2554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>
                  <a:solidFill>
                    <a:srgbClr val="474B4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On </a:t>
              </a:r>
              <a:r>
                <a:rPr lang="en-US" altLang="en-US" sz="2000" b="1">
                  <a:solidFill>
                    <a:srgbClr val="474B4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reverse side</a:t>
              </a:r>
              <a:r>
                <a:rPr lang="en-US" altLang="en-US" sz="2000">
                  <a:solidFill>
                    <a:srgbClr val="474B4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a double line cross with a dot in each pellet of cross and denomination written in Hindi and English around. </a:t>
              </a:r>
            </a:p>
            <a:p>
              <a:endParaRPr lang="en-US" altLang="en-US" sz="2000">
                <a:solidFill>
                  <a:srgbClr val="474B4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altLang="en-US" sz="2000">
                  <a:solidFill>
                    <a:srgbClr val="474B4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 outer side metal is </a:t>
              </a:r>
              <a:r>
                <a:rPr lang="en-US" altLang="en-US" sz="2000" b="1">
                  <a:solidFill>
                    <a:srgbClr val="474B4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Nickel-Bronze</a:t>
              </a:r>
              <a:r>
                <a:rPr lang="en-US" altLang="en-US" sz="2000">
                  <a:solidFill>
                    <a:srgbClr val="474B4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and the inner side metal is </a:t>
              </a:r>
              <a:r>
                <a:rPr lang="en-US" altLang="en-US" sz="2000" b="1">
                  <a:solidFill>
                    <a:srgbClr val="474B4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Ferrous Steel. </a:t>
              </a:r>
            </a:p>
            <a:p>
              <a:endParaRPr lang="en-US" altLang="en-US" sz="2000">
                <a:solidFill>
                  <a:srgbClr val="474B4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altLang="en-US" sz="2000">
                  <a:solidFill>
                    <a:srgbClr val="474B4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 </a:t>
              </a:r>
              <a:r>
                <a:rPr lang="en-US" altLang="en-US" sz="2000" b="1">
                  <a:solidFill>
                    <a:srgbClr val="474B4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weight</a:t>
              </a:r>
              <a:r>
                <a:rPr lang="en-US" altLang="en-US" sz="2000">
                  <a:solidFill>
                    <a:srgbClr val="474B4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of the coin would be </a:t>
              </a:r>
              <a:r>
                <a:rPr lang="en-US" altLang="en-US" sz="2000" b="1">
                  <a:solidFill>
                    <a:srgbClr val="474B4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 grams </a:t>
              </a:r>
              <a:r>
                <a:rPr lang="en-US" altLang="en-US" sz="2000">
                  <a:solidFill>
                    <a:srgbClr val="474B4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and the </a:t>
              </a:r>
              <a:r>
                <a:rPr lang="en-US" altLang="en-US" sz="2000" b="1">
                  <a:solidFill>
                    <a:srgbClr val="474B4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diameter </a:t>
              </a:r>
              <a:r>
                <a:rPr lang="en-US" altLang="en-US" sz="2000">
                  <a:solidFill>
                    <a:srgbClr val="474B4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would be </a:t>
              </a:r>
              <a:r>
                <a:rPr lang="en-US" altLang="en-US" sz="2000" b="1">
                  <a:solidFill>
                    <a:srgbClr val="474B4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28 mm. </a:t>
              </a:r>
              <a:endParaRPr lang="en-US" altLang="en-US" sz="2800" b="1"/>
            </a:p>
          </p:txBody>
        </p:sp>
        <p:sp>
          <p:nvSpPr>
            <p:cNvPr id="14341" name="Rectangle 6">
              <a:extLst>
                <a:ext uri="{FF2B5EF4-FFF2-40B4-BE49-F238E27FC236}">
                  <a16:creationId xmlns:a16="http://schemas.microsoft.com/office/drawing/2014/main" id="{D53567A3-DA22-46BD-A7A6-D9BB064C20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1400" y="533400"/>
              <a:ext cx="206375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New 10 Rupee coin</a:t>
              </a:r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BAD7EF0-3C98-448C-8355-DF8F6FB467A0}"/>
                </a:ext>
              </a:extLst>
            </p:cNvPr>
            <p:cNvSpPr/>
            <p:nvPr/>
          </p:nvSpPr>
          <p:spPr>
            <a:xfrm>
              <a:off x="457200" y="1066825"/>
              <a:ext cx="2971800" cy="247026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i="1" dirty="0">
                  <a:solidFill>
                    <a:srgbClr val="474B4E"/>
                  </a:solidFill>
                  <a:latin typeface="Times New Roman" pitchFamily="18" charset="0"/>
                  <a:cs typeface="Times New Roman" pitchFamily="18" charset="0"/>
                </a:rPr>
                <a:t>a new bimetallic 10 Rupee coin for circulation</a:t>
              </a:r>
            </a:p>
            <a:p>
              <a:pPr>
                <a:defRPr/>
              </a:pPr>
              <a:endParaRPr lang="en-US" sz="1050" dirty="0">
                <a:latin typeface="Arial" charset="0"/>
              </a:endParaRPr>
            </a:p>
            <a:p>
              <a:pPr eaLnBrk="0" hangingPunct="0">
                <a:defRPr/>
              </a:pPr>
              <a:r>
                <a:rPr lang="en-US" b="1" dirty="0">
                  <a:solidFill>
                    <a:srgbClr val="474B4E"/>
                  </a:solidFill>
                  <a:latin typeface="Times New Roman" pitchFamily="18" charset="0"/>
                  <a:cs typeface="Times New Roman" pitchFamily="18" charset="0"/>
                </a:rPr>
                <a:t>The look </a:t>
              </a:r>
            </a:p>
            <a:p>
              <a:pPr eaLnBrk="0" hangingPunct="0">
                <a:defRPr/>
              </a:pPr>
              <a:endParaRPr lang="en-US" dirty="0">
                <a:solidFill>
                  <a:srgbClr val="474B4E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>
                <a:defRPr/>
              </a:pPr>
              <a:r>
                <a:rPr lang="en-US" dirty="0">
                  <a:solidFill>
                    <a:srgbClr val="474B4E"/>
                  </a:solidFill>
                  <a:latin typeface="Times New Roman" pitchFamily="18" charset="0"/>
                  <a:cs typeface="Times New Roman" pitchFamily="18" charset="0"/>
                </a:rPr>
                <a:t>The </a:t>
              </a:r>
              <a:r>
                <a:rPr lang="en-US" b="1" dirty="0">
                  <a:solidFill>
                    <a:srgbClr val="474B4E"/>
                  </a:solidFill>
                  <a:latin typeface="Times New Roman" pitchFamily="18" charset="0"/>
                  <a:cs typeface="Times New Roman" pitchFamily="18" charset="0"/>
                </a:rPr>
                <a:t>obverse side </a:t>
              </a:r>
              <a:r>
                <a:rPr lang="en-US" dirty="0">
                  <a:solidFill>
                    <a:srgbClr val="474B4E"/>
                  </a:solidFill>
                  <a:latin typeface="Times New Roman" pitchFamily="18" charset="0"/>
                  <a:cs typeface="Times New Roman" pitchFamily="18" charset="0"/>
                </a:rPr>
                <a:t>has the lion capitol with numeral 10 and year of manufacture. </a:t>
              </a:r>
            </a:p>
            <a:p>
              <a:pPr eaLnBrk="0" hangingPunct="0">
                <a:defRPr/>
              </a:pPr>
              <a:endParaRPr lang="en-US" dirty="0">
                <a:solidFill>
                  <a:srgbClr val="474B4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2">
            <a:extLst>
              <a:ext uri="{FF2B5EF4-FFF2-40B4-BE49-F238E27FC236}">
                <a16:creationId xmlns:a16="http://schemas.microsoft.com/office/drawing/2014/main" id="{B9923732-B29A-4F7F-BC93-EE674703812C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493713"/>
            <a:ext cx="8382000" cy="5514975"/>
            <a:chOff x="240" y="311"/>
            <a:chExt cx="5280" cy="3474"/>
          </a:xfrm>
        </p:grpSpPr>
        <p:pic>
          <p:nvPicPr>
            <p:cNvPr id="15364" name="Picture 3" descr="scan0003">
              <a:extLst>
                <a:ext uri="{FF2B5EF4-FFF2-40B4-BE49-F238E27FC236}">
                  <a16:creationId xmlns:a16="http://schemas.microsoft.com/office/drawing/2014/main" id="{46442377-8FFE-49FF-8BFD-6CC8C04637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23" r="15274" b="17899"/>
            <a:stretch>
              <a:fillRect/>
            </a:stretch>
          </p:blipFill>
          <p:spPr bwMode="auto">
            <a:xfrm>
              <a:off x="240" y="1008"/>
              <a:ext cx="5280" cy="2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65" name="Rectangle 4">
              <a:extLst>
                <a:ext uri="{FF2B5EF4-FFF2-40B4-BE49-F238E27FC236}">
                  <a16:creationId xmlns:a16="http://schemas.microsoft.com/office/drawing/2014/main" id="{FCA81A65-B5C3-40AF-8756-DCF96F8526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8" y="2832"/>
              <a:ext cx="432" cy="192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366" name="Rectangle 5">
              <a:extLst>
                <a:ext uri="{FF2B5EF4-FFF2-40B4-BE49-F238E27FC236}">
                  <a16:creationId xmlns:a16="http://schemas.microsoft.com/office/drawing/2014/main" id="{1F4F3319-0243-415E-9E7D-1AF872777E9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937163">
              <a:off x="432" y="2448"/>
              <a:ext cx="432" cy="192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367" name="Text Box 6">
              <a:extLst>
                <a:ext uri="{FF2B5EF4-FFF2-40B4-BE49-F238E27FC236}">
                  <a16:creationId xmlns:a16="http://schemas.microsoft.com/office/drawing/2014/main" id="{1C9FBFCC-5EB6-43B1-874A-4676F4E226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" y="311"/>
              <a:ext cx="1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368" name="Text Box 7">
              <a:extLst>
                <a:ext uri="{FF2B5EF4-FFF2-40B4-BE49-F238E27FC236}">
                  <a16:creationId xmlns:a16="http://schemas.microsoft.com/office/drawing/2014/main" id="{0F95C803-5D2D-4DC2-A5D9-57D3E10224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6" y="480"/>
              <a:ext cx="442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latin typeface="Times New Roman" panose="02020603050405020304" pitchFamily="18" charset="0"/>
                </a:rPr>
                <a:t>J Indian Academy Forensic Science 2007; 41(2) 34-39</a:t>
              </a:r>
            </a:p>
          </p:txBody>
        </p:sp>
        <p:sp>
          <p:nvSpPr>
            <p:cNvPr id="15369" name="Text Box 8">
              <a:extLst>
                <a:ext uri="{FF2B5EF4-FFF2-40B4-BE49-F238E27FC236}">
                  <a16:creationId xmlns:a16="http://schemas.microsoft.com/office/drawing/2014/main" id="{C75BAB58-255C-40AE-8B48-EA684D22F1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" y="3420"/>
              <a:ext cx="4847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200">
                  <a:latin typeface="Times New Roman" panose="02020603050405020304" pitchFamily="18" charset="0"/>
                </a:rPr>
                <a:t>head and tail views of seized counterfeit coins</a:t>
              </a:r>
            </a:p>
          </p:txBody>
        </p:sp>
      </p:grpSp>
      <p:sp>
        <p:nvSpPr>
          <p:cNvPr id="15363" name="Text Box 9">
            <a:extLst>
              <a:ext uri="{FF2B5EF4-FFF2-40B4-BE49-F238E27FC236}">
                <a16:creationId xmlns:a16="http://schemas.microsoft.com/office/drawing/2014/main" id="{11C0931F-2E5B-48B3-B81D-74CD4D1762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276225"/>
            <a:ext cx="706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latin typeface="Bookman Old Style" panose="02050604050505020204" pitchFamily="18" charset="0"/>
              </a:rPr>
              <a:t>A Case Study – </a:t>
            </a:r>
            <a:r>
              <a:rPr lang="en-US" altLang="en-US" b="1">
                <a:latin typeface="Bookman Old Style" panose="02050604050505020204" pitchFamily="18" charset="0"/>
              </a:rPr>
              <a:t>Forensic Science Laboratory, Tripura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scan0002">
            <a:extLst>
              <a:ext uri="{FF2B5EF4-FFF2-40B4-BE49-F238E27FC236}">
                <a16:creationId xmlns:a16="http://schemas.microsoft.com/office/drawing/2014/main" id="{26B82606-35E8-4E6B-B85B-B93B022EFE7E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2" t="6657" r="18149" b="26308"/>
          <a:stretch>
            <a:fillRect/>
          </a:stretch>
        </p:blipFill>
        <p:spPr>
          <a:xfrm>
            <a:off x="457200" y="990600"/>
            <a:ext cx="8382000" cy="4143375"/>
          </a:xfrm>
          <a:noFill/>
        </p:spPr>
      </p:pic>
      <p:sp>
        <p:nvSpPr>
          <p:cNvPr id="16387" name="Text Box 3">
            <a:extLst>
              <a:ext uri="{FF2B5EF4-FFF2-40B4-BE49-F238E27FC236}">
                <a16:creationId xmlns:a16="http://schemas.microsoft.com/office/drawing/2014/main" id="{C5DF1F0C-DD6F-482D-84D6-CB77297731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28600"/>
            <a:ext cx="70310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i="1">
                <a:latin typeface="Times New Roman" panose="02020603050405020304" pitchFamily="18" charset="0"/>
              </a:rPr>
              <a:t>J Indian Academy Forensic Science 2007; 41(2) 34-39</a:t>
            </a:r>
          </a:p>
        </p:txBody>
      </p:sp>
      <p:sp>
        <p:nvSpPr>
          <p:cNvPr id="16388" name="Text Box 4">
            <a:extLst>
              <a:ext uri="{FF2B5EF4-FFF2-40B4-BE49-F238E27FC236}">
                <a16:creationId xmlns:a16="http://schemas.microsoft.com/office/drawing/2014/main" id="{71D4457A-41DE-483C-B8F1-6BD4D90D69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150" y="5378450"/>
            <a:ext cx="79184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>
                <a:latin typeface="Times New Roman" panose="02020603050405020304" pitchFamily="18" charset="0"/>
              </a:rPr>
              <a:t>Close up photograph of a counterfeit coin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scan0001">
            <a:extLst>
              <a:ext uri="{FF2B5EF4-FFF2-40B4-BE49-F238E27FC236}">
                <a16:creationId xmlns:a16="http://schemas.microsoft.com/office/drawing/2014/main" id="{B3E42EBF-30FD-4FAC-A26C-A2C4B11448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2" t="5460" r="5733" b="24773"/>
          <a:stretch>
            <a:fillRect/>
          </a:stretch>
        </p:blipFill>
        <p:spPr bwMode="auto">
          <a:xfrm>
            <a:off x="457200" y="914400"/>
            <a:ext cx="8382000" cy="381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 Box 3">
            <a:extLst>
              <a:ext uri="{FF2B5EF4-FFF2-40B4-BE49-F238E27FC236}">
                <a16:creationId xmlns:a16="http://schemas.microsoft.com/office/drawing/2014/main" id="{BFD07DBF-46A2-4CF4-8F53-3AF85A4FBC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925" y="1889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12" name="Text Box 4">
            <a:extLst>
              <a:ext uri="{FF2B5EF4-FFF2-40B4-BE49-F238E27FC236}">
                <a16:creationId xmlns:a16="http://schemas.microsoft.com/office/drawing/2014/main" id="{086C05DF-1A21-453F-B4E0-C9E5301203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52400"/>
            <a:ext cx="70310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i="1">
                <a:latin typeface="Times New Roman" panose="02020603050405020304" pitchFamily="18" charset="0"/>
              </a:rPr>
              <a:t>J Indian Academy Forensic Science 2007; 41(2) 34-39</a:t>
            </a:r>
          </a:p>
        </p:txBody>
      </p:sp>
      <p:sp>
        <p:nvSpPr>
          <p:cNvPr id="17413" name="Text Box 5">
            <a:extLst>
              <a:ext uri="{FF2B5EF4-FFF2-40B4-BE49-F238E27FC236}">
                <a16:creationId xmlns:a16="http://schemas.microsoft.com/office/drawing/2014/main" id="{F9EEBA4C-3FC3-43AC-9E94-876090BE12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325" y="5294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14" name="Text Box 6">
            <a:extLst>
              <a:ext uri="{FF2B5EF4-FFF2-40B4-BE49-F238E27FC236}">
                <a16:creationId xmlns:a16="http://schemas.microsoft.com/office/drawing/2014/main" id="{6C1D7E57-0A79-4F61-A4C4-7B0C4CE9EA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150" y="5378450"/>
            <a:ext cx="73850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>
                <a:latin typeface="Times New Roman" panose="02020603050405020304" pitchFamily="18" charset="0"/>
              </a:rPr>
              <a:t>Close up photograph of a genuine coin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scan0004">
            <a:extLst>
              <a:ext uri="{FF2B5EF4-FFF2-40B4-BE49-F238E27FC236}">
                <a16:creationId xmlns:a16="http://schemas.microsoft.com/office/drawing/2014/main" id="{AF62CE7E-3863-4A19-8CC7-35459DB7A5A9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77" b="14139"/>
          <a:stretch>
            <a:fillRect/>
          </a:stretch>
        </p:blipFill>
        <p:spPr>
          <a:xfrm>
            <a:off x="304800" y="574675"/>
            <a:ext cx="8534400" cy="5368925"/>
          </a:xfrm>
          <a:noFill/>
        </p:spPr>
      </p:pic>
      <p:sp>
        <p:nvSpPr>
          <p:cNvPr id="18435" name="Text Box 3">
            <a:extLst>
              <a:ext uri="{FF2B5EF4-FFF2-40B4-BE49-F238E27FC236}">
                <a16:creationId xmlns:a16="http://schemas.microsoft.com/office/drawing/2014/main" id="{7CE13843-6991-4642-A83B-C16C8AAB0B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127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36" name="Text Box 4">
            <a:extLst>
              <a:ext uri="{FF2B5EF4-FFF2-40B4-BE49-F238E27FC236}">
                <a16:creationId xmlns:a16="http://schemas.microsoft.com/office/drawing/2014/main" id="{8A7E2CDE-0012-447C-B37C-EBB15CF943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1275"/>
            <a:ext cx="70310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i="1">
                <a:latin typeface="Times New Roman" panose="02020603050405020304" pitchFamily="18" charset="0"/>
              </a:rPr>
              <a:t>J Indian Academy Forensic Science 2007; 41(2) 34-39</a:t>
            </a:r>
          </a:p>
        </p:txBody>
      </p:sp>
      <p:sp>
        <p:nvSpPr>
          <p:cNvPr id="18437" name="Text Box 5">
            <a:extLst>
              <a:ext uri="{FF2B5EF4-FFF2-40B4-BE49-F238E27FC236}">
                <a16:creationId xmlns:a16="http://schemas.microsoft.com/office/drawing/2014/main" id="{6D43ECF2-9BA6-46F6-B5D9-AD4E8D84A2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6150" y="5835650"/>
            <a:ext cx="72834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>
                <a:latin typeface="Times New Roman" panose="02020603050405020304" pitchFamily="18" charset="0"/>
              </a:rPr>
              <a:t>Dies used for making counterfeit coins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scan0005">
            <a:extLst>
              <a:ext uri="{FF2B5EF4-FFF2-40B4-BE49-F238E27FC236}">
                <a16:creationId xmlns:a16="http://schemas.microsoft.com/office/drawing/2014/main" id="{C0DC834A-5A50-494D-97D2-19223F3A68C7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8" t="9837" r="17894" b="13428"/>
          <a:stretch>
            <a:fillRect/>
          </a:stretch>
        </p:blipFill>
        <p:spPr>
          <a:xfrm>
            <a:off x="990600" y="431800"/>
            <a:ext cx="6629400" cy="6067425"/>
          </a:xfrm>
          <a:noFill/>
        </p:spPr>
      </p:pic>
      <p:sp>
        <p:nvSpPr>
          <p:cNvPr id="19459" name="Text Box 3">
            <a:extLst>
              <a:ext uri="{FF2B5EF4-FFF2-40B4-BE49-F238E27FC236}">
                <a16:creationId xmlns:a16="http://schemas.microsoft.com/office/drawing/2014/main" id="{BBCFD838-DF9D-4147-BDD1-082B3F6E89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925" y="365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460" name="Text Box 4">
            <a:extLst>
              <a:ext uri="{FF2B5EF4-FFF2-40B4-BE49-F238E27FC236}">
                <a16:creationId xmlns:a16="http://schemas.microsoft.com/office/drawing/2014/main" id="{6B314604-BCC6-405B-9D31-80AFA35438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76200"/>
            <a:ext cx="70310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i="1">
                <a:latin typeface="Times New Roman" panose="02020603050405020304" pitchFamily="18" charset="0"/>
              </a:rPr>
              <a:t>J Indian Academy Forensic Science 2007; 41(2) 34-39</a:t>
            </a:r>
          </a:p>
        </p:txBody>
      </p:sp>
      <p:sp>
        <p:nvSpPr>
          <p:cNvPr id="19461" name="Text Box 5">
            <a:extLst>
              <a:ext uri="{FF2B5EF4-FFF2-40B4-BE49-F238E27FC236}">
                <a16:creationId xmlns:a16="http://schemas.microsoft.com/office/drawing/2014/main" id="{AA6608AA-D89B-40AA-AA88-2F06E60245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5715000"/>
            <a:ext cx="49530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0000"/>
              </a:lnSpc>
            </a:pPr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</a:rPr>
              <a:t>Cutter used for shaping edges of counterfeit coins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scan0006">
            <a:extLst>
              <a:ext uri="{FF2B5EF4-FFF2-40B4-BE49-F238E27FC236}">
                <a16:creationId xmlns:a16="http://schemas.microsoft.com/office/drawing/2014/main" id="{7073E633-947F-4A4B-96B4-C012BE1B3D6B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9" t="15462" r="6731" b="3288"/>
          <a:stretch>
            <a:fillRect/>
          </a:stretch>
        </p:blipFill>
        <p:spPr>
          <a:xfrm>
            <a:off x="381000" y="793750"/>
            <a:ext cx="8610600" cy="4921250"/>
          </a:xfrm>
          <a:noFill/>
        </p:spPr>
      </p:pic>
      <p:sp>
        <p:nvSpPr>
          <p:cNvPr id="20483" name="Text Box 3">
            <a:extLst>
              <a:ext uri="{FF2B5EF4-FFF2-40B4-BE49-F238E27FC236}">
                <a16:creationId xmlns:a16="http://schemas.microsoft.com/office/drawing/2014/main" id="{70D4A5D1-7AD7-4326-8EAE-3B2FC56342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125" y="59801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484" name="Text Box 4">
            <a:extLst>
              <a:ext uri="{FF2B5EF4-FFF2-40B4-BE49-F238E27FC236}">
                <a16:creationId xmlns:a16="http://schemas.microsoft.com/office/drawing/2014/main" id="{0374B5B5-ADBF-4524-A2A1-C6C80D56AF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4150" y="5759450"/>
            <a:ext cx="56324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>
                <a:latin typeface="Times New Roman" panose="02020603050405020304" pitchFamily="18" charset="0"/>
              </a:rPr>
              <a:t>Tools for counterfeiting coins</a:t>
            </a:r>
          </a:p>
        </p:txBody>
      </p:sp>
      <p:sp>
        <p:nvSpPr>
          <p:cNvPr id="20485" name="Text Box 5">
            <a:extLst>
              <a:ext uri="{FF2B5EF4-FFF2-40B4-BE49-F238E27FC236}">
                <a16:creationId xmlns:a16="http://schemas.microsoft.com/office/drawing/2014/main" id="{DD0DB402-00C6-4242-8C3C-79B8CCE5CC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1925" y="2651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486" name="Text Box 6">
            <a:extLst>
              <a:ext uri="{FF2B5EF4-FFF2-40B4-BE49-F238E27FC236}">
                <a16:creationId xmlns:a16="http://schemas.microsoft.com/office/drawing/2014/main" id="{0544C60F-6512-4CAD-87FD-89B778FB2B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28600"/>
            <a:ext cx="70310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i="1">
                <a:latin typeface="Times New Roman" panose="02020603050405020304" pitchFamily="18" charset="0"/>
              </a:rPr>
              <a:t>J Indian Academy Forensic Science 2007; 41(2) 34-39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>
            <a:extLst>
              <a:ext uri="{FF2B5EF4-FFF2-40B4-BE49-F238E27FC236}">
                <a16:creationId xmlns:a16="http://schemas.microsoft.com/office/drawing/2014/main" id="{1AC5F576-C7AD-44FF-8C56-F71DF8D695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52400"/>
            <a:ext cx="8458200" cy="248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en-US" sz="3200" b="1"/>
              <a:t>Genuine Coins</a:t>
            </a:r>
          </a:p>
          <a:p>
            <a:pPr eaLnBrk="1" hangingPunct="1">
              <a:lnSpc>
                <a:spcPct val="80000"/>
              </a:lnSpc>
            </a:pPr>
            <a:endParaRPr lang="en-US" altLang="en-US" sz="3200"/>
          </a:p>
          <a:p>
            <a:pPr eaLnBrk="1" hangingPunct="1">
              <a:lnSpc>
                <a:spcPct val="80000"/>
              </a:lnSpc>
            </a:pPr>
            <a:r>
              <a:rPr lang="en-US" altLang="en-US" sz="2800"/>
              <a:t>Govt. Mints: Bombay, Hyderabad, Kolkata, Noida</a:t>
            </a:r>
          </a:p>
          <a:p>
            <a:pPr eaLnBrk="1" hangingPunct="1">
              <a:lnSpc>
                <a:spcPct val="80000"/>
              </a:lnSpc>
            </a:pPr>
            <a:endParaRPr lang="en-US" altLang="en-US" sz="2800"/>
          </a:p>
          <a:p>
            <a:pPr eaLnBrk="1" hangingPunct="1">
              <a:lnSpc>
                <a:spcPct val="80000"/>
              </a:lnSpc>
            </a:pPr>
            <a:r>
              <a:rPr lang="en-US" altLang="en-US" sz="2800"/>
              <a:t>Metal and alloys: </a:t>
            </a:r>
            <a:r>
              <a:rPr lang="en-US" altLang="en-US" sz="2400"/>
              <a:t>prescribed from time to time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>
                <a:latin typeface="Lucida Sans" panose="020B0602040502020204" pitchFamily="34" charset="0"/>
              </a:rPr>
              <a:t>Magnesium-aluminum alloy, Stainless steel, Cupro-nickel, etc</a:t>
            </a:r>
            <a:r>
              <a:rPr lang="en-US" altLang="en-US" sz="2400"/>
              <a:t>.</a:t>
            </a:r>
          </a:p>
        </p:txBody>
      </p:sp>
      <p:sp>
        <p:nvSpPr>
          <p:cNvPr id="3075" name="Text Box 5">
            <a:extLst>
              <a:ext uri="{FF2B5EF4-FFF2-40B4-BE49-F238E27FC236}">
                <a16:creationId xmlns:a16="http://schemas.microsoft.com/office/drawing/2014/main" id="{706E73A9-8660-47A0-A78A-69BF6806D1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0925" y="35417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56" name="Text Box 8">
            <a:extLst>
              <a:ext uri="{FF2B5EF4-FFF2-40B4-BE49-F238E27FC236}">
                <a16:creationId xmlns:a16="http://schemas.microsoft.com/office/drawing/2014/main" id="{7F2278A9-A727-4967-8C08-287F4AF716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895600"/>
            <a:ext cx="7407275" cy="368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en-US" altLang="en-US" sz="3200" b="1">
                <a:latin typeface="Times New Roman" panose="02020603050405020304" pitchFamily="18" charset="0"/>
              </a:rPr>
              <a:t>           Minting Genuine Coin</a:t>
            </a:r>
          </a:p>
          <a:p>
            <a:pPr eaLnBrk="1" hangingPunct="1">
              <a:lnSpc>
                <a:spcPct val="55000"/>
              </a:lnSpc>
            </a:pPr>
            <a:endParaRPr lang="en-US" altLang="en-US" sz="3200" b="1">
              <a:latin typeface="Times New Roman" panose="02020603050405020304" pitchFamily="18" charset="0"/>
            </a:endParaRPr>
          </a:p>
          <a:p>
            <a:pPr eaLnBrk="1" hangingPunct="1">
              <a:lnSpc>
                <a:spcPct val="85000"/>
              </a:lnSpc>
              <a:buFontTx/>
              <a:buChar char="•"/>
            </a:pPr>
            <a:r>
              <a:rPr lang="en-US" altLang="en-US" sz="2800">
                <a:latin typeface="Times New Roman" panose="02020603050405020304" pitchFamily="18" charset="0"/>
              </a:rPr>
              <a:t> Metal weighed, melted and made into  </a:t>
            </a:r>
          </a:p>
          <a:p>
            <a:pPr eaLnBrk="1" hangingPunct="1">
              <a:lnSpc>
                <a:spcPct val="85000"/>
              </a:lnSpc>
            </a:pPr>
            <a:r>
              <a:rPr lang="en-US" altLang="en-US" sz="2800">
                <a:latin typeface="Times New Roman" panose="02020603050405020304" pitchFamily="18" charset="0"/>
              </a:rPr>
              <a:t>   rectangular bars</a:t>
            </a:r>
          </a:p>
          <a:p>
            <a:pPr eaLnBrk="1" hangingPunct="1">
              <a:lnSpc>
                <a:spcPct val="85000"/>
              </a:lnSpc>
            </a:pPr>
            <a:endParaRPr lang="en-US" altLang="en-US" sz="280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85000"/>
              </a:lnSpc>
              <a:buFontTx/>
              <a:buChar char="•"/>
            </a:pPr>
            <a:r>
              <a:rPr lang="en-US" altLang="en-US" sz="2800">
                <a:latin typeface="Times New Roman" panose="02020603050405020304" pitchFamily="18" charset="0"/>
              </a:rPr>
              <a:t> Bars are rolled into sheets of requisite gauge</a:t>
            </a:r>
          </a:p>
          <a:p>
            <a:pPr eaLnBrk="1" hangingPunct="1">
              <a:lnSpc>
                <a:spcPct val="85000"/>
              </a:lnSpc>
            </a:pPr>
            <a:endParaRPr lang="en-US" altLang="en-US" sz="280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85000"/>
              </a:lnSpc>
              <a:buFontTx/>
              <a:buChar char="•"/>
            </a:pPr>
            <a:r>
              <a:rPr lang="en-US" altLang="en-US" sz="2800">
                <a:latin typeface="Times New Roman" panose="02020603050405020304" pitchFamily="18" charset="0"/>
              </a:rPr>
              <a:t> Coin blanks are punched out</a:t>
            </a:r>
          </a:p>
          <a:p>
            <a:pPr eaLnBrk="1" hangingPunct="1">
              <a:lnSpc>
                <a:spcPct val="85000"/>
              </a:lnSpc>
            </a:pPr>
            <a:r>
              <a:rPr lang="en-US" altLang="en-US" sz="2800">
                <a:latin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85000"/>
              </a:lnSpc>
              <a:buFontTx/>
              <a:buChar char="•"/>
            </a:pPr>
            <a:r>
              <a:rPr lang="en-US" altLang="en-US" sz="2800">
                <a:latin typeface="Times New Roman" panose="02020603050405020304" pitchFamily="18" charset="0"/>
              </a:rPr>
              <a:t> Coin blanks of correct weight selected</a:t>
            </a:r>
          </a:p>
        </p:txBody>
      </p:sp>
      <p:sp>
        <p:nvSpPr>
          <p:cNvPr id="3077" name="Text Box 9">
            <a:extLst>
              <a:ext uri="{FF2B5EF4-FFF2-40B4-BE49-F238E27FC236}">
                <a16:creationId xmlns:a16="http://schemas.microsoft.com/office/drawing/2014/main" id="{F652A9A8-7FD7-4DCF-97AA-FEE9FFE927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6338888"/>
            <a:ext cx="1187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i="1"/>
              <a:t>ranbsingh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20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20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0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0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0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0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20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scan0007">
            <a:extLst>
              <a:ext uri="{FF2B5EF4-FFF2-40B4-BE49-F238E27FC236}">
                <a16:creationId xmlns:a16="http://schemas.microsoft.com/office/drawing/2014/main" id="{10284F76-D125-480E-9192-A114372DD774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1" t="3500" r="7071" b="31161"/>
          <a:stretch>
            <a:fillRect/>
          </a:stretch>
        </p:blipFill>
        <p:spPr>
          <a:xfrm>
            <a:off x="457200" y="477838"/>
            <a:ext cx="7924800" cy="5160962"/>
          </a:xfrm>
          <a:noFill/>
        </p:spPr>
      </p:pic>
      <p:sp>
        <p:nvSpPr>
          <p:cNvPr id="21507" name="Text Box 3">
            <a:extLst>
              <a:ext uri="{FF2B5EF4-FFF2-40B4-BE49-F238E27FC236}">
                <a16:creationId xmlns:a16="http://schemas.microsoft.com/office/drawing/2014/main" id="{322EF9E0-17ED-46F1-B5FD-F0BC3D9EAB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1275"/>
            <a:ext cx="70310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i="1">
                <a:latin typeface="Times New Roman" panose="02020603050405020304" pitchFamily="18" charset="0"/>
              </a:rPr>
              <a:t>J Indian Academy Forensic Science 2007; 41(2) 34-39</a:t>
            </a:r>
          </a:p>
        </p:txBody>
      </p:sp>
      <p:sp>
        <p:nvSpPr>
          <p:cNvPr id="21508" name="Text Box 4">
            <a:extLst>
              <a:ext uri="{FF2B5EF4-FFF2-40B4-BE49-F238E27FC236}">
                <a16:creationId xmlns:a16="http://schemas.microsoft.com/office/drawing/2014/main" id="{F4695FEA-B426-4E90-B4BD-418C64299D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4150" y="5759450"/>
            <a:ext cx="56324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>
                <a:latin typeface="Times New Roman" panose="02020603050405020304" pitchFamily="18" charset="0"/>
              </a:rPr>
              <a:t>Tools for counterfeiting coins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>
            <a:extLst>
              <a:ext uri="{FF2B5EF4-FFF2-40B4-BE49-F238E27FC236}">
                <a16:creationId xmlns:a16="http://schemas.microsoft.com/office/drawing/2014/main" id="{6BE9EED8-2936-4B63-8143-D3B8B50484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47650"/>
            <a:ext cx="7924800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40000"/>
              </a:lnSpc>
              <a:spcBef>
                <a:spcPct val="50000"/>
              </a:spcBef>
            </a:pPr>
            <a:r>
              <a:rPr lang="en-US" altLang="en-US" sz="3200">
                <a:latin typeface="Bookman Old Style" panose="02050604050505020204" pitchFamily="18" charset="0"/>
              </a:rPr>
              <a:t>Comparison of </a:t>
            </a:r>
          </a:p>
          <a:p>
            <a:pPr eaLnBrk="1" hangingPunct="1">
              <a:lnSpc>
                <a:spcPct val="40000"/>
              </a:lnSpc>
              <a:spcBef>
                <a:spcPct val="50000"/>
              </a:spcBef>
            </a:pPr>
            <a:r>
              <a:rPr lang="en-US" altLang="en-US" sz="3200">
                <a:latin typeface="Bookman Old Style" panose="02050604050505020204" pitchFamily="18" charset="0"/>
              </a:rPr>
              <a:t>genuine and questioned coins</a:t>
            </a:r>
          </a:p>
        </p:txBody>
      </p:sp>
      <p:sp>
        <p:nvSpPr>
          <p:cNvPr id="22531" name="Text Box 3">
            <a:extLst>
              <a:ext uri="{FF2B5EF4-FFF2-40B4-BE49-F238E27FC236}">
                <a16:creationId xmlns:a16="http://schemas.microsoft.com/office/drawing/2014/main" id="{076ABD53-3AAC-4F11-925A-D42EAF2156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125" y="1524000"/>
            <a:ext cx="8474075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/>
              <a:t>Parameter	    standard (RBI)	questioned coins</a:t>
            </a:r>
            <a:r>
              <a:rPr lang="en-US" altLang="en-US" sz="2400"/>
              <a:t>   </a:t>
            </a:r>
          </a:p>
          <a:p>
            <a:pPr eaLnBrk="1" hangingPunct="1"/>
            <a:r>
              <a:rPr lang="en-US" altLang="en-US" sz="2400"/>
              <a:t> 	</a:t>
            </a:r>
          </a:p>
          <a:p>
            <a:pPr eaLnBrk="1" hangingPunct="1"/>
            <a:r>
              <a:rPr lang="en-US" altLang="en-US" sz="2400"/>
              <a:t>Weight	         9.00 gm        average  10.78 gm</a:t>
            </a:r>
          </a:p>
          <a:p>
            <a:pPr eaLnBrk="1" hangingPunct="1"/>
            <a:r>
              <a:rPr lang="en-US" altLang="en-US" sz="2400"/>
              <a:t>				         range 9.67 gm – 11.51 gm</a:t>
            </a:r>
          </a:p>
          <a:p>
            <a:pPr eaLnBrk="1" hangingPunct="1"/>
            <a:endParaRPr lang="en-US" altLang="en-US" sz="2400"/>
          </a:p>
          <a:p>
            <a:pPr eaLnBrk="1" hangingPunct="1">
              <a:lnSpc>
                <a:spcPct val="85000"/>
              </a:lnSpc>
            </a:pPr>
            <a:r>
              <a:rPr lang="en-US" altLang="en-US" sz="2400"/>
              <a:t>Diameter	        23 mm           some of the coins were not   				        in proper shape, their 						        maximum diameter varied 					        between 24.66 to 26.06 mm </a:t>
            </a:r>
          </a:p>
          <a:p>
            <a:pPr eaLnBrk="1" hangingPunct="1">
              <a:lnSpc>
                <a:spcPct val="85000"/>
              </a:lnSpc>
            </a:pPr>
            <a:endParaRPr lang="en-US" altLang="en-US" sz="2400"/>
          </a:p>
          <a:p>
            <a:pPr eaLnBrk="1" hangingPunct="1">
              <a:lnSpc>
                <a:spcPct val="85000"/>
              </a:lnSpc>
            </a:pPr>
            <a:r>
              <a:rPr lang="en-US" altLang="en-US" sz="2400"/>
              <a:t>				       range of minimum diameter</a:t>
            </a:r>
          </a:p>
          <a:p>
            <a:pPr eaLnBrk="1" hangingPunct="1">
              <a:lnSpc>
                <a:spcPct val="85000"/>
              </a:lnSpc>
            </a:pPr>
            <a:r>
              <a:rPr lang="en-US" altLang="en-US" sz="2400"/>
              <a:t>				       22.99mm – 23.97 mm</a:t>
            </a:r>
          </a:p>
          <a:p>
            <a:pPr eaLnBrk="1" hangingPunct="1">
              <a:lnSpc>
                <a:spcPct val="85000"/>
              </a:lnSpc>
            </a:pPr>
            <a:r>
              <a:rPr lang="en-US" altLang="en-US" sz="2400"/>
              <a:t>				       </a:t>
            </a:r>
          </a:p>
          <a:p>
            <a:pPr eaLnBrk="1" hangingPunct="1">
              <a:lnSpc>
                <a:spcPct val="85000"/>
              </a:lnSpc>
            </a:pPr>
            <a:r>
              <a:rPr lang="en-US" altLang="en-US" sz="2400"/>
              <a:t>				      average minimum diameter</a:t>
            </a:r>
          </a:p>
          <a:p>
            <a:pPr eaLnBrk="1" hangingPunct="1">
              <a:lnSpc>
                <a:spcPct val="85000"/>
              </a:lnSpc>
            </a:pPr>
            <a:r>
              <a:rPr lang="en-US" altLang="en-US" sz="2400"/>
              <a:t>				      23.57 mm	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>
            <a:extLst>
              <a:ext uri="{FF2B5EF4-FFF2-40B4-BE49-F238E27FC236}">
                <a16:creationId xmlns:a16="http://schemas.microsoft.com/office/drawing/2014/main" id="{5622084D-D4F7-4AC5-8296-32128F941F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47650"/>
            <a:ext cx="7924800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40000"/>
              </a:lnSpc>
              <a:spcBef>
                <a:spcPct val="50000"/>
              </a:spcBef>
            </a:pPr>
            <a:r>
              <a:rPr lang="en-US" altLang="en-US" sz="3200" i="1">
                <a:latin typeface="Bookman Old Style" panose="02050604050505020204" pitchFamily="18" charset="0"/>
              </a:rPr>
              <a:t>Comparison of </a:t>
            </a:r>
          </a:p>
          <a:p>
            <a:pPr eaLnBrk="1" hangingPunct="1">
              <a:lnSpc>
                <a:spcPct val="40000"/>
              </a:lnSpc>
              <a:spcBef>
                <a:spcPct val="50000"/>
              </a:spcBef>
            </a:pPr>
            <a:r>
              <a:rPr lang="en-US" altLang="en-US" sz="3200" i="1">
                <a:latin typeface="Bookman Old Style" panose="02050604050505020204" pitchFamily="18" charset="0"/>
              </a:rPr>
              <a:t>genuine and questioned coins (Contd.)</a:t>
            </a:r>
          </a:p>
        </p:txBody>
      </p:sp>
      <p:sp>
        <p:nvSpPr>
          <p:cNvPr id="23555" name="Text Box 3">
            <a:extLst>
              <a:ext uri="{FF2B5EF4-FFF2-40B4-BE49-F238E27FC236}">
                <a16:creationId xmlns:a16="http://schemas.microsoft.com/office/drawing/2014/main" id="{1DFCF13B-227C-4302-9F4E-A9425793E4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125" y="2008188"/>
            <a:ext cx="8474075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latin typeface="Times New Roman" panose="02020603050405020304" pitchFamily="18" charset="0"/>
              </a:rPr>
              <a:t>Parameter		standard		questioned coins</a:t>
            </a:r>
            <a:r>
              <a:rPr lang="en-US" altLang="en-US" sz="2800">
                <a:latin typeface="Times New Roman" panose="02020603050405020304" pitchFamily="18" charset="0"/>
              </a:rPr>
              <a:t>    	</a:t>
            </a:r>
          </a:p>
          <a:p>
            <a:pPr eaLnBrk="1" hangingPunct="1"/>
            <a:r>
              <a:rPr lang="en-US" altLang="en-US" sz="2800">
                <a:latin typeface="Times New Roman" panose="02020603050405020304" pitchFamily="18" charset="0"/>
              </a:rPr>
              <a:t>Edge thickness	2.75 mm	       average 2.91 mm</a:t>
            </a:r>
          </a:p>
          <a:p>
            <a:pPr eaLnBrk="1" hangingPunct="1"/>
            <a:r>
              <a:rPr lang="en-US" altLang="en-US" sz="2800">
                <a:latin typeface="Times New Roman" panose="02020603050405020304" pitchFamily="18" charset="0"/>
              </a:rPr>
              <a:t> 					       range 2.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en-US" sz="2800">
                <a:latin typeface="Times New Roman" panose="02020603050405020304" pitchFamily="18" charset="0"/>
              </a:rPr>
              <a:t>1 – 3.05 mm</a:t>
            </a:r>
          </a:p>
          <a:p>
            <a:pPr eaLnBrk="1" hangingPunct="1"/>
            <a:endParaRPr lang="en-US" altLang="en-US" sz="2800"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sz="2800">
                <a:latin typeface="Times New Roman" panose="02020603050405020304" pitchFamily="18" charset="0"/>
              </a:rPr>
              <a:t>Shape			circular	      distorted milled edges</a:t>
            </a:r>
          </a:p>
          <a:p>
            <a:pPr eaLnBrk="1" hangingPunct="1"/>
            <a:endParaRPr lang="en-US" altLang="en-US" sz="2800"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sz="2800">
                <a:latin typeface="Times New Roman" panose="02020603050405020304" pitchFamily="18" charset="0"/>
              </a:rPr>
              <a:t>Elemental                Cu 75 %               Pb  </a:t>
            </a:r>
            <a:r>
              <a:rPr lang="en-US" altLang="en-US" sz="2800">
                <a:latin typeface="Times New Roman" panose="02020603050405020304" pitchFamily="18" charset="0"/>
                <a:cs typeface="Arial" panose="020B0604020202020204" pitchFamily="34" charset="0"/>
              </a:rPr>
              <a:t>6</a:t>
            </a:r>
            <a:r>
              <a:rPr lang="en-US" altLang="en-US" sz="2800">
                <a:latin typeface="Times New Roman" panose="02020603050405020304" pitchFamily="18" charset="0"/>
              </a:rPr>
              <a:t>1.72 %</a:t>
            </a:r>
          </a:p>
          <a:p>
            <a:pPr eaLnBrk="1" hangingPunct="1"/>
            <a:r>
              <a:rPr lang="en-US" altLang="en-US" sz="2800">
                <a:latin typeface="Times New Roman" panose="02020603050405020304" pitchFamily="18" charset="0"/>
              </a:rPr>
              <a:t>Composition           Ni   25 %               Sb  30.07 %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>
            <a:extLst>
              <a:ext uri="{FF2B5EF4-FFF2-40B4-BE49-F238E27FC236}">
                <a16:creationId xmlns:a16="http://schemas.microsoft.com/office/drawing/2014/main" id="{DBFF7C59-DE0D-4CCF-8148-0EA4E18A3E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52400"/>
            <a:ext cx="8382000" cy="637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85000"/>
              </a:lnSpc>
            </a:pPr>
            <a:r>
              <a:rPr lang="en-US" altLang="en-US" b="1"/>
              <a:t>Minting Genuine Coin (contd.)</a:t>
            </a:r>
          </a:p>
          <a:p>
            <a:pPr algn="r" eaLnBrk="1" hangingPunct="1">
              <a:lnSpc>
                <a:spcPct val="85000"/>
              </a:lnSpc>
            </a:pPr>
            <a:endParaRPr lang="en-US" altLang="en-US" b="1"/>
          </a:p>
          <a:p>
            <a:pPr eaLnBrk="1" hangingPunct="1">
              <a:lnSpc>
                <a:spcPct val="85000"/>
              </a:lnSpc>
              <a:buFontTx/>
              <a:buChar char="•"/>
            </a:pPr>
            <a:r>
              <a:rPr lang="en-US" altLang="en-US" sz="2800">
                <a:latin typeface="Times New Roman" panose="02020603050405020304" pitchFamily="18" charset="0"/>
              </a:rPr>
              <a:t> Blanks</a:t>
            </a:r>
            <a:r>
              <a:rPr lang="en-US" altLang="en-US"/>
              <a:t> </a:t>
            </a:r>
            <a:r>
              <a:rPr lang="en-US" altLang="en-US" sz="2800">
                <a:latin typeface="Times New Roman" panose="02020603050405020304" pitchFamily="18" charset="0"/>
              </a:rPr>
              <a:t>are annealed </a:t>
            </a:r>
          </a:p>
          <a:p>
            <a:pPr eaLnBrk="1" hangingPunct="1">
              <a:lnSpc>
                <a:spcPct val="85000"/>
              </a:lnSpc>
            </a:pPr>
            <a:endParaRPr lang="en-US" altLang="en-US" sz="280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85000"/>
              </a:lnSpc>
              <a:buFontTx/>
              <a:buChar char="•"/>
            </a:pPr>
            <a:r>
              <a:rPr lang="en-US" altLang="en-US" sz="2800">
                <a:latin typeface="Times New Roman" panose="02020603050405020304" pitchFamily="18" charset="0"/>
              </a:rPr>
              <a:t> Washed in dilute sulphuric acid</a:t>
            </a:r>
          </a:p>
          <a:p>
            <a:pPr eaLnBrk="1" hangingPunct="1">
              <a:lnSpc>
                <a:spcPct val="85000"/>
              </a:lnSpc>
            </a:pPr>
            <a:endParaRPr lang="en-US" altLang="en-US" sz="280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85000"/>
              </a:lnSpc>
              <a:buFontTx/>
              <a:buChar char="•"/>
            </a:pPr>
            <a:r>
              <a:rPr lang="en-US" altLang="en-US" sz="2800">
                <a:latin typeface="Times New Roman" panose="02020603050405020304" pitchFamily="18" charset="0"/>
              </a:rPr>
              <a:t> Fed to minting machine to stamp them</a:t>
            </a:r>
          </a:p>
          <a:p>
            <a:pPr eaLnBrk="1" hangingPunct="1">
              <a:lnSpc>
                <a:spcPct val="85000"/>
              </a:lnSpc>
            </a:pPr>
            <a:endParaRPr lang="en-US" altLang="en-US" sz="280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85000"/>
              </a:lnSpc>
              <a:buFontTx/>
              <a:buChar char="•"/>
            </a:pPr>
            <a:r>
              <a:rPr lang="en-US" altLang="en-US" sz="2800">
                <a:latin typeface="Times New Roman" panose="02020603050405020304" pitchFamily="18" charset="0"/>
              </a:rPr>
              <a:t> For milled edges, pressed between two dies </a:t>
            </a:r>
          </a:p>
          <a:p>
            <a:pPr eaLnBrk="1" hangingPunct="1">
              <a:lnSpc>
                <a:spcPct val="85000"/>
              </a:lnSpc>
            </a:pPr>
            <a:r>
              <a:rPr lang="en-US" altLang="en-US" sz="2800">
                <a:latin typeface="Times New Roman" panose="02020603050405020304" pitchFamily="18" charset="0"/>
              </a:rPr>
              <a:t>   with milled collar</a:t>
            </a:r>
          </a:p>
          <a:p>
            <a:pPr eaLnBrk="1" hangingPunct="1">
              <a:lnSpc>
                <a:spcPct val="85000"/>
              </a:lnSpc>
            </a:pPr>
            <a:endParaRPr lang="en-US" altLang="en-US" sz="280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85000"/>
              </a:lnSpc>
              <a:buFontTx/>
              <a:buChar char="•"/>
            </a:pPr>
            <a:r>
              <a:rPr lang="en-US" altLang="en-US" sz="2800">
                <a:latin typeface="Times New Roman" panose="02020603050405020304" pitchFamily="18" charset="0"/>
              </a:rPr>
              <a:t> Security groove, dots and milling on either side, </a:t>
            </a:r>
          </a:p>
          <a:p>
            <a:pPr eaLnBrk="1" hangingPunct="1">
              <a:lnSpc>
                <a:spcPct val="85000"/>
              </a:lnSpc>
            </a:pPr>
            <a:r>
              <a:rPr lang="en-US" altLang="en-US" sz="2800">
                <a:latin typeface="Times New Roman" panose="02020603050405020304" pitchFamily="18" charset="0"/>
              </a:rPr>
              <a:t>   are made before minting</a:t>
            </a:r>
          </a:p>
          <a:p>
            <a:pPr eaLnBrk="1" hangingPunct="1">
              <a:lnSpc>
                <a:spcPct val="85000"/>
              </a:lnSpc>
            </a:pPr>
            <a:endParaRPr lang="en-US" altLang="en-US" sz="280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85000"/>
              </a:lnSpc>
              <a:buFontTx/>
              <a:buChar char="•"/>
            </a:pPr>
            <a:r>
              <a:rPr lang="en-US" altLang="en-US" sz="2800">
                <a:latin typeface="Times New Roman" panose="02020603050405020304" pitchFamily="18" charset="0"/>
              </a:rPr>
              <a:t> After minting, all the coins are examined, defective </a:t>
            </a:r>
          </a:p>
          <a:p>
            <a:pPr eaLnBrk="1" hangingPunct="1">
              <a:lnSpc>
                <a:spcPct val="85000"/>
              </a:lnSpc>
            </a:pPr>
            <a:r>
              <a:rPr lang="en-US" altLang="en-US" sz="2800">
                <a:latin typeface="Times New Roman" panose="02020603050405020304" pitchFamily="18" charset="0"/>
              </a:rPr>
              <a:t>   coins are removed </a:t>
            </a:r>
          </a:p>
          <a:p>
            <a:pPr eaLnBrk="1" hangingPunct="1">
              <a:lnSpc>
                <a:spcPct val="85000"/>
              </a:lnSpc>
            </a:pPr>
            <a:endParaRPr lang="en-US" altLang="en-US" sz="280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85000"/>
              </a:lnSpc>
              <a:buFontTx/>
              <a:buChar char="•"/>
            </a:pPr>
            <a:r>
              <a:rPr lang="en-US" altLang="en-US" sz="2800">
                <a:latin typeface="Times New Roman" panose="02020603050405020304" pitchFamily="18" charset="0"/>
              </a:rPr>
              <a:t> Dispatched to RBI for issue to treasuries</a:t>
            </a:r>
          </a:p>
        </p:txBody>
      </p:sp>
      <p:sp>
        <p:nvSpPr>
          <p:cNvPr id="4099" name="Text Box 5">
            <a:extLst>
              <a:ext uri="{FF2B5EF4-FFF2-40B4-BE49-F238E27FC236}">
                <a16:creationId xmlns:a16="http://schemas.microsoft.com/office/drawing/2014/main" id="{812A2218-670B-49E0-97EF-D84786A50B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6338888"/>
            <a:ext cx="1187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i="1"/>
              <a:t>ranbsingh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10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0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0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10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0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10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0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10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10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0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10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10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4">
            <a:extLst>
              <a:ext uri="{FF2B5EF4-FFF2-40B4-BE49-F238E27FC236}">
                <a16:creationId xmlns:a16="http://schemas.microsoft.com/office/drawing/2014/main" id="{1955108D-114B-4A99-9FEA-F531969F49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19075"/>
            <a:ext cx="8534400" cy="597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en-US" altLang="en-US" sz="2800" b="1">
                <a:latin typeface="Times New Roman" panose="02020603050405020304" pitchFamily="18" charset="0"/>
              </a:rPr>
              <a:t>Counterfeit Coins</a:t>
            </a:r>
            <a:r>
              <a:rPr lang="en-US" altLang="en-US" b="1">
                <a:latin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85000"/>
              </a:lnSpc>
            </a:pPr>
            <a:endParaRPr lang="en-US" altLang="en-US" b="1">
              <a:latin typeface="Times New Roman" panose="02020603050405020304" pitchFamily="18" charset="0"/>
            </a:endParaRPr>
          </a:p>
          <a:p>
            <a:pPr eaLnBrk="1" hangingPunct="1">
              <a:lnSpc>
                <a:spcPct val="85000"/>
              </a:lnSpc>
            </a:pPr>
            <a:r>
              <a:rPr lang="en-US" altLang="en-US" sz="2400">
                <a:latin typeface="Times New Roman" panose="02020603050405020304" pitchFamily="18" charset="0"/>
              </a:rPr>
              <a:t>Cast process,</a:t>
            </a:r>
          </a:p>
          <a:p>
            <a:pPr eaLnBrk="1" hangingPunct="1">
              <a:lnSpc>
                <a:spcPct val="85000"/>
              </a:lnSpc>
            </a:pPr>
            <a:r>
              <a:rPr lang="en-US" altLang="en-US" sz="2400">
                <a:latin typeface="Times New Roman" panose="02020603050405020304" pitchFamily="18" charset="0"/>
              </a:rPr>
              <a:t> or</a:t>
            </a:r>
          </a:p>
          <a:p>
            <a:pPr eaLnBrk="1" hangingPunct="1">
              <a:lnSpc>
                <a:spcPct val="85000"/>
              </a:lnSpc>
            </a:pPr>
            <a:r>
              <a:rPr lang="en-US" altLang="en-US" sz="2400">
                <a:latin typeface="Times New Roman" panose="02020603050405020304" pitchFamily="18" charset="0"/>
              </a:rPr>
              <a:t>Struck process</a:t>
            </a:r>
          </a:p>
          <a:p>
            <a:pPr eaLnBrk="1" hangingPunct="1">
              <a:lnSpc>
                <a:spcPct val="85000"/>
              </a:lnSpc>
            </a:pPr>
            <a:endParaRPr lang="en-US" altLang="en-US" sz="2400" b="1">
              <a:latin typeface="Times New Roman" panose="02020603050405020304" pitchFamily="18" charset="0"/>
            </a:endParaRPr>
          </a:p>
          <a:p>
            <a:pPr eaLnBrk="1" hangingPunct="1">
              <a:lnSpc>
                <a:spcPct val="85000"/>
              </a:lnSpc>
            </a:pPr>
            <a:r>
              <a:rPr lang="en-US" altLang="en-US" sz="2400" b="1">
                <a:latin typeface="Times New Roman" panose="02020603050405020304" pitchFamily="18" charset="0"/>
              </a:rPr>
              <a:t>Cast Counterfeit Process</a:t>
            </a:r>
          </a:p>
          <a:p>
            <a:pPr eaLnBrk="1" hangingPunct="1">
              <a:lnSpc>
                <a:spcPct val="85000"/>
              </a:lnSpc>
            </a:pPr>
            <a:endParaRPr lang="en-US" altLang="en-US" sz="240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85000"/>
              </a:lnSpc>
            </a:pPr>
            <a:r>
              <a:rPr lang="en-US" altLang="en-US" sz="2400">
                <a:latin typeface="Times New Roman" panose="02020603050405020304" pitchFamily="18" charset="0"/>
              </a:rPr>
              <a:t>Moulds</a:t>
            </a:r>
            <a:r>
              <a:rPr lang="en-US" altLang="en-US">
                <a:latin typeface="Times New Roman" panose="02020603050405020304" pitchFamily="18" charset="0"/>
              </a:rPr>
              <a:t>: </a:t>
            </a:r>
            <a:r>
              <a:rPr lang="en-US" altLang="en-US" sz="2400">
                <a:latin typeface="Times New Roman" panose="02020603050405020304" pitchFamily="18" charset="0"/>
              </a:rPr>
              <a:t>powder moulds or metal moulds</a:t>
            </a:r>
          </a:p>
          <a:p>
            <a:pPr eaLnBrk="1" hangingPunct="1">
              <a:lnSpc>
                <a:spcPct val="85000"/>
              </a:lnSpc>
            </a:pPr>
            <a:endParaRPr lang="en-US" altLang="en-US" sz="240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85000"/>
              </a:lnSpc>
            </a:pPr>
            <a:r>
              <a:rPr lang="en-US" altLang="en-US" sz="2400" b="1">
                <a:latin typeface="Times New Roman" panose="02020603050405020304" pitchFamily="18" charset="0"/>
              </a:rPr>
              <a:t>		Powder moulds</a:t>
            </a:r>
            <a:endParaRPr lang="en-US" altLang="en-US">
              <a:latin typeface="Times New Roman" panose="02020603050405020304" pitchFamily="18" charset="0"/>
            </a:endParaRPr>
          </a:p>
          <a:p>
            <a:pPr eaLnBrk="1" hangingPunct="1">
              <a:lnSpc>
                <a:spcPct val="85000"/>
              </a:lnSpc>
            </a:pPr>
            <a:endParaRPr lang="en-US" altLang="en-US" sz="240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85000"/>
              </a:lnSpc>
              <a:buFontTx/>
              <a:buChar char="•"/>
            </a:pPr>
            <a:r>
              <a:rPr lang="en-US" altLang="en-US" sz="2400">
                <a:latin typeface="Times New Roman" panose="02020603050405020304" pitchFamily="18" charset="0"/>
              </a:rPr>
              <a:t> Fine powder of any material like: brick, glass, porcelain, clay, </a:t>
            </a:r>
          </a:p>
          <a:p>
            <a:pPr eaLnBrk="1" hangingPunct="1">
              <a:lnSpc>
                <a:spcPct val="85000"/>
              </a:lnSpc>
            </a:pPr>
            <a:r>
              <a:rPr lang="en-US" altLang="en-US" sz="2400">
                <a:latin typeface="Times New Roman" panose="02020603050405020304" pitchFamily="18" charset="0"/>
              </a:rPr>
              <a:t>  cement, plaster of Paris  made into paste using  honey, jaggery, </a:t>
            </a:r>
          </a:p>
          <a:p>
            <a:pPr eaLnBrk="1" hangingPunct="1">
              <a:lnSpc>
                <a:spcPct val="85000"/>
              </a:lnSpc>
            </a:pPr>
            <a:r>
              <a:rPr lang="en-US" altLang="en-US" sz="2400">
                <a:latin typeface="Times New Roman" panose="02020603050405020304" pitchFamily="18" charset="0"/>
              </a:rPr>
              <a:t>  oil, ghee, coal-tar, resin, gum, juice of plants, white of an egg,  etc.</a:t>
            </a:r>
          </a:p>
          <a:p>
            <a:pPr eaLnBrk="1" hangingPunct="1">
              <a:lnSpc>
                <a:spcPct val="85000"/>
              </a:lnSpc>
            </a:pPr>
            <a:endParaRPr lang="en-US" altLang="en-US" sz="240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85000"/>
              </a:lnSpc>
              <a:buFontTx/>
              <a:buChar char="•"/>
            </a:pPr>
            <a:r>
              <a:rPr lang="en-US" altLang="en-US" sz="2400">
                <a:latin typeface="Times New Roman" panose="02020603050405020304" pitchFamily="18" charset="0"/>
              </a:rPr>
              <a:t> Collar is made of metal,  wood,  or clay in two segments </a:t>
            </a:r>
          </a:p>
          <a:p>
            <a:pPr eaLnBrk="1" hangingPunct="1">
              <a:lnSpc>
                <a:spcPct val="85000"/>
              </a:lnSpc>
            </a:pPr>
            <a:endParaRPr lang="en-US" altLang="en-US" sz="240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85000"/>
              </a:lnSpc>
              <a:buFontTx/>
              <a:buChar char="•"/>
            </a:pPr>
            <a:r>
              <a:rPr lang="en-US" altLang="en-US" sz="2400">
                <a:latin typeface="Times New Roman" panose="02020603050405020304" pitchFamily="18" charset="0"/>
              </a:rPr>
              <a:t> Paste is pressed in the segments</a:t>
            </a:r>
          </a:p>
        </p:txBody>
      </p:sp>
      <p:sp>
        <p:nvSpPr>
          <p:cNvPr id="5123" name="Text Box 5">
            <a:extLst>
              <a:ext uri="{FF2B5EF4-FFF2-40B4-BE49-F238E27FC236}">
                <a16:creationId xmlns:a16="http://schemas.microsoft.com/office/drawing/2014/main" id="{28E5642F-BBA1-4685-A1AC-6FFE5B003D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6338888"/>
            <a:ext cx="1187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i="1"/>
              <a:t>ranbsingh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1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14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14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14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14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614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614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4">
            <a:extLst>
              <a:ext uri="{FF2B5EF4-FFF2-40B4-BE49-F238E27FC236}">
                <a16:creationId xmlns:a16="http://schemas.microsoft.com/office/drawing/2014/main" id="{DAFD6524-3036-4F2F-A800-A7144E8862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76200"/>
            <a:ext cx="8305800" cy="661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95000"/>
              </a:lnSpc>
            </a:pPr>
            <a:r>
              <a:rPr lang="en-US" altLang="en-US" b="1"/>
              <a:t>Cast Counterfeit Process (Contd.)</a:t>
            </a:r>
          </a:p>
          <a:p>
            <a:pPr eaLnBrk="1" hangingPunct="1">
              <a:lnSpc>
                <a:spcPct val="95000"/>
              </a:lnSpc>
            </a:pPr>
            <a:endParaRPr lang="en-US" altLang="en-US" sz="240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95000"/>
              </a:lnSpc>
              <a:buFontTx/>
              <a:buChar char="•"/>
            </a:pPr>
            <a:r>
              <a:rPr lang="en-US" altLang="en-US" sz="2400">
                <a:latin typeface="Times New Roman" panose="02020603050405020304" pitchFamily="18" charset="0"/>
              </a:rPr>
              <a:t> Genuine coin, smeared with oil, is placed on the paste in one of  </a:t>
            </a:r>
          </a:p>
          <a:p>
            <a:pPr eaLnBrk="1" hangingPunct="1">
              <a:lnSpc>
                <a:spcPct val="95000"/>
              </a:lnSpc>
            </a:pPr>
            <a:r>
              <a:rPr lang="en-US" altLang="en-US" sz="2400">
                <a:latin typeface="Times New Roman" panose="02020603050405020304" pitchFamily="18" charset="0"/>
              </a:rPr>
              <a:t>   the segments and pressed into it</a:t>
            </a:r>
          </a:p>
          <a:p>
            <a:pPr eaLnBrk="1" hangingPunct="1">
              <a:lnSpc>
                <a:spcPct val="95000"/>
              </a:lnSpc>
            </a:pPr>
            <a:endParaRPr lang="en-US" altLang="en-US" sz="240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95000"/>
              </a:lnSpc>
              <a:buFontTx/>
              <a:buChar char="•"/>
            </a:pPr>
            <a:r>
              <a:rPr lang="en-US" altLang="en-US" sz="2400">
                <a:latin typeface="Times New Roman" panose="02020603050405020304" pitchFamily="18" charset="0"/>
              </a:rPr>
              <a:t> A tissue paper of the size of the coin with hole in the center is  </a:t>
            </a:r>
          </a:p>
          <a:p>
            <a:pPr eaLnBrk="1" hangingPunct="1">
              <a:lnSpc>
                <a:spcPct val="95000"/>
              </a:lnSpc>
            </a:pPr>
            <a:r>
              <a:rPr lang="en-US" altLang="en-US" sz="2400">
                <a:latin typeface="Times New Roman" panose="02020603050405020304" pitchFamily="18" charset="0"/>
              </a:rPr>
              <a:t>   placed over it (so that the two halves of the mould do not fuse </a:t>
            </a:r>
          </a:p>
          <a:p>
            <a:pPr eaLnBrk="1" hangingPunct="1">
              <a:lnSpc>
                <a:spcPct val="95000"/>
              </a:lnSpc>
            </a:pPr>
            <a:r>
              <a:rPr lang="en-US" altLang="en-US" sz="2400">
                <a:latin typeface="Times New Roman" panose="02020603050405020304" pitchFamily="18" charset="0"/>
              </a:rPr>
              <a:t>   together, when baked)</a:t>
            </a:r>
          </a:p>
          <a:p>
            <a:pPr eaLnBrk="1" hangingPunct="1">
              <a:lnSpc>
                <a:spcPct val="95000"/>
              </a:lnSpc>
            </a:pPr>
            <a:endParaRPr lang="en-US" altLang="en-US" sz="240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95000"/>
              </a:lnSpc>
              <a:buFontTx/>
              <a:buChar char="•"/>
            </a:pPr>
            <a:r>
              <a:rPr lang="en-US" altLang="en-US" sz="2400">
                <a:latin typeface="Times New Roman" panose="02020603050405020304" pitchFamily="18" charset="0"/>
              </a:rPr>
              <a:t> The second segment of the collar (similarly filled) is fixed over  </a:t>
            </a:r>
          </a:p>
          <a:p>
            <a:pPr eaLnBrk="1" hangingPunct="1">
              <a:lnSpc>
                <a:spcPct val="95000"/>
              </a:lnSpc>
            </a:pPr>
            <a:r>
              <a:rPr lang="en-US" altLang="en-US" sz="2400">
                <a:latin typeface="Times New Roman" panose="02020603050405020304" pitchFamily="18" charset="0"/>
              </a:rPr>
              <a:t>   the first with guide pins</a:t>
            </a:r>
          </a:p>
          <a:p>
            <a:pPr eaLnBrk="1" hangingPunct="1">
              <a:lnSpc>
                <a:spcPct val="95000"/>
              </a:lnSpc>
            </a:pPr>
            <a:endParaRPr lang="en-US" altLang="en-US" sz="240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95000"/>
              </a:lnSpc>
              <a:buFontTx/>
              <a:buChar char="•"/>
            </a:pPr>
            <a:r>
              <a:rPr lang="en-US" altLang="en-US" sz="2400">
                <a:latin typeface="Times New Roman" panose="02020603050405020304" pitchFamily="18" charset="0"/>
              </a:rPr>
              <a:t> The whole mould is then baked in an oven to harden it</a:t>
            </a:r>
          </a:p>
          <a:p>
            <a:pPr eaLnBrk="1" hangingPunct="1">
              <a:lnSpc>
                <a:spcPct val="95000"/>
              </a:lnSpc>
            </a:pPr>
            <a:endParaRPr lang="en-US" altLang="en-US" sz="240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95000"/>
              </a:lnSpc>
              <a:buFontTx/>
              <a:buChar char="•"/>
            </a:pPr>
            <a:r>
              <a:rPr lang="en-US" altLang="en-US" sz="2400">
                <a:latin typeface="Times New Roman" panose="02020603050405020304" pitchFamily="18" charset="0"/>
              </a:rPr>
              <a:t> After it is cooled the two halves are separated and the coin and  </a:t>
            </a:r>
          </a:p>
          <a:p>
            <a:pPr eaLnBrk="1" hangingPunct="1">
              <a:lnSpc>
                <a:spcPct val="95000"/>
              </a:lnSpc>
            </a:pPr>
            <a:r>
              <a:rPr lang="en-US" altLang="en-US" sz="2400">
                <a:latin typeface="Times New Roman" panose="02020603050405020304" pitchFamily="18" charset="0"/>
              </a:rPr>
              <a:t>   paper are  removed</a:t>
            </a:r>
          </a:p>
          <a:p>
            <a:pPr eaLnBrk="1" hangingPunct="1">
              <a:lnSpc>
                <a:spcPct val="95000"/>
              </a:lnSpc>
            </a:pPr>
            <a:endParaRPr lang="en-US" altLang="en-US" sz="240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95000"/>
              </a:lnSpc>
              <a:buFontTx/>
              <a:buChar char="•"/>
            </a:pPr>
            <a:r>
              <a:rPr lang="en-US" altLang="en-US" sz="2400">
                <a:latin typeface="Times New Roman" panose="02020603050405020304" pitchFamily="18" charset="0"/>
              </a:rPr>
              <a:t> A small passage  (gate) is made within two halves to allow the  </a:t>
            </a:r>
          </a:p>
          <a:p>
            <a:pPr eaLnBrk="1" hangingPunct="1">
              <a:lnSpc>
                <a:spcPct val="95000"/>
              </a:lnSpc>
            </a:pPr>
            <a:r>
              <a:rPr lang="en-US" altLang="en-US" sz="2400">
                <a:latin typeface="Times New Roman" panose="02020603050405020304" pitchFamily="18" charset="0"/>
              </a:rPr>
              <a:t>   molten metallic alloy to run into the mould</a:t>
            </a:r>
          </a:p>
        </p:txBody>
      </p:sp>
      <p:sp>
        <p:nvSpPr>
          <p:cNvPr id="6147" name="Text Box 5">
            <a:extLst>
              <a:ext uri="{FF2B5EF4-FFF2-40B4-BE49-F238E27FC236}">
                <a16:creationId xmlns:a16="http://schemas.microsoft.com/office/drawing/2014/main" id="{DC9DF76C-B87D-4E46-9568-01B83B37D2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6338888"/>
            <a:ext cx="1187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i="1"/>
              <a:t>ranbsingh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7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7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71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717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717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717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717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717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17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17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4">
            <a:extLst>
              <a:ext uri="{FF2B5EF4-FFF2-40B4-BE49-F238E27FC236}">
                <a16:creationId xmlns:a16="http://schemas.microsoft.com/office/drawing/2014/main" id="{9099DD9B-39D0-4C80-ADFA-268AB8A361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01625"/>
            <a:ext cx="7848600" cy="600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en-US" b="1"/>
              <a:t>                                                           Cast Counterfeit Process (Contd.)</a:t>
            </a:r>
            <a:endParaRPr lang="en-US" altLang="en-US"/>
          </a:p>
          <a:p>
            <a:pPr eaLnBrk="1" hangingPunct="1">
              <a:lnSpc>
                <a:spcPct val="80000"/>
              </a:lnSpc>
            </a:pPr>
            <a:endParaRPr lang="en-US" altLang="en-US"/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US" altLang="en-US" sz="2400">
                <a:latin typeface="Times New Roman" panose="02020603050405020304" pitchFamily="18" charset="0"/>
              </a:rPr>
              <a:t> The two segments are clamped together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US" altLang="en-US" sz="2400">
                <a:latin typeface="Times New Roman" panose="02020603050405020304" pitchFamily="18" charset="0"/>
              </a:rPr>
              <a:t> Molten alloy is poured through the gate 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US" altLang="en-US" sz="2400">
                <a:latin typeface="Times New Roman" panose="02020603050405020304" pitchFamily="18" charset="0"/>
              </a:rPr>
              <a:t> When the alloy cools and solidifies, the counterfeit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>
                <a:latin typeface="Times New Roman" panose="02020603050405020304" pitchFamily="18" charset="0"/>
              </a:rPr>
              <a:t>   coin is  removed by separating the two halves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400" b="1">
                <a:latin typeface="Times New Roman" panose="02020603050405020304" pitchFamily="18" charset="0"/>
              </a:rPr>
              <a:t>         		Metal Moulds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 b="1">
              <a:latin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US" altLang="en-US" sz="2400">
                <a:latin typeface="Times New Roman" panose="02020603050405020304" pitchFamily="18" charset="0"/>
              </a:rPr>
              <a:t> The impression of the coin is engraved on two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>
                <a:latin typeface="Times New Roman" panose="02020603050405020304" pitchFamily="18" charset="0"/>
              </a:rPr>
              <a:t>   metal plates (one for each side) 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US" altLang="en-US" sz="2400">
                <a:latin typeface="Times New Roman" panose="02020603050405020304" pitchFamily="18" charset="0"/>
              </a:rPr>
              <a:t> The two halves are fixed together in a collar with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>
                <a:latin typeface="Times New Roman" panose="02020603050405020304" pitchFamily="18" charset="0"/>
              </a:rPr>
              <a:t>   a hole at the top of on side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400">
                <a:latin typeface="Times New Roman" panose="02020603050405020304" pitchFamily="18" charset="0"/>
              </a:rPr>
              <a:t> </a:t>
            </a:r>
            <a:r>
              <a:rPr lang="en-US" altLang="en-US" sz="2400" b="1">
                <a:latin typeface="Times New Roman" panose="02020603050405020304" pitchFamily="18" charset="0"/>
              </a:rPr>
              <a:t>Multiple metal moulds : </a:t>
            </a:r>
            <a:r>
              <a:rPr lang="en-US" altLang="en-US" sz="1600" b="1">
                <a:latin typeface="Lucida Sans" panose="020B0602040502020204" pitchFamily="34" charset="0"/>
              </a:rPr>
              <a:t>to make a large number of coins at a time</a:t>
            </a:r>
          </a:p>
          <a:p>
            <a:pPr eaLnBrk="1" hangingPunct="1">
              <a:lnSpc>
                <a:spcPct val="80000"/>
              </a:lnSpc>
            </a:pPr>
            <a:endParaRPr lang="en-US" altLang="en-US" b="1">
              <a:latin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US" altLang="en-US" sz="2400">
                <a:latin typeface="Times New Roman" panose="02020603050405020304" pitchFamily="18" charset="0"/>
              </a:rPr>
              <a:t> Moulds containing impressions of several coins with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>
                <a:latin typeface="Times New Roman" panose="02020603050405020304" pitchFamily="18" charset="0"/>
              </a:rPr>
              <a:t>   common channel for pouring metal, are made</a:t>
            </a:r>
          </a:p>
        </p:txBody>
      </p:sp>
      <p:sp>
        <p:nvSpPr>
          <p:cNvPr id="7171" name="Text Box 5">
            <a:extLst>
              <a:ext uri="{FF2B5EF4-FFF2-40B4-BE49-F238E27FC236}">
                <a16:creationId xmlns:a16="http://schemas.microsoft.com/office/drawing/2014/main" id="{4C41EC07-1CF6-4E0A-BBB0-DE2A585431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6338888"/>
            <a:ext cx="1187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i="1"/>
              <a:t>ranbsingh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1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1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819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500"/>
                                        <p:tgtEl>
                                          <p:spTgt spid="819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819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819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819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819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819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 Box 4">
            <a:extLst>
              <a:ext uri="{FF2B5EF4-FFF2-40B4-BE49-F238E27FC236}">
                <a16:creationId xmlns:a16="http://schemas.microsoft.com/office/drawing/2014/main" id="{B306A6C1-518B-49B2-A04C-F97EC402F5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81000"/>
            <a:ext cx="8153400" cy="584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en-US" altLang="en-US" sz="2800">
                <a:latin typeface="Times New Roman" panose="02020603050405020304" pitchFamily="18" charset="0"/>
              </a:rPr>
              <a:t>Finishing the products</a:t>
            </a:r>
          </a:p>
          <a:p>
            <a:pPr eaLnBrk="1" hangingPunct="1">
              <a:lnSpc>
                <a:spcPct val="85000"/>
              </a:lnSpc>
            </a:pPr>
            <a:endParaRPr lang="en-US" altLang="en-US" sz="240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85000"/>
              </a:lnSpc>
              <a:buFontTx/>
              <a:buChar char="•"/>
            </a:pPr>
            <a:r>
              <a:rPr lang="en-US" altLang="en-US" sz="2400">
                <a:latin typeface="Times New Roman" panose="02020603050405020304" pitchFamily="18" charset="0"/>
              </a:rPr>
              <a:t> Coins are fixed in a vice</a:t>
            </a:r>
          </a:p>
          <a:p>
            <a:pPr eaLnBrk="1" hangingPunct="1">
              <a:lnSpc>
                <a:spcPct val="85000"/>
              </a:lnSpc>
            </a:pPr>
            <a:endParaRPr lang="en-US" altLang="en-US" sz="240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85000"/>
              </a:lnSpc>
              <a:buFontTx/>
              <a:buChar char="•"/>
            </a:pPr>
            <a:r>
              <a:rPr lang="en-US" altLang="en-US" sz="2400">
                <a:latin typeface="Times New Roman" panose="02020603050405020304" pitchFamily="18" charset="0"/>
              </a:rPr>
              <a:t> Superfluous metal projections at the rim of the coin </a:t>
            </a:r>
          </a:p>
          <a:p>
            <a:pPr eaLnBrk="1" hangingPunct="1">
              <a:lnSpc>
                <a:spcPct val="85000"/>
              </a:lnSpc>
            </a:pPr>
            <a:r>
              <a:rPr lang="en-US" altLang="en-US" sz="2400">
                <a:latin typeface="Times New Roman" panose="02020603050405020304" pitchFamily="18" charset="0"/>
              </a:rPr>
              <a:t>   are cut and filed</a:t>
            </a:r>
          </a:p>
          <a:p>
            <a:pPr eaLnBrk="1" hangingPunct="1">
              <a:lnSpc>
                <a:spcPct val="85000"/>
              </a:lnSpc>
            </a:pPr>
            <a:endParaRPr lang="en-US" altLang="en-US" sz="240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85000"/>
              </a:lnSpc>
              <a:buFontTx/>
              <a:buChar char="•"/>
            </a:pPr>
            <a:r>
              <a:rPr lang="en-US" altLang="en-US" sz="2400">
                <a:latin typeface="Times New Roman" panose="02020603050405020304" pitchFamily="18" charset="0"/>
              </a:rPr>
              <a:t> Edge is milled by file or special milling machine</a:t>
            </a:r>
          </a:p>
          <a:p>
            <a:pPr eaLnBrk="1" hangingPunct="1">
              <a:lnSpc>
                <a:spcPct val="85000"/>
              </a:lnSpc>
            </a:pPr>
            <a:endParaRPr lang="en-US" altLang="en-US" sz="240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85000"/>
              </a:lnSpc>
            </a:pPr>
            <a:r>
              <a:rPr lang="en-US" altLang="en-US" sz="2400">
                <a:latin typeface="Times New Roman" panose="02020603050405020304" pitchFamily="18" charset="0"/>
              </a:rPr>
              <a:t> </a:t>
            </a:r>
            <a:r>
              <a:rPr lang="en-US" altLang="en-US" sz="3200" b="1">
                <a:latin typeface="Times New Roman" panose="02020603050405020304" pitchFamily="18" charset="0"/>
              </a:rPr>
              <a:t>Detection of cast counterfeit coins</a:t>
            </a:r>
          </a:p>
          <a:p>
            <a:pPr eaLnBrk="1" hangingPunct="1">
              <a:lnSpc>
                <a:spcPct val="85000"/>
              </a:lnSpc>
            </a:pPr>
            <a:r>
              <a:rPr lang="en-US" altLang="en-US" sz="2400">
                <a:latin typeface="Times New Roman" panose="02020603050405020304" pitchFamily="18" charset="0"/>
              </a:rPr>
              <a:t>  Questioned coins are compared with one or more similar </a:t>
            </a:r>
          </a:p>
          <a:p>
            <a:pPr eaLnBrk="1" hangingPunct="1">
              <a:lnSpc>
                <a:spcPct val="85000"/>
              </a:lnSpc>
            </a:pPr>
            <a:r>
              <a:rPr lang="en-US" altLang="en-US" sz="2400">
                <a:latin typeface="Times New Roman" panose="02020603050405020304" pitchFamily="18" charset="0"/>
              </a:rPr>
              <a:t>   genuine coins of the same denomination </a:t>
            </a:r>
          </a:p>
          <a:p>
            <a:pPr eaLnBrk="1" hangingPunct="1">
              <a:lnSpc>
                <a:spcPct val="85000"/>
              </a:lnSpc>
            </a:pPr>
            <a:endParaRPr lang="en-US" altLang="en-US" sz="240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85000"/>
              </a:lnSpc>
            </a:pPr>
            <a:r>
              <a:rPr lang="en-US" altLang="en-US" sz="2400">
                <a:latin typeface="Times New Roman" panose="02020603050405020304" pitchFamily="18" charset="0"/>
              </a:rPr>
              <a:t>Thickness: 	not uniform, thicker at one side, often slightly    </a:t>
            </a:r>
          </a:p>
          <a:p>
            <a:pPr eaLnBrk="1" hangingPunct="1">
              <a:lnSpc>
                <a:spcPct val="85000"/>
              </a:lnSpc>
            </a:pPr>
            <a:r>
              <a:rPr lang="en-US" altLang="en-US" sz="2400">
                <a:latin typeface="Times New Roman" panose="02020603050405020304" pitchFamily="18" charset="0"/>
              </a:rPr>
              <a:t>                        bent, lie unevenly between two other coins</a:t>
            </a:r>
          </a:p>
          <a:p>
            <a:pPr eaLnBrk="1" hangingPunct="1">
              <a:lnSpc>
                <a:spcPct val="85000"/>
              </a:lnSpc>
            </a:pPr>
            <a:endParaRPr lang="en-US" altLang="en-US" sz="240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85000"/>
              </a:lnSpc>
            </a:pPr>
            <a:r>
              <a:rPr lang="en-US" altLang="en-US" sz="2400">
                <a:latin typeface="Times New Roman" panose="02020603050405020304" pitchFamily="18" charset="0"/>
              </a:rPr>
              <a:t>Color:		brassy or leaded appearance, Counterfeit Nickel 		coins often have yellowish appearance</a:t>
            </a:r>
          </a:p>
        </p:txBody>
      </p:sp>
      <p:sp>
        <p:nvSpPr>
          <p:cNvPr id="8195" name="Text Box 5">
            <a:extLst>
              <a:ext uri="{FF2B5EF4-FFF2-40B4-BE49-F238E27FC236}">
                <a16:creationId xmlns:a16="http://schemas.microsoft.com/office/drawing/2014/main" id="{5D95C908-DCFC-4ADD-9EC9-386B113999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6338888"/>
            <a:ext cx="1187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i="1"/>
              <a:t>ranbsingh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9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2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92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92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922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922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922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9" dur="500"/>
                                        <p:tgtEl>
                                          <p:spTgt spid="922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 Box 4">
            <a:extLst>
              <a:ext uri="{FF2B5EF4-FFF2-40B4-BE49-F238E27FC236}">
                <a16:creationId xmlns:a16="http://schemas.microsoft.com/office/drawing/2014/main" id="{15D71DF7-41A3-4C30-82BE-B372744337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93688"/>
            <a:ext cx="8305800" cy="633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400">
                <a:latin typeface="Times New Roman" panose="02020603050405020304" pitchFamily="18" charset="0"/>
              </a:rPr>
              <a:t>Weight:	differs from that of genuine coins, often lighter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>
                <a:latin typeface="Times New Roman" panose="02020603050405020304" pitchFamily="18" charset="0"/>
              </a:rPr>
              <a:t>Sound:		do not, generally, ring well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>
                <a:latin typeface="Times New Roman" panose="02020603050405020304" pitchFamily="18" charset="0"/>
              </a:rPr>
              <a:t>Milling:	at the spot of ‘gate’ serrations are non existent: 		serrations are made by hand obliquely or 			irregular interval using saw or file: security 			grooves – metal ring is inserted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>
                <a:latin typeface="Times New Roman" panose="02020603050405020304" pitchFamily="18" charset="0"/>
              </a:rPr>
              <a:t>Pit marks:	pit marks or pin holes on the surface of the 			coin ( because of the coarse grains of the 			powder used for mould 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>
                <a:latin typeface="Times New Roman" panose="02020603050405020304" pitchFamily="18" charset="0"/>
              </a:rPr>
              <a:t>Letters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>
                <a:latin typeface="Times New Roman" panose="02020603050405020304" pitchFamily="18" charset="0"/>
              </a:rPr>
              <a:t>and Figures:	rounded appearance instead of having sharp edges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>
                <a:latin typeface="Times New Roman" panose="02020603050405020304" pitchFamily="18" charset="0"/>
              </a:rPr>
              <a:t>Beading:	minute beads of metal around letters and 			numbers due to defects in the 	mould caused at 		the time two halves are taken apart to extract 		the genuine coin</a:t>
            </a:r>
          </a:p>
        </p:txBody>
      </p:sp>
      <p:sp>
        <p:nvSpPr>
          <p:cNvPr id="9219" name="Text Box 5">
            <a:extLst>
              <a:ext uri="{FF2B5EF4-FFF2-40B4-BE49-F238E27FC236}">
                <a16:creationId xmlns:a16="http://schemas.microsoft.com/office/drawing/2014/main" id="{E513C1F5-CEF0-4811-91AA-D65620F983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6338888"/>
            <a:ext cx="1187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i="1"/>
              <a:t>ranbsingh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2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02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102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024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 Box 4">
            <a:extLst>
              <a:ext uri="{FF2B5EF4-FFF2-40B4-BE49-F238E27FC236}">
                <a16:creationId xmlns:a16="http://schemas.microsoft.com/office/drawing/2014/main" id="{BE614EFC-532F-4C32-9A08-C938344920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914400"/>
            <a:ext cx="7543800" cy="575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latin typeface="Times New Roman" panose="02020603050405020304" pitchFamily="18" charset="0"/>
              </a:rPr>
              <a:t>Composition:  do not conform to that of genuine coin</a:t>
            </a:r>
          </a:p>
          <a:p>
            <a:pPr eaLnBrk="1" hangingPunct="1"/>
            <a:endParaRPr lang="en-US" altLang="en-US" sz="2400"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sz="2400">
                <a:latin typeface="Times New Roman" panose="02020603050405020304" pitchFamily="18" charset="0"/>
              </a:rPr>
              <a:t>Finish:		the finish is crude</a:t>
            </a:r>
          </a:p>
          <a:p>
            <a:pPr eaLnBrk="1" hangingPunct="1"/>
            <a:endParaRPr lang="en-US" altLang="en-US" sz="2400"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sz="2400" b="1">
                <a:latin typeface="Times New Roman" panose="02020603050405020304" pitchFamily="18" charset="0"/>
              </a:rPr>
              <a:t>Struck Counterfeit Coins</a:t>
            </a:r>
            <a:r>
              <a:rPr lang="en-US" altLang="en-US" sz="2400">
                <a:latin typeface="Times New Roman" panose="02020603050405020304" pitchFamily="18" charset="0"/>
              </a:rPr>
              <a:t>		</a:t>
            </a:r>
          </a:p>
          <a:p>
            <a:pPr eaLnBrk="1" hangingPunct="1"/>
            <a:endParaRPr lang="en-US" altLang="en-US" sz="2400"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sz="2400">
                <a:latin typeface="Times New Roman" panose="02020603050405020304" pitchFamily="18" charset="0"/>
              </a:rPr>
              <a:t>Metal dies  </a:t>
            </a:r>
          </a:p>
          <a:p>
            <a:pPr eaLnBrk="1" hangingPunct="1"/>
            <a:r>
              <a:rPr lang="en-US" altLang="en-US" sz="2000">
                <a:latin typeface="Lucida Sans" panose="020B0602040502020204" pitchFamily="34" charset="0"/>
              </a:rPr>
              <a:t>made in a press or with several heavy blows </a:t>
            </a:r>
          </a:p>
          <a:p>
            <a:pPr eaLnBrk="1" hangingPunct="1"/>
            <a:r>
              <a:rPr lang="en-US" altLang="en-US" sz="2000">
                <a:latin typeface="Lucida Sans" panose="020B0602040502020204" pitchFamily="34" charset="0"/>
              </a:rPr>
              <a:t>with a hammer</a:t>
            </a:r>
          </a:p>
          <a:p>
            <a:pPr eaLnBrk="1" hangingPunct="1"/>
            <a:endParaRPr lang="en-US" altLang="en-US" sz="2000">
              <a:latin typeface="Lucida Sans" panose="020B0602040502020204" pitchFamily="34" charset="0"/>
            </a:endParaRPr>
          </a:p>
          <a:p>
            <a:pPr eaLnBrk="1" hangingPunct="1">
              <a:buFontTx/>
              <a:buChar char="•"/>
            </a:pPr>
            <a:r>
              <a:rPr lang="en-US" altLang="en-US" sz="2400">
                <a:latin typeface="Times New Roman" panose="02020603050405020304" pitchFamily="18" charset="0"/>
              </a:rPr>
              <a:t> A pair of steel (or other hard metal) dies are made</a:t>
            </a:r>
          </a:p>
          <a:p>
            <a:pPr eaLnBrk="1" hangingPunct="1"/>
            <a:endParaRPr lang="en-US" altLang="en-US" sz="2400">
              <a:latin typeface="Times New Roman" panose="02020603050405020304" pitchFamily="18" charset="0"/>
            </a:endParaRPr>
          </a:p>
          <a:p>
            <a:pPr eaLnBrk="1" hangingPunct="1">
              <a:buFontTx/>
              <a:buChar char="•"/>
            </a:pPr>
            <a:r>
              <a:rPr lang="en-US" altLang="en-US" sz="2400">
                <a:latin typeface="Times New Roman" panose="02020603050405020304" pitchFamily="18" charset="0"/>
              </a:rPr>
              <a:t> A iron collar is made to hold both halves of the </a:t>
            </a:r>
          </a:p>
          <a:p>
            <a:pPr eaLnBrk="1" hangingPunct="1"/>
            <a:r>
              <a:rPr lang="en-US" altLang="en-US" sz="2400">
                <a:latin typeface="Times New Roman" panose="02020603050405020304" pitchFamily="18" charset="0"/>
              </a:rPr>
              <a:t>   dies in position</a:t>
            </a:r>
          </a:p>
          <a:p>
            <a:pPr eaLnBrk="1" hangingPunct="1"/>
            <a:endParaRPr lang="en-US" altLang="en-US" sz="2400">
              <a:latin typeface="Times New Roman" panose="02020603050405020304" pitchFamily="18" charset="0"/>
            </a:endParaRPr>
          </a:p>
          <a:p>
            <a:pPr eaLnBrk="1" hangingPunct="1">
              <a:buFontTx/>
              <a:buChar char="•"/>
            </a:pPr>
            <a:r>
              <a:rPr lang="en-US" altLang="en-US" sz="2400">
                <a:latin typeface="Times New Roman" panose="02020603050405020304" pitchFamily="18" charset="0"/>
              </a:rPr>
              <a:t> Coin blanks are cut from plates of metal alloy</a:t>
            </a:r>
          </a:p>
        </p:txBody>
      </p:sp>
      <p:sp>
        <p:nvSpPr>
          <p:cNvPr id="10243" name="Text Box 5">
            <a:extLst>
              <a:ext uri="{FF2B5EF4-FFF2-40B4-BE49-F238E27FC236}">
                <a16:creationId xmlns:a16="http://schemas.microsoft.com/office/drawing/2014/main" id="{7706E129-4EBA-4337-8D1F-A5066F922A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6338888"/>
            <a:ext cx="1187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i="1"/>
              <a:t>ranbsingh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12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12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2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26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26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26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26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26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26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26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26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834</Words>
  <Application>Microsoft Office PowerPoint</Application>
  <PresentationFormat>On-screen Show (4:3)</PresentationFormat>
  <Paragraphs>244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Lucida Sans</vt:lpstr>
      <vt:lpstr>Times New Roman</vt:lpstr>
      <vt:lpstr>Bookman Old Style</vt:lpstr>
      <vt:lpstr>Default Design</vt:lpstr>
      <vt:lpstr>Counterfeit Coins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Juggler</dc:creator>
  <cp:lastModifiedBy>Ran B Singh</cp:lastModifiedBy>
  <cp:revision>8</cp:revision>
  <dcterms:created xsi:type="dcterms:W3CDTF">2006-08-31T15:53:29Z</dcterms:created>
  <dcterms:modified xsi:type="dcterms:W3CDTF">2017-08-29T05:39:43Z</dcterms:modified>
</cp:coreProperties>
</file>