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handoutMasterIdLst>
    <p:handoutMasterId r:id="rId106"/>
  </p:handoutMasterIdLst>
  <p:sldIdLst>
    <p:sldId id="260" r:id="rId2"/>
    <p:sldId id="261" r:id="rId3"/>
    <p:sldId id="345" r:id="rId4"/>
    <p:sldId id="346" r:id="rId5"/>
    <p:sldId id="385" r:id="rId6"/>
    <p:sldId id="386" r:id="rId7"/>
    <p:sldId id="387" r:id="rId8"/>
    <p:sldId id="388" r:id="rId9"/>
    <p:sldId id="389" r:id="rId10"/>
    <p:sldId id="390" r:id="rId11"/>
    <p:sldId id="391" r:id="rId12"/>
    <p:sldId id="392" r:id="rId13"/>
    <p:sldId id="393" r:id="rId14"/>
    <p:sldId id="347" r:id="rId15"/>
    <p:sldId id="348" r:id="rId16"/>
    <p:sldId id="349" r:id="rId17"/>
    <p:sldId id="394" r:id="rId18"/>
    <p:sldId id="262" r:id="rId19"/>
    <p:sldId id="263" r:id="rId20"/>
    <p:sldId id="264" r:id="rId21"/>
    <p:sldId id="265" r:id="rId22"/>
    <p:sldId id="331" r:id="rId23"/>
    <p:sldId id="352" r:id="rId24"/>
    <p:sldId id="332" r:id="rId25"/>
    <p:sldId id="266" r:id="rId26"/>
    <p:sldId id="268" r:id="rId27"/>
    <p:sldId id="353" r:id="rId28"/>
    <p:sldId id="267" r:id="rId29"/>
    <p:sldId id="344" r:id="rId30"/>
    <p:sldId id="395" r:id="rId31"/>
    <p:sldId id="334" r:id="rId32"/>
    <p:sldId id="335" r:id="rId33"/>
    <p:sldId id="336" r:id="rId34"/>
    <p:sldId id="337" r:id="rId35"/>
    <p:sldId id="338" r:id="rId36"/>
    <p:sldId id="339" r:id="rId37"/>
    <p:sldId id="340" r:id="rId38"/>
    <p:sldId id="341" r:id="rId39"/>
    <p:sldId id="342" r:id="rId40"/>
    <p:sldId id="343" r:id="rId41"/>
    <p:sldId id="269" r:id="rId42"/>
    <p:sldId id="396" r:id="rId43"/>
    <p:sldId id="270" r:id="rId44"/>
    <p:sldId id="271" r:id="rId45"/>
    <p:sldId id="272" r:id="rId46"/>
    <p:sldId id="279" r:id="rId47"/>
    <p:sldId id="354" r:id="rId48"/>
    <p:sldId id="280" r:id="rId49"/>
    <p:sldId id="356" r:id="rId50"/>
    <p:sldId id="286" r:id="rId51"/>
    <p:sldId id="281" r:id="rId52"/>
    <p:sldId id="287" r:id="rId53"/>
    <p:sldId id="288" r:id="rId54"/>
    <p:sldId id="289" r:id="rId55"/>
    <p:sldId id="290" r:id="rId56"/>
    <p:sldId id="359" r:id="rId57"/>
    <p:sldId id="362" r:id="rId58"/>
    <p:sldId id="291" r:id="rId59"/>
    <p:sldId id="297" r:id="rId60"/>
    <p:sldId id="298" r:id="rId61"/>
    <p:sldId id="292" r:id="rId62"/>
    <p:sldId id="397" r:id="rId63"/>
    <p:sldId id="273" r:id="rId64"/>
    <p:sldId id="274" r:id="rId65"/>
    <p:sldId id="275" r:id="rId66"/>
    <p:sldId id="282" r:id="rId67"/>
    <p:sldId id="276" r:id="rId68"/>
    <p:sldId id="283" r:id="rId69"/>
    <p:sldId id="277" r:id="rId70"/>
    <p:sldId id="284" r:id="rId71"/>
    <p:sldId id="278" r:id="rId72"/>
    <p:sldId id="285"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78" r:id="rId87"/>
    <p:sldId id="379" r:id="rId88"/>
    <p:sldId id="293" r:id="rId89"/>
    <p:sldId id="299" r:id="rId90"/>
    <p:sldId id="294" r:id="rId91"/>
    <p:sldId id="295" r:id="rId92"/>
    <p:sldId id="300" r:id="rId93"/>
    <p:sldId id="296" r:id="rId94"/>
    <p:sldId id="301" r:id="rId95"/>
    <p:sldId id="398" r:id="rId96"/>
    <p:sldId id="399" r:id="rId97"/>
    <p:sldId id="369" r:id="rId98"/>
    <p:sldId id="377" r:id="rId99"/>
    <p:sldId id="376" r:id="rId100"/>
    <p:sldId id="370" r:id="rId101"/>
    <p:sldId id="371" r:id="rId102"/>
    <p:sldId id="381" r:id="rId103"/>
    <p:sldId id="382" r:id="rId1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modifyVerifier cryptProviderType="rsaAES" cryptAlgorithmClass="hash" cryptAlgorithmType="typeAny" cryptAlgorithmSid="14" spinCount="100000" saltData="hDFuVO1dPES+qYn35+ho5Q==" hashData="fMmRbS7qoAB2/LGaioqPB4dkwoGTTexFZyMvgTCzBfWya7fnkW3C4qgiLnZMtGf55HFBhJEG3MpIehe8umIbN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49" autoAdjust="0"/>
  </p:normalViewPr>
  <p:slideViewPr>
    <p:cSldViewPr>
      <p:cViewPr varScale="1">
        <p:scale>
          <a:sx n="45" d="100"/>
          <a:sy n="45" d="100"/>
        </p:scale>
        <p:origin x="1433" y="4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A075ACD7-1290-4761-BB63-77946C0D5D3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82275" name="Rectangle 3">
            <a:extLst>
              <a:ext uri="{FF2B5EF4-FFF2-40B4-BE49-F238E27FC236}">
                <a16:creationId xmlns:a16="http://schemas.microsoft.com/office/drawing/2014/main" id="{9BFE5150-48EB-445C-85BD-1D4F944DBBD2}"/>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82276" name="Rectangle 4">
            <a:extLst>
              <a:ext uri="{FF2B5EF4-FFF2-40B4-BE49-F238E27FC236}">
                <a16:creationId xmlns:a16="http://schemas.microsoft.com/office/drawing/2014/main" id="{7767728E-8683-4CA7-B41E-81A9D5AA883E}"/>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82277" name="Rectangle 5">
            <a:extLst>
              <a:ext uri="{FF2B5EF4-FFF2-40B4-BE49-F238E27FC236}">
                <a16:creationId xmlns:a16="http://schemas.microsoft.com/office/drawing/2014/main" id="{199D4F1A-5F31-4F63-B13A-87321859C1D9}"/>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BEFD1036-3AAA-431C-916C-4B40ECE8F3B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4AF1A2-15A1-4E7B-A9D1-EB62AEA06E0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a:extLst>
              <a:ext uri="{FF2B5EF4-FFF2-40B4-BE49-F238E27FC236}">
                <a16:creationId xmlns:a16="http://schemas.microsoft.com/office/drawing/2014/main" id="{CC03D168-14E2-4F7F-B453-EFBF4D0C7A3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1FDEB1C-E785-4B41-9045-3F361AD1BFD7}" type="datetimeFigureOut">
              <a:rPr lang="en-US"/>
              <a:pPr>
                <a:defRPr/>
              </a:pPr>
              <a:t>8/29/2017</a:t>
            </a:fld>
            <a:endParaRPr lang="en-US"/>
          </a:p>
        </p:txBody>
      </p:sp>
      <p:sp>
        <p:nvSpPr>
          <p:cNvPr id="4" name="Slide Image Placeholder 3">
            <a:extLst>
              <a:ext uri="{FF2B5EF4-FFF2-40B4-BE49-F238E27FC236}">
                <a16:creationId xmlns:a16="http://schemas.microsoft.com/office/drawing/2014/main" id="{E86BA4B5-A939-4E86-9A5E-667C8FC3353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75B1217-E625-4C7C-82A6-1A6228D7A12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27A6EF7-8CC7-47E1-B65D-7F6CEC466CA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a:extLst>
              <a:ext uri="{FF2B5EF4-FFF2-40B4-BE49-F238E27FC236}">
                <a16:creationId xmlns:a16="http://schemas.microsoft.com/office/drawing/2014/main" id="{E1622783-DD9A-4DE8-BB77-A70971449A9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F4D68E-3803-4B98-9DFC-5E0B0BBE5BF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0EF3D245-BACB-4CE3-80A2-CB250BDA4D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E71723AD-E0CE-4011-B8F7-72F27F1AA8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8548" name="Slide Number Placeholder 3">
            <a:extLst>
              <a:ext uri="{FF2B5EF4-FFF2-40B4-BE49-F238E27FC236}">
                <a16:creationId xmlns:a16="http://schemas.microsoft.com/office/drawing/2014/main" id="{54BBB6E0-F78A-4EAD-9F1D-543F90CBB1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E65E581-EF57-48BC-85B5-D2C35F6B69E4}"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CCA1261A-B974-4DCF-B7E6-A4876B577B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22772CA3-CA5C-49F8-BCDB-072CF8906C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7764" name="Slide Number Placeholder 3">
            <a:extLst>
              <a:ext uri="{FF2B5EF4-FFF2-40B4-BE49-F238E27FC236}">
                <a16:creationId xmlns:a16="http://schemas.microsoft.com/office/drawing/2014/main" id="{3D34988A-334C-4BC8-A490-9D528A9C5D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CD8A774-BA53-4880-B4EA-8E507D8DFA42}"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744100DA-7F97-4AB8-AAD2-DB32D21DAC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8AC26F7E-CA5F-43DE-8117-CE170FEB01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8788" name="Slide Number Placeholder 3">
            <a:extLst>
              <a:ext uri="{FF2B5EF4-FFF2-40B4-BE49-F238E27FC236}">
                <a16:creationId xmlns:a16="http://schemas.microsoft.com/office/drawing/2014/main" id="{AD7C66C8-E927-4A09-8CF7-6D3B1CB53F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6DBFCC2-D0F3-461A-9FFF-11D85807B83C}" type="slidenum">
              <a:rPr lang="en-US" altLang="en-US"/>
              <a:pPr eaLnBrk="1" hangingPunct="1"/>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0D196B55-199E-40F2-8AE3-36967015F4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C4AF5A40-373B-46DC-AD5C-DCC4268501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9812" name="Slide Number Placeholder 3">
            <a:extLst>
              <a:ext uri="{FF2B5EF4-FFF2-40B4-BE49-F238E27FC236}">
                <a16:creationId xmlns:a16="http://schemas.microsoft.com/office/drawing/2014/main" id="{7674E264-3DF7-417B-BBAC-7EF136F737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76F975B-13E9-4DC3-8859-E4C16C0B778F}" type="slidenum">
              <a:rPr lang="en-US" altLang="en-US"/>
              <a:pPr eaLnBrk="1" hangingPunct="1"/>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BE0DC86E-D3DB-4821-9DB5-206BBD946E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4DF353A7-74CF-4660-BC24-6BDCC28AF5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0836" name="Slide Number Placeholder 3">
            <a:extLst>
              <a:ext uri="{FF2B5EF4-FFF2-40B4-BE49-F238E27FC236}">
                <a16:creationId xmlns:a16="http://schemas.microsoft.com/office/drawing/2014/main" id="{A3393686-6FBA-43C2-8B8A-CEB603B460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8D14D7B-64FB-4EF2-ABD5-0243B71E1851}" type="slidenum">
              <a:rPr lang="en-US" altLang="en-US"/>
              <a:pPr eaLnBrk="1" hangingPunct="1"/>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128B65E-93B7-4BC9-8C33-8400577947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57229C1D-C7C6-49DD-B4EE-0A4BEC7846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1860" name="Slide Number Placeholder 3">
            <a:extLst>
              <a:ext uri="{FF2B5EF4-FFF2-40B4-BE49-F238E27FC236}">
                <a16:creationId xmlns:a16="http://schemas.microsoft.com/office/drawing/2014/main" id="{A3406CD7-9B73-47A5-BC7E-6D62EE2B4F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621B9D7-F88B-445D-925D-E52DCE91DFAB}" type="slidenum">
              <a:rPr lang="en-US" altLang="en-US"/>
              <a:pPr eaLnBrk="1" hangingPunct="1"/>
              <a:t>17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9954E5BF-AC1A-4FDF-A69B-3155067025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87E8EA3-B8A8-4979-BDD1-E1BEF1EA70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884" name="Slide Number Placeholder 3">
            <a:extLst>
              <a:ext uri="{FF2B5EF4-FFF2-40B4-BE49-F238E27FC236}">
                <a16:creationId xmlns:a16="http://schemas.microsoft.com/office/drawing/2014/main" id="{7D992B39-F72A-492E-AD38-A92D0DC208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813EF30-0227-440D-B38C-AA1C24B7886B}" type="slidenum">
              <a:rPr lang="en-US" altLang="en-US"/>
              <a:pPr eaLnBrk="1" hangingPunct="1"/>
              <a:t>18</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4023053D-3A6F-4FD0-AB61-800E2A7D86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E0E0590F-5A96-4BA2-B1D4-7ADABFB7CF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3908" name="Slide Number Placeholder 3">
            <a:extLst>
              <a:ext uri="{FF2B5EF4-FFF2-40B4-BE49-F238E27FC236}">
                <a16:creationId xmlns:a16="http://schemas.microsoft.com/office/drawing/2014/main" id="{7FD51AD8-8047-468F-B94A-5D3042F47B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DAB6ED1-C542-4B21-87F4-234DB02CA082}" type="slidenum">
              <a:rPr lang="en-US" altLang="en-US"/>
              <a:pPr eaLnBrk="1" hangingPunct="1"/>
              <a:t>19</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206C5F24-D24B-46F3-8F89-F1953BDF1C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D32827E7-50AA-4094-8A57-4669AC4869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4932" name="Slide Number Placeholder 3">
            <a:extLst>
              <a:ext uri="{FF2B5EF4-FFF2-40B4-BE49-F238E27FC236}">
                <a16:creationId xmlns:a16="http://schemas.microsoft.com/office/drawing/2014/main" id="{A2BB2A3B-BFE5-4D9D-83B2-116D69F507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76226D5-1C32-4164-8AAC-E70934643CEC}" type="slidenum">
              <a:rPr lang="en-US" altLang="en-US"/>
              <a:pPr eaLnBrk="1" hangingPunct="1"/>
              <a:t>20</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11529771-C3CA-48CB-9237-4407AC3D69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B0335153-F0D8-44B0-BB28-C63140D5FD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5956" name="Slide Number Placeholder 3">
            <a:extLst>
              <a:ext uri="{FF2B5EF4-FFF2-40B4-BE49-F238E27FC236}">
                <a16:creationId xmlns:a16="http://schemas.microsoft.com/office/drawing/2014/main" id="{149D7FB8-7840-4E73-A8AA-15EFD9AC64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C46E98D-B481-47D8-8AD3-F603C9EF5263}" type="slidenum">
              <a:rPr lang="en-US" altLang="en-US"/>
              <a:pPr eaLnBrk="1" hangingPunct="1"/>
              <a:t>21</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9A2FBA55-1E7C-4973-918D-56FD1B6643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8A52934D-5BE4-49D3-8409-B1A252B964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6980" name="Slide Number Placeholder 3">
            <a:extLst>
              <a:ext uri="{FF2B5EF4-FFF2-40B4-BE49-F238E27FC236}">
                <a16:creationId xmlns:a16="http://schemas.microsoft.com/office/drawing/2014/main" id="{FC076EC4-3E01-4A3C-BF3D-1FB04B842E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286AC26-164A-4250-8993-6B89ADC78906}" type="slidenum">
              <a:rPr lang="en-US" altLang="en-US"/>
              <a:pPr eaLnBrk="1" hangingPunct="1"/>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DDB05E5-AA8D-4988-BE50-DAA33AC3A1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D1F989B8-370D-491E-87C0-0712FAC833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9572" name="Slide Number Placeholder 3">
            <a:extLst>
              <a:ext uri="{FF2B5EF4-FFF2-40B4-BE49-F238E27FC236}">
                <a16:creationId xmlns:a16="http://schemas.microsoft.com/office/drawing/2014/main" id="{F78D2279-DC3A-41BB-9C51-0EF430FE01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4033084-787D-439E-A807-DFF059D4F4DC}"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DC7AB481-D434-4D4B-90C9-B85B4B07AE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80450962-2882-4DA1-B4BD-AC5622AD20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8004" name="Slide Number Placeholder 3">
            <a:extLst>
              <a:ext uri="{FF2B5EF4-FFF2-40B4-BE49-F238E27FC236}">
                <a16:creationId xmlns:a16="http://schemas.microsoft.com/office/drawing/2014/main" id="{475089D0-AE1D-4561-B6D2-66F32BCBA8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37F1214-C3E3-4CBC-B42F-62DC6897630C}" type="slidenum">
              <a:rPr lang="en-US" altLang="en-US"/>
              <a:pPr eaLnBrk="1" hangingPunct="1"/>
              <a:t>24</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15664F9E-B283-44CB-B1A2-B78908A71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9FFD793D-CB2A-4F49-81E6-B24B8765CF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9028" name="Slide Number Placeholder 3">
            <a:extLst>
              <a:ext uri="{FF2B5EF4-FFF2-40B4-BE49-F238E27FC236}">
                <a16:creationId xmlns:a16="http://schemas.microsoft.com/office/drawing/2014/main" id="{D6F1FBBA-3368-4A85-AA88-E31843AB9A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145650B-A000-4D02-9B06-B339B0B289B5}" type="slidenum">
              <a:rPr lang="en-US" altLang="en-US"/>
              <a:pPr eaLnBrk="1" hangingPunct="1"/>
              <a:t>25</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E2810E76-9569-417A-88D4-7D3CB6C98D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312298D4-BAA2-4592-9292-2BF2D7BE59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0052" name="Slide Number Placeholder 3">
            <a:extLst>
              <a:ext uri="{FF2B5EF4-FFF2-40B4-BE49-F238E27FC236}">
                <a16:creationId xmlns:a16="http://schemas.microsoft.com/office/drawing/2014/main" id="{FA7920A6-BCA6-4B92-BD68-D0DF95DED0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D23C4A5-814C-462D-A0E9-2EFF946B395D}" type="slidenum">
              <a:rPr lang="en-US" altLang="en-US"/>
              <a:pPr eaLnBrk="1" hangingPunct="1"/>
              <a:t>27</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3A542778-4276-4BB2-BB0F-50D44BC182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17BE357C-9591-4503-A68B-73766FD5CF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1076" name="Slide Number Placeholder 3">
            <a:extLst>
              <a:ext uri="{FF2B5EF4-FFF2-40B4-BE49-F238E27FC236}">
                <a16:creationId xmlns:a16="http://schemas.microsoft.com/office/drawing/2014/main" id="{1418A59B-2814-4E09-8A2E-584C128498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D4ADB1F-A20A-4BE3-9990-F3D191FE4E00}" type="slidenum">
              <a:rPr lang="en-US" altLang="en-US"/>
              <a:pPr eaLnBrk="1" hangingPunct="1"/>
              <a:t>28</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968BD866-7BD2-4899-A2C5-1511A5BAF7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B46C6C1F-284A-4859-BF42-24BF26914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2100" name="Slide Number Placeholder 3">
            <a:extLst>
              <a:ext uri="{FF2B5EF4-FFF2-40B4-BE49-F238E27FC236}">
                <a16:creationId xmlns:a16="http://schemas.microsoft.com/office/drawing/2014/main" id="{F612BACB-223B-4B40-805D-5A59E72FA0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0DE28DF-1327-47A4-9922-1400BBD30EE8}" type="slidenum">
              <a:rPr lang="en-US" altLang="en-US"/>
              <a:pPr eaLnBrk="1" hangingPunct="1"/>
              <a:t>29</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0F867FC3-FA31-43BF-95B2-A1858E41B2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6A20A79F-58B7-4A0D-AF67-6611451244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3124" name="Slide Number Placeholder 3">
            <a:extLst>
              <a:ext uri="{FF2B5EF4-FFF2-40B4-BE49-F238E27FC236}">
                <a16:creationId xmlns:a16="http://schemas.microsoft.com/office/drawing/2014/main" id="{BF381D22-E8C7-4DA3-80AD-41C4A4589F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2609386-2D95-41CB-8516-83DDC3F9732F}" type="slidenum">
              <a:rPr lang="en-US" altLang="en-US"/>
              <a:pPr eaLnBrk="1" hangingPunct="1"/>
              <a:t>30</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4DE198C2-A975-43ED-B85E-2709C57097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B15C874E-E983-42EE-BE4A-58960260E2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4148" name="Slide Number Placeholder 3">
            <a:extLst>
              <a:ext uri="{FF2B5EF4-FFF2-40B4-BE49-F238E27FC236}">
                <a16:creationId xmlns:a16="http://schemas.microsoft.com/office/drawing/2014/main" id="{836116F7-2375-4999-9C13-B42D6CF028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28A0A38-C350-4D8E-9072-F3F6C32E19C0}" type="slidenum">
              <a:rPr lang="en-US" altLang="en-US"/>
              <a:pPr eaLnBrk="1" hangingPunct="1"/>
              <a:t>31</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26C3912F-1B25-4D06-82B4-7D74A55763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653E3EA5-79F5-4560-B69E-B5CB067C80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5172" name="Slide Number Placeholder 3">
            <a:extLst>
              <a:ext uri="{FF2B5EF4-FFF2-40B4-BE49-F238E27FC236}">
                <a16:creationId xmlns:a16="http://schemas.microsoft.com/office/drawing/2014/main" id="{0A433387-08F0-4358-9013-35D13D42D1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8CEE66A-81F9-46A8-B379-0E4B7173731E}" type="slidenum">
              <a:rPr lang="en-US" altLang="en-US"/>
              <a:pPr eaLnBrk="1" hangingPunct="1"/>
              <a:t>32</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5082525B-231D-4F39-A9B4-DC058D3F1A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886B13DE-BDB5-49F4-8D5C-9D0BAF534C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6196" name="Slide Number Placeholder 3">
            <a:extLst>
              <a:ext uri="{FF2B5EF4-FFF2-40B4-BE49-F238E27FC236}">
                <a16:creationId xmlns:a16="http://schemas.microsoft.com/office/drawing/2014/main" id="{D4202966-E16F-49CD-A2C6-B0D46E057E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D4EDAE6-F0C5-4788-8063-A6C49B857D1B}" type="slidenum">
              <a:rPr lang="en-US" altLang="en-US"/>
              <a:pPr eaLnBrk="1" hangingPunct="1"/>
              <a:t>33</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687CF26E-3AEF-4A14-A092-B044491F2A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B1510E16-CB31-4E5C-B071-8C8ECCFA2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7220" name="Slide Number Placeholder 3">
            <a:extLst>
              <a:ext uri="{FF2B5EF4-FFF2-40B4-BE49-F238E27FC236}">
                <a16:creationId xmlns:a16="http://schemas.microsoft.com/office/drawing/2014/main" id="{C511CF14-1429-4860-806A-5927907155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CB1C5CE-A979-4AB0-A1A2-6AB6DFDF873F}" type="slidenum">
              <a:rPr lang="en-US" altLang="en-US"/>
              <a:pPr eaLnBrk="1" hangingPunct="1"/>
              <a:t>34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66160E69-8AD5-4A00-8338-DF9046E604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CC0767EB-4E3E-4B46-B09E-A198AF4EA0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0596" name="Slide Number Placeholder 3">
            <a:extLst>
              <a:ext uri="{FF2B5EF4-FFF2-40B4-BE49-F238E27FC236}">
                <a16:creationId xmlns:a16="http://schemas.microsoft.com/office/drawing/2014/main" id="{61136E29-C4AF-4F13-9038-022C0396BD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63DF517-7A30-4113-A0AB-BE683E35163B}" type="slidenum">
              <a:rPr lang="en-US" altLang="en-US"/>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9D3411A8-16EB-4CAD-93AC-75968F7021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6237B0CB-BFCC-48D5-AC43-C9A0C22CEA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8244" name="Slide Number Placeholder 3">
            <a:extLst>
              <a:ext uri="{FF2B5EF4-FFF2-40B4-BE49-F238E27FC236}">
                <a16:creationId xmlns:a16="http://schemas.microsoft.com/office/drawing/2014/main" id="{EDF6FB63-7D07-4015-827E-B540B8AB9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6FC34C7-E44D-48BC-B017-0D8CB273459A}" type="slidenum">
              <a:rPr lang="en-US" altLang="en-US"/>
              <a:pPr eaLnBrk="1" hangingPunct="1"/>
              <a:t>35</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1E1EAE5F-3AC3-4824-881F-CA06F6E57C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9A9C4E44-D3D8-4134-9613-E256E2220A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9268" name="Slide Number Placeholder 3">
            <a:extLst>
              <a:ext uri="{FF2B5EF4-FFF2-40B4-BE49-F238E27FC236}">
                <a16:creationId xmlns:a16="http://schemas.microsoft.com/office/drawing/2014/main" id="{1975C5E1-46C2-4FD8-8B36-5CE01557CF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7FC9AA6-F86A-424F-92D9-BB05E46F8987}" type="slidenum">
              <a:rPr lang="en-US" altLang="en-US"/>
              <a:pPr eaLnBrk="1" hangingPunct="1"/>
              <a:t>36</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25884D4D-AADA-4F6E-8A8E-EFCE714058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091D93CC-6923-46FF-B018-452BC1E470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0292" name="Slide Number Placeholder 3">
            <a:extLst>
              <a:ext uri="{FF2B5EF4-FFF2-40B4-BE49-F238E27FC236}">
                <a16:creationId xmlns:a16="http://schemas.microsoft.com/office/drawing/2014/main" id="{B3CF8455-577E-4F28-BD6B-3D2C7293E7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22E760B-4375-4ADD-B9AB-8B427394044C}" type="slidenum">
              <a:rPr lang="en-US" altLang="en-US"/>
              <a:pPr eaLnBrk="1" hangingPunct="1"/>
              <a:t>37</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21A6174F-6BE5-4499-86D6-4E3A84955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648A595D-5F94-468C-A9AE-EF66C4C467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1316" name="Slide Number Placeholder 3">
            <a:extLst>
              <a:ext uri="{FF2B5EF4-FFF2-40B4-BE49-F238E27FC236}">
                <a16:creationId xmlns:a16="http://schemas.microsoft.com/office/drawing/2014/main" id="{CBCA369C-4816-459B-B1F4-AA82499337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51D8368-2F23-47FD-9747-52E5F23355D7}" type="slidenum">
              <a:rPr lang="en-US" altLang="en-US"/>
              <a:pPr eaLnBrk="1" hangingPunct="1"/>
              <a:t>38</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13A45F32-78E5-41D7-8AD9-BE32FCEB7D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809A82B3-055B-444D-94E6-389A019709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2340" name="Slide Number Placeholder 3">
            <a:extLst>
              <a:ext uri="{FF2B5EF4-FFF2-40B4-BE49-F238E27FC236}">
                <a16:creationId xmlns:a16="http://schemas.microsoft.com/office/drawing/2014/main" id="{E8D27A0E-7FFD-4A36-8929-6143E84C2B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C8C5C6E-229A-44A5-9351-D5D30792C1D6}" type="slidenum">
              <a:rPr lang="en-US" altLang="en-US"/>
              <a:pPr eaLnBrk="1" hangingPunct="1"/>
              <a:t>39</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A560DB2A-B712-4EAB-B88C-73E02BB29E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73887D59-A749-4495-930A-B7509CA341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3364" name="Slide Number Placeholder 3">
            <a:extLst>
              <a:ext uri="{FF2B5EF4-FFF2-40B4-BE49-F238E27FC236}">
                <a16:creationId xmlns:a16="http://schemas.microsoft.com/office/drawing/2014/main" id="{7019AF9D-912F-4BAA-ACF1-8D7D09256D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5FAFFEE-6AFC-48CB-AA24-36B3142A2662}" type="slidenum">
              <a:rPr lang="en-US" altLang="en-US"/>
              <a:pPr eaLnBrk="1" hangingPunct="1"/>
              <a:t>40</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39E415B1-50FA-44F0-B4B4-789108EBA8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7719960E-D85B-44BF-A084-4F7000CEF0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4388" name="Slide Number Placeholder 3">
            <a:extLst>
              <a:ext uri="{FF2B5EF4-FFF2-40B4-BE49-F238E27FC236}">
                <a16:creationId xmlns:a16="http://schemas.microsoft.com/office/drawing/2014/main" id="{E25690DC-BFC4-4AB8-9FC5-884F1F147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705E0E4-3880-4E41-801C-F337A2749EE2}" type="slidenum">
              <a:rPr lang="en-US" altLang="en-US"/>
              <a:pPr eaLnBrk="1" hangingPunct="1"/>
              <a:t>41</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126A9B6C-57FC-4DA7-9448-B92A5D4197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ABBB65BF-8450-480C-97B4-360DD6FB9F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5412" name="Slide Number Placeholder 3">
            <a:extLst>
              <a:ext uri="{FF2B5EF4-FFF2-40B4-BE49-F238E27FC236}">
                <a16:creationId xmlns:a16="http://schemas.microsoft.com/office/drawing/2014/main" id="{38F105EF-0079-43AC-875C-3158523830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A10BCC8-5423-4270-B675-986350DF0B06}" type="slidenum">
              <a:rPr lang="en-US" altLang="en-US"/>
              <a:pPr eaLnBrk="1" hangingPunct="1"/>
              <a:t>42</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E8F8758B-0F50-41AB-ABA6-4EBCADDDC2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9DAE2FC1-89F5-4512-BC32-2EE72C0D19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6436" name="Slide Number Placeholder 3">
            <a:extLst>
              <a:ext uri="{FF2B5EF4-FFF2-40B4-BE49-F238E27FC236}">
                <a16:creationId xmlns:a16="http://schemas.microsoft.com/office/drawing/2014/main" id="{99EA7D77-7DBA-45AC-8402-46D84FBF6D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9DBFAF6-5DE0-412C-8EAC-4C627D7AC66E}" type="slidenum">
              <a:rPr lang="en-US" altLang="en-US"/>
              <a:pPr eaLnBrk="1" hangingPunct="1"/>
              <a:t>43</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BEDD1242-95CB-4703-9EAC-67C4B0F9BD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EF066E5D-550A-42A2-A6F7-125B291D5D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7460" name="Slide Number Placeholder 3">
            <a:extLst>
              <a:ext uri="{FF2B5EF4-FFF2-40B4-BE49-F238E27FC236}">
                <a16:creationId xmlns:a16="http://schemas.microsoft.com/office/drawing/2014/main" id="{FE1A1BCD-A108-421B-BBBF-AC0C80C053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7D59344-A1BA-4C74-9F12-E100E4A386C4}" type="slidenum">
              <a:rPr lang="en-US" altLang="en-US"/>
              <a:pPr eaLnBrk="1" hangingPunct="1"/>
              <a:t>44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C58AB31B-6499-49C3-8E8B-06B401CB60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904554F1-4B1F-4662-92B6-418C337B6B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1620" name="Slide Number Placeholder 3">
            <a:extLst>
              <a:ext uri="{FF2B5EF4-FFF2-40B4-BE49-F238E27FC236}">
                <a16:creationId xmlns:a16="http://schemas.microsoft.com/office/drawing/2014/main" id="{801306A6-74C2-4BED-998E-200DBD7700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6DC5000-663E-4745-B40B-BD13A400BAFD}" type="slidenum">
              <a:rPr lang="en-US" altLang="en-US"/>
              <a:pPr eaLnBrk="1" hangingPunct="1"/>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563A440F-8FC8-47AD-A9DB-C80AACA97A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4DD9F535-8C4E-4853-8725-58955DE213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8484" name="Slide Number Placeholder 3">
            <a:extLst>
              <a:ext uri="{FF2B5EF4-FFF2-40B4-BE49-F238E27FC236}">
                <a16:creationId xmlns:a16="http://schemas.microsoft.com/office/drawing/2014/main" id="{C8FE3707-B1BF-42C7-9BCA-859F42AFFC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BEBD98B-A864-4CBB-AC05-B14D56466989}" type="slidenum">
              <a:rPr lang="en-US" altLang="en-US"/>
              <a:pPr eaLnBrk="1" hangingPunct="1"/>
              <a:t>45</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B29DA887-4EEB-4059-9057-19B2A570A6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E3987E49-5577-409A-9094-61C5CC9A0B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9508" name="Slide Number Placeholder 3">
            <a:extLst>
              <a:ext uri="{FF2B5EF4-FFF2-40B4-BE49-F238E27FC236}">
                <a16:creationId xmlns:a16="http://schemas.microsoft.com/office/drawing/2014/main" id="{F6C72731-109C-4187-84B8-28C8D27A70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BB04E64-DB57-4219-B76C-1D6097F6C965}" type="slidenum">
              <a:rPr lang="en-US" altLang="en-US"/>
              <a:pPr eaLnBrk="1" hangingPunct="1"/>
              <a:t>46</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D983BF6B-EA56-4331-A0EB-48555D866C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9E7D734A-BB5D-483E-8E8C-E70D3B0789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0532" name="Slide Number Placeholder 3">
            <a:extLst>
              <a:ext uri="{FF2B5EF4-FFF2-40B4-BE49-F238E27FC236}">
                <a16:creationId xmlns:a16="http://schemas.microsoft.com/office/drawing/2014/main" id="{BCEAFE15-D0D8-483B-82AE-004CB02A4D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72CC7E7-FF2A-4504-8C09-A246D056ECC1}" type="slidenum">
              <a:rPr lang="en-US" altLang="en-US"/>
              <a:pPr eaLnBrk="1" hangingPunct="1"/>
              <a:t>47</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3E605741-FB0C-4939-A8B5-AF6C222F07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E794993D-38E8-42A0-9952-614E847B05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1556" name="Slide Number Placeholder 3">
            <a:extLst>
              <a:ext uri="{FF2B5EF4-FFF2-40B4-BE49-F238E27FC236}">
                <a16:creationId xmlns:a16="http://schemas.microsoft.com/office/drawing/2014/main" id="{E83B4A79-753F-48B5-AEBB-F4296B4052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CEB2BF9-5766-4B9A-B5D1-D99322E38C22}" type="slidenum">
              <a:rPr lang="en-US" altLang="en-US"/>
              <a:pPr eaLnBrk="1" hangingPunct="1"/>
              <a:t>48</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44759D73-99C3-42C6-8A7B-65689E65DC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6E0C8F56-FD2F-48BD-B5EC-80B057F280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2580" name="Slide Number Placeholder 3">
            <a:extLst>
              <a:ext uri="{FF2B5EF4-FFF2-40B4-BE49-F238E27FC236}">
                <a16:creationId xmlns:a16="http://schemas.microsoft.com/office/drawing/2014/main" id="{AC7292AD-ED5B-4399-A095-C7BF66C3EF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AC5CDC1-AD62-40ED-9180-32DF72425D31}" type="slidenum">
              <a:rPr lang="en-US" altLang="en-US"/>
              <a:pPr eaLnBrk="1" hangingPunct="1"/>
              <a:t>49</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79342E62-F4D6-4FEA-A618-DC19A3BBAB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0D1FF198-2141-46B8-A11A-231A1F6485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3604" name="Slide Number Placeholder 3">
            <a:extLst>
              <a:ext uri="{FF2B5EF4-FFF2-40B4-BE49-F238E27FC236}">
                <a16:creationId xmlns:a16="http://schemas.microsoft.com/office/drawing/2014/main" id="{C35F8F72-00CD-4687-905A-67783A1C7E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86008EA-DCC6-4A28-AA17-3679BDB6DCA1}" type="slidenum">
              <a:rPr lang="en-US" altLang="en-US"/>
              <a:pPr eaLnBrk="1" hangingPunct="1"/>
              <a:t>50</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57ADE902-C8BE-446E-B9FB-294891B67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DA5D9886-99D3-41D6-AC50-3BD0BFE4E6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4628" name="Slide Number Placeholder 3">
            <a:extLst>
              <a:ext uri="{FF2B5EF4-FFF2-40B4-BE49-F238E27FC236}">
                <a16:creationId xmlns:a16="http://schemas.microsoft.com/office/drawing/2014/main" id="{5B2FF81A-E842-4DC5-A7ED-6E581E36CD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794F2B5-11F8-40CE-B641-32ACA23C0280}" type="slidenum">
              <a:rPr lang="en-US" altLang="en-US"/>
              <a:pPr eaLnBrk="1" hangingPunct="1"/>
              <a:t>51</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0D8EDF48-1C0F-48F2-9565-470BDAB5C8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5DA6DE30-56A3-488D-8BEB-55B505CE6E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5652" name="Slide Number Placeholder 3">
            <a:extLst>
              <a:ext uri="{FF2B5EF4-FFF2-40B4-BE49-F238E27FC236}">
                <a16:creationId xmlns:a16="http://schemas.microsoft.com/office/drawing/2014/main" id="{A656DA33-95C1-4031-A016-2FAE683E2B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9484486-A147-4042-BFF7-04EABDD97F2B}" type="slidenum">
              <a:rPr lang="en-US" altLang="en-US"/>
              <a:pPr eaLnBrk="1" hangingPunct="1"/>
              <a:t>52</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058D6620-7795-4A44-A377-133C07AC7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FB0E1CFB-A3CC-4689-B506-FC4F6CE9D0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6676" name="Slide Number Placeholder 3">
            <a:extLst>
              <a:ext uri="{FF2B5EF4-FFF2-40B4-BE49-F238E27FC236}">
                <a16:creationId xmlns:a16="http://schemas.microsoft.com/office/drawing/2014/main" id="{E6AD6CF4-BB5D-44A3-8777-84006F00FB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E41C664-B35F-4994-A0ED-02E8EFC06902}" type="slidenum">
              <a:rPr lang="en-US" altLang="en-US"/>
              <a:pPr eaLnBrk="1" hangingPunct="1"/>
              <a:t>53</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AC83878C-8014-45DC-9825-873A3B0BBC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99A56B07-8024-4741-9BB8-E202C71D1C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7700" name="Slide Number Placeholder 3">
            <a:extLst>
              <a:ext uri="{FF2B5EF4-FFF2-40B4-BE49-F238E27FC236}">
                <a16:creationId xmlns:a16="http://schemas.microsoft.com/office/drawing/2014/main" id="{AB5176E6-0786-46BD-986C-35A15D6154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BE0075C-A589-45E6-90AF-176216E70C8D}" type="slidenum">
              <a:rPr lang="en-US" altLang="en-US"/>
              <a:pPr eaLnBrk="1" hangingPunct="1"/>
              <a:t>54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F2A6E6DF-579F-485C-A277-3590C3142A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82C327A6-4E2F-4F17-A613-69D7D099DD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2644" name="Slide Number Placeholder 3">
            <a:extLst>
              <a:ext uri="{FF2B5EF4-FFF2-40B4-BE49-F238E27FC236}">
                <a16:creationId xmlns:a16="http://schemas.microsoft.com/office/drawing/2014/main" id="{28CE18B9-EDBE-4C5A-80B7-0C8F79DE0D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70467AE-4D03-4272-B32B-43CDF58A476C}" type="slidenum">
              <a:rPr lang="en-US" altLang="en-US"/>
              <a:pPr eaLnBrk="1" hangingPunct="1"/>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590990FE-D375-4476-A2B5-8625AD381A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BF74DAA1-ABC0-45F2-AE0B-D6C3E164E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8724" name="Slide Number Placeholder 3">
            <a:extLst>
              <a:ext uri="{FF2B5EF4-FFF2-40B4-BE49-F238E27FC236}">
                <a16:creationId xmlns:a16="http://schemas.microsoft.com/office/drawing/2014/main" id="{5AA92B0D-EE4E-4AD7-828E-3CCB5898CB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90F60B2-DF33-4372-B9D9-A46F17AF0974}" type="slidenum">
              <a:rPr lang="en-US" altLang="en-US"/>
              <a:pPr eaLnBrk="1" hangingPunct="1"/>
              <a:t>55</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4EEB1A91-79EF-4325-B73F-581981C536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DC494325-6830-4C9A-99D1-32B9A30155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9748" name="Slide Number Placeholder 3">
            <a:extLst>
              <a:ext uri="{FF2B5EF4-FFF2-40B4-BE49-F238E27FC236}">
                <a16:creationId xmlns:a16="http://schemas.microsoft.com/office/drawing/2014/main" id="{DBF122FD-FB40-4091-A096-95ADAB318F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7CD4D7B-6132-4DBB-856E-F43FF64A214D}" type="slidenum">
              <a:rPr lang="en-US" altLang="en-US"/>
              <a:pPr eaLnBrk="1" hangingPunct="1"/>
              <a:t>56</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53CCE0B2-078B-40BC-8A7B-8388326566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67998E8E-E82A-405B-902E-AE9863C819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0772" name="Slide Number Placeholder 3">
            <a:extLst>
              <a:ext uri="{FF2B5EF4-FFF2-40B4-BE49-F238E27FC236}">
                <a16:creationId xmlns:a16="http://schemas.microsoft.com/office/drawing/2014/main" id="{9E5C66FA-277B-4975-93FB-5E26BFD45E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403AD4C-A42F-4340-9263-44948E17775C}" type="slidenum">
              <a:rPr lang="en-US" altLang="en-US"/>
              <a:pPr eaLnBrk="1" hangingPunct="1"/>
              <a:t>57</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CED7A153-B81C-4ED6-813C-87DA16FE81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46DB8A72-8276-408A-9E8E-7F2D714047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1796" name="Slide Number Placeholder 3">
            <a:extLst>
              <a:ext uri="{FF2B5EF4-FFF2-40B4-BE49-F238E27FC236}">
                <a16:creationId xmlns:a16="http://schemas.microsoft.com/office/drawing/2014/main" id="{076A3769-5E53-4C6F-9606-148CAF3863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C0122B1-3C22-4C59-A59C-9EA8F933D292}" type="slidenum">
              <a:rPr lang="en-US" altLang="en-US"/>
              <a:pPr eaLnBrk="1" hangingPunct="1"/>
              <a:t>58</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5A34FA61-2057-4D33-BCCF-B30A226C3D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8D9BB8C0-123E-4B1F-A694-F6CDE1D898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2820" name="Slide Number Placeholder 3">
            <a:extLst>
              <a:ext uri="{FF2B5EF4-FFF2-40B4-BE49-F238E27FC236}">
                <a16:creationId xmlns:a16="http://schemas.microsoft.com/office/drawing/2014/main" id="{AEFF953A-D549-434C-948B-12EA484DB0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0E61CC2-6486-49B9-BB8F-B7AE11B890EF}" type="slidenum">
              <a:rPr lang="en-US" altLang="en-US"/>
              <a:pPr eaLnBrk="1" hangingPunct="1"/>
              <a:t>59</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7FFE8B95-C221-4DB5-A0A7-D1AEE687F1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1A063C5F-FF96-4513-80E1-E2A3513C66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3844" name="Slide Number Placeholder 3">
            <a:extLst>
              <a:ext uri="{FF2B5EF4-FFF2-40B4-BE49-F238E27FC236}">
                <a16:creationId xmlns:a16="http://schemas.microsoft.com/office/drawing/2014/main" id="{F870E3F9-C63C-461D-8826-796980B8D0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F3ED6F1-A67B-4F2A-B5D7-D788DE89F60B}" type="slidenum">
              <a:rPr lang="en-US" altLang="en-US"/>
              <a:pPr eaLnBrk="1" hangingPunct="1"/>
              <a:t>60</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9DC21416-1CDA-402E-9FAA-09CBFD22C9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FE3FC199-E766-4070-A580-8C1C622823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4868" name="Slide Number Placeholder 3">
            <a:extLst>
              <a:ext uri="{FF2B5EF4-FFF2-40B4-BE49-F238E27FC236}">
                <a16:creationId xmlns:a16="http://schemas.microsoft.com/office/drawing/2014/main" id="{13BE17EC-F4F9-47C8-BD17-73C43B0A40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F2F1C85-A69B-4E17-B065-9E12FC885E6E}" type="slidenum">
              <a:rPr lang="en-US" altLang="en-US"/>
              <a:pPr eaLnBrk="1" hangingPunct="1"/>
              <a:t>61</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069C1335-05C6-4608-8CF5-A420F47F30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66BD73BC-AB29-4AAE-99A1-602B5CD694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5892" name="Slide Number Placeholder 3">
            <a:extLst>
              <a:ext uri="{FF2B5EF4-FFF2-40B4-BE49-F238E27FC236}">
                <a16:creationId xmlns:a16="http://schemas.microsoft.com/office/drawing/2014/main" id="{4C4227C8-5108-4F89-8C82-F144990743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4DE794B-CD8E-4481-A7E0-A3E43971DEC6}" type="slidenum">
              <a:rPr lang="en-US" altLang="en-US"/>
              <a:pPr eaLnBrk="1" hangingPunct="1"/>
              <a:t>62</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40132B33-4641-47DC-9C53-C8B2CF5651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8385965A-514D-4267-8259-03AE8C071E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6916" name="Slide Number Placeholder 3">
            <a:extLst>
              <a:ext uri="{FF2B5EF4-FFF2-40B4-BE49-F238E27FC236}">
                <a16:creationId xmlns:a16="http://schemas.microsoft.com/office/drawing/2014/main" id="{800E3F4D-1BC8-456E-858A-6A73490AD1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C2617E8-B8CF-42C7-8BE7-60FD446E5162}" type="slidenum">
              <a:rPr lang="en-US" altLang="en-US"/>
              <a:pPr eaLnBrk="1" hangingPunct="1"/>
              <a:t>63</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DD1DB53A-02A9-478A-B0FB-0754D3EC31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4EDDF1D8-72ED-48BD-B290-94F7A6EF9F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7940" name="Slide Number Placeholder 3">
            <a:extLst>
              <a:ext uri="{FF2B5EF4-FFF2-40B4-BE49-F238E27FC236}">
                <a16:creationId xmlns:a16="http://schemas.microsoft.com/office/drawing/2014/main" id="{BAD6F889-3BA4-42D1-A7C9-2F166CABCA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36308D3-1FF5-4CE0-A6E7-F7038447EA61}" type="slidenum">
              <a:rPr lang="en-US" altLang="en-US"/>
              <a:pPr eaLnBrk="1" hangingPunct="1"/>
              <a:t>64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9E9DCB62-D3CB-4309-A4E5-E2C0C35933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56365E87-0A1D-4060-8E01-5C83F879CB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3668" name="Slide Number Placeholder 3">
            <a:extLst>
              <a:ext uri="{FF2B5EF4-FFF2-40B4-BE49-F238E27FC236}">
                <a16:creationId xmlns:a16="http://schemas.microsoft.com/office/drawing/2014/main" id="{C7E041F2-214D-4575-9A82-928814EC63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E948732-C40E-48AA-A86A-2398FA958F5F}" type="slidenum">
              <a:rPr lang="en-US" altLang="en-US"/>
              <a:pPr eaLnBrk="1" hangingPunct="1"/>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8EBABFDC-0FBC-4373-B824-DA7E4DFFB3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CF60483C-7150-4C93-A812-96D044C6C7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8964" name="Slide Number Placeholder 3">
            <a:extLst>
              <a:ext uri="{FF2B5EF4-FFF2-40B4-BE49-F238E27FC236}">
                <a16:creationId xmlns:a16="http://schemas.microsoft.com/office/drawing/2014/main" id="{B0C3DEF9-B6D1-47C2-9AAD-777205F97A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1AE6613-83F7-4006-BE51-F16AF83E1939}" type="slidenum">
              <a:rPr lang="en-US" altLang="en-US"/>
              <a:pPr eaLnBrk="1" hangingPunct="1"/>
              <a:t>65</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586AB719-367F-4CC8-A198-48A33A5F4B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B0CE7F7A-8955-4694-AE35-86EB04965C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9988" name="Slide Number Placeholder 3">
            <a:extLst>
              <a:ext uri="{FF2B5EF4-FFF2-40B4-BE49-F238E27FC236}">
                <a16:creationId xmlns:a16="http://schemas.microsoft.com/office/drawing/2014/main" id="{1426620F-205D-4DB8-B51A-3C04F58916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52B59C0-0CD6-4F54-B3AC-C6D78AB59713}" type="slidenum">
              <a:rPr lang="en-US" altLang="en-US"/>
              <a:pPr eaLnBrk="1" hangingPunct="1"/>
              <a:t>66</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0DD492E7-8B3B-4EE7-A6EB-F87C959D06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88C8D0DD-29F8-4939-88D9-943140BF8B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1012" name="Slide Number Placeholder 3">
            <a:extLst>
              <a:ext uri="{FF2B5EF4-FFF2-40B4-BE49-F238E27FC236}">
                <a16:creationId xmlns:a16="http://schemas.microsoft.com/office/drawing/2014/main" id="{05351EF8-BFBA-4C04-BE48-347D2BE751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3240306-BCAE-42F5-B112-3BB161E65A02}" type="slidenum">
              <a:rPr lang="en-US" altLang="en-US"/>
              <a:pPr eaLnBrk="1" hangingPunct="1"/>
              <a:t>67</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C86B5886-D378-460E-96CB-9A79DE2DD5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956F9A44-1641-4804-AB2C-6BD3984B1D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2036" name="Slide Number Placeholder 3">
            <a:extLst>
              <a:ext uri="{FF2B5EF4-FFF2-40B4-BE49-F238E27FC236}">
                <a16:creationId xmlns:a16="http://schemas.microsoft.com/office/drawing/2014/main" id="{6D9BDEE5-89AC-40A8-9A90-1DAC69AB11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297509F-0E75-49FA-BD1F-7907C1031016}" type="slidenum">
              <a:rPr lang="en-US" altLang="en-US"/>
              <a:pPr eaLnBrk="1" hangingPunct="1"/>
              <a:t>68</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FED2992C-E263-40BA-9A63-1E67EB828C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8F2E901B-906C-4F60-A355-B87C01ED7E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3060" name="Slide Number Placeholder 3">
            <a:extLst>
              <a:ext uri="{FF2B5EF4-FFF2-40B4-BE49-F238E27FC236}">
                <a16:creationId xmlns:a16="http://schemas.microsoft.com/office/drawing/2014/main" id="{7A2867B3-6208-49AB-A387-E98C4CB7A6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BEFC150-8D20-4903-8767-CC443E95C09F}" type="slidenum">
              <a:rPr lang="en-US" altLang="en-US"/>
              <a:pPr eaLnBrk="1" hangingPunct="1"/>
              <a:t>69</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7F5ABB9A-A858-4DEC-9984-B15BFAB3D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3633D94C-04EC-4CB8-998F-8F3271A128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4084" name="Slide Number Placeholder 3">
            <a:extLst>
              <a:ext uri="{FF2B5EF4-FFF2-40B4-BE49-F238E27FC236}">
                <a16:creationId xmlns:a16="http://schemas.microsoft.com/office/drawing/2014/main" id="{0EFA455C-30C8-4D28-AF8F-C45FB68565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D510E0F-AA00-4EEF-B97B-0AB50690D084}" type="slidenum">
              <a:rPr lang="en-US" altLang="en-US"/>
              <a:pPr eaLnBrk="1" hangingPunct="1"/>
              <a:t>70</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25AF1F5C-CAC4-40A3-B000-BEF22EFB9C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092A1616-B67C-4007-9F35-6392AC4D3D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5108" name="Slide Number Placeholder 3">
            <a:extLst>
              <a:ext uri="{FF2B5EF4-FFF2-40B4-BE49-F238E27FC236}">
                <a16:creationId xmlns:a16="http://schemas.microsoft.com/office/drawing/2014/main" id="{3EAD1A3B-D83E-4797-958C-D75C12F3E3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0AE03AC-005F-46DC-B2E7-8FDF55FDA408}" type="slidenum">
              <a:rPr lang="en-US" altLang="en-US"/>
              <a:pPr eaLnBrk="1" hangingPunct="1"/>
              <a:t>71</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6A9B12D7-A5E0-43B4-A1E8-38804B759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a:extLst>
              <a:ext uri="{FF2B5EF4-FFF2-40B4-BE49-F238E27FC236}">
                <a16:creationId xmlns:a16="http://schemas.microsoft.com/office/drawing/2014/main" id="{59379A39-7511-45D9-B8E7-73B6DEB87A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6132" name="Slide Number Placeholder 3">
            <a:extLst>
              <a:ext uri="{FF2B5EF4-FFF2-40B4-BE49-F238E27FC236}">
                <a16:creationId xmlns:a16="http://schemas.microsoft.com/office/drawing/2014/main" id="{CBBDFC5E-391F-457A-B2B3-764401562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12A3309-DC51-4A6A-8B77-ED73A11ACF4D}" type="slidenum">
              <a:rPr lang="en-US" altLang="en-US"/>
              <a:pPr eaLnBrk="1" hangingPunct="1"/>
              <a:t>72</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44EFAB86-AA55-4D37-A412-68F86542EA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D01558BF-4A99-4152-ABF2-D16EC59B6C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7156" name="Slide Number Placeholder 3">
            <a:extLst>
              <a:ext uri="{FF2B5EF4-FFF2-40B4-BE49-F238E27FC236}">
                <a16:creationId xmlns:a16="http://schemas.microsoft.com/office/drawing/2014/main" id="{4DADF187-2FB8-4EB6-ADF7-B3742A6AF2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86EED46-51E2-41DC-9CA6-97BF689BF18B}" type="slidenum">
              <a:rPr lang="en-US" altLang="en-US"/>
              <a:pPr eaLnBrk="1" hangingPunct="1"/>
              <a:t>73</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93F6CC58-647F-4F68-BFF2-3CA670AFA7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a:extLst>
              <a:ext uri="{FF2B5EF4-FFF2-40B4-BE49-F238E27FC236}">
                <a16:creationId xmlns:a16="http://schemas.microsoft.com/office/drawing/2014/main" id="{E06D9947-A4FE-4AD8-BDD4-C0A2CA5AFE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8180" name="Slide Number Placeholder 3">
            <a:extLst>
              <a:ext uri="{FF2B5EF4-FFF2-40B4-BE49-F238E27FC236}">
                <a16:creationId xmlns:a16="http://schemas.microsoft.com/office/drawing/2014/main" id="{9E6D7AB2-ABE4-4B4D-AB73-A62AB549AB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E931D3F-C342-4DC3-9DD3-9F9D2D3A78B4}" type="slidenum">
              <a:rPr lang="en-US" altLang="en-US"/>
              <a:pPr eaLnBrk="1" hangingPunct="1"/>
              <a:t>74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D9585FF-FE93-4D79-B1D7-15CAF410CC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0BBD7454-3AFE-444D-B3CB-957D05DEB7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4692" name="Slide Number Placeholder 3">
            <a:extLst>
              <a:ext uri="{FF2B5EF4-FFF2-40B4-BE49-F238E27FC236}">
                <a16:creationId xmlns:a16="http://schemas.microsoft.com/office/drawing/2014/main" id="{F34B68EB-D5EF-491D-B596-7176A1FB6E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FE2A420-1821-47F5-9342-76DFBB898722}" type="slidenum">
              <a:rPr lang="en-US" altLang="en-US"/>
              <a:pPr eaLnBrk="1" hangingPunct="1"/>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3ABF5887-5005-4CA0-9318-3A1CFC1BC8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19B96E13-62D9-40B8-89A5-E2803C8BDC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9204" name="Slide Number Placeholder 3">
            <a:extLst>
              <a:ext uri="{FF2B5EF4-FFF2-40B4-BE49-F238E27FC236}">
                <a16:creationId xmlns:a16="http://schemas.microsoft.com/office/drawing/2014/main" id="{8C7AD019-5D6E-4516-8F92-E9F80FAA21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B92FB07-4173-49E4-AB42-F68D21CCD711}" type="slidenum">
              <a:rPr lang="en-US" altLang="en-US"/>
              <a:pPr eaLnBrk="1" hangingPunct="1"/>
              <a:t>75</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84B96C5D-9B8B-4D43-90C7-00A73ED4FF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a:extLst>
              <a:ext uri="{FF2B5EF4-FFF2-40B4-BE49-F238E27FC236}">
                <a16:creationId xmlns:a16="http://schemas.microsoft.com/office/drawing/2014/main" id="{33B7E495-674B-40F7-BE8B-1184184787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0228" name="Slide Number Placeholder 3">
            <a:extLst>
              <a:ext uri="{FF2B5EF4-FFF2-40B4-BE49-F238E27FC236}">
                <a16:creationId xmlns:a16="http://schemas.microsoft.com/office/drawing/2014/main" id="{16B2B1B6-3D1E-4996-9D71-614368C260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7514217-5BC5-4726-8A2F-6067D5F70D5C}" type="slidenum">
              <a:rPr lang="en-US" altLang="en-US"/>
              <a:pPr eaLnBrk="1" hangingPunct="1"/>
              <a:t>76</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4E9315C1-6F7E-4780-9B58-2A23EAEEC4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D7D9129E-0548-4BED-BB14-91D1937D0A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1252" name="Slide Number Placeholder 3">
            <a:extLst>
              <a:ext uri="{FF2B5EF4-FFF2-40B4-BE49-F238E27FC236}">
                <a16:creationId xmlns:a16="http://schemas.microsoft.com/office/drawing/2014/main" id="{444FC871-B44B-4820-917A-E893BCD5B4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912F0FC-47D6-4F28-B7F9-65AACDB38D07}" type="slidenum">
              <a:rPr lang="en-US" altLang="en-US"/>
              <a:pPr eaLnBrk="1" hangingPunct="1"/>
              <a:t>77</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EA18B976-ECCE-4789-B001-706DF3CD0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a:extLst>
              <a:ext uri="{FF2B5EF4-FFF2-40B4-BE49-F238E27FC236}">
                <a16:creationId xmlns:a16="http://schemas.microsoft.com/office/drawing/2014/main" id="{5410FA67-A4CD-4DA3-BA4D-0BD21B5E29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2276" name="Slide Number Placeholder 3">
            <a:extLst>
              <a:ext uri="{FF2B5EF4-FFF2-40B4-BE49-F238E27FC236}">
                <a16:creationId xmlns:a16="http://schemas.microsoft.com/office/drawing/2014/main" id="{1C5D4B89-53AF-45C2-8BD8-5D8DE11A20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0C090DF-C3DD-42A3-BB49-48ECBB34252E}" type="slidenum">
              <a:rPr lang="en-US" altLang="en-US"/>
              <a:pPr eaLnBrk="1" hangingPunct="1"/>
              <a:t>78</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4C7A42D8-3713-431A-832D-9F6DBEC82A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9D0286CE-6976-46B5-B065-C8EE37B528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3300" name="Slide Number Placeholder 3">
            <a:extLst>
              <a:ext uri="{FF2B5EF4-FFF2-40B4-BE49-F238E27FC236}">
                <a16:creationId xmlns:a16="http://schemas.microsoft.com/office/drawing/2014/main" id="{561C858F-DFE1-4781-85B6-78B1E1BAE1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CD093CE-9BA3-4E49-A3FA-062BD02BB369}" type="slidenum">
              <a:rPr lang="en-US" altLang="en-US"/>
              <a:pPr eaLnBrk="1" hangingPunct="1"/>
              <a:t>79</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05E8A806-2553-4EF4-A9CA-2B7AC6F02F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a:extLst>
              <a:ext uri="{FF2B5EF4-FFF2-40B4-BE49-F238E27FC236}">
                <a16:creationId xmlns:a16="http://schemas.microsoft.com/office/drawing/2014/main" id="{A31625B3-D666-42AB-A66D-4A017C3E8C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4324" name="Slide Number Placeholder 3">
            <a:extLst>
              <a:ext uri="{FF2B5EF4-FFF2-40B4-BE49-F238E27FC236}">
                <a16:creationId xmlns:a16="http://schemas.microsoft.com/office/drawing/2014/main" id="{E39CB4D9-12AA-4454-99F0-3FC6B69069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59E48FD-D267-449F-942C-CF742B8AFDFA}" type="slidenum">
              <a:rPr lang="en-US" altLang="en-US"/>
              <a:pPr eaLnBrk="1" hangingPunct="1"/>
              <a:t>80</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2A09DD3F-55AF-453F-94D2-94A24228D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92036912-89CA-44A1-92A5-0B3FE072B2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5348" name="Slide Number Placeholder 3">
            <a:extLst>
              <a:ext uri="{FF2B5EF4-FFF2-40B4-BE49-F238E27FC236}">
                <a16:creationId xmlns:a16="http://schemas.microsoft.com/office/drawing/2014/main" id="{22ECBF4C-E6C5-4495-B999-3FB9757F8B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40D680E-09FF-46F1-B91B-B56F5FD08979}" type="slidenum">
              <a:rPr lang="en-US" altLang="en-US"/>
              <a:pPr eaLnBrk="1" hangingPunct="1"/>
              <a:t>81</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FE3FCEA5-4675-4C54-AC52-351D3F8793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a:extLst>
              <a:ext uri="{FF2B5EF4-FFF2-40B4-BE49-F238E27FC236}">
                <a16:creationId xmlns:a16="http://schemas.microsoft.com/office/drawing/2014/main" id="{A7C7BB4F-8D4A-4956-96FB-E666895595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6372" name="Slide Number Placeholder 3">
            <a:extLst>
              <a:ext uri="{FF2B5EF4-FFF2-40B4-BE49-F238E27FC236}">
                <a16:creationId xmlns:a16="http://schemas.microsoft.com/office/drawing/2014/main" id="{7FF534C5-16D1-493B-9155-0F8616B83A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7CA8BCF-EA7A-4CF5-8B24-C86F09C2A386}" type="slidenum">
              <a:rPr lang="en-US" altLang="en-US"/>
              <a:pPr eaLnBrk="1" hangingPunct="1"/>
              <a:t>82</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39A1075A-1F1D-4EAF-9C78-881068405D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a:extLst>
              <a:ext uri="{FF2B5EF4-FFF2-40B4-BE49-F238E27FC236}">
                <a16:creationId xmlns:a16="http://schemas.microsoft.com/office/drawing/2014/main" id="{ED2FE8EC-B47E-40B2-87D8-F879E68694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7396" name="Slide Number Placeholder 3">
            <a:extLst>
              <a:ext uri="{FF2B5EF4-FFF2-40B4-BE49-F238E27FC236}">
                <a16:creationId xmlns:a16="http://schemas.microsoft.com/office/drawing/2014/main" id="{104838DB-E198-424E-8A36-743876A420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A65ABF5-BD23-4039-96EB-F940AEA4D9C0}" type="slidenum">
              <a:rPr lang="en-US" altLang="en-US"/>
              <a:pPr eaLnBrk="1" hangingPunct="1"/>
              <a:t>83</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D38D10DC-3BE3-4CE7-A9A3-A2D47E01C4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a:extLst>
              <a:ext uri="{FF2B5EF4-FFF2-40B4-BE49-F238E27FC236}">
                <a16:creationId xmlns:a16="http://schemas.microsoft.com/office/drawing/2014/main" id="{BF1B9391-16CB-4F5D-8D8E-138651EF08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8420" name="Slide Number Placeholder 3">
            <a:extLst>
              <a:ext uri="{FF2B5EF4-FFF2-40B4-BE49-F238E27FC236}">
                <a16:creationId xmlns:a16="http://schemas.microsoft.com/office/drawing/2014/main" id="{D0F45486-10B4-4812-BE55-51A171DEBC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3920C05-E127-474E-88ED-BEC1DBD21FEE}" type="slidenum">
              <a:rPr lang="en-US" altLang="en-US"/>
              <a:pPr eaLnBrk="1" hangingPunct="1"/>
              <a:t>84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6AA88194-35F4-4D8A-8788-3CD39B2078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4F5F19D9-D817-4666-AA33-E4CB8C9D35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5716" name="Slide Number Placeholder 3">
            <a:extLst>
              <a:ext uri="{FF2B5EF4-FFF2-40B4-BE49-F238E27FC236}">
                <a16:creationId xmlns:a16="http://schemas.microsoft.com/office/drawing/2014/main" id="{82B01F91-41F4-4161-BA67-2D25C28558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62C7896-C53F-4502-A143-EB503DCAE768}" type="slidenum">
              <a:rPr lang="en-US" altLang="en-US"/>
              <a:pPr eaLnBrk="1" hangingPunct="1"/>
              <a:t>8</a:t>
            </a:fld>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AD4C054D-20A5-4CDE-B2A6-0985C03B6F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A545E670-B909-448E-A1D4-171F588669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9444" name="Slide Number Placeholder 3">
            <a:extLst>
              <a:ext uri="{FF2B5EF4-FFF2-40B4-BE49-F238E27FC236}">
                <a16:creationId xmlns:a16="http://schemas.microsoft.com/office/drawing/2014/main" id="{2CE95818-FAAC-4060-A6D9-61858DF0E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E282268-4C26-4917-A15B-02794FBA3029}" type="slidenum">
              <a:rPr lang="en-US" altLang="en-US"/>
              <a:pPr eaLnBrk="1" hangingPunct="1"/>
              <a:t>85</a:t>
            </a:fld>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702F3650-4664-4512-B457-3E5BBD31D3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a:extLst>
              <a:ext uri="{FF2B5EF4-FFF2-40B4-BE49-F238E27FC236}">
                <a16:creationId xmlns:a16="http://schemas.microsoft.com/office/drawing/2014/main" id="{9D8F3367-5F09-4D13-A666-6B423B7992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0468" name="Slide Number Placeholder 3">
            <a:extLst>
              <a:ext uri="{FF2B5EF4-FFF2-40B4-BE49-F238E27FC236}">
                <a16:creationId xmlns:a16="http://schemas.microsoft.com/office/drawing/2014/main" id="{7F2BC90A-1116-4FFF-B47E-A26DD8A0E5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21A99FF-7CDC-4546-BA3B-C867EB34CBD6}" type="slidenum">
              <a:rPr lang="en-US" altLang="en-US"/>
              <a:pPr eaLnBrk="1" hangingPunct="1"/>
              <a:t>86</a:t>
            </a:fld>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0EC8DC51-7074-4E21-87BC-B5B2907BD2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a:extLst>
              <a:ext uri="{FF2B5EF4-FFF2-40B4-BE49-F238E27FC236}">
                <a16:creationId xmlns:a16="http://schemas.microsoft.com/office/drawing/2014/main" id="{CBC60CE5-F222-4A43-8395-8498EB608D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1492" name="Slide Number Placeholder 3">
            <a:extLst>
              <a:ext uri="{FF2B5EF4-FFF2-40B4-BE49-F238E27FC236}">
                <a16:creationId xmlns:a16="http://schemas.microsoft.com/office/drawing/2014/main" id="{4AC9AF01-066C-4084-944C-756335BC63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E4B2F1B-448D-4A54-BFFB-3A782D3E8B3D}" type="slidenum">
              <a:rPr lang="en-US" altLang="en-US"/>
              <a:pPr eaLnBrk="1" hangingPunct="1"/>
              <a:t>87</a:t>
            </a:fld>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C9B6E6CA-33EF-4D14-8939-DF95EC0D5F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a:extLst>
              <a:ext uri="{FF2B5EF4-FFF2-40B4-BE49-F238E27FC236}">
                <a16:creationId xmlns:a16="http://schemas.microsoft.com/office/drawing/2014/main" id="{9C220E01-10A2-4AA2-A730-AEA99E3EBB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2516" name="Slide Number Placeholder 3">
            <a:extLst>
              <a:ext uri="{FF2B5EF4-FFF2-40B4-BE49-F238E27FC236}">
                <a16:creationId xmlns:a16="http://schemas.microsoft.com/office/drawing/2014/main" id="{8319125C-A41E-404A-961F-83D6A4018E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4D7E8AE-79B4-43E7-83C0-A80FFA790DEE}" type="slidenum">
              <a:rPr lang="en-US" altLang="en-US"/>
              <a:pPr eaLnBrk="1" hangingPunct="1"/>
              <a:t>88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7EF6E635-144E-4B0F-869E-FCEA2E2F3A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6522E57F-2DF5-4A24-B1DC-CB09E942E6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6740" name="Slide Number Placeholder 3">
            <a:extLst>
              <a:ext uri="{FF2B5EF4-FFF2-40B4-BE49-F238E27FC236}">
                <a16:creationId xmlns:a16="http://schemas.microsoft.com/office/drawing/2014/main" id="{A761CDCA-A705-49AC-9376-78475526D6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EB7330F-7CAF-45FC-8795-0D2356DDAA30}"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18B0835-33E0-48DE-988F-A1DDD9F224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30930C-5AD1-48BF-B1BF-468C0D8D2C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0137D7-94D7-4F51-88BC-758A8BFD5946}"/>
              </a:ext>
            </a:extLst>
          </p:cNvPr>
          <p:cNvSpPr>
            <a:spLocks noGrp="1" noChangeArrowheads="1"/>
          </p:cNvSpPr>
          <p:nvPr>
            <p:ph type="sldNum" sz="quarter" idx="12"/>
          </p:nvPr>
        </p:nvSpPr>
        <p:spPr>
          <a:ln/>
        </p:spPr>
        <p:txBody>
          <a:bodyPr/>
          <a:lstStyle>
            <a:lvl1pPr>
              <a:defRPr/>
            </a:lvl1pPr>
          </a:lstStyle>
          <a:p>
            <a:fld id="{470D3958-2979-4A7B-90B4-8668CADD48C1}" type="slidenum">
              <a:rPr lang="en-US" altLang="en-US"/>
              <a:pPr/>
              <a:t>‹#›</a:t>
            </a:fld>
            <a:endParaRPr lang="en-US" altLang="en-US"/>
          </a:p>
        </p:txBody>
      </p:sp>
    </p:spTree>
    <p:extLst>
      <p:ext uri="{BB962C8B-B14F-4D97-AF65-F5344CB8AC3E}">
        <p14:creationId xmlns:p14="http://schemas.microsoft.com/office/powerpoint/2010/main" val="419476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9D57B45-5C9F-4C7F-998B-4A19DABFA7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15441E-B3E7-4A16-991E-0538A5EF94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2671DF-440C-478D-BAF4-299CBFABE177}"/>
              </a:ext>
            </a:extLst>
          </p:cNvPr>
          <p:cNvSpPr>
            <a:spLocks noGrp="1" noChangeArrowheads="1"/>
          </p:cNvSpPr>
          <p:nvPr>
            <p:ph type="sldNum" sz="quarter" idx="12"/>
          </p:nvPr>
        </p:nvSpPr>
        <p:spPr>
          <a:ln/>
        </p:spPr>
        <p:txBody>
          <a:bodyPr/>
          <a:lstStyle>
            <a:lvl1pPr>
              <a:defRPr/>
            </a:lvl1pPr>
          </a:lstStyle>
          <a:p>
            <a:fld id="{DC3423C3-592F-4C12-BFD9-802BD35B8CB4}" type="slidenum">
              <a:rPr lang="en-US" altLang="en-US"/>
              <a:pPr/>
              <a:t>‹#›</a:t>
            </a:fld>
            <a:endParaRPr lang="en-US" altLang="en-US"/>
          </a:p>
        </p:txBody>
      </p:sp>
    </p:spTree>
    <p:extLst>
      <p:ext uri="{BB962C8B-B14F-4D97-AF65-F5344CB8AC3E}">
        <p14:creationId xmlns:p14="http://schemas.microsoft.com/office/powerpoint/2010/main" val="67271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55398E-DFA7-44E2-89D8-F34AC4D553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3B8FFF-8D01-4A4F-B008-062212FBE5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984D57-15BD-4190-AF93-5450D28BFD70}"/>
              </a:ext>
            </a:extLst>
          </p:cNvPr>
          <p:cNvSpPr>
            <a:spLocks noGrp="1" noChangeArrowheads="1"/>
          </p:cNvSpPr>
          <p:nvPr>
            <p:ph type="sldNum" sz="quarter" idx="12"/>
          </p:nvPr>
        </p:nvSpPr>
        <p:spPr>
          <a:ln/>
        </p:spPr>
        <p:txBody>
          <a:bodyPr/>
          <a:lstStyle>
            <a:lvl1pPr>
              <a:defRPr/>
            </a:lvl1pPr>
          </a:lstStyle>
          <a:p>
            <a:fld id="{FA35DC46-8EA2-4523-8367-A9426C0912ED}" type="slidenum">
              <a:rPr lang="en-US" altLang="en-US"/>
              <a:pPr/>
              <a:t>‹#›</a:t>
            </a:fld>
            <a:endParaRPr lang="en-US" altLang="en-US"/>
          </a:p>
        </p:txBody>
      </p:sp>
    </p:spTree>
    <p:extLst>
      <p:ext uri="{BB962C8B-B14F-4D97-AF65-F5344CB8AC3E}">
        <p14:creationId xmlns:p14="http://schemas.microsoft.com/office/powerpoint/2010/main" val="54865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E835233-F96A-4297-B873-0B028941C5A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A775D25-2F60-4D98-B33F-C978F9C202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FE1C10-9F3D-4E6F-9783-3AD7D165FE89}"/>
              </a:ext>
            </a:extLst>
          </p:cNvPr>
          <p:cNvSpPr>
            <a:spLocks noGrp="1" noChangeArrowheads="1"/>
          </p:cNvSpPr>
          <p:nvPr>
            <p:ph type="sldNum" sz="quarter" idx="12"/>
          </p:nvPr>
        </p:nvSpPr>
        <p:spPr>
          <a:ln/>
        </p:spPr>
        <p:txBody>
          <a:bodyPr/>
          <a:lstStyle>
            <a:lvl1pPr>
              <a:defRPr/>
            </a:lvl1pPr>
          </a:lstStyle>
          <a:p>
            <a:fld id="{F9491485-1659-4E0C-B290-307EA3E9E070}" type="slidenum">
              <a:rPr lang="en-US" altLang="en-US"/>
              <a:pPr/>
              <a:t>‹#›</a:t>
            </a:fld>
            <a:endParaRPr lang="en-US" altLang="en-US"/>
          </a:p>
        </p:txBody>
      </p:sp>
    </p:spTree>
    <p:extLst>
      <p:ext uri="{BB962C8B-B14F-4D97-AF65-F5344CB8AC3E}">
        <p14:creationId xmlns:p14="http://schemas.microsoft.com/office/powerpoint/2010/main" val="1435110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939754B-D78B-43A4-99F8-E9495BFB4986}"/>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1ABB45C-3D1A-4EBC-B620-31420A39F2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E1DC1F8-9224-4218-8428-344B2FBDD16C}"/>
              </a:ext>
            </a:extLst>
          </p:cNvPr>
          <p:cNvSpPr>
            <a:spLocks noGrp="1" noChangeArrowheads="1"/>
          </p:cNvSpPr>
          <p:nvPr>
            <p:ph type="sldNum" sz="quarter" idx="12"/>
          </p:nvPr>
        </p:nvSpPr>
        <p:spPr>
          <a:ln/>
        </p:spPr>
        <p:txBody>
          <a:bodyPr/>
          <a:lstStyle>
            <a:lvl1pPr>
              <a:defRPr/>
            </a:lvl1pPr>
          </a:lstStyle>
          <a:p>
            <a:fld id="{0E52504E-F78C-42E7-9EF2-EFA30077F9A6}" type="slidenum">
              <a:rPr lang="en-US" altLang="en-US"/>
              <a:pPr/>
              <a:t>‹#›</a:t>
            </a:fld>
            <a:endParaRPr lang="en-US" altLang="en-US"/>
          </a:p>
        </p:txBody>
      </p:sp>
    </p:spTree>
    <p:extLst>
      <p:ext uri="{BB962C8B-B14F-4D97-AF65-F5344CB8AC3E}">
        <p14:creationId xmlns:p14="http://schemas.microsoft.com/office/powerpoint/2010/main" val="11469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52D4B8-CDDF-4645-BBF0-58AED477F7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16108D-BF1A-477B-92DB-D5EE63286B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179E36-4E6B-4A1A-BAD2-09ADC9DE5B34}"/>
              </a:ext>
            </a:extLst>
          </p:cNvPr>
          <p:cNvSpPr>
            <a:spLocks noGrp="1" noChangeArrowheads="1"/>
          </p:cNvSpPr>
          <p:nvPr>
            <p:ph type="sldNum" sz="quarter" idx="12"/>
          </p:nvPr>
        </p:nvSpPr>
        <p:spPr>
          <a:ln/>
        </p:spPr>
        <p:txBody>
          <a:bodyPr/>
          <a:lstStyle>
            <a:lvl1pPr>
              <a:defRPr/>
            </a:lvl1pPr>
          </a:lstStyle>
          <a:p>
            <a:fld id="{59BE1798-FFCC-4892-A582-14DE2CD763A4}" type="slidenum">
              <a:rPr lang="en-US" altLang="en-US"/>
              <a:pPr/>
              <a:t>‹#›</a:t>
            </a:fld>
            <a:endParaRPr lang="en-US" altLang="en-US"/>
          </a:p>
        </p:txBody>
      </p:sp>
    </p:spTree>
    <p:extLst>
      <p:ext uri="{BB962C8B-B14F-4D97-AF65-F5344CB8AC3E}">
        <p14:creationId xmlns:p14="http://schemas.microsoft.com/office/powerpoint/2010/main" val="227078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D7271A1-BF15-4784-A851-C34C224A44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EE6792-E149-4A47-8EA1-9E1BC52D79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365BCD-06F6-44A4-AFFF-86D6618CA438}"/>
              </a:ext>
            </a:extLst>
          </p:cNvPr>
          <p:cNvSpPr>
            <a:spLocks noGrp="1" noChangeArrowheads="1"/>
          </p:cNvSpPr>
          <p:nvPr>
            <p:ph type="sldNum" sz="quarter" idx="12"/>
          </p:nvPr>
        </p:nvSpPr>
        <p:spPr>
          <a:ln/>
        </p:spPr>
        <p:txBody>
          <a:bodyPr/>
          <a:lstStyle>
            <a:lvl1pPr>
              <a:defRPr/>
            </a:lvl1pPr>
          </a:lstStyle>
          <a:p>
            <a:fld id="{2AC4D702-8D95-44C8-BEA3-BBD1788CDE3F}" type="slidenum">
              <a:rPr lang="en-US" altLang="en-US"/>
              <a:pPr/>
              <a:t>‹#›</a:t>
            </a:fld>
            <a:endParaRPr lang="en-US" altLang="en-US"/>
          </a:p>
        </p:txBody>
      </p:sp>
    </p:spTree>
    <p:extLst>
      <p:ext uri="{BB962C8B-B14F-4D97-AF65-F5344CB8AC3E}">
        <p14:creationId xmlns:p14="http://schemas.microsoft.com/office/powerpoint/2010/main" val="127687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8B2B2E5-92E2-4372-9806-4AAAA81B81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BE3176-8F80-4EA0-A878-4BD7BE8A26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3F6D159-EE52-4AA3-A4F4-55AA6D04474D}"/>
              </a:ext>
            </a:extLst>
          </p:cNvPr>
          <p:cNvSpPr>
            <a:spLocks noGrp="1" noChangeArrowheads="1"/>
          </p:cNvSpPr>
          <p:nvPr>
            <p:ph type="sldNum" sz="quarter" idx="12"/>
          </p:nvPr>
        </p:nvSpPr>
        <p:spPr>
          <a:ln/>
        </p:spPr>
        <p:txBody>
          <a:bodyPr/>
          <a:lstStyle>
            <a:lvl1pPr>
              <a:defRPr/>
            </a:lvl1pPr>
          </a:lstStyle>
          <a:p>
            <a:fld id="{C425FE05-003B-4E35-9E8B-CAA3B1A9366D}" type="slidenum">
              <a:rPr lang="en-US" altLang="en-US"/>
              <a:pPr/>
              <a:t>‹#›</a:t>
            </a:fld>
            <a:endParaRPr lang="en-US" altLang="en-US"/>
          </a:p>
        </p:txBody>
      </p:sp>
    </p:spTree>
    <p:extLst>
      <p:ext uri="{BB962C8B-B14F-4D97-AF65-F5344CB8AC3E}">
        <p14:creationId xmlns:p14="http://schemas.microsoft.com/office/powerpoint/2010/main" val="420671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D516526-C974-4BD1-8BF2-5323093CFE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14B99F1-4D2A-4595-BFB8-90328C737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A3EEF5D-B3A2-483A-BDD5-90CD76BD0757}"/>
              </a:ext>
            </a:extLst>
          </p:cNvPr>
          <p:cNvSpPr>
            <a:spLocks noGrp="1" noChangeArrowheads="1"/>
          </p:cNvSpPr>
          <p:nvPr>
            <p:ph type="sldNum" sz="quarter" idx="12"/>
          </p:nvPr>
        </p:nvSpPr>
        <p:spPr>
          <a:ln/>
        </p:spPr>
        <p:txBody>
          <a:bodyPr/>
          <a:lstStyle>
            <a:lvl1pPr>
              <a:defRPr/>
            </a:lvl1pPr>
          </a:lstStyle>
          <a:p>
            <a:fld id="{443749A9-2A85-4FDD-8EDC-BEA1FFEC072D}" type="slidenum">
              <a:rPr lang="en-US" altLang="en-US"/>
              <a:pPr/>
              <a:t>‹#›</a:t>
            </a:fld>
            <a:endParaRPr lang="en-US" altLang="en-US"/>
          </a:p>
        </p:txBody>
      </p:sp>
    </p:spTree>
    <p:extLst>
      <p:ext uri="{BB962C8B-B14F-4D97-AF65-F5344CB8AC3E}">
        <p14:creationId xmlns:p14="http://schemas.microsoft.com/office/powerpoint/2010/main" val="209293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0F85179-CFB6-4B63-80F9-8F842FE76CE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C85C802-151E-4173-8C5F-C5EECBADD1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2AB5C7D-ABCD-4C4A-AD1A-36104222F53B}"/>
              </a:ext>
            </a:extLst>
          </p:cNvPr>
          <p:cNvSpPr>
            <a:spLocks noGrp="1" noChangeArrowheads="1"/>
          </p:cNvSpPr>
          <p:nvPr>
            <p:ph type="sldNum" sz="quarter" idx="12"/>
          </p:nvPr>
        </p:nvSpPr>
        <p:spPr>
          <a:ln/>
        </p:spPr>
        <p:txBody>
          <a:bodyPr/>
          <a:lstStyle>
            <a:lvl1pPr>
              <a:defRPr/>
            </a:lvl1pPr>
          </a:lstStyle>
          <a:p>
            <a:fld id="{AAEAA0DB-F534-49A6-A125-4383B09C9019}" type="slidenum">
              <a:rPr lang="en-US" altLang="en-US"/>
              <a:pPr/>
              <a:t>‹#›</a:t>
            </a:fld>
            <a:endParaRPr lang="en-US" altLang="en-US"/>
          </a:p>
        </p:txBody>
      </p:sp>
    </p:spTree>
    <p:extLst>
      <p:ext uri="{BB962C8B-B14F-4D97-AF65-F5344CB8AC3E}">
        <p14:creationId xmlns:p14="http://schemas.microsoft.com/office/powerpoint/2010/main" val="267938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18884B5-5B96-4234-9D7B-0AF04411069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3BAC927-33C6-4E93-BC19-F891377520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A9620FD-A5B1-4BB3-B0E9-8F226B250737}"/>
              </a:ext>
            </a:extLst>
          </p:cNvPr>
          <p:cNvSpPr>
            <a:spLocks noGrp="1" noChangeArrowheads="1"/>
          </p:cNvSpPr>
          <p:nvPr>
            <p:ph type="sldNum" sz="quarter" idx="12"/>
          </p:nvPr>
        </p:nvSpPr>
        <p:spPr>
          <a:ln/>
        </p:spPr>
        <p:txBody>
          <a:bodyPr/>
          <a:lstStyle>
            <a:lvl1pPr>
              <a:defRPr/>
            </a:lvl1pPr>
          </a:lstStyle>
          <a:p>
            <a:fld id="{B27B3F1B-8ED2-400D-AE00-09E006AAE312}" type="slidenum">
              <a:rPr lang="en-US" altLang="en-US"/>
              <a:pPr/>
              <a:t>‹#›</a:t>
            </a:fld>
            <a:endParaRPr lang="en-US" altLang="en-US"/>
          </a:p>
        </p:txBody>
      </p:sp>
    </p:spTree>
    <p:extLst>
      <p:ext uri="{BB962C8B-B14F-4D97-AF65-F5344CB8AC3E}">
        <p14:creationId xmlns:p14="http://schemas.microsoft.com/office/powerpoint/2010/main" val="261869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AF6573-E60F-42D2-AA40-4D93F26F7C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19A0B3-585C-4BD3-AC39-90374FEE6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1D85DC-CED8-45A5-A55B-01EC360E4591}"/>
              </a:ext>
            </a:extLst>
          </p:cNvPr>
          <p:cNvSpPr>
            <a:spLocks noGrp="1" noChangeArrowheads="1"/>
          </p:cNvSpPr>
          <p:nvPr>
            <p:ph type="sldNum" sz="quarter" idx="12"/>
          </p:nvPr>
        </p:nvSpPr>
        <p:spPr>
          <a:ln/>
        </p:spPr>
        <p:txBody>
          <a:bodyPr/>
          <a:lstStyle>
            <a:lvl1pPr>
              <a:defRPr/>
            </a:lvl1pPr>
          </a:lstStyle>
          <a:p>
            <a:fld id="{D3658A70-9E9C-42F3-B821-4C632F1C1A6C}" type="slidenum">
              <a:rPr lang="en-US" altLang="en-US"/>
              <a:pPr/>
              <a:t>‹#›</a:t>
            </a:fld>
            <a:endParaRPr lang="en-US" altLang="en-US"/>
          </a:p>
        </p:txBody>
      </p:sp>
    </p:spTree>
    <p:extLst>
      <p:ext uri="{BB962C8B-B14F-4D97-AF65-F5344CB8AC3E}">
        <p14:creationId xmlns:p14="http://schemas.microsoft.com/office/powerpoint/2010/main" val="107272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BC7851C-0ABA-4B1A-A48C-75B658F389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98193B3-1C3D-4B2A-918A-8F3BFB3D7B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25903A-AECC-4115-9244-CD86D1F83FD3}"/>
              </a:ext>
            </a:extLst>
          </p:cNvPr>
          <p:cNvSpPr>
            <a:spLocks noGrp="1" noChangeArrowheads="1"/>
          </p:cNvSpPr>
          <p:nvPr>
            <p:ph type="sldNum" sz="quarter" idx="12"/>
          </p:nvPr>
        </p:nvSpPr>
        <p:spPr>
          <a:ln/>
        </p:spPr>
        <p:txBody>
          <a:bodyPr/>
          <a:lstStyle>
            <a:lvl1pPr>
              <a:defRPr/>
            </a:lvl1pPr>
          </a:lstStyle>
          <a:p>
            <a:fld id="{A24795DC-804F-4D90-8EAF-2AC8D1A42839}" type="slidenum">
              <a:rPr lang="en-US" altLang="en-US"/>
              <a:pPr/>
              <a:t>‹#›</a:t>
            </a:fld>
            <a:endParaRPr lang="en-US" altLang="en-US"/>
          </a:p>
        </p:txBody>
      </p:sp>
    </p:spTree>
    <p:extLst>
      <p:ext uri="{BB962C8B-B14F-4D97-AF65-F5344CB8AC3E}">
        <p14:creationId xmlns:p14="http://schemas.microsoft.com/office/powerpoint/2010/main" val="347245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CE3DE88-6A11-4145-86BA-288A65EB322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179017F-DA16-45E3-A0CC-7F842FC8239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87D53A2-11B7-40DF-8755-1AA3049CB60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0F5A017A-255F-43FC-90B2-7A56EB8F514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B64189FF-73FA-4FB7-971F-3CADD11F8F3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8E7BC7AC-3193-4AF1-B28B-05C4D9D7CFC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http://upload.wikimedia.org/math/4/a/1/4a1bdbd9406d4ac5c4baf1819020c207.png" TargetMode="External"/><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http://upload.wikimedia.org/math/4/6/0/460ebb243750e6557287597dd9c3b18b.png"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upload.wikimedia.org/math/4/6/0/460ebb243750e6557287597dd9c3b18b.png"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www.materialkemi.lth.se/cement/portland_cement_clinker/cement_clinker.jpg"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Image:LDClinkerScaled.jp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Image:Cement_Production_Schematic.png"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http://upload.wikimedia.org/math/4/6/0/460ebb243750e6557287597dd9c3b18b.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Image:Concrete_Compression_Testing.jpg"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hyperlink" Target="http://en.wikipedia.org/wiki/Image:Failed_Concrete_Cylinder.jpg" TargetMode="External"/><Relationship Id="rId4" Type="http://schemas.openxmlformats.org/officeDocument/2006/relationships/image" Target="../media/image1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mage:Gypsum_Australia.jp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zzolana from Bacoli in the Bay of Naples">
            <a:extLst>
              <a:ext uri="{FF2B5EF4-FFF2-40B4-BE49-F238E27FC236}">
                <a16:creationId xmlns:a16="http://schemas.microsoft.com/office/drawing/2014/main" id="{3F31026C-08C6-43D3-AD4C-AD25C99CC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80" t="4503" r="5952" b="490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6">
            <a:extLst>
              <a:ext uri="{FF2B5EF4-FFF2-40B4-BE49-F238E27FC236}">
                <a16:creationId xmlns:a16="http://schemas.microsoft.com/office/drawing/2014/main" id="{BB785247-C407-4643-9ED2-CF385418826A}"/>
              </a:ext>
            </a:extLst>
          </p:cNvPr>
          <p:cNvSpPr>
            <a:spLocks noChangeArrowheads="1"/>
          </p:cNvSpPr>
          <p:nvPr/>
        </p:nvSpPr>
        <p:spPr bwMode="auto">
          <a:xfrm rot="-1758394">
            <a:off x="3124200" y="3263900"/>
            <a:ext cx="5746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80000"/>
              </a:lnSpc>
              <a:buFont typeface="Wingdings" panose="05000000000000000000" pitchFamily="2" charset="2"/>
              <a:buNone/>
            </a:pPr>
            <a:r>
              <a:rPr lang="en-US" altLang="en-US" sz="10600">
                <a:cs typeface="Times New Roman" panose="02020603050405020304" pitchFamily="18" charset="0"/>
              </a:rPr>
              <a:t>   Cement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270"/>
                                        </p:tgtEl>
                                        <p:attrNameLst>
                                          <p:attrName>style.visibility</p:attrName>
                                        </p:attrNameLst>
                                      </p:cBhvr>
                                      <p:to>
                                        <p:strVal val="visible"/>
                                      </p:to>
                                    </p:set>
                                    <p:animEffect transition="in" filter="fade">
                                      <p:cBhvr>
                                        <p:cTn id="7" dur="1000"/>
                                        <p:tgtEl>
                                          <p:spTgt spid="11270"/>
                                        </p:tgtEl>
                                      </p:cBhvr>
                                    </p:animEffect>
                                    <p:anim calcmode="lin" valueType="num">
                                      <p:cBhvr>
                                        <p:cTn id="8" dur="1000" fill="hold"/>
                                        <p:tgtEl>
                                          <p:spTgt spid="11270"/>
                                        </p:tgtEl>
                                        <p:attrNameLst>
                                          <p:attrName>ppt_x</p:attrName>
                                        </p:attrNameLst>
                                      </p:cBhvr>
                                      <p:tavLst>
                                        <p:tav tm="0">
                                          <p:val>
                                            <p:strVal val="#ppt_x-.1"/>
                                          </p:val>
                                        </p:tav>
                                        <p:tav tm="100000">
                                          <p:val>
                                            <p:strVal val="#ppt_x"/>
                                          </p:val>
                                        </p:tav>
                                      </p:tavLst>
                                    </p:anim>
                                    <p:anim calcmode="lin" valueType="num">
                                      <p:cBhvr>
                                        <p:cTn id="9" dur="1000" fill="hold"/>
                                        <p:tgtEl>
                                          <p:spTgt spid="112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30" name="Group 2">
            <a:extLst>
              <a:ext uri="{FF2B5EF4-FFF2-40B4-BE49-F238E27FC236}">
                <a16:creationId xmlns:a16="http://schemas.microsoft.com/office/drawing/2014/main" id="{C85ED377-353E-499B-B9DB-110335A5C79D}"/>
              </a:ext>
            </a:extLst>
          </p:cNvPr>
          <p:cNvGraphicFramePr>
            <a:graphicFrameLocks noGrp="1"/>
          </p:cNvGraphicFramePr>
          <p:nvPr>
            <p:ph/>
          </p:nvPr>
        </p:nvGraphicFramePr>
        <p:xfrm>
          <a:off x="304800" y="914400"/>
          <a:ext cx="8382000" cy="5638800"/>
        </p:xfrm>
        <a:graphic>
          <a:graphicData uri="http://schemas.openxmlformats.org/drawingml/2006/table">
            <a:tbl>
              <a:tblPr/>
              <a:tblGrid>
                <a:gridCol w="2195513">
                  <a:extLst>
                    <a:ext uri="{9D8B030D-6E8A-4147-A177-3AD203B41FA5}">
                      <a16:colId xmlns:a16="http://schemas.microsoft.com/office/drawing/2014/main" val="20000"/>
                    </a:ext>
                  </a:extLst>
                </a:gridCol>
                <a:gridCol w="1706562">
                  <a:extLst>
                    <a:ext uri="{9D8B030D-6E8A-4147-A177-3AD203B41FA5}">
                      <a16:colId xmlns:a16="http://schemas.microsoft.com/office/drawing/2014/main" val="20001"/>
                    </a:ext>
                  </a:extLst>
                </a:gridCol>
                <a:gridCol w="288925">
                  <a:extLst>
                    <a:ext uri="{9D8B030D-6E8A-4147-A177-3AD203B41FA5}">
                      <a16:colId xmlns:a16="http://schemas.microsoft.com/office/drawing/2014/main" val="20002"/>
                    </a:ext>
                  </a:extLst>
                </a:gridCol>
                <a:gridCol w="1746250">
                  <a:extLst>
                    <a:ext uri="{9D8B030D-6E8A-4147-A177-3AD203B41FA5}">
                      <a16:colId xmlns:a16="http://schemas.microsoft.com/office/drawing/2014/main" val="20003"/>
                    </a:ext>
                  </a:extLst>
                </a:gridCol>
                <a:gridCol w="185738">
                  <a:extLst>
                    <a:ext uri="{9D8B030D-6E8A-4147-A177-3AD203B41FA5}">
                      <a16:colId xmlns:a16="http://schemas.microsoft.com/office/drawing/2014/main" val="20004"/>
                    </a:ext>
                  </a:extLst>
                </a:gridCol>
                <a:gridCol w="309562">
                  <a:extLst>
                    <a:ext uri="{9D8B030D-6E8A-4147-A177-3AD203B41FA5}">
                      <a16:colId xmlns:a16="http://schemas.microsoft.com/office/drawing/2014/main" val="20005"/>
                    </a:ext>
                  </a:extLst>
                </a:gridCol>
                <a:gridCol w="1949450">
                  <a:extLst>
                    <a:ext uri="{9D8B030D-6E8A-4147-A177-3AD203B41FA5}">
                      <a16:colId xmlns:a16="http://schemas.microsoft.com/office/drawing/2014/main" val="20006"/>
                    </a:ext>
                  </a:extLst>
                </a:gridCol>
              </a:tblGrid>
              <a:tr h="1241425">
                <a:tc>
                  <a:txBody>
                    <a:bodyPr/>
                    <a:lstStyle/>
                    <a:p>
                      <a:pPr marL="342900" marR="0" lvl="0" indent="-52388"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itchFamily="18" charset="0"/>
                          <a:ea typeface="SimSun" pitchFamily="2" charset="-122"/>
                        </a:rPr>
                        <a:t>Component</a:t>
                      </a:r>
                      <a:endParaRPr kumimoji="0" lang="en-US" altLang="zh-CN" sz="2400" b="0" i="0" u="none" strike="noStrike" cap="none" normalizeH="0" baseline="0">
                        <a:ln>
                          <a:noFill/>
                        </a:ln>
                        <a:solidFill>
                          <a:schemeClr val="tx1"/>
                        </a:solidFill>
                        <a:effectLst/>
                        <a:latin typeface="Times New Roman" pitchFamily="18" charset="0"/>
                        <a:ea typeface="SimSun" pitchFamily="2" charset="-122"/>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itchFamily="18" charset="0"/>
                          <a:ea typeface="SimSun" pitchFamily="2" charset="-122"/>
                        </a:rPr>
                        <a:t>Bituminous</a:t>
                      </a:r>
                      <a:endParaRPr kumimoji="0" lang="en-US" altLang="zh-CN" sz="2400" b="0" i="0" u="none" strike="noStrike" cap="none" normalizeH="0" baseline="0">
                        <a:ln>
                          <a:noFill/>
                        </a:ln>
                        <a:solidFill>
                          <a:schemeClr val="tx1"/>
                        </a:solidFill>
                        <a:effectLst/>
                        <a:latin typeface="Times New Roman" pitchFamily="18" charset="0"/>
                        <a:ea typeface="SimSun" pitchFamily="2" charset="-122"/>
                      </a:endParaRPr>
                    </a:p>
                  </a:txBody>
                  <a:tcPr anchor="ctr" horzOverflow="overflow">
                    <a:lnL>
                      <a:noFill/>
                    </a:lnL>
                    <a:lnR>
                      <a:noFill/>
                    </a:lnR>
                    <a:lnT cap="flat">
                      <a:noFill/>
                    </a:lnT>
                    <a:lnB>
                      <a:noFill/>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itchFamily="18" charset="0"/>
                          <a:ea typeface="SimSun" pitchFamily="2" charset="-122"/>
                        </a:rPr>
                        <a:t>Sub-bituminous</a:t>
                      </a:r>
                      <a:endParaRPr kumimoji="0" lang="en-US" altLang="zh-CN" sz="2400" b="0" i="0" u="none" strike="noStrike" cap="none" normalizeH="0" baseline="0">
                        <a:ln>
                          <a:noFill/>
                        </a:ln>
                        <a:solidFill>
                          <a:schemeClr val="tx1"/>
                        </a:solidFill>
                        <a:effectLst/>
                        <a:latin typeface="Times New Roman" pitchFamily="18" charset="0"/>
                        <a:ea typeface="SimSun" pitchFamily="2" charset="-122"/>
                      </a:endParaRPr>
                    </a:p>
                  </a:txBody>
                  <a:tcPr anchor="ctr" horzOverflow="overflow">
                    <a:lnL>
                      <a:noFill/>
                    </a:lnL>
                    <a:lnR>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itchFamily="18" charset="0"/>
                          <a:ea typeface="SimSun" pitchFamily="2" charset="-122"/>
                        </a:rPr>
                        <a:t>Lignite</a:t>
                      </a:r>
                      <a:endParaRPr kumimoji="0" lang="en-US" altLang="zh-CN" sz="2400" b="0" i="0" u="none" strike="noStrike" cap="none" normalizeH="0" baseline="0">
                        <a:ln>
                          <a:noFill/>
                        </a:ln>
                        <a:solidFill>
                          <a:schemeClr val="tx1"/>
                        </a:solidFill>
                        <a:effectLst/>
                        <a:latin typeface="Times New Roman" pitchFamily="18" charset="0"/>
                        <a:ea typeface="SimSun" pitchFamily="2" charset="-122"/>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79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itchFamily="18" charset="0"/>
                          <a:ea typeface="SimSun" pitchFamily="2" charset="-122"/>
                        </a:rPr>
                        <a:t>SiO</a:t>
                      </a:r>
                      <a:r>
                        <a:rPr kumimoji="0" lang="en-US" altLang="zh-CN" sz="2400" b="1" i="0" u="none" strike="noStrike" cap="none" normalizeH="0" baseline="-30000">
                          <a:ln>
                            <a:noFill/>
                          </a:ln>
                          <a:solidFill>
                            <a:schemeClr val="tx1"/>
                          </a:solidFill>
                          <a:effectLst/>
                          <a:latin typeface="Times New Roman" pitchFamily="18" charset="0"/>
                          <a:ea typeface="SimSun" pitchFamily="2" charset="-122"/>
                        </a:rPr>
                        <a:t>2</a:t>
                      </a:r>
                      <a:r>
                        <a:rPr kumimoji="0" lang="en-US" altLang="zh-CN" sz="2400" b="1" i="0" u="none" strike="noStrike" cap="none" normalizeH="0" baseline="0">
                          <a:ln>
                            <a:noFill/>
                          </a:ln>
                          <a:solidFill>
                            <a:schemeClr val="tx1"/>
                          </a:solidFill>
                          <a:effectLst/>
                          <a:latin typeface="Times New Roman" pitchFamily="18" charset="0"/>
                          <a:ea typeface="SimSun" pitchFamily="2" charset="-122"/>
                        </a:rPr>
                        <a:t> (%)</a:t>
                      </a:r>
                      <a:endParaRPr kumimoji="0" lang="en-US" altLang="zh-CN" sz="2400" b="0" i="0" u="none" strike="noStrike" cap="none" normalizeH="0" baseline="0">
                        <a:ln>
                          <a:noFill/>
                        </a:ln>
                        <a:solidFill>
                          <a:schemeClr val="tx1"/>
                        </a:solidFill>
                        <a:effectLst/>
                        <a:latin typeface="Times New Roman" pitchFamily="18" charset="0"/>
                        <a:ea typeface="SimSun" pitchFamily="2" charset="-122"/>
                      </a:endParaRPr>
                    </a:p>
                  </a:txBody>
                  <a:tcPr anchor="ctr" horzOverflow="overflow">
                    <a:lnL cap="flat">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20-60</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40-60</a:t>
                      </a:r>
                    </a:p>
                  </a:txBody>
                  <a:tcPr anchor="ctr" horzOverflow="overflow">
                    <a:lnL>
                      <a:noFill/>
                    </a:lnL>
                    <a:lnR>
                      <a:noFill/>
                    </a:lnR>
                    <a:lnT>
                      <a:noFill/>
                    </a:lnT>
                    <a:lnB>
                      <a:noFill/>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15-45</a:t>
                      </a:r>
                    </a:p>
                  </a:txBody>
                  <a:tcPr anchor="ctr" horzOverflow="overflow">
                    <a:lnL>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81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itchFamily="18" charset="0"/>
                          <a:ea typeface="SimSun" pitchFamily="2" charset="-122"/>
                        </a:rPr>
                        <a:t>Al</a:t>
                      </a:r>
                      <a:r>
                        <a:rPr kumimoji="0" lang="en-US" altLang="zh-CN" sz="2400" b="1" i="0" u="none" strike="noStrike" cap="none" normalizeH="0" baseline="-30000">
                          <a:ln>
                            <a:noFill/>
                          </a:ln>
                          <a:solidFill>
                            <a:schemeClr val="tx1"/>
                          </a:solidFill>
                          <a:effectLst/>
                          <a:latin typeface="Times New Roman" pitchFamily="18" charset="0"/>
                          <a:ea typeface="SimSun" pitchFamily="2" charset="-122"/>
                        </a:rPr>
                        <a:t>2</a:t>
                      </a:r>
                      <a:r>
                        <a:rPr kumimoji="0" lang="en-US" altLang="zh-CN" sz="2400" b="1" i="0" u="none" strike="noStrike" cap="none" normalizeH="0" baseline="0">
                          <a:ln>
                            <a:noFill/>
                          </a:ln>
                          <a:solidFill>
                            <a:schemeClr val="tx1"/>
                          </a:solidFill>
                          <a:effectLst/>
                          <a:latin typeface="Times New Roman" pitchFamily="18" charset="0"/>
                          <a:ea typeface="SimSun" pitchFamily="2" charset="-122"/>
                        </a:rPr>
                        <a:t>O</a:t>
                      </a:r>
                      <a:r>
                        <a:rPr kumimoji="0" lang="en-US" altLang="zh-CN" sz="2400" b="1" i="0" u="none" strike="noStrike" cap="none" normalizeH="0" baseline="-30000">
                          <a:ln>
                            <a:noFill/>
                          </a:ln>
                          <a:solidFill>
                            <a:schemeClr val="tx1"/>
                          </a:solidFill>
                          <a:effectLst/>
                          <a:latin typeface="Times New Roman" pitchFamily="18" charset="0"/>
                          <a:ea typeface="SimSun" pitchFamily="2" charset="-122"/>
                        </a:rPr>
                        <a:t>3</a:t>
                      </a:r>
                      <a:r>
                        <a:rPr kumimoji="0" lang="en-US" altLang="zh-CN" sz="2400" b="1" i="0" u="none" strike="noStrike" cap="none" normalizeH="0" baseline="0">
                          <a:ln>
                            <a:noFill/>
                          </a:ln>
                          <a:solidFill>
                            <a:schemeClr val="tx1"/>
                          </a:solidFill>
                          <a:effectLst/>
                          <a:latin typeface="Times New Roman" pitchFamily="18" charset="0"/>
                          <a:ea typeface="SimSun" pitchFamily="2" charset="-122"/>
                        </a:rPr>
                        <a:t> (%)</a:t>
                      </a:r>
                      <a:endParaRPr kumimoji="0" lang="en-US" altLang="zh-CN" sz="2400" b="0" i="0" u="none" strike="noStrike" cap="none" normalizeH="0" baseline="0">
                        <a:ln>
                          <a:noFill/>
                        </a:ln>
                        <a:solidFill>
                          <a:schemeClr val="tx1"/>
                        </a:solidFill>
                        <a:effectLst/>
                        <a:latin typeface="Times New Roman" pitchFamily="18" charset="0"/>
                        <a:ea typeface="SimSun" pitchFamily="2" charset="-122"/>
                      </a:endParaRPr>
                    </a:p>
                  </a:txBody>
                  <a:tcPr anchor="ctr" horzOverflow="overflow">
                    <a:lnL cap="flat">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5-35</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20-30</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20-25</a:t>
                      </a:r>
                    </a:p>
                  </a:txBody>
                  <a:tcPr anchor="ctr"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877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itchFamily="18" charset="0"/>
                          <a:ea typeface="SimSun" pitchFamily="2" charset="-122"/>
                        </a:rPr>
                        <a:t>Fe</a:t>
                      </a:r>
                      <a:r>
                        <a:rPr kumimoji="0" lang="en-US" altLang="zh-CN" sz="2400" b="1" i="0" u="none" strike="noStrike" cap="none" normalizeH="0" baseline="-30000">
                          <a:ln>
                            <a:noFill/>
                          </a:ln>
                          <a:solidFill>
                            <a:schemeClr val="tx1"/>
                          </a:solidFill>
                          <a:effectLst/>
                          <a:latin typeface="Times New Roman" pitchFamily="18" charset="0"/>
                          <a:ea typeface="SimSun" pitchFamily="2" charset="-122"/>
                        </a:rPr>
                        <a:t>2</a:t>
                      </a:r>
                      <a:r>
                        <a:rPr kumimoji="0" lang="en-US" altLang="zh-CN" sz="2400" b="1" i="0" u="none" strike="noStrike" cap="none" normalizeH="0" baseline="0">
                          <a:ln>
                            <a:noFill/>
                          </a:ln>
                          <a:solidFill>
                            <a:schemeClr val="tx1"/>
                          </a:solidFill>
                          <a:effectLst/>
                          <a:latin typeface="Times New Roman" pitchFamily="18" charset="0"/>
                          <a:ea typeface="SimSun" pitchFamily="2" charset="-122"/>
                        </a:rPr>
                        <a:t>O</a:t>
                      </a:r>
                      <a:r>
                        <a:rPr kumimoji="0" lang="en-US" altLang="zh-CN" sz="2400" b="1" i="0" u="none" strike="noStrike" cap="none" normalizeH="0" baseline="-30000">
                          <a:ln>
                            <a:noFill/>
                          </a:ln>
                          <a:solidFill>
                            <a:schemeClr val="tx1"/>
                          </a:solidFill>
                          <a:effectLst/>
                          <a:latin typeface="Times New Roman" pitchFamily="18" charset="0"/>
                          <a:ea typeface="SimSun" pitchFamily="2" charset="-122"/>
                        </a:rPr>
                        <a:t>3</a:t>
                      </a:r>
                      <a:r>
                        <a:rPr kumimoji="0" lang="en-US" altLang="zh-CN" sz="2400" b="1" i="0" u="none" strike="noStrike" cap="none" normalizeH="0" baseline="0">
                          <a:ln>
                            <a:noFill/>
                          </a:ln>
                          <a:solidFill>
                            <a:schemeClr val="tx1"/>
                          </a:solidFill>
                          <a:effectLst/>
                          <a:latin typeface="Times New Roman" pitchFamily="18" charset="0"/>
                          <a:ea typeface="SimSun" pitchFamily="2" charset="-122"/>
                        </a:rPr>
                        <a:t> (%)</a:t>
                      </a:r>
                      <a:endParaRPr kumimoji="0" lang="en-US" altLang="zh-CN" sz="2400" b="0" i="0" u="none" strike="noStrike" cap="none" normalizeH="0" baseline="0">
                        <a:ln>
                          <a:noFill/>
                        </a:ln>
                        <a:solidFill>
                          <a:schemeClr val="tx1"/>
                        </a:solidFill>
                        <a:effectLst/>
                        <a:latin typeface="Times New Roman" pitchFamily="18" charset="0"/>
                        <a:ea typeface="SimSun" pitchFamily="2" charset="-122"/>
                      </a:endParaRPr>
                    </a:p>
                  </a:txBody>
                  <a:tcPr anchor="ctr" horzOverflow="overflow">
                    <a:lnL cap="flat">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10-40</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4-10</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4-15</a:t>
                      </a:r>
                    </a:p>
                  </a:txBody>
                  <a:tcPr anchor="ctr"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r h="879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itchFamily="18" charset="0"/>
                          <a:ea typeface="SimSun" pitchFamily="2" charset="-122"/>
                        </a:rPr>
                        <a:t>CaO (%)</a:t>
                      </a:r>
                      <a:endParaRPr kumimoji="0" lang="en-US" altLang="zh-CN" sz="2400" b="0" i="0" u="none" strike="noStrike" cap="none" normalizeH="0" baseline="0">
                        <a:ln>
                          <a:noFill/>
                        </a:ln>
                        <a:solidFill>
                          <a:schemeClr val="tx1"/>
                        </a:solidFill>
                        <a:effectLst/>
                        <a:latin typeface="Times New Roman" pitchFamily="18" charset="0"/>
                        <a:ea typeface="SimSun" pitchFamily="2" charset="-122"/>
                      </a:endParaRPr>
                    </a:p>
                  </a:txBody>
                  <a:tcPr anchor="ctr" horzOverflow="overflow">
                    <a:lnL cap="flat">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1-12</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5-30</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15-40</a:t>
                      </a:r>
                    </a:p>
                  </a:txBody>
                  <a:tcPr anchor="ctr"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879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itchFamily="18" charset="0"/>
                          <a:ea typeface="SimSun" pitchFamily="2" charset="-122"/>
                        </a:rPr>
                        <a:t>LOI (%)</a:t>
                      </a:r>
                      <a:endParaRPr kumimoji="0" lang="en-US" altLang="zh-CN" sz="2400" b="0" i="0" u="none" strike="noStrike" cap="none" normalizeH="0" baseline="0">
                        <a:ln>
                          <a:noFill/>
                        </a:ln>
                        <a:solidFill>
                          <a:schemeClr val="tx1"/>
                        </a:solidFill>
                        <a:effectLst/>
                        <a:latin typeface="Times New Roman" pitchFamily="18" charset="0"/>
                        <a:ea typeface="SimSun" pitchFamily="2" charset="-122"/>
                      </a:endParaRPr>
                    </a:p>
                  </a:txBody>
                  <a:tcPr anchor="ctr" horzOverflow="overflow">
                    <a:lnL cap="flat">
                      <a:noFill/>
                    </a:lnL>
                    <a:lnR>
                      <a:noFill/>
                    </a:lnR>
                    <a:lnT>
                      <a:noFill/>
                    </a:lnT>
                    <a:lnB cap="flat">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0-15</a:t>
                      </a:r>
                    </a:p>
                  </a:txBody>
                  <a:tcPr anchor="ctr" horzOverflow="overflow">
                    <a:lnL>
                      <a:noFill/>
                    </a:lnL>
                    <a:lnR>
                      <a:noFill/>
                    </a:lnR>
                    <a:lnT>
                      <a:noFill/>
                    </a:lnT>
                    <a:lnB cap="flat">
                      <a:noFill/>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0-3</a:t>
                      </a:r>
                    </a:p>
                  </a:txBody>
                  <a:tcPr anchor="ctr" horzOverflow="overflow">
                    <a:lnL>
                      <a:noFill/>
                    </a:lnL>
                    <a:lnR>
                      <a:noFill/>
                    </a:lnR>
                    <a:lnT>
                      <a:noFill/>
                    </a:lnT>
                    <a:lnB cap="flat">
                      <a:noFill/>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SimSun" pitchFamily="2" charset="-122"/>
                        </a:rPr>
                        <a:t>0-5</a:t>
                      </a:r>
                    </a:p>
                  </a:txBody>
                  <a:tcPr anchor="ctr" horzOverflow="overflow">
                    <a:lnL>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11291" name="Text Box 31">
            <a:extLst>
              <a:ext uri="{FF2B5EF4-FFF2-40B4-BE49-F238E27FC236}">
                <a16:creationId xmlns:a16="http://schemas.microsoft.com/office/drawing/2014/main" id="{9A511DCE-36CE-4609-B0ED-F19C046B9B11}"/>
              </a:ext>
            </a:extLst>
          </p:cNvPr>
          <p:cNvSpPr txBox="1">
            <a:spLocks noChangeArrowheads="1"/>
          </p:cNvSpPr>
          <p:nvPr/>
        </p:nvSpPr>
        <p:spPr bwMode="auto">
          <a:xfrm>
            <a:off x="381000" y="838200"/>
            <a:ext cx="8289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3200">
                <a:ea typeface="SimSun" panose="02010600030101010101" pitchFamily="2" charset="-122"/>
              </a:rPr>
              <a:t>Fly ash -</a:t>
            </a:r>
            <a:r>
              <a:rPr lang="en-US" altLang="zh-CN" sz="2400">
                <a:ea typeface="SimSun" panose="02010600030101010101" pitchFamily="2" charset="-122"/>
              </a:rPr>
              <a:t> </a:t>
            </a:r>
            <a:r>
              <a:rPr lang="en-US" altLang="zh-CN" sz="3200">
                <a:ea typeface="SimSun" panose="02010600030101010101" pitchFamily="2" charset="-122"/>
              </a:rPr>
              <a:t>Chemical composition and classification</a:t>
            </a:r>
            <a:endParaRPr lang="en-US" altLang="en-US" sz="3200"/>
          </a:p>
        </p:txBody>
      </p:sp>
      <p:sp>
        <p:nvSpPr>
          <p:cNvPr id="176160" name="Text Box 32">
            <a:extLst>
              <a:ext uri="{FF2B5EF4-FFF2-40B4-BE49-F238E27FC236}">
                <a16:creationId xmlns:a16="http://schemas.microsoft.com/office/drawing/2014/main" id="{496888C7-C797-4E8A-B171-924208AE0EFF}"/>
              </a:ext>
            </a:extLst>
          </p:cNvPr>
          <p:cNvSpPr txBox="1">
            <a:spLocks noChangeArrowheads="1"/>
          </p:cNvSpPr>
          <p:nvPr/>
        </p:nvSpPr>
        <p:spPr bwMode="auto">
          <a:xfrm>
            <a:off x="7573963" y="6316663"/>
            <a:ext cx="1417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i="1">
                <a:latin typeface="Bookman Old Style" panose="02050604050505020204" pitchFamily="18" charset="0"/>
              </a:rPr>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6160"/>
                                        </p:tgtEl>
                                        <p:attrNameLst>
                                          <p:attrName>style.visibility</p:attrName>
                                        </p:attrNameLst>
                                      </p:cBhvr>
                                      <p:to>
                                        <p:strVal val="visible"/>
                                      </p:to>
                                    </p:set>
                                    <p:anim calcmode="lin" valueType="num">
                                      <p:cBhvr additive="base">
                                        <p:cTn id="7" dur="500" fill="hold"/>
                                        <p:tgtEl>
                                          <p:spTgt spid="176160"/>
                                        </p:tgtEl>
                                        <p:attrNameLst>
                                          <p:attrName>ppt_x</p:attrName>
                                        </p:attrNameLst>
                                      </p:cBhvr>
                                      <p:tavLst>
                                        <p:tav tm="0">
                                          <p:val>
                                            <p:strVal val="#ppt_x"/>
                                          </p:val>
                                        </p:tav>
                                        <p:tav tm="100000">
                                          <p:val>
                                            <p:strVal val="#ppt_x"/>
                                          </p:val>
                                        </p:tav>
                                      </p:tavLst>
                                    </p:anim>
                                    <p:anim calcmode="lin" valueType="num">
                                      <p:cBhvr additive="base">
                                        <p:cTn id="8" dur="500" fill="hold"/>
                                        <p:tgtEl>
                                          <p:spTgt spid="1761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176130"/>
                                        </p:tgtEl>
                                        <p:attrNameLst>
                                          <p:attrName>style.visibility</p:attrName>
                                        </p:attrNameLst>
                                      </p:cBhvr>
                                      <p:to>
                                        <p:strVal val="visible"/>
                                      </p:to>
                                    </p:set>
                                    <p:animEffect transition="in" filter="box(out)">
                                      <p:cBhvr>
                                        <p:cTn id="13" dur="1000"/>
                                        <p:tgtEl>
                                          <p:spTgt spid="176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60"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403FAFC6-9D6F-4B89-BD6F-5BF046654904}"/>
              </a:ext>
            </a:extLst>
          </p:cNvPr>
          <p:cNvGrpSpPr>
            <a:grpSpLocks/>
          </p:cNvGrpSpPr>
          <p:nvPr/>
        </p:nvGrpSpPr>
        <p:grpSpPr bwMode="auto">
          <a:xfrm>
            <a:off x="1828800" y="304800"/>
            <a:ext cx="6165850" cy="6227763"/>
            <a:chOff x="1152" y="192"/>
            <a:chExt cx="3884" cy="3923"/>
          </a:xfrm>
        </p:grpSpPr>
        <p:pic>
          <p:nvPicPr>
            <p:cNvPr id="103427" name="Picture 4" descr="scan0008">
              <a:extLst>
                <a:ext uri="{FF2B5EF4-FFF2-40B4-BE49-F238E27FC236}">
                  <a16:creationId xmlns:a16="http://schemas.microsoft.com/office/drawing/2014/main" id="{449A2279-67BB-4A28-A29F-35A71E5310F7}"/>
                </a:ext>
              </a:extLst>
            </p:cNvPr>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536" r="3664"/>
            <a:stretch>
              <a:fillRect/>
            </a:stretch>
          </p:blipFill>
          <p:spPr bwMode="auto">
            <a:xfrm>
              <a:off x="1152" y="432"/>
              <a:ext cx="3134" cy="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6">
              <a:extLst>
                <a:ext uri="{FF2B5EF4-FFF2-40B4-BE49-F238E27FC236}">
                  <a16:creationId xmlns:a16="http://schemas.microsoft.com/office/drawing/2014/main" id="{69EF30B4-F7C3-40C7-B6E4-FE8B30CF2B8E}"/>
                </a:ext>
              </a:extLst>
            </p:cNvPr>
            <p:cNvSpPr txBox="1">
              <a:spLocks noChangeArrowheads="1"/>
            </p:cNvSpPr>
            <p:nvPr/>
          </p:nvSpPr>
          <p:spPr bwMode="auto">
            <a:xfrm>
              <a:off x="1152" y="3843"/>
              <a:ext cx="308" cy="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20000"/>
                </a:lnSpc>
              </a:pPr>
              <a:endParaRPr lang="en-US" altLang="en-US"/>
            </a:p>
          </p:txBody>
        </p:sp>
        <p:sp>
          <p:nvSpPr>
            <p:cNvPr id="103429" name="Rectangle 8">
              <a:extLst>
                <a:ext uri="{FF2B5EF4-FFF2-40B4-BE49-F238E27FC236}">
                  <a16:creationId xmlns:a16="http://schemas.microsoft.com/office/drawing/2014/main" id="{24DF62CE-67EA-4ED0-9723-F3F8B6790E35}"/>
                </a:ext>
              </a:extLst>
            </p:cNvPr>
            <p:cNvSpPr>
              <a:spLocks noChangeArrowheads="1"/>
            </p:cNvSpPr>
            <p:nvPr/>
          </p:nvSpPr>
          <p:spPr bwMode="auto">
            <a:xfrm>
              <a:off x="1200" y="192"/>
              <a:ext cx="38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ko-KR" b="1">
                  <a:ea typeface="굴림" panose="020B0600000101010101" pitchFamily="34" charset="-127"/>
                  <a:cs typeface="굴림" panose="020B0600000101010101" pitchFamily="34" charset="-127"/>
                </a:rPr>
                <a:t>A typical DT A curve for a mixture of cement raw materials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8" name="Picture 4" descr="scan0009">
            <a:extLst>
              <a:ext uri="{FF2B5EF4-FFF2-40B4-BE49-F238E27FC236}">
                <a16:creationId xmlns:a16="http://schemas.microsoft.com/office/drawing/2014/main" id="{47DB51A2-A6D0-40F9-9992-049F7795F993}"/>
              </a:ext>
            </a:extLst>
          </p:cNvPr>
          <p:cNvPicPr>
            <a:picLocks noChangeAspect="1" noChangeArrowheads="1"/>
          </p:cNvPicPr>
          <p:nvPr>
            <p:ph/>
          </p:nvPr>
        </p:nvPicPr>
        <p:blipFill>
          <a:blip r:embed="rId2">
            <a:lum contrast="6000"/>
            <a:extLst>
              <a:ext uri="{28A0092B-C50C-407E-A947-70E740481C1C}">
                <a14:useLocalDpi xmlns:a14="http://schemas.microsoft.com/office/drawing/2010/main" val="0"/>
              </a:ext>
            </a:extLst>
          </a:blip>
          <a:srcRect l="10126" t="1260" r="2751" b="6227"/>
          <a:stretch>
            <a:fillRect/>
          </a:stretch>
        </p:blipFill>
        <p:spPr>
          <a:xfrm>
            <a:off x="457200" y="1149350"/>
            <a:ext cx="8153400" cy="4462463"/>
          </a:xfrm>
          <a:noFill/>
        </p:spPr>
      </p:pic>
      <p:sp>
        <p:nvSpPr>
          <p:cNvPr id="104451" name="Rectangle 6">
            <a:extLst>
              <a:ext uri="{FF2B5EF4-FFF2-40B4-BE49-F238E27FC236}">
                <a16:creationId xmlns:a16="http://schemas.microsoft.com/office/drawing/2014/main" id="{29AEB047-6131-4EE6-B8CB-6B70A60E6EBD}"/>
              </a:ext>
            </a:extLst>
          </p:cNvPr>
          <p:cNvSpPr>
            <a:spLocks noChangeArrowheads="1"/>
          </p:cNvSpPr>
          <p:nvPr/>
        </p:nvSpPr>
        <p:spPr bwMode="auto">
          <a:xfrm>
            <a:off x="1752600" y="533400"/>
            <a:ext cx="523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ko-KR" b="1">
                <a:ea typeface="굴림" panose="020B0600000101010101" pitchFamily="34" charset="-127"/>
                <a:cs typeface="굴림" panose="020B0600000101010101" pitchFamily="34" charset="-127"/>
              </a:rPr>
              <a:t>A typical DTA curve for hydrated Portland cement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149508"/>
                                        </p:tgtEl>
                                        <p:attrNameLst>
                                          <p:attrName>style.visibility</p:attrName>
                                        </p:attrNameLst>
                                      </p:cBhvr>
                                      <p:to>
                                        <p:strVal val="visible"/>
                                      </p:to>
                                    </p:set>
                                    <p:animEffect transition="in" filter="diamond(out)">
                                      <p:cBhvr>
                                        <p:cTn id="7" dur="2000"/>
                                        <p:tgtEl>
                                          <p:spTgt spid="149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descr="scan0010">
            <a:extLst>
              <a:ext uri="{FF2B5EF4-FFF2-40B4-BE49-F238E27FC236}">
                <a16:creationId xmlns:a16="http://schemas.microsoft.com/office/drawing/2014/main" id="{55F8847F-0C73-4012-8ACD-25156F685F07}"/>
              </a:ext>
            </a:extLst>
          </p:cNvPr>
          <p:cNvPicPr>
            <a:picLocks noChangeAspect="1" noChangeArrowheads="1"/>
          </p:cNvPicPr>
          <p:nvPr>
            <p:ph/>
          </p:nvPr>
        </p:nvPicPr>
        <p:blipFill>
          <a:blip r:embed="rId2">
            <a:lum bright="18000" contrast="-6000"/>
            <a:extLst>
              <a:ext uri="{28A0092B-C50C-407E-A947-70E740481C1C}">
                <a14:useLocalDpi xmlns:a14="http://schemas.microsoft.com/office/drawing/2010/main" val="0"/>
              </a:ext>
            </a:extLst>
          </a:blip>
          <a:srcRect l="7826" t="6256" r="4347" b="14052"/>
          <a:stretch>
            <a:fillRect/>
          </a:stretch>
        </p:blipFill>
        <p:spPr>
          <a:xfrm>
            <a:off x="685800" y="730250"/>
            <a:ext cx="8077200" cy="5518150"/>
          </a:xfrm>
          <a:noFill/>
        </p:spPr>
      </p:pic>
      <p:sp>
        <p:nvSpPr>
          <p:cNvPr id="105475" name="Rectangle 6">
            <a:extLst>
              <a:ext uri="{FF2B5EF4-FFF2-40B4-BE49-F238E27FC236}">
                <a16:creationId xmlns:a16="http://schemas.microsoft.com/office/drawing/2014/main" id="{045C34D5-59E8-4559-80FA-759AD56C1DF3}"/>
              </a:ext>
            </a:extLst>
          </p:cNvPr>
          <p:cNvSpPr>
            <a:spLocks noChangeArrowheads="1"/>
          </p:cNvSpPr>
          <p:nvPr/>
        </p:nvSpPr>
        <p:spPr bwMode="auto">
          <a:xfrm>
            <a:off x="2438400" y="228600"/>
            <a:ext cx="497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a:t>TG/DTG curve of anhydrous cement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diamond(in)">
                                      <p:cBhvr>
                                        <p:cTn id="7" dur="200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6" name="Picture 4" descr="scan0011">
            <a:extLst>
              <a:ext uri="{FF2B5EF4-FFF2-40B4-BE49-F238E27FC236}">
                <a16:creationId xmlns:a16="http://schemas.microsoft.com/office/drawing/2014/main" id="{9EB6CEA9-7132-4906-B712-737DCEC58447}"/>
              </a:ext>
            </a:extLst>
          </p:cNvPr>
          <p:cNvPicPr>
            <a:picLocks noChangeAspect="1" noChangeArrowheads="1"/>
          </p:cNvPicPr>
          <p:nvPr>
            <p:ph/>
          </p:nvPr>
        </p:nvPicPr>
        <p:blipFill>
          <a:blip r:embed="rId2">
            <a:lum bright="12000"/>
            <a:extLst>
              <a:ext uri="{28A0092B-C50C-407E-A947-70E740481C1C}">
                <a14:useLocalDpi xmlns:a14="http://schemas.microsoft.com/office/drawing/2010/main" val="0"/>
              </a:ext>
            </a:extLst>
          </a:blip>
          <a:srcRect l="1942" t="7954" r="7767" b="12807"/>
          <a:stretch>
            <a:fillRect/>
          </a:stretch>
        </p:blipFill>
        <p:spPr>
          <a:xfrm>
            <a:off x="533400" y="766763"/>
            <a:ext cx="8153400" cy="5786437"/>
          </a:xfrm>
          <a:noFill/>
        </p:spPr>
      </p:pic>
      <p:sp>
        <p:nvSpPr>
          <p:cNvPr id="106499" name="Rectangle 6">
            <a:extLst>
              <a:ext uri="{FF2B5EF4-FFF2-40B4-BE49-F238E27FC236}">
                <a16:creationId xmlns:a16="http://schemas.microsoft.com/office/drawing/2014/main" id="{375D29AE-CEBD-4893-8212-1C021C48FFA6}"/>
              </a:ext>
            </a:extLst>
          </p:cNvPr>
          <p:cNvSpPr>
            <a:spLocks noChangeArrowheads="1"/>
          </p:cNvSpPr>
          <p:nvPr/>
        </p:nvSpPr>
        <p:spPr bwMode="auto">
          <a:xfrm>
            <a:off x="2514600" y="161925"/>
            <a:ext cx="4191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80000"/>
              </a:lnSpc>
            </a:pPr>
            <a:r>
              <a:rPr lang="en-US" altLang="en-US" sz="2400" b="1"/>
              <a:t>TG/DTG curve of cement </a:t>
            </a:r>
          </a:p>
          <a:p>
            <a:pPr eaLnBrk="1" hangingPunct="1">
              <a:lnSpc>
                <a:spcPct val="80000"/>
              </a:lnSpc>
            </a:pPr>
            <a:r>
              <a:rPr lang="en-US" altLang="en-US" sz="2400" b="1"/>
              <a:t>hydrated for 28 days at 60</a:t>
            </a:r>
            <a:r>
              <a:rPr lang="en-US" altLang="en-US" sz="2400" b="1" baseline="30000"/>
              <a:t>0</a:t>
            </a:r>
            <a:r>
              <a:rPr lang="en-US" altLang="en-US" sz="2400" b="1"/>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diamond(out)">
                                      <p:cBhvr>
                                        <p:cTn id="7" dur="2000"/>
                                        <p:tgtEl>
                                          <p:spTgt spid="16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023941B-4453-48A6-8895-CAEB987DD694}"/>
              </a:ext>
            </a:extLst>
          </p:cNvPr>
          <p:cNvGrpSpPr>
            <a:grpSpLocks/>
          </p:cNvGrpSpPr>
          <p:nvPr/>
        </p:nvGrpSpPr>
        <p:grpSpPr bwMode="auto">
          <a:xfrm>
            <a:off x="685800" y="2895600"/>
            <a:ext cx="8001000" cy="3810000"/>
            <a:chOff x="720" y="1096"/>
            <a:chExt cx="4608" cy="2264"/>
          </a:xfrm>
        </p:grpSpPr>
        <p:sp>
          <p:nvSpPr>
            <p:cNvPr id="12293" name="Rectangle 3">
              <a:extLst>
                <a:ext uri="{FF2B5EF4-FFF2-40B4-BE49-F238E27FC236}">
                  <a16:creationId xmlns:a16="http://schemas.microsoft.com/office/drawing/2014/main" id="{8DC15E1C-954E-41F0-8F7D-357C3B24BA15}"/>
                </a:ext>
              </a:extLst>
            </p:cNvPr>
            <p:cNvSpPr>
              <a:spLocks noChangeArrowheads="1"/>
            </p:cNvSpPr>
            <p:nvPr/>
          </p:nvSpPr>
          <p:spPr bwMode="auto">
            <a:xfrm>
              <a:off x="3661" y="3049"/>
              <a:ext cx="1667" cy="31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55000"/>
                </a:lnSpc>
              </a:pPr>
              <a:endParaRPr lang="en-US" altLang="zh-CN" sz="2400">
                <a:latin typeface="Arial" panose="020B0604020202020204" pitchFamily="34" charset="0"/>
                <a:ea typeface="SimSun" panose="02010600030101010101" pitchFamily="2" charset="-122"/>
              </a:endParaRPr>
            </a:p>
          </p:txBody>
        </p:sp>
        <p:sp>
          <p:nvSpPr>
            <p:cNvPr id="12294" name="Rectangle 4">
              <a:extLst>
                <a:ext uri="{FF2B5EF4-FFF2-40B4-BE49-F238E27FC236}">
                  <a16:creationId xmlns:a16="http://schemas.microsoft.com/office/drawing/2014/main" id="{5C9A130C-72D9-4554-A681-0F20ACEC72E6}"/>
                </a:ext>
              </a:extLst>
            </p:cNvPr>
            <p:cNvSpPr>
              <a:spLocks noChangeArrowheads="1"/>
            </p:cNvSpPr>
            <p:nvPr/>
          </p:nvSpPr>
          <p:spPr bwMode="auto">
            <a:xfrm>
              <a:off x="3074" y="3049"/>
              <a:ext cx="587" cy="31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55000"/>
                </a:lnSpc>
                <a:spcBef>
                  <a:spcPct val="20000"/>
                </a:spcBef>
              </a:pPr>
              <a:endParaRPr lang="en-US" altLang="en-US" sz="2400">
                <a:latin typeface="Arial" panose="020B0604020202020204" pitchFamily="34" charset="0"/>
              </a:endParaRPr>
            </a:p>
          </p:txBody>
        </p:sp>
        <p:sp>
          <p:nvSpPr>
            <p:cNvPr id="12295" name="Rectangle 5">
              <a:extLst>
                <a:ext uri="{FF2B5EF4-FFF2-40B4-BE49-F238E27FC236}">
                  <a16:creationId xmlns:a16="http://schemas.microsoft.com/office/drawing/2014/main" id="{1E9EDFEC-7D5B-4A8A-9B7D-33D2C7591FC7}"/>
                </a:ext>
              </a:extLst>
            </p:cNvPr>
            <p:cNvSpPr>
              <a:spLocks noChangeArrowheads="1"/>
            </p:cNvSpPr>
            <p:nvPr/>
          </p:nvSpPr>
          <p:spPr bwMode="auto">
            <a:xfrm>
              <a:off x="1406" y="3049"/>
              <a:ext cx="1668" cy="31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55000"/>
                </a:lnSpc>
              </a:pPr>
              <a:r>
                <a:rPr lang="en-US" altLang="zh-CN" sz="2400">
                  <a:ea typeface="SimSun" panose="02010600030101010101" pitchFamily="2" charset="-122"/>
                  <a:cs typeface="Times New Roman" panose="02020603050405020304" pitchFamily="18" charset="0"/>
                </a:rPr>
                <a:t>SO</a:t>
              </a:r>
              <a:r>
                <a:rPr lang="en-US" altLang="zh-CN" sz="2400" baseline="-25000">
                  <a:ea typeface="SimSun" panose="02010600030101010101" pitchFamily="2" charset="-122"/>
                  <a:cs typeface="Times New Roman" panose="02020603050405020304" pitchFamily="18" charset="0"/>
                </a:rPr>
                <a:t>3</a:t>
              </a:r>
            </a:p>
            <a:p>
              <a:pPr eaLnBrk="1" hangingPunct="1">
                <a:lnSpc>
                  <a:spcPct val="55000"/>
                </a:lnSpc>
              </a:pPr>
              <a:endParaRPr lang="en-US" altLang="en-US" sz="2400">
                <a:ea typeface="SimSun" panose="02010600030101010101" pitchFamily="2" charset="-122"/>
                <a:cs typeface="Times New Roman" panose="02020603050405020304" pitchFamily="18" charset="0"/>
              </a:endParaRPr>
            </a:p>
          </p:txBody>
        </p:sp>
        <p:sp>
          <p:nvSpPr>
            <p:cNvPr id="12296" name="Rectangle 6">
              <a:extLst>
                <a:ext uri="{FF2B5EF4-FFF2-40B4-BE49-F238E27FC236}">
                  <a16:creationId xmlns:a16="http://schemas.microsoft.com/office/drawing/2014/main" id="{ADB71BDC-E052-41C2-9A60-6EA943619D1C}"/>
                </a:ext>
              </a:extLst>
            </p:cNvPr>
            <p:cNvSpPr>
              <a:spLocks noChangeArrowheads="1"/>
            </p:cNvSpPr>
            <p:nvPr/>
          </p:nvSpPr>
          <p:spPr bwMode="auto">
            <a:xfrm>
              <a:off x="720" y="3049"/>
              <a:ext cx="686" cy="31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55000"/>
                </a:lnSpc>
                <a:spcBef>
                  <a:spcPct val="20000"/>
                </a:spcBef>
              </a:pPr>
              <a:endParaRPr lang="en-US" altLang="en-US" sz="2400">
                <a:cs typeface="Times New Roman" panose="02020603050405020304" pitchFamily="18" charset="0"/>
              </a:endParaRPr>
            </a:p>
          </p:txBody>
        </p:sp>
        <p:sp>
          <p:nvSpPr>
            <p:cNvPr id="12297" name="Rectangle 7">
              <a:extLst>
                <a:ext uri="{FF2B5EF4-FFF2-40B4-BE49-F238E27FC236}">
                  <a16:creationId xmlns:a16="http://schemas.microsoft.com/office/drawing/2014/main" id="{ADEA8EBD-E3C0-464F-9263-8025C4BDF814}"/>
                </a:ext>
              </a:extLst>
            </p:cNvPr>
            <p:cNvSpPr>
              <a:spLocks noChangeArrowheads="1"/>
            </p:cNvSpPr>
            <p:nvPr/>
          </p:nvSpPr>
          <p:spPr bwMode="auto">
            <a:xfrm>
              <a:off x="3661" y="2531"/>
              <a:ext cx="1667" cy="51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CO</a:t>
              </a:r>
              <a:r>
                <a:rPr lang="en-US" altLang="zh-CN" sz="2400" baseline="-30000">
                  <a:ea typeface="SimSun" panose="02010600030101010101" pitchFamily="2" charset="-122"/>
                  <a:cs typeface="Times New Roman" panose="02020603050405020304" pitchFamily="18" charset="0"/>
                </a:rPr>
                <a:t>2</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298" name="Rectangle 8">
              <a:extLst>
                <a:ext uri="{FF2B5EF4-FFF2-40B4-BE49-F238E27FC236}">
                  <a16:creationId xmlns:a16="http://schemas.microsoft.com/office/drawing/2014/main" id="{AE0FCCDA-E6EE-4BC0-BB72-BC3738C9AEE5}"/>
                </a:ext>
              </a:extLst>
            </p:cNvPr>
            <p:cNvSpPr>
              <a:spLocks noChangeArrowheads="1"/>
            </p:cNvSpPr>
            <p:nvPr/>
          </p:nvSpPr>
          <p:spPr bwMode="auto">
            <a:xfrm>
              <a:off x="3074" y="2531"/>
              <a:ext cx="587" cy="51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endParaRPr lang="en-US" altLang="en-US" sz="4800">
                <a:latin typeface="Arial" panose="020B0604020202020204" pitchFamily="34" charset="0"/>
              </a:endParaRPr>
            </a:p>
          </p:txBody>
        </p:sp>
        <p:sp>
          <p:nvSpPr>
            <p:cNvPr id="12299" name="Rectangle 9">
              <a:extLst>
                <a:ext uri="{FF2B5EF4-FFF2-40B4-BE49-F238E27FC236}">
                  <a16:creationId xmlns:a16="http://schemas.microsoft.com/office/drawing/2014/main" id="{F2967D07-1A67-460E-819D-DD5FAE4954C4}"/>
                </a:ext>
              </a:extLst>
            </p:cNvPr>
            <p:cNvSpPr>
              <a:spLocks noChangeArrowheads="1"/>
            </p:cNvSpPr>
            <p:nvPr/>
          </p:nvSpPr>
          <p:spPr bwMode="auto">
            <a:xfrm>
              <a:off x="1406" y="2531"/>
              <a:ext cx="1668" cy="51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TiO</a:t>
              </a:r>
              <a:r>
                <a:rPr lang="en-US" altLang="zh-CN" sz="2400" baseline="-30000">
                  <a:ea typeface="SimSun" panose="02010600030101010101" pitchFamily="2" charset="-122"/>
                  <a:cs typeface="Times New Roman" panose="02020603050405020304" pitchFamily="18" charset="0"/>
                </a:rPr>
                <a:t>2</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00" name="Rectangle 10">
              <a:extLst>
                <a:ext uri="{FF2B5EF4-FFF2-40B4-BE49-F238E27FC236}">
                  <a16:creationId xmlns:a16="http://schemas.microsoft.com/office/drawing/2014/main" id="{29491B1D-FBBF-4D25-A040-1D865492B5A4}"/>
                </a:ext>
              </a:extLst>
            </p:cNvPr>
            <p:cNvSpPr>
              <a:spLocks noChangeArrowheads="1"/>
            </p:cNvSpPr>
            <p:nvPr/>
          </p:nvSpPr>
          <p:spPr bwMode="auto">
            <a:xfrm>
              <a:off x="720" y="2531"/>
              <a:ext cx="686" cy="51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T</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01" name="Rectangle 11">
              <a:extLst>
                <a:ext uri="{FF2B5EF4-FFF2-40B4-BE49-F238E27FC236}">
                  <a16:creationId xmlns:a16="http://schemas.microsoft.com/office/drawing/2014/main" id="{A574F405-F544-41D5-AD8E-8194335D7627}"/>
                </a:ext>
              </a:extLst>
            </p:cNvPr>
            <p:cNvSpPr>
              <a:spLocks noChangeArrowheads="1"/>
            </p:cNvSpPr>
            <p:nvPr/>
          </p:nvSpPr>
          <p:spPr bwMode="auto">
            <a:xfrm>
              <a:off x="3661" y="2244"/>
              <a:ext cx="1667"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H</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O</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02" name="Rectangle 12">
              <a:extLst>
                <a:ext uri="{FF2B5EF4-FFF2-40B4-BE49-F238E27FC236}">
                  <a16:creationId xmlns:a16="http://schemas.microsoft.com/office/drawing/2014/main" id="{26B0BC8C-956D-4F33-9B1E-75BB3AACBBA5}"/>
                </a:ext>
              </a:extLst>
            </p:cNvPr>
            <p:cNvSpPr>
              <a:spLocks noChangeArrowheads="1"/>
            </p:cNvSpPr>
            <p:nvPr/>
          </p:nvSpPr>
          <p:spPr bwMode="auto">
            <a:xfrm>
              <a:off x="3074" y="2244"/>
              <a:ext cx="587"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H</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03" name="Rectangle 13">
              <a:extLst>
                <a:ext uri="{FF2B5EF4-FFF2-40B4-BE49-F238E27FC236}">
                  <a16:creationId xmlns:a16="http://schemas.microsoft.com/office/drawing/2014/main" id="{590EF8F0-0356-4316-82BD-C33CD0EB38FD}"/>
                </a:ext>
              </a:extLst>
            </p:cNvPr>
            <p:cNvSpPr>
              <a:spLocks noChangeArrowheads="1"/>
            </p:cNvSpPr>
            <p:nvPr/>
          </p:nvSpPr>
          <p:spPr bwMode="auto">
            <a:xfrm>
              <a:off x="1406" y="2244"/>
              <a:ext cx="1668"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Fe</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O</a:t>
              </a:r>
              <a:r>
                <a:rPr lang="en-US" altLang="zh-CN" sz="2400" baseline="-30000">
                  <a:ea typeface="SimSun" panose="02010600030101010101" pitchFamily="2" charset="-122"/>
                  <a:cs typeface="Times New Roman" panose="02020603050405020304" pitchFamily="18" charset="0"/>
                </a:rPr>
                <a:t>3</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04" name="Rectangle 14">
              <a:extLst>
                <a:ext uri="{FF2B5EF4-FFF2-40B4-BE49-F238E27FC236}">
                  <a16:creationId xmlns:a16="http://schemas.microsoft.com/office/drawing/2014/main" id="{31EB5D2B-AFED-4595-8335-F9720D696862}"/>
                </a:ext>
              </a:extLst>
            </p:cNvPr>
            <p:cNvSpPr>
              <a:spLocks noChangeArrowheads="1"/>
            </p:cNvSpPr>
            <p:nvPr/>
          </p:nvSpPr>
          <p:spPr bwMode="auto">
            <a:xfrm>
              <a:off x="720" y="2244"/>
              <a:ext cx="686"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F</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05" name="Rectangle 15">
              <a:extLst>
                <a:ext uri="{FF2B5EF4-FFF2-40B4-BE49-F238E27FC236}">
                  <a16:creationId xmlns:a16="http://schemas.microsoft.com/office/drawing/2014/main" id="{2BD85B84-1CF9-4EB6-9CDF-13F0866B1BF2}"/>
                </a:ext>
              </a:extLst>
            </p:cNvPr>
            <p:cNvSpPr>
              <a:spLocks noChangeArrowheads="1"/>
            </p:cNvSpPr>
            <p:nvPr/>
          </p:nvSpPr>
          <p:spPr bwMode="auto">
            <a:xfrm>
              <a:off x="3661" y="1957"/>
              <a:ext cx="1667"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Na</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O</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06" name="Rectangle 16">
              <a:extLst>
                <a:ext uri="{FF2B5EF4-FFF2-40B4-BE49-F238E27FC236}">
                  <a16:creationId xmlns:a16="http://schemas.microsoft.com/office/drawing/2014/main" id="{36F91E05-53B1-4257-9AF4-804C11046F76}"/>
                </a:ext>
              </a:extLst>
            </p:cNvPr>
            <p:cNvSpPr>
              <a:spLocks noChangeArrowheads="1"/>
            </p:cNvSpPr>
            <p:nvPr/>
          </p:nvSpPr>
          <p:spPr bwMode="auto">
            <a:xfrm>
              <a:off x="3074" y="1957"/>
              <a:ext cx="587"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N</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07" name="Rectangle 17">
              <a:extLst>
                <a:ext uri="{FF2B5EF4-FFF2-40B4-BE49-F238E27FC236}">
                  <a16:creationId xmlns:a16="http://schemas.microsoft.com/office/drawing/2014/main" id="{7C62D573-5A37-4BFB-A8ED-0C41F26F0126}"/>
                </a:ext>
              </a:extLst>
            </p:cNvPr>
            <p:cNvSpPr>
              <a:spLocks noChangeArrowheads="1"/>
            </p:cNvSpPr>
            <p:nvPr/>
          </p:nvSpPr>
          <p:spPr bwMode="auto">
            <a:xfrm>
              <a:off x="1406" y="1957"/>
              <a:ext cx="1668"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Al</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O</a:t>
              </a:r>
              <a:r>
                <a:rPr lang="en-US" altLang="zh-CN" sz="2400" baseline="-30000">
                  <a:ea typeface="SimSun" panose="02010600030101010101" pitchFamily="2" charset="-122"/>
                  <a:cs typeface="Times New Roman" panose="02020603050405020304" pitchFamily="18" charset="0"/>
                </a:rPr>
                <a:t>3</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08" name="Rectangle 18">
              <a:extLst>
                <a:ext uri="{FF2B5EF4-FFF2-40B4-BE49-F238E27FC236}">
                  <a16:creationId xmlns:a16="http://schemas.microsoft.com/office/drawing/2014/main" id="{B1455354-C864-48A1-8F38-E5FA4591CF08}"/>
                </a:ext>
              </a:extLst>
            </p:cNvPr>
            <p:cNvSpPr>
              <a:spLocks noChangeArrowheads="1"/>
            </p:cNvSpPr>
            <p:nvPr/>
          </p:nvSpPr>
          <p:spPr bwMode="auto">
            <a:xfrm>
              <a:off x="720" y="1957"/>
              <a:ext cx="686"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A</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09" name="Rectangle 19">
              <a:extLst>
                <a:ext uri="{FF2B5EF4-FFF2-40B4-BE49-F238E27FC236}">
                  <a16:creationId xmlns:a16="http://schemas.microsoft.com/office/drawing/2014/main" id="{D44262E3-4E3C-4E9B-90F2-DA56685674D8}"/>
                </a:ext>
              </a:extLst>
            </p:cNvPr>
            <p:cNvSpPr>
              <a:spLocks noChangeArrowheads="1"/>
            </p:cNvSpPr>
            <p:nvPr/>
          </p:nvSpPr>
          <p:spPr bwMode="auto">
            <a:xfrm>
              <a:off x="3661" y="1670"/>
              <a:ext cx="1667"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K</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O</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10" name="Rectangle 20">
              <a:extLst>
                <a:ext uri="{FF2B5EF4-FFF2-40B4-BE49-F238E27FC236}">
                  <a16:creationId xmlns:a16="http://schemas.microsoft.com/office/drawing/2014/main" id="{FDD44145-9F82-4FBC-9609-087F127C4D33}"/>
                </a:ext>
              </a:extLst>
            </p:cNvPr>
            <p:cNvSpPr>
              <a:spLocks noChangeArrowheads="1"/>
            </p:cNvSpPr>
            <p:nvPr/>
          </p:nvSpPr>
          <p:spPr bwMode="auto">
            <a:xfrm>
              <a:off x="3074" y="1670"/>
              <a:ext cx="587"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K</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11" name="Rectangle 21">
              <a:extLst>
                <a:ext uri="{FF2B5EF4-FFF2-40B4-BE49-F238E27FC236}">
                  <a16:creationId xmlns:a16="http://schemas.microsoft.com/office/drawing/2014/main" id="{D249CE1F-C991-4245-AB07-23D6DE91B54C}"/>
                </a:ext>
              </a:extLst>
            </p:cNvPr>
            <p:cNvSpPr>
              <a:spLocks noChangeArrowheads="1"/>
            </p:cNvSpPr>
            <p:nvPr/>
          </p:nvSpPr>
          <p:spPr bwMode="auto">
            <a:xfrm>
              <a:off x="1406" y="1670"/>
              <a:ext cx="1668"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SiO</a:t>
              </a:r>
              <a:r>
                <a:rPr lang="en-US" altLang="zh-CN" sz="2400" baseline="-30000">
                  <a:ea typeface="SimSun" panose="02010600030101010101" pitchFamily="2" charset="-122"/>
                  <a:cs typeface="Times New Roman" panose="02020603050405020304" pitchFamily="18" charset="0"/>
                </a:rPr>
                <a:t>2</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12" name="Rectangle 22">
              <a:extLst>
                <a:ext uri="{FF2B5EF4-FFF2-40B4-BE49-F238E27FC236}">
                  <a16:creationId xmlns:a16="http://schemas.microsoft.com/office/drawing/2014/main" id="{8E8DE241-FFC4-4A55-81FD-D977DD39DCCB}"/>
                </a:ext>
              </a:extLst>
            </p:cNvPr>
            <p:cNvSpPr>
              <a:spLocks noChangeArrowheads="1"/>
            </p:cNvSpPr>
            <p:nvPr/>
          </p:nvSpPr>
          <p:spPr bwMode="auto">
            <a:xfrm>
              <a:off x="720" y="1670"/>
              <a:ext cx="686"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S</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13" name="Rectangle 23">
              <a:extLst>
                <a:ext uri="{FF2B5EF4-FFF2-40B4-BE49-F238E27FC236}">
                  <a16:creationId xmlns:a16="http://schemas.microsoft.com/office/drawing/2014/main" id="{4F5AD160-9B3D-406F-9210-563D03B1DC33}"/>
                </a:ext>
              </a:extLst>
            </p:cNvPr>
            <p:cNvSpPr>
              <a:spLocks noChangeArrowheads="1"/>
            </p:cNvSpPr>
            <p:nvPr/>
          </p:nvSpPr>
          <p:spPr bwMode="auto">
            <a:xfrm>
              <a:off x="3661" y="1383"/>
              <a:ext cx="1667"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MgO</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14" name="Rectangle 24">
              <a:extLst>
                <a:ext uri="{FF2B5EF4-FFF2-40B4-BE49-F238E27FC236}">
                  <a16:creationId xmlns:a16="http://schemas.microsoft.com/office/drawing/2014/main" id="{7A73F30A-4F19-4B6E-B29B-1163ECCB3198}"/>
                </a:ext>
              </a:extLst>
            </p:cNvPr>
            <p:cNvSpPr>
              <a:spLocks noChangeArrowheads="1"/>
            </p:cNvSpPr>
            <p:nvPr/>
          </p:nvSpPr>
          <p:spPr bwMode="auto">
            <a:xfrm>
              <a:off x="3074" y="1383"/>
              <a:ext cx="587"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M</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15" name="Rectangle 25">
              <a:extLst>
                <a:ext uri="{FF2B5EF4-FFF2-40B4-BE49-F238E27FC236}">
                  <a16:creationId xmlns:a16="http://schemas.microsoft.com/office/drawing/2014/main" id="{B83CF7D4-60C6-47FC-8F89-FA837BB8CE56}"/>
                </a:ext>
              </a:extLst>
            </p:cNvPr>
            <p:cNvSpPr>
              <a:spLocks noChangeArrowheads="1"/>
            </p:cNvSpPr>
            <p:nvPr/>
          </p:nvSpPr>
          <p:spPr bwMode="auto">
            <a:xfrm>
              <a:off x="1406" y="1383"/>
              <a:ext cx="1668"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CaO</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16" name="Rectangle 26">
              <a:extLst>
                <a:ext uri="{FF2B5EF4-FFF2-40B4-BE49-F238E27FC236}">
                  <a16:creationId xmlns:a16="http://schemas.microsoft.com/office/drawing/2014/main" id="{CB9386BC-3645-4F5E-B828-1BC67D8CD05C}"/>
                </a:ext>
              </a:extLst>
            </p:cNvPr>
            <p:cNvSpPr>
              <a:spLocks noChangeArrowheads="1"/>
            </p:cNvSpPr>
            <p:nvPr/>
          </p:nvSpPr>
          <p:spPr bwMode="auto">
            <a:xfrm>
              <a:off x="720" y="1383"/>
              <a:ext cx="686" cy="287"/>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C</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17" name="Rectangle 27">
              <a:extLst>
                <a:ext uri="{FF2B5EF4-FFF2-40B4-BE49-F238E27FC236}">
                  <a16:creationId xmlns:a16="http://schemas.microsoft.com/office/drawing/2014/main" id="{236AC92F-DE58-4504-9884-B7613D650EAD}"/>
                </a:ext>
              </a:extLst>
            </p:cNvPr>
            <p:cNvSpPr>
              <a:spLocks noChangeArrowheads="1"/>
            </p:cNvSpPr>
            <p:nvPr/>
          </p:nvSpPr>
          <p:spPr bwMode="auto">
            <a:xfrm>
              <a:off x="3661" y="1096"/>
              <a:ext cx="1667" cy="28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b="1">
                  <a:ea typeface="SimSun" panose="02010600030101010101" pitchFamily="2" charset="-122"/>
                  <a:cs typeface="Times New Roman" panose="02020603050405020304" pitchFamily="18" charset="0"/>
                </a:rPr>
                <a:t>Actual Formula</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18" name="Rectangle 28">
              <a:extLst>
                <a:ext uri="{FF2B5EF4-FFF2-40B4-BE49-F238E27FC236}">
                  <a16:creationId xmlns:a16="http://schemas.microsoft.com/office/drawing/2014/main" id="{1ACFDBEF-4971-4013-BE3C-309F5C93B7D6}"/>
                </a:ext>
              </a:extLst>
            </p:cNvPr>
            <p:cNvSpPr>
              <a:spLocks noChangeArrowheads="1"/>
            </p:cNvSpPr>
            <p:nvPr/>
          </p:nvSpPr>
          <p:spPr bwMode="auto">
            <a:xfrm>
              <a:off x="3074" y="1096"/>
              <a:ext cx="587" cy="28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zh-CN" sz="2400" b="1">
                  <a:ea typeface="SimSun" panose="02010600030101010101" pitchFamily="2" charset="-122"/>
                  <a:cs typeface="Times New Roman" panose="02020603050405020304" pitchFamily="18" charset="0"/>
                </a:rPr>
                <a:t>CCN</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19" name="Rectangle 29">
              <a:extLst>
                <a:ext uri="{FF2B5EF4-FFF2-40B4-BE49-F238E27FC236}">
                  <a16:creationId xmlns:a16="http://schemas.microsoft.com/office/drawing/2014/main" id="{DF0506BB-81B4-4BCE-A8B5-3D66C8864A3D}"/>
                </a:ext>
              </a:extLst>
            </p:cNvPr>
            <p:cNvSpPr>
              <a:spLocks noChangeArrowheads="1"/>
            </p:cNvSpPr>
            <p:nvPr/>
          </p:nvSpPr>
          <p:spPr bwMode="auto">
            <a:xfrm>
              <a:off x="1406" y="1096"/>
              <a:ext cx="1668" cy="28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zh-CN" sz="2400" b="1">
                  <a:ea typeface="SimSun" panose="02010600030101010101" pitchFamily="2" charset="-122"/>
                  <a:cs typeface="Times New Roman" panose="02020603050405020304" pitchFamily="18" charset="0"/>
                </a:rPr>
                <a:t>Actual Formula</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20" name="Rectangle 30">
              <a:extLst>
                <a:ext uri="{FF2B5EF4-FFF2-40B4-BE49-F238E27FC236}">
                  <a16:creationId xmlns:a16="http://schemas.microsoft.com/office/drawing/2014/main" id="{84894D88-5E9D-40F0-8EB1-A0906D4AE388}"/>
                </a:ext>
              </a:extLst>
            </p:cNvPr>
            <p:cNvSpPr>
              <a:spLocks noChangeArrowheads="1"/>
            </p:cNvSpPr>
            <p:nvPr/>
          </p:nvSpPr>
          <p:spPr bwMode="auto">
            <a:xfrm>
              <a:off x="720" y="1096"/>
              <a:ext cx="686" cy="28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zh-CN" sz="2400" b="1">
                  <a:ea typeface="SimSun" panose="02010600030101010101" pitchFamily="2" charset="-122"/>
                  <a:cs typeface="Times New Roman" panose="02020603050405020304" pitchFamily="18" charset="0"/>
                </a:rPr>
                <a:t>CCN</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2321" name="Line 31">
              <a:extLst>
                <a:ext uri="{FF2B5EF4-FFF2-40B4-BE49-F238E27FC236}">
                  <a16:creationId xmlns:a16="http://schemas.microsoft.com/office/drawing/2014/main" id="{E94967F4-B1B9-459A-A767-9089B92C0959}"/>
                </a:ext>
              </a:extLst>
            </p:cNvPr>
            <p:cNvSpPr>
              <a:spLocks noChangeShapeType="1"/>
            </p:cNvSpPr>
            <p:nvPr/>
          </p:nvSpPr>
          <p:spPr bwMode="auto">
            <a:xfrm>
              <a:off x="720" y="1096"/>
              <a:ext cx="4608"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322" name="Line 32">
              <a:extLst>
                <a:ext uri="{FF2B5EF4-FFF2-40B4-BE49-F238E27FC236}">
                  <a16:creationId xmlns:a16="http://schemas.microsoft.com/office/drawing/2014/main" id="{6373A546-117A-4628-B052-E47390E3E865}"/>
                </a:ext>
              </a:extLst>
            </p:cNvPr>
            <p:cNvSpPr>
              <a:spLocks noChangeShapeType="1"/>
            </p:cNvSpPr>
            <p:nvPr/>
          </p:nvSpPr>
          <p:spPr bwMode="auto">
            <a:xfrm>
              <a:off x="720" y="3360"/>
              <a:ext cx="4608"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323" name="Line 33">
              <a:extLst>
                <a:ext uri="{FF2B5EF4-FFF2-40B4-BE49-F238E27FC236}">
                  <a16:creationId xmlns:a16="http://schemas.microsoft.com/office/drawing/2014/main" id="{DFD32E75-7203-4E03-9420-B44B15ED9B42}"/>
                </a:ext>
              </a:extLst>
            </p:cNvPr>
            <p:cNvSpPr>
              <a:spLocks noChangeShapeType="1"/>
            </p:cNvSpPr>
            <p:nvPr/>
          </p:nvSpPr>
          <p:spPr bwMode="auto">
            <a:xfrm>
              <a:off x="720" y="1096"/>
              <a:ext cx="0" cy="2264"/>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324" name="Line 34">
              <a:extLst>
                <a:ext uri="{FF2B5EF4-FFF2-40B4-BE49-F238E27FC236}">
                  <a16:creationId xmlns:a16="http://schemas.microsoft.com/office/drawing/2014/main" id="{BF8966AE-364F-4298-81F4-E354BC6E7168}"/>
                </a:ext>
              </a:extLst>
            </p:cNvPr>
            <p:cNvSpPr>
              <a:spLocks noChangeShapeType="1"/>
            </p:cNvSpPr>
            <p:nvPr/>
          </p:nvSpPr>
          <p:spPr bwMode="auto">
            <a:xfrm>
              <a:off x="5328" y="1096"/>
              <a:ext cx="0" cy="2264"/>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325" name="Line 35">
              <a:extLst>
                <a:ext uri="{FF2B5EF4-FFF2-40B4-BE49-F238E27FC236}">
                  <a16:creationId xmlns:a16="http://schemas.microsoft.com/office/drawing/2014/main" id="{4E1FB826-1DB7-46CC-B094-5CC5601DC158}"/>
                </a:ext>
              </a:extLst>
            </p:cNvPr>
            <p:cNvSpPr>
              <a:spLocks noChangeShapeType="1"/>
            </p:cNvSpPr>
            <p:nvPr/>
          </p:nvSpPr>
          <p:spPr bwMode="auto">
            <a:xfrm>
              <a:off x="720" y="1383"/>
              <a:ext cx="4608"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326" name="Line 36">
              <a:extLst>
                <a:ext uri="{FF2B5EF4-FFF2-40B4-BE49-F238E27FC236}">
                  <a16:creationId xmlns:a16="http://schemas.microsoft.com/office/drawing/2014/main" id="{40510155-9655-4BFE-ACAD-77310CCA0AC4}"/>
                </a:ext>
              </a:extLst>
            </p:cNvPr>
            <p:cNvSpPr>
              <a:spLocks noChangeShapeType="1"/>
            </p:cNvSpPr>
            <p:nvPr/>
          </p:nvSpPr>
          <p:spPr bwMode="auto">
            <a:xfrm>
              <a:off x="1406" y="1096"/>
              <a:ext cx="0" cy="2264"/>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327" name="Line 37">
              <a:extLst>
                <a:ext uri="{FF2B5EF4-FFF2-40B4-BE49-F238E27FC236}">
                  <a16:creationId xmlns:a16="http://schemas.microsoft.com/office/drawing/2014/main" id="{912B3198-D62A-4162-B59D-83EC822112E7}"/>
                </a:ext>
              </a:extLst>
            </p:cNvPr>
            <p:cNvSpPr>
              <a:spLocks noChangeShapeType="1"/>
            </p:cNvSpPr>
            <p:nvPr/>
          </p:nvSpPr>
          <p:spPr bwMode="auto">
            <a:xfrm>
              <a:off x="3074" y="1096"/>
              <a:ext cx="0" cy="2264"/>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328" name="Line 38">
              <a:extLst>
                <a:ext uri="{FF2B5EF4-FFF2-40B4-BE49-F238E27FC236}">
                  <a16:creationId xmlns:a16="http://schemas.microsoft.com/office/drawing/2014/main" id="{9899DC2F-113C-4848-BDE2-70E0181FD122}"/>
                </a:ext>
              </a:extLst>
            </p:cNvPr>
            <p:cNvSpPr>
              <a:spLocks noChangeShapeType="1"/>
            </p:cNvSpPr>
            <p:nvPr/>
          </p:nvSpPr>
          <p:spPr bwMode="auto">
            <a:xfrm>
              <a:off x="3661" y="1096"/>
              <a:ext cx="0" cy="2264"/>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329" name="Line 39">
              <a:extLst>
                <a:ext uri="{FF2B5EF4-FFF2-40B4-BE49-F238E27FC236}">
                  <a16:creationId xmlns:a16="http://schemas.microsoft.com/office/drawing/2014/main" id="{A91AB404-DF17-443D-BCF3-FDDE6D306BD8}"/>
                </a:ext>
              </a:extLst>
            </p:cNvPr>
            <p:cNvSpPr>
              <a:spLocks noChangeShapeType="1"/>
            </p:cNvSpPr>
            <p:nvPr/>
          </p:nvSpPr>
          <p:spPr bwMode="auto">
            <a:xfrm>
              <a:off x="720" y="1670"/>
              <a:ext cx="4608"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330" name="Line 40">
              <a:extLst>
                <a:ext uri="{FF2B5EF4-FFF2-40B4-BE49-F238E27FC236}">
                  <a16:creationId xmlns:a16="http://schemas.microsoft.com/office/drawing/2014/main" id="{E7428576-B8BE-4592-B0C5-878C640885F8}"/>
                </a:ext>
              </a:extLst>
            </p:cNvPr>
            <p:cNvSpPr>
              <a:spLocks noChangeShapeType="1"/>
            </p:cNvSpPr>
            <p:nvPr/>
          </p:nvSpPr>
          <p:spPr bwMode="auto">
            <a:xfrm>
              <a:off x="720" y="1957"/>
              <a:ext cx="4608"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331" name="Line 41">
              <a:extLst>
                <a:ext uri="{FF2B5EF4-FFF2-40B4-BE49-F238E27FC236}">
                  <a16:creationId xmlns:a16="http://schemas.microsoft.com/office/drawing/2014/main" id="{41D5EF42-7032-4431-83AC-7621F36B93B1}"/>
                </a:ext>
              </a:extLst>
            </p:cNvPr>
            <p:cNvSpPr>
              <a:spLocks noChangeShapeType="1"/>
            </p:cNvSpPr>
            <p:nvPr/>
          </p:nvSpPr>
          <p:spPr bwMode="auto">
            <a:xfrm>
              <a:off x="720" y="2244"/>
              <a:ext cx="4608"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332" name="Line 42">
              <a:extLst>
                <a:ext uri="{FF2B5EF4-FFF2-40B4-BE49-F238E27FC236}">
                  <a16:creationId xmlns:a16="http://schemas.microsoft.com/office/drawing/2014/main" id="{62E6BA52-E93C-482D-84B9-8494D2C1A448}"/>
                </a:ext>
              </a:extLst>
            </p:cNvPr>
            <p:cNvSpPr>
              <a:spLocks noChangeShapeType="1"/>
            </p:cNvSpPr>
            <p:nvPr/>
          </p:nvSpPr>
          <p:spPr bwMode="auto">
            <a:xfrm>
              <a:off x="720" y="2531"/>
              <a:ext cx="4608"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333" name="Line 43">
              <a:extLst>
                <a:ext uri="{FF2B5EF4-FFF2-40B4-BE49-F238E27FC236}">
                  <a16:creationId xmlns:a16="http://schemas.microsoft.com/office/drawing/2014/main" id="{8EC58F2D-9795-4232-96F0-4DEDF37FEA8F}"/>
                </a:ext>
              </a:extLst>
            </p:cNvPr>
            <p:cNvSpPr>
              <a:spLocks noChangeShapeType="1"/>
            </p:cNvSpPr>
            <p:nvPr/>
          </p:nvSpPr>
          <p:spPr bwMode="auto">
            <a:xfrm>
              <a:off x="720" y="3049"/>
              <a:ext cx="4608"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pic>
          <p:nvPicPr>
            <p:cNvPr id="12334" name="Picture 44" descr="\bar \mathrm{C}">
              <a:extLst>
                <a:ext uri="{FF2B5EF4-FFF2-40B4-BE49-F238E27FC236}">
                  <a16:creationId xmlns:a16="http://schemas.microsoft.com/office/drawing/2014/main" id="{2B7EA548-9FB7-4A92-81B1-1C9A83C4FF9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20" y="2688"/>
              <a:ext cx="1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45" descr="\bar \mathrm{S}">
              <a:extLst>
                <a:ext uri="{FF2B5EF4-FFF2-40B4-BE49-F238E27FC236}">
                  <a16:creationId xmlns:a16="http://schemas.microsoft.com/office/drawing/2014/main" id="{5BB4B9A0-6E4A-45D7-8763-3D44BD450E5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68" y="3072"/>
              <a:ext cx="1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198" name="Text Box 46">
            <a:extLst>
              <a:ext uri="{FF2B5EF4-FFF2-40B4-BE49-F238E27FC236}">
                <a16:creationId xmlns:a16="http://schemas.microsoft.com/office/drawing/2014/main" id="{ADA61183-ACCC-48FA-89CF-BA61E93E9FCC}"/>
              </a:ext>
            </a:extLst>
          </p:cNvPr>
          <p:cNvSpPr txBox="1">
            <a:spLocks noChangeArrowheads="1"/>
          </p:cNvSpPr>
          <p:nvPr/>
        </p:nvSpPr>
        <p:spPr bwMode="auto">
          <a:xfrm>
            <a:off x="762000" y="152400"/>
            <a:ext cx="8001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US" altLang="zh-CN" sz="3600" b="1">
                <a:ea typeface="SimSun" panose="02010600030101010101" pitchFamily="2" charset="-122"/>
              </a:rPr>
              <a:t>Cement chemist notation</a:t>
            </a:r>
            <a:endParaRPr lang="en-US" altLang="zh-CN" sz="4400" b="1">
              <a:ea typeface="SimSun" panose="02010600030101010101" pitchFamily="2" charset="-122"/>
            </a:endParaRP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Cement chemist notation (CCN) was developed to simplify the formulas which cement chemists use on a daily basis. It is a sort of "short hand" way of writing the chemical formula of oxides of calcium, silicon, and various metals. Below is a list of all of the abbreviations used:</a:t>
            </a:r>
            <a:endParaRPr lang="en-US" altLang="en-US" sz="2400">
              <a:ea typeface="SimSun" panose="02010600030101010101" pitchFamily="2" charset="-122"/>
            </a:endParaRPr>
          </a:p>
        </p:txBody>
      </p:sp>
      <p:sp>
        <p:nvSpPr>
          <p:cNvPr id="177199" name="Text Box 47">
            <a:extLst>
              <a:ext uri="{FF2B5EF4-FFF2-40B4-BE49-F238E27FC236}">
                <a16:creationId xmlns:a16="http://schemas.microsoft.com/office/drawing/2014/main" id="{8D83665D-55F6-4F00-A25B-5FBC6D8DBC83}"/>
              </a:ext>
            </a:extLst>
          </p:cNvPr>
          <p:cNvSpPr txBox="1">
            <a:spLocks noChangeArrowheads="1"/>
          </p:cNvSpPr>
          <p:nvPr/>
        </p:nvSpPr>
        <p:spPr bwMode="auto">
          <a:xfrm>
            <a:off x="7650163" y="6316663"/>
            <a:ext cx="1417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i="1">
                <a:latin typeface="Bookman Old Style" panose="02050604050505020204" pitchFamily="18" charset="0"/>
              </a:rPr>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7199"/>
                                        </p:tgtEl>
                                        <p:attrNameLst>
                                          <p:attrName>style.visibility</p:attrName>
                                        </p:attrNameLst>
                                      </p:cBhvr>
                                      <p:to>
                                        <p:strVal val="visible"/>
                                      </p:to>
                                    </p:set>
                                    <p:anim calcmode="lin" valueType="num">
                                      <p:cBhvr additive="base">
                                        <p:cTn id="7" dur="500" fill="hold"/>
                                        <p:tgtEl>
                                          <p:spTgt spid="177199"/>
                                        </p:tgtEl>
                                        <p:attrNameLst>
                                          <p:attrName>ppt_x</p:attrName>
                                        </p:attrNameLst>
                                      </p:cBhvr>
                                      <p:tavLst>
                                        <p:tav tm="0">
                                          <p:val>
                                            <p:strVal val="#ppt_x"/>
                                          </p:val>
                                        </p:tav>
                                        <p:tav tm="100000">
                                          <p:val>
                                            <p:strVal val="#ppt_x"/>
                                          </p:val>
                                        </p:tav>
                                      </p:tavLst>
                                    </p:anim>
                                    <p:anim calcmode="lin" valueType="num">
                                      <p:cBhvr additive="base">
                                        <p:cTn id="8" dur="500" fill="hold"/>
                                        <p:tgtEl>
                                          <p:spTgt spid="1771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77198">
                                            <p:txEl>
                                              <p:pRg st="2" end="2"/>
                                            </p:txEl>
                                          </p:spTgt>
                                        </p:tgtEl>
                                        <p:attrNameLst>
                                          <p:attrName>style.visibility</p:attrName>
                                        </p:attrNameLst>
                                      </p:cBhvr>
                                      <p:to>
                                        <p:strVal val="visible"/>
                                      </p:to>
                                    </p:set>
                                    <p:animEffect transition="in" filter="box(in)">
                                      <p:cBhvr>
                                        <p:cTn id="13" dur="500"/>
                                        <p:tgtEl>
                                          <p:spTgt spid="17719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9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9F949F8-5962-4852-90F5-D80B28520700}"/>
              </a:ext>
            </a:extLst>
          </p:cNvPr>
          <p:cNvGrpSpPr>
            <a:grpSpLocks/>
          </p:cNvGrpSpPr>
          <p:nvPr/>
        </p:nvGrpSpPr>
        <p:grpSpPr bwMode="auto">
          <a:xfrm>
            <a:off x="228600" y="1600200"/>
            <a:ext cx="11353800" cy="3762375"/>
            <a:chOff x="96" y="1008"/>
            <a:chExt cx="7152" cy="2370"/>
          </a:xfrm>
        </p:grpSpPr>
        <p:sp>
          <p:nvSpPr>
            <p:cNvPr id="13316" name="Rectangle 3">
              <a:extLst>
                <a:ext uri="{FF2B5EF4-FFF2-40B4-BE49-F238E27FC236}">
                  <a16:creationId xmlns:a16="http://schemas.microsoft.com/office/drawing/2014/main" id="{FA9C4E75-B628-4E33-945B-DD3EE8F703A1}"/>
                </a:ext>
              </a:extLst>
            </p:cNvPr>
            <p:cNvSpPr>
              <a:spLocks noChangeArrowheads="1"/>
            </p:cNvSpPr>
            <p:nvPr/>
          </p:nvSpPr>
          <p:spPr bwMode="auto">
            <a:xfrm>
              <a:off x="200" y="1008"/>
              <a:ext cx="44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The oxides are used to build complex molecules such as</a:t>
              </a:r>
              <a:endParaRPr lang="en-US" altLang="zh-CN" sz="3600">
                <a:ea typeface="SimSun" panose="02010600030101010101" pitchFamily="2" charset="-122"/>
                <a:cs typeface="Times New Roman" panose="02020603050405020304" pitchFamily="18" charset="0"/>
              </a:endParaRPr>
            </a:p>
          </p:txBody>
        </p:sp>
        <p:sp>
          <p:nvSpPr>
            <p:cNvPr id="13317" name="Rectangle 4">
              <a:extLst>
                <a:ext uri="{FF2B5EF4-FFF2-40B4-BE49-F238E27FC236}">
                  <a16:creationId xmlns:a16="http://schemas.microsoft.com/office/drawing/2014/main" id="{09AF8D98-5ACB-4F88-A551-2B03B2E1DB16}"/>
                </a:ext>
              </a:extLst>
            </p:cNvPr>
            <p:cNvSpPr>
              <a:spLocks noChangeArrowheads="1"/>
            </p:cNvSpPr>
            <p:nvPr/>
          </p:nvSpPr>
          <p:spPr bwMode="auto">
            <a:xfrm>
              <a:off x="1488" y="1670"/>
              <a:ext cx="5760" cy="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3318" name="Rectangle 5">
              <a:extLst>
                <a:ext uri="{FF2B5EF4-FFF2-40B4-BE49-F238E27FC236}">
                  <a16:creationId xmlns:a16="http://schemas.microsoft.com/office/drawing/2014/main" id="{8C52A207-F4D5-41DF-8F49-CBE33B6CB35A}"/>
                </a:ext>
              </a:extLst>
            </p:cNvPr>
            <p:cNvSpPr>
              <a:spLocks noChangeArrowheads="1"/>
            </p:cNvSpPr>
            <p:nvPr/>
          </p:nvSpPr>
          <p:spPr bwMode="auto">
            <a:xfrm>
              <a:off x="2883" y="2783"/>
              <a:ext cx="2685" cy="59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Tetracalcium alumino ferrite</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3319" name="Rectangle 6">
              <a:extLst>
                <a:ext uri="{FF2B5EF4-FFF2-40B4-BE49-F238E27FC236}">
                  <a16:creationId xmlns:a16="http://schemas.microsoft.com/office/drawing/2014/main" id="{A31EB8FF-2EFF-4609-B74B-413611CACDD8}"/>
                </a:ext>
              </a:extLst>
            </p:cNvPr>
            <p:cNvSpPr>
              <a:spLocks noChangeArrowheads="1"/>
            </p:cNvSpPr>
            <p:nvPr/>
          </p:nvSpPr>
          <p:spPr bwMode="auto">
            <a:xfrm>
              <a:off x="829" y="2783"/>
              <a:ext cx="2054" cy="59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4 CaO • Al</a:t>
              </a:r>
              <a:r>
                <a:rPr lang="en-US" altLang="zh-CN" sz="2800" baseline="-30000">
                  <a:ea typeface="SimSun" panose="02010600030101010101" pitchFamily="2" charset="-122"/>
                  <a:cs typeface="Times New Roman" panose="02020603050405020304" pitchFamily="18" charset="0"/>
                </a:rPr>
                <a:t>2</a:t>
              </a:r>
              <a:r>
                <a:rPr lang="en-US" altLang="zh-CN" sz="2800">
                  <a:ea typeface="SimSun" panose="02010600030101010101" pitchFamily="2" charset="-122"/>
                  <a:cs typeface="Times New Roman" panose="02020603050405020304" pitchFamily="18" charset="0"/>
                </a:rPr>
                <a:t>O</a:t>
              </a:r>
              <a:r>
                <a:rPr lang="en-US" altLang="zh-CN" sz="2800" baseline="-30000">
                  <a:ea typeface="SimSun" panose="02010600030101010101" pitchFamily="2" charset="-122"/>
                  <a:cs typeface="Times New Roman" panose="02020603050405020304" pitchFamily="18" charset="0"/>
                </a:rPr>
                <a:t>3</a:t>
              </a:r>
              <a:r>
                <a:rPr lang="en-US" altLang="zh-CN" sz="2800">
                  <a:ea typeface="SimSun" panose="02010600030101010101" pitchFamily="2" charset="-122"/>
                  <a:cs typeface="Times New Roman" panose="02020603050405020304" pitchFamily="18" charset="0"/>
                </a:rPr>
                <a:t>•Fe</a:t>
              </a:r>
              <a:r>
                <a:rPr lang="en-US" altLang="zh-CN" sz="2800" baseline="-30000">
                  <a:ea typeface="SimSun" panose="02010600030101010101" pitchFamily="2" charset="-122"/>
                  <a:cs typeface="Times New Roman" panose="02020603050405020304" pitchFamily="18" charset="0"/>
                </a:rPr>
                <a:t>2</a:t>
              </a:r>
              <a:r>
                <a:rPr lang="en-US" altLang="zh-CN" sz="2800">
                  <a:ea typeface="SimSun" panose="02010600030101010101" pitchFamily="2" charset="-122"/>
                  <a:cs typeface="Times New Roman" panose="02020603050405020304" pitchFamily="18" charset="0"/>
                </a:rPr>
                <a:t>O</a:t>
              </a:r>
              <a:r>
                <a:rPr lang="en-US" altLang="zh-CN" sz="2800" baseline="-30000">
                  <a:ea typeface="SimSun" panose="02010600030101010101" pitchFamily="2" charset="-122"/>
                  <a:cs typeface="Times New Roman" panose="02020603050405020304" pitchFamily="18" charset="0"/>
                </a:rPr>
                <a:t>3</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3320" name="Rectangle 7">
              <a:extLst>
                <a:ext uri="{FF2B5EF4-FFF2-40B4-BE49-F238E27FC236}">
                  <a16:creationId xmlns:a16="http://schemas.microsoft.com/office/drawing/2014/main" id="{A7708D52-34EE-432E-B73C-C6FE7792B5D1}"/>
                </a:ext>
              </a:extLst>
            </p:cNvPr>
            <p:cNvSpPr>
              <a:spLocks noChangeArrowheads="1"/>
            </p:cNvSpPr>
            <p:nvPr/>
          </p:nvSpPr>
          <p:spPr bwMode="auto">
            <a:xfrm>
              <a:off x="96" y="2783"/>
              <a:ext cx="733" cy="59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C</a:t>
              </a:r>
              <a:r>
                <a:rPr lang="en-US" altLang="zh-CN" sz="2800" baseline="-30000">
                  <a:ea typeface="SimSun" panose="02010600030101010101" pitchFamily="2" charset="-122"/>
                  <a:cs typeface="Times New Roman" panose="02020603050405020304" pitchFamily="18" charset="0"/>
                </a:rPr>
                <a:t>4</a:t>
              </a:r>
              <a:r>
                <a:rPr lang="en-US" altLang="zh-CN" sz="2800">
                  <a:ea typeface="SimSun" panose="02010600030101010101" pitchFamily="2" charset="-122"/>
                  <a:cs typeface="Times New Roman" panose="02020603050405020304" pitchFamily="18" charset="0"/>
                </a:rPr>
                <a:t>AF</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3321" name="Rectangle 8">
              <a:extLst>
                <a:ext uri="{FF2B5EF4-FFF2-40B4-BE49-F238E27FC236}">
                  <a16:creationId xmlns:a16="http://schemas.microsoft.com/office/drawing/2014/main" id="{D4EEE2FF-17F7-4A67-BB5D-44130C6FC7D0}"/>
                </a:ext>
              </a:extLst>
            </p:cNvPr>
            <p:cNvSpPr>
              <a:spLocks noChangeArrowheads="1"/>
            </p:cNvSpPr>
            <p:nvPr/>
          </p:nvSpPr>
          <p:spPr bwMode="auto">
            <a:xfrm>
              <a:off x="2883" y="2457"/>
              <a:ext cx="2685" cy="32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Tricalcium aluminate</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3322" name="Rectangle 9">
              <a:extLst>
                <a:ext uri="{FF2B5EF4-FFF2-40B4-BE49-F238E27FC236}">
                  <a16:creationId xmlns:a16="http://schemas.microsoft.com/office/drawing/2014/main" id="{17DDF0F9-F229-4A49-8614-094B0F33B209}"/>
                </a:ext>
              </a:extLst>
            </p:cNvPr>
            <p:cNvSpPr>
              <a:spLocks noChangeArrowheads="1"/>
            </p:cNvSpPr>
            <p:nvPr/>
          </p:nvSpPr>
          <p:spPr bwMode="auto">
            <a:xfrm>
              <a:off x="829" y="2457"/>
              <a:ext cx="2054" cy="32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3 CaO • Al</a:t>
              </a:r>
              <a:r>
                <a:rPr lang="en-US" altLang="zh-CN" sz="2800" baseline="-30000">
                  <a:ea typeface="SimSun" panose="02010600030101010101" pitchFamily="2" charset="-122"/>
                  <a:cs typeface="Times New Roman" panose="02020603050405020304" pitchFamily="18" charset="0"/>
                </a:rPr>
                <a:t>2</a:t>
              </a:r>
              <a:r>
                <a:rPr lang="en-US" altLang="zh-CN" sz="2800">
                  <a:ea typeface="SimSun" panose="02010600030101010101" pitchFamily="2" charset="-122"/>
                  <a:cs typeface="Times New Roman" panose="02020603050405020304" pitchFamily="18" charset="0"/>
                </a:rPr>
                <a:t>O</a:t>
              </a:r>
              <a:r>
                <a:rPr lang="en-US" altLang="zh-CN" sz="2800" baseline="-30000">
                  <a:ea typeface="SimSun" panose="02010600030101010101" pitchFamily="2" charset="-122"/>
                  <a:cs typeface="Times New Roman" panose="02020603050405020304" pitchFamily="18" charset="0"/>
                </a:rPr>
                <a:t>3</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3323" name="Rectangle 10">
              <a:extLst>
                <a:ext uri="{FF2B5EF4-FFF2-40B4-BE49-F238E27FC236}">
                  <a16:creationId xmlns:a16="http://schemas.microsoft.com/office/drawing/2014/main" id="{9085C0E6-7905-4C81-A8DE-3C0DB14C6E14}"/>
                </a:ext>
              </a:extLst>
            </p:cNvPr>
            <p:cNvSpPr>
              <a:spLocks noChangeArrowheads="1"/>
            </p:cNvSpPr>
            <p:nvPr/>
          </p:nvSpPr>
          <p:spPr bwMode="auto">
            <a:xfrm>
              <a:off x="96" y="2457"/>
              <a:ext cx="733" cy="32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C</a:t>
              </a:r>
              <a:r>
                <a:rPr lang="en-US" altLang="zh-CN" sz="2800" baseline="-30000">
                  <a:ea typeface="SimSun" panose="02010600030101010101" pitchFamily="2" charset="-122"/>
                  <a:cs typeface="Times New Roman" panose="02020603050405020304" pitchFamily="18" charset="0"/>
                </a:rPr>
                <a:t>3</a:t>
              </a:r>
              <a:r>
                <a:rPr lang="en-US" altLang="zh-CN" sz="2800">
                  <a:ea typeface="SimSun" panose="02010600030101010101" pitchFamily="2" charset="-122"/>
                  <a:cs typeface="Times New Roman" panose="02020603050405020304" pitchFamily="18" charset="0"/>
                </a:rPr>
                <a:t>A</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3324" name="Rectangle 11">
              <a:extLst>
                <a:ext uri="{FF2B5EF4-FFF2-40B4-BE49-F238E27FC236}">
                  <a16:creationId xmlns:a16="http://schemas.microsoft.com/office/drawing/2014/main" id="{D5822AC4-B0AC-4040-8FC3-2F2C91083FB4}"/>
                </a:ext>
              </a:extLst>
            </p:cNvPr>
            <p:cNvSpPr>
              <a:spLocks noChangeArrowheads="1"/>
            </p:cNvSpPr>
            <p:nvPr/>
          </p:nvSpPr>
          <p:spPr bwMode="auto">
            <a:xfrm>
              <a:off x="2883" y="2131"/>
              <a:ext cx="2685" cy="32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Dicalcium silicate</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3325" name="Rectangle 12">
              <a:extLst>
                <a:ext uri="{FF2B5EF4-FFF2-40B4-BE49-F238E27FC236}">
                  <a16:creationId xmlns:a16="http://schemas.microsoft.com/office/drawing/2014/main" id="{E031B01D-7B58-44AE-9924-2FD0EEE22D50}"/>
                </a:ext>
              </a:extLst>
            </p:cNvPr>
            <p:cNvSpPr>
              <a:spLocks noChangeArrowheads="1"/>
            </p:cNvSpPr>
            <p:nvPr/>
          </p:nvSpPr>
          <p:spPr bwMode="auto">
            <a:xfrm>
              <a:off x="829" y="2131"/>
              <a:ext cx="2054" cy="32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2 CaO • SiO</a:t>
              </a:r>
              <a:r>
                <a:rPr lang="en-US" altLang="zh-CN" sz="2800" baseline="-30000">
                  <a:ea typeface="SimSun" panose="02010600030101010101" pitchFamily="2" charset="-122"/>
                  <a:cs typeface="Times New Roman" panose="02020603050405020304" pitchFamily="18" charset="0"/>
                </a:rPr>
                <a:t>2</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3326" name="Rectangle 13">
              <a:extLst>
                <a:ext uri="{FF2B5EF4-FFF2-40B4-BE49-F238E27FC236}">
                  <a16:creationId xmlns:a16="http://schemas.microsoft.com/office/drawing/2014/main" id="{D9C1E02B-B3F4-4529-8B96-3EFE700B5BA9}"/>
                </a:ext>
              </a:extLst>
            </p:cNvPr>
            <p:cNvSpPr>
              <a:spLocks noChangeArrowheads="1"/>
            </p:cNvSpPr>
            <p:nvPr/>
          </p:nvSpPr>
          <p:spPr bwMode="auto">
            <a:xfrm>
              <a:off x="96" y="2131"/>
              <a:ext cx="733" cy="32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C</a:t>
              </a:r>
              <a:r>
                <a:rPr lang="en-US" altLang="zh-CN" sz="2800" baseline="-30000">
                  <a:ea typeface="SimSun" panose="02010600030101010101" pitchFamily="2" charset="-122"/>
                  <a:cs typeface="Times New Roman" panose="02020603050405020304" pitchFamily="18" charset="0"/>
                </a:rPr>
                <a:t>2</a:t>
              </a:r>
              <a:r>
                <a:rPr lang="en-US" altLang="zh-CN" sz="2800">
                  <a:ea typeface="SimSun" panose="02010600030101010101" pitchFamily="2" charset="-122"/>
                  <a:cs typeface="Times New Roman" panose="02020603050405020304" pitchFamily="18" charset="0"/>
                </a:rPr>
                <a:t>S</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3327" name="Rectangle 14">
              <a:extLst>
                <a:ext uri="{FF2B5EF4-FFF2-40B4-BE49-F238E27FC236}">
                  <a16:creationId xmlns:a16="http://schemas.microsoft.com/office/drawing/2014/main" id="{D7FAE0E1-A6BD-4124-AC5E-61FB227B2700}"/>
                </a:ext>
              </a:extLst>
            </p:cNvPr>
            <p:cNvSpPr>
              <a:spLocks noChangeArrowheads="1"/>
            </p:cNvSpPr>
            <p:nvPr/>
          </p:nvSpPr>
          <p:spPr bwMode="auto">
            <a:xfrm>
              <a:off x="2883" y="1536"/>
              <a:ext cx="2685" cy="59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Tricalcium silicate</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3328" name="Rectangle 15">
              <a:extLst>
                <a:ext uri="{FF2B5EF4-FFF2-40B4-BE49-F238E27FC236}">
                  <a16:creationId xmlns:a16="http://schemas.microsoft.com/office/drawing/2014/main" id="{5B1C3177-52B9-4804-AE5D-F0FA45E1526C}"/>
                </a:ext>
              </a:extLst>
            </p:cNvPr>
            <p:cNvSpPr>
              <a:spLocks noChangeArrowheads="1"/>
            </p:cNvSpPr>
            <p:nvPr/>
          </p:nvSpPr>
          <p:spPr bwMode="auto">
            <a:xfrm>
              <a:off x="829" y="1536"/>
              <a:ext cx="2054" cy="59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3 CaO • SiO</a:t>
              </a:r>
              <a:r>
                <a:rPr lang="en-US" altLang="zh-CN" sz="2800" baseline="-30000">
                  <a:ea typeface="SimSun" panose="02010600030101010101" pitchFamily="2" charset="-122"/>
                  <a:cs typeface="Times New Roman" panose="02020603050405020304" pitchFamily="18" charset="0"/>
                </a:rPr>
                <a:t>2</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3329" name="Rectangle 16">
              <a:extLst>
                <a:ext uri="{FF2B5EF4-FFF2-40B4-BE49-F238E27FC236}">
                  <a16:creationId xmlns:a16="http://schemas.microsoft.com/office/drawing/2014/main" id="{C52411DF-F448-4ACD-84D5-B069217602E8}"/>
                </a:ext>
              </a:extLst>
            </p:cNvPr>
            <p:cNvSpPr>
              <a:spLocks noChangeArrowheads="1"/>
            </p:cNvSpPr>
            <p:nvPr/>
          </p:nvSpPr>
          <p:spPr bwMode="auto">
            <a:xfrm>
              <a:off x="96" y="1536"/>
              <a:ext cx="733" cy="59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zh-CN" sz="2800">
                <a:ea typeface="SimSun" panose="02010600030101010101" pitchFamily="2" charset="-122"/>
                <a:cs typeface="Times New Roman" panose="02020603050405020304" pitchFamily="18" charset="0"/>
              </a:endParaRPr>
            </a:p>
            <a:p>
              <a:r>
                <a:rPr lang="en-US" altLang="zh-CN" sz="2800">
                  <a:ea typeface="SimSun" panose="02010600030101010101" pitchFamily="2" charset="-122"/>
                  <a:cs typeface="Times New Roman" panose="02020603050405020304" pitchFamily="18" charset="0"/>
                </a:rPr>
                <a:t>C</a:t>
              </a:r>
              <a:r>
                <a:rPr lang="en-US" altLang="zh-CN" sz="2800" baseline="-30000">
                  <a:ea typeface="SimSun" panose="02010600030101010101" pitchFamily="2" charset="-122"/>
                  <a:cs typeface="Times New Roman" panose="02020603050405020304" pitchFamily="18" charset="0"/>
                </a:rPr>
                <a:t>3</a:t>
              </a:r>
              <a:r>
                <a:rPr lang="en-US" altLang="zh-CN" sz="2800">
                  <a:ea typeface="SimSun" panose="02010600030101010101" pitchFamily="2" charset="-122"/>
                  <a:cs typeface="Times New Roman" panose="02020603050405020304" pitchFamily="18" charset="0"/>
                </a:rPr>
                <a:t>S</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3330" name="Line 17">
              <a:extLst>
                <a:ext uri="{FF2B5EF4-FFF2-40B4-BE49-F238E27FC236}">
                  <a16:creationId xmlns:a16="http://schemas.microsoft.com/office/drawing/2014/main" id="{36DC6942-AC00-41F3-8805-1B6775F60836}"/>
                </a:ext>
              </a:extLst>
            </p:cNvPr>
            <p:cNvSpPr>
              <a:spLocks noChangeShapeType="1"/>
            </p:cNvSpPr>
            <p:nvPr/>
          </p:nvSpPr>
          <p:spPr bwMode="auto">
            <a:xfrm>
              <a:off x="96" y="1536"/>
              <a:ext cx="5472"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331" name="Line 18">
              <a:extLst>
                <a:ext uri="{FF2B5EF4-FFF2-40B4-BE49-F238E27FC236}">
                  <a16:creationId xmlns:a16="http://schemas.microsoft.com/office/drawing/2014/main" id="{D05B9E43-4086-46D8-BE06-A639950B7ABB}"/>
                </a:ext>
              </a:extLst>
            </p:cNvPr>
            <p:cNvSpPr>
              <a:spLocks noChangeShapeType="1"/>
            </p:cNvSpPr>
            <p:nvPr/>
          </p:nvSpPr>
          <p:spPr bwMode="auto">
            <a:xfrm>
              <a:off x="96" y="3378"/>
              <a:ext cx="5472"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332" name="Line 19">
              <a:extLst>
                <a:ext uri="{FF2B5EF4-FFF2-40B4-BE49-F238E27FC236}">
                  <a16:creationId xmlns:a16="http://schemas.microsoft.com/office/drawing/2014/main" id="{ABC1C941-584B-497D-A04F-6DF9D9530E05}"/>
                </a:ext>
              </a:extLst>
            </p:cNvPr>
            <p:cNvSpPr>
              <a:spLocks noChangeShapeType="1"/>
            </p:cNvSpPr>
            <p:nvPr/>
          </p:nvSpPr>
          <p:spPr bwMode="auto">
            <a:xfrm>
              <a:off x="96" y="1536"/>
              <a:ext cx="0" cy="1842"/>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333" name="Line 20">
              <a:extLst>
                <a:ext uri="{FF2B5EF4-FFF2-40B4-BE49-F238E27FC236}">
                  <a16:creationId xmlns:a16="http://schemas.microsoft.com/office/drawing/2014/main" id="{D2A8FD13-7805-4C82-81B3-67881A3ECCA7}"/>
                </a:ext>
              </a:extLst>
            </p:cNvPr>
            <p:cNvSpPr>
              <a:spLocks noChangeShapeType="1"/>
            </p:cNvSpPr>
            <p:nvPr/>
          </p:nvSpPr>
          <p:spPr bwMode="auto">
            <a:xfrm>
              <a:off x="5568" y="1536"/>
              <a:ext cx="0" cy="1842"/>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334" name="Line 21">
              <a:extLst>
                <a:ext uri="{FF2B5EF4-FFF2-40B4-BE49-F238E27FC236}">
                  <a16:creationId xmlns:a16="http://schemas.microsoft.com/office/drawing/2014/main" id="{ADACB7C8-8571-456D-88D3-3EE523DCFDAF}"/>
                </a:ext>
              </a:extLst>
            </p:cNvPr>
            <p:cNvSpPr>
              <a:spLocks noChangeShapeType="1"/>
            </p:cNvSpPr>
            <p:nvPr/>
          </p:nvSpPr>
          <p:spPr bwMode="auto">
            <a:xfrm>
              <a:off x="96" y="2131"/>
              <a:ext cx="5472"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335" name="Line 22">
              <a:extLst>
                <a:ext uri="{FF2B5EF4-FFF2-40B4-BE49-F238E27FC236}">
                  <a16:creationId xmlns:a16="http://schemas.microsoft.com/office/drawing/2014/main" id="{689FBCAC-2A9C-4DCE-8A9B-82454AB0A7F9}"/>
                </a:ext>
              </a:extLst>
            </p:cNvPr>
            <p:cNvSpPr>
              <a:spLocks noChangeShapeType="1"/>
            </p:cNvSpPr>
            <p:nvPr/>
          </p:nvSpPr>
          <p:spPr bwMode="auto">
            <a:xfrm>
              <a:off x="829" y="1536"/>
              <a:ext cx="0" cy="1842"/>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336" name="Line 23">
              <a:extLst>
                <a:ext uri="{FF2B5EF4-FFF2-40B4-BE49-F238E27FC236}">
                  <a16:creationId xmlns:a16="http://schemas.microsoft.com/office/drawing/2014/main" id="{698AAA8C-D7E7-40BC-BF15-3E1AC2D76497}"/>
                </a:ext>
              </a:extLst>
            </p:cNvPr>
            <p:cNvSpPr>
              <a:spLocks noChangeShapeType="1"/>
            </p:cNvSpPr>
            <p:nvPr/>
          </p:nvSpPr>
          <p:spPr bwMode="auto">
            <a:xfrm>
              <a:off x="2883" y="1536"/>
              <a:ext cx="0" cy="1842"/>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337" name="Line 24">
              <a:extLst>
                <a:ext uri="{FF2B5EF4-FFF2-40B4-BE49-F238E27FC236}">
                  <a16:creationId xmlns:a16="http://schemas.microsoft.com/office/drawing/2014/main" id="{E2400C6D-010B-4AC5-B20F-BFB308AEA3FB}"/>
                </a:ext>
              </a:extLst>
            </p:cNvPr>
            <p:cNvSpPr>
              <a:spLocks noChangeShapeType="1"/>
            </p:cNvSpPr>
            <p:nvPr/>
          </p:nvSpPr>
          <p:spPr bwMode="auto">
            <a:xfrm>
              <a:off x="96" y="2457"/>
              <a:ext cx="5472"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338" name="Line 25">
              <a:extLst>
                <a:ext uri="{FF2B5EF4-FFF2-40B4-BE49-F238E27FC236}">
                  <a16:creationId xmlns:a16="http://schemas.microsoft.com/office/drawing/2014/main" id="{EB476490-69AF-4028-9933-2FBD7B39069A}"/>
                </a:ext>
              </a:extLst>
            </p:cNvPr>
            <p:cNvSpPr>
              <a:spLocks noChangeShapeType="1"/>
            </p:cNvSpPr>
            <p:nvPr/>
          </p:nvSpPr>
          <p:spPr bwMode="auto">
            <a:xfrm>
              <a:off x="96" y="2783"/>
              <a:ext cx="5472"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grpSp>
      <p:sp>
        <p:nvSpPr>
          <p:cNvPr id="13315" name="Text Box 26">
            <a:extLst>
              <a:ext uri="{FF2B5EF4-FFF2-40B4-BE49-F238E27FC236}">
                <a16:creationId xmlns:a16="http://schemas.microsoft.com/office/drawing/2014/main" id="{0FE617D3-C029-4DB5-B32E-BB1993451C62}"/>
              </a:ext>
            </a:extLst>
          </p:cNvPr>
          <p:cNvSpPr txBox="1">
            <a:spLocks noChangeArrowheads="1"/>
          </p:cNvSpPr>
          <p:nvPr/>
        </p:nvSpPr>
        <p:spPr bwMode="auto">
          <a:xfrm>
            <a:off x="7620000" y="6324600"/>
            <a:ext cx="1417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i="1">
                <a:latin typeface="Bookman Old Style" panose="02050604050505020204" pitchFamily="18" charset="0"/>
              </a:rPr>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F6333A2-C3DE-4E44-8DE4-EFE901EADECF}"/>
              </a:ext>
            </a:extLst>
          </p:cNvPr>
          <p:cNvGrpSpPr>
            <a:grpSpLocks/>
          </p:cNvGrpSpPr>
          <p:nvPr/>
        </p:nvGrpSpPr>
        <p:grpSpPr bwMode="auto">
          <a:xfrm>
            <a:off x="0" y="576263"/>
            <a:ext cx="9144000" cy="5700712"/>
            <a:chOff x="0" y="363"/>
            <a:chExt cx="5760" cy="3591"/>
          </a:xfrm>
        </p:grpSpPr>
        <p:sp>
          <p:nvSpPr>
            <p:cNvPr id="14340" name="Rectangle 3">
              <a:extLst>
                <a:ext uri="{FF2B5EF4-FFF2-40B4-BE49-F238E27FC236}">
                  <a16:creationId xmlns:a16="http://schemas.microsoft.com/office/drawing/2014/main" id="{42CE44A7-87F2-4D64-BEAC-3E14C1CAE89A}"/>
                </a:ext>
              </a:extLst>
            </p:cNvPr>
            <p:cNvSpPr>
              <a:spLocks noChangeArrowheads="1"/>
            </p:cNvSpPr>
            <p:nvPr/>
          </p:nvSpPr>
          <p:spPr bwMode="auto">
            <a:xfrm>
              <a:off x="0" y="2131"/>
              <a:ext cx="5760" cy="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14341" name="Group 4">
              <a:extLst>
                <a:ext uri="{FF2B5EF4-FFF2-40B4-BE49-F238E27FC236}">
                  <a16:creationId xmlns:a16="http://schemas.microsoft.com/office/drawing/2014/main" id="{8F55D4D8-5BAB-4253-8BB8-5892312F6CF1}"/>
                </a:ext>
              </a:extLst>
            </p:cNvPr>
            <p:cNvGrpSpPr>
              <a:grpSpLocks/>
            </p:cNvGrpSpPr>
            <p:nvPr/>
          </p:nvGrpSpPr>
          <p:grpSpPr bwMode="auto">
            <a:xfrm>
              <a:off x="336" y="2112"/>
              <a:ext cx="5136" cy="1842"/>
              <a:chOff x="336" y="2112"/>
              <a:chExt cx="5136" cy="1842"/>
            </a:xfrm>
          </p:grpSpPr>
          <p:sp>
            <p:nvSpPr>
              <p:cNvPr id="14348" name="Rectangle 5">
                <a:extLst>
                  <a:ext uri="{FF2B5EF4-FFF2-40B4-BE49-F238E27FC236}">
                    <a16:creationId xmlns:a16="http://schemas.microsoft.com/office/drawing/2014/main" id="{75D9ABD5-D7A5-4265-A067-33684B547E0B}"/>
                  </a:ext>
                </a:extLst>
              </p:cNvPr>
              <p:cNvSpPr>
                <a:spLocks noChangeArrowheads="1"/>
              </p:cNvSpPr>
              <p:nvPr/>
            </p:nvSpPr>
            <p:spPr bwMode="auto">
              <a:xfrm>
                <a:off x="1074" y="3628"/>
                <a:ext cx="4398" cy="32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           H</a:t>
                </a:r>
                <a:r>
                  <a:rPr lang="en-US" altLang="zh-CN" sz="2800" baseline="-30000">
                    <a:ea typeface="SimSun" panose="02010600030101010101" pitchFamily="2" charset="-122"/>
                    <a:cs typeface="Times New Roman" panose="02020603050405020304" pitchFamily="18" charset="0"/>
                  </a:rPr>
                  <a:t>12</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4349" name="Rectangle 6">
                <a:extLst>
                  <a:ext uri="{FF2B5EF4-FFF2-40B4-BE49-F238E27FC236}">
                    <a16:creationId xmlns:a16="http://schemas.microsoft.com/office/drawing/2014/main" id="{142C033B-099C-4756-8772-A275D2050272}"/>
                  </a:ext>
                </a:extLst>
              </p:cNvPr>
              <p:cNvSpPr>
                <a:spLocks noChangeArrowheads="1"/>
              </p:cNvSpPr>
              <p:nvPr/>
            </p:nvSpPr>
            <p:spPr bwMode="auto">
              <a:xfrm>
                <a:off x="336" y="3628"/>
                <a:ext cx="738" cy="32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AFm</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4350" name="Rectangle 7">
                <a:extLst>
                  <a:ext uri="{FF2B5EF4-FFF2-40B4-BE49-F238E27FC236}">
                    <a16:creationId xmlns:a16="http://schemas.microsoft.com/office/drawing/2014/main" id="{3B0A7614-38F1-4949-8F7E-B54868EA47AA}"/>
                  </a:ext>
                </a:extLst>
              </p:cNvPr>
              <p:cNvSpPr>
                <a:spLocks noChangeArrowheads="1"/>
              </p:cNvSpPr>
              <p:nvPr/>
            </p:nvSpPr>
            <p:spPr bwMode="auto">
              <a:xfrm>
                <a:off x="1074" y="3302"/>
                <a:ext cx="4398" cy="32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baseline="-30000">
                    <a:ea typeface="SimSun" panose="02010600030101010101" pitchFamily="2" charset="-122"/>
                    <a:cs typeface="Times New Roman" panose="02020603050405020304" pitchFamily="18" charset="0"/>
                  </a:rPr>
                  <a:t>                  3</a:t>
                </a:r>
                <a:r>
                  <a:rPr lang="en-US" altLang="zh-CN" sz="2800">
                    <a:ea typeface="SimSun" panose="02010600030101010101" pitchFamily="2" charset="-122"/>
                    <a:cs typeface="Times New Roman" panose="02020603050405020304" pitchFamily="18" charset="0"/>
                  </a:rPr>
                  <a:t>H</a:t>
                </a:r>
                <a:r>
                  <a:rPr lang="en-US" altLang="zh-CN" sz="2800" baseline="-30000">
                    <a:ea typeface="SimSun" panose="02010600030101010101" pitchFamily="2" charset="-122"/>
                    <a:cs typeface="Times New Roman" panose="02020603050405020304" pitchFamily="18" charset="0"/>
                  </a:rPr>
                  <a:t>30-32</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4351" name="Rectangle 8">
                <a:extLst>
                  <a:ext uri="{FF2B5EF4-FFF2-40B4-BE49-F238E27FC236}">
                    <a16:creationId xmlns:a16="http://schemas.microsoft.com/office/drawing/2014/main" id="{AC1DDD80-7CF8-4167-94DC-6FB467381CC8}"/>
                  </a:ext>
                </a:extLst>
              </p:cNvPr>
              <p:cNvSpPr>
                <a:spLocks noChangeArrowheads="1"/>
              </p:cNvSpPr>
              <p:nvPr/>
            </p:nvSpPr>
            <p:spPr bwMode="auto">
              <a:xfrm>
                <a:off x="336" y="3302"/>
                <a:ext cx="738" cy="32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AFt</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4352" name="Rectangle 9">
                <a:extLst>
                  <a:ext uri="{FF2B5EF4-FFF2-40B4-BE49-F238E27FC236}">
                    <a16:creationId xmlns:a16="http://schemas.microsoft.com/office/drawing/2014/main" id="{1CAD5B30-0ABF-4FBF-A7A8-CFB1FF8395C3}"/>
                  </a:ext>
                </a:extLst>
              </p:cNvPr>
              <p:cNvSpPr>
                <a:spLocks noChangeArrowheads="1"/>
              </p:cNvSpPr>
              <p:nvPr/>
            </p:nvSpPr>
            <p:spPr bwMode="auto">
              <a:xfrm>
                <a:off x="1074" y="2976"/>
                <a:ext cx="4398" cy="32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This is even more complex than CSH</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4353" name="Rectangle 10">
                <a:extLst>
                  <a:ext uri="{FF2B5EF4-FFF2-40B4-BE49-F238E27FC236}">
                    <a16:creationId xmlns:a16="http://schemas.microsoft.com/office/drawing/2014/main" id="{A3D51EB8-8315-46C9-A9B3-B02DB5AF7627}"/>
                  </a:ext>
                </a:extLst>
              </p:cNvPr>
              <p:cNvSpPr>
                <a:spLocks noChangeArrowheads="1"/>
              </p:cNvSpPr>
              <p:nvPr/>
            </p:nvSpPr>
            <p:spPr bwMode="auto">
              <a:xfrm>
                <a:off x="336" y="2976"/>
                <a:ext cx="738" cy="326"/>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CAH</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4354" name="Rectangle 11">
                <a:extLst>
                  <a:ext uri="{FF2B5EF4-FFF2-40B4-BE49-F238E27FC236}">
                    <a16:creationId xmlns:a16="http://schemas.microsoft.com/office/drawing/2014/main" id="{CB8B4F14-7C5D-415B-9142-93A93FBFB0C7}"/>
                  </a:ext>
                </a:extLst>
              </p:cNvPr>
              <p:cNvSpPr>
                <a:spLocks noChangeArrowheads="1"/>
              </p:cNvSpPr>
              <p:nvPr/>
            </p:nvSpPr>
            <p:spPr bwMode="auto">
              <a:xfrm>
                <a:off x="1074" y="2112"/>
                <a:ext cx="4398" cy="864"/>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2(CaO) • SiO</a:t>
                </a:r>
                <a:r>
                  <a:rPr lang="en-US" altLang="zh-CN" sz="2800" baseline="-30000">
                    <a:ea typeface="SimSun" panose="02010600030101010101" pitchFamily="2" charset="-122"/>
                    <a:cs typeface="Times New Roman" panose="02020603050405020304" pitchFamily="18" charset="0"/>
                  </a:rPr>
                  <a:t>2</a:t>
                </a:r>
                <a:r>
                  <a:rPr lang="en-US" altLang="zh-CN" sz="2800">
                    <a:ea typeface="SimSun" panose="02010600030101010101" pitchFamily="2" charset="-122"/>
                    <a:cs typeface="Times New Roman" panose="02020603050405020304" pitchFamily="18" charset="0"/>
                  </a:rPr>
                  <a:t> • 0.9-1.25(H</a:t>
                </a:r>
                <a:r>
                  <a:rPr lang="en-US" altLang="zh-CN" sz="2800" baseline="-30000">
                    <a:ea typeface="SimSun" panose="02010600030101010101" pitchFamily="2" charset="-122"/>
                    <a:cs typeface="Times New Roman" panose="02020603050405020304" pitchFamily="18" charset="0"/>
                  </a:rPr>
                  <a:t>2</a:t>
                </a:r>
                <a:r>
                  <a:rPr lang="en-US" altLang="zh-CN" sz="2800">
                    <a:ea typeface="SimSun" panose="02010600030101010101" pitchFamily="2" charset="-122"/>
                    <a:cs typeface="Times New Roman" panose="02020603050405020304" pitchFamily="18" charset="0"/>
                  </a:rPr>
                  <a:t>O) and/or</a:t>
                </a:r>
                <a:br>
                  <a:rPr lang="en-US" altLang="zh-CN" sz="2800">
                    <a:ea typeface="SimSun" panose="02010600030101010101" pitchFamily="2" charset="-122"/>
                    <a:cs typeface="Times New Roman" panose="02020603050405020304" pitchFamily="18" charset="0"/>
                  </a:rPr>
                </a:br>
                <a:r>
                  <a:rPr lang="en-US" altLang="zh-CN" sz="2800">
                    <a:ea typeface="SimSun" panose="02010600030101010101" pitchFamily="2" charset="-122"/>
                    <a:cs typeface="Times New Roman" panose="02020603050405020304" pitchFamily="18" charset="0"/>
                  </a:rPr>
                  <a:t>CaO • SiO</a:t>
                </a:r>
                <a:r>
                  <a:rPr lang="en-US" altLang="zh-CN" sz="2800" baseline="-30000">
                    <a:ea typeface="SimSun" panose="02010600030101010101" pitchFamily="2" charset="-122"/>
                    <a:cs typeface="Times New Roman" panose="02020603050405020304" pitchFamily="18" charset="0"/>
                  </a:rPr>
                  <a:t>2</a:t>
                </a:r>
                <a:r>
                  <a:rPr lang="en-US" altLang="zh-CN" sz="2800">
                    <a:ea typeface="SimSun" panose="02010600030101010101" pitchFamily="2" charset="-122"/>
                    <a:cs typeface="Times New Roman" panose="02020603050405020304" pitchFamily="18" charset="0"/>
                  </a:rPr>
                  <a:t> • 1.1(H</a:t>
                </a:r>
                <a:r>
                  <a:rPr lang="en-US" altLang="zh-CN" sz="2800" baseline="-30000">
                    <a:ea typeface="SimSun" panose="02010600030101010101" pitchFamily="2" charset="-122"/>
                    <a:cs typeface="Times New Roman" panose="02020603050405020304" pitchFamily="18" charset="0"/>
                  </a:rPr>
                  <a:t>2</a:t>
                </a:r>
                <a:r>
                  <a:rPr lang="en-US" altLang="zh-CN" sz="2800">
                    <a:ea typeface="SimSun" panose="02010600030101010101" pitchFamily="2" charset="-122"/>
                    <a:cs typeface="Times New Roman" panose="02020603050405020304" pitchFamily="18" charset="0"/>
                  </a:rPr>
                  <a:t>O) and/or</a:t>
                </a:r>
                <a:br>
                  <a:rPr lang="en-US" altLang="zh-CN" sz="2800">
                    <a:ea typeface="SimSun" panose="02010600030101010101" pitchFamily="2" charset="-122"/>
                    <a:cs typeface="Times New Roman" panose="02020603050405020304" pitchFamily="18" charset="0"/>
                  </a:rPr>
                </a:br>
                <a:r>
                  <a:rPr lang="en-US" altLang="zh-CN" sz="2800">
                    <a:ea typeface="SimSun" panose="02010600030101010101" pitchFamily="2" charset="-122"/>
                    <a:cs typeface="Times New Roman" panose="02020603050405020304" pitchFamily="18" charset="0"/>
                  </a:rPr>
                  <a:t>0.8-1.5(CaO) • SiO</a:t>
                </a:r>
                <a:r>
                  <a:rPr lang="en-US" altLang="zh-CN" sz="2800" baseline="-30000">
                    <a:ea typeface="SimSun" panose="02010600030101010101" pitchFamily="2" charset="-122"/>
                    <a:cs typeface="Times New Roman" panose="02020603050405020304" pitchFamily="18" charset="0"/>
                  </a:rPr>
                  <a:t>2</a:t>
                </a:r>
                <a:r>
                  <a:rPr lang="en-US" altLang="zh-CN" sz="2800">
                    <a:ea typeface="SimSun" panose="02010600030101010101" pitchFamily="2" charset="-122"/>
                    <a:cs typeface="Times New Roman" panose="02020603050405020304" pitchFamily="18" charset="0"/>
                  </a:rPr>
                  <a:t> • 1.0-2.5(H</a:t>
                </a:r>
                <a:r>
                  <a:rPr lang="en-US" altLang="zh-CN" sz="2800" baseline="-30000">
                    <a:ea typeface="SimSun" panose="02010600030101010101" pitchFamily="2" charset="-122"/>
                    <a:cs typeface="Times New Roman" panose="02020603050405020304" pitchFamily="18" charset="0"/>
                  </a:rPr>
                  <a:t>2</a:t>
                </a:r>
                <a:r>
                  <a:rPr lang="en-US" altLang="zh-CN" sz="2800">
                    <a:ea typeface="SimSun" panose="02010600030101010101" pitchFamily="2" charset="-122"/>
                    <a:cs typeface="Times New Roman" panose="02020603050405020304" pitchFamily="18" charset="0"/>
                  </a:rPr>
                  <a:t>O) and more!</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4355" name="Rectangle 12">
                <a:extLst>
                  <a:ext uri="{FF2B5EF4-FFF2-40B4-BE49-F238E27FC236}">
                    <a16:creationId xmlns:a16="http://schemas.microsoft.com/office/drawing/2014/main" id="{8DB61A91-E554-447F-826C-B6BAF76D6698}"/>
                  </a:ext>
                </a:extLst>
              </p:cNvPr>
              <p:cNvSpPr>
                <a:spLocks noChangeArrowheads="1"/>
              </p:cNvSpPr>
              <p:nvPr/>
            </p:nvSpPr>
            <p:spPr bwMode="auto">
              <a:xfrm>
                <a:off x="336" y="2112"/>
                <a:ext cx="738" cy="864"/>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CSH</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14356" name="Line 13">
                <a:extLst>
                  <a:ext uri="{FF2B5EF4-FFF2-40B4-BE49-F238E27FC236}">
                    <a16:creationId xmlns:a16="http://schemas.microsoft.com/office/drawing/2014/main" id="{82131729-468A-4855-84FB-B3AF053AE360}"/>
                  </a:ext>
                </a:extLst>
              </p:cNvPr>
              <p:cNvSpPr>
                <a:spLocks noChangeShapeType="1"/>
              </p:cNvSpPr>
              <p:nvPr/>
            </p:nvSpPr>
            <p:spPr bwMode="auto">
              <a:xfrm>
                <a:off x="336" y="2112"/>
                <a:ext cx="5136"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4357" name="Line 14">
                <a:extLst>
                  <a:ext uri="{FF2B5EF4-FFF2-40B4-BE49-F238E27FC236}">
                    <a16:creationId xmlns:a16="http://schemas.microsoft.com/office/drawing/2014/main" id="{6ACD264B-F9B3-4515-ADD8-EA2DF0E695F6}"/>
                  </a:ext>
                </a:extLst>
              </p:cNvPr>
              <p:cNvSpPr>
                <a:spLocks noChangeShapeType="1"/>
              </p:cNvSpPr>
              <p:nvPr/>
            </p:nvSpPr>
            <p:spPr bwMode="auto">
              <a:xfrm>
                <a:off x="336" y="3954"/>
                <a:ext cx="5136"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4358" name="Line 15">
                <a:extLst>
                  <a:ext uri="{FF2B5EF4-FFF2-40B4-BE49-F238E27FC236}">
                    <a16:creationId xmlns:a16="http://schemas.microsoft.com/office/drawing/2014/main" id="{53B0AC76-BA74-496F-8DF6-79C44DD74CE6}"/>
                  </a:ext>
                </a:extLst>
              </p:cNvPr>
              <p:cNvSpPr>
                <a:spLocks noChangeShapeType="1"/>
              </p:cNvSpPr>
              <p:nvPr/>
            </p:nvSpPr>
            <p:spPr bwMode="auto">
              <a:xfrm>
                <a:off x="336" y="2112"/>
                <a:ext cx="0" cy="1842"/>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4359" name="Line 16">
                <a:extLst>
                  <a:ext uri="{FF2B5EF4-FFF2-40B4-BE49-F238E27FC236}">
                    <a16:creationId xmlns:a16="http://schemas.microsoft.com/office/drawing/2014/main" id="{99744CC6-A2D6-4155-9911-DD2FC99C6634}"/>
                  </a:ext>
                </a:extLst>
              </p:cNvPr>
              <p:cNvSpPr>
                <a:spLocks noChangeShapeType="1"/>
              </p:cNvSpPr>
              <p:nvPr/>
            </p:nvSpPr>
            <p:spPr bwMode="auto">
              <a:xfrm>
                <a:off x="5472" y="2112"/>
                <a:ext cx="0" cy="1842"/>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4360" name="Line 17">
                <a:extLst>
                  <a:ext uri="{FF2B5EF4-FFF2-40B4-BE49-F238E27FC236}">
                    <a16:creationId xmlns:a16="http://schemas.microsoft.com/office/drawing/2014/main" id="{25FEA6F9-B88E-4F5A-A177-A3FABA5E7753}"/>
                  </a:ext>
                </a:extLst>
              </p:cNvPr>
              <p:cNvSpPr>
                <a:spLocks noChangeShapeType="1"/>
              </p:cNvSpPr>
              <p:nvPr/>
            </p:nvSpPr>
            <p:spPr bwMode="auto">
              <a:xfrm>
                <a:off x="336" y="2976"/>
                <a:ext cx="5136"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4361" name="Line 18">
                <a:extLst>
                  <a:ext uri="{FF2B5EF4-FFF2-40B4-BE49-F238E27FC236}">
                    <a16:creationId xmlns:a16="http://schemas.microsoft.com/office/drawing/2014/main" id="{A898B267-54DE-427B-8ED5-612B370215AF}"/>
                  </a:ext>
                </a:extLst>
              </p:cNvPr>
              <p:cNvSpPr>
                <a:spLocks noChangeShapeType="1"/>
              </p:cNvSpPr>
              <p:nvPr/>
            </p:nvSpPr>
            <p:spPr bwMode="auto">
              <a:xfrm>
                <a:off x="1074" y="2112"/>
                <a:ext cx="0" cy="1842"/>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4362" name="Line 19">
                <a:extLst>
                  <a:ext uri="{FF2B5EF4-FFF2-40B4-BE49-F238E27FC236}">
                    <a16:creationId xmlns:a16="http://schemas.microsoft.com/office/drawing/2014/main" id="{0E9E868C-07BC-4C1B-ABF5-8908A7B55A0C}"/>
                  </a:ext>
                </a:extLst>
              </p:cNvPr>
              <p:cNvSpPr>
                <a:spLocks noChangeShapeType="1"/>
              </p:cNvSpPr>
              <p:nvPr/>
            </p:nvSpPr>
            <p:spPr bwMode="auto">
              <a:xfrm>
                <a:off x="336" y="3302"/>
                <a:ext cx="5136"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4363" name="Line 20">
                <a:extLst>
                  <a:ext uri="{FF2B5EF4-FFF2-40B4-BE49-F238E27FC236}">
                    <a16:creationId xmlns:a16="http://schemas.microsoft.com/office/drawing/2014/main" id="{2740D813-8F38-416E-8E1E-40C1D943A9C4}"/>
                  </a:ext>
                </a:extLst>
              </p:cNvPr>
              <p:cNvSpPr>
                <a:spLocks noChangeShapeType="1"/>
              </p:cNvSpPr>
              <p:nvPr/>
            </p:nvSpPr>
            <p:spPr bwMode="auto">
              <a:xfrm>
                <a:off x="336" y="3628"/>
                <a:ext cx="5136" cy="0"/>
              </a:xfrm>
              <a:prstGeom prst="line">
                <a:avLst/>
              </a:prstGeom>
              <a:noFill/>
              <a:ln w="12700" cap="rnd">
                <a:solidFill>
                  <a:srgbClr val="AAAAAA"/>
                </a:solidFill>
                <a:round/>
                <a:headEnd/>
                <a:tailEnd/>
              </a:ln>
              <a:extLst>
                <a:ext uri="{909E8E84-426E-40DD-AFC4-6F175D3DCCD1}">
                  <a14:hiddenFill xmlns:a14="http://schemas.microsoft.com/office/drawing/2010/main">
                    <a:noFill/>
                  </a14:hiddenFill>
                </a:ext>
              </a:extLst>
            </p:spPr>
            <p:txBody>
              <a:bodyPr/>
              <a:lstStyle/>
              <a:p>
                <a:endParaRPr lang="en-IN"/>
              </a:p>
            </p:txBody>
          </p:sp>
        </p:grpSp>
        <p:sp>
          <p:nvSpPr>
            <p:cNvPr id="14342" name="Rectangle 21">
              <a:extLst>
                <a:ext uri="{FF2B5EF4-FFF2-40B4-BE49-F238E27FC236}">
                  <a16:creationId xmlns:a16="http://schemas.microsoft.com/office/drawing/2014/main" id="{247DC1FE-3E82-402A-97DC-F76F327B5636}"/>
                </a:ext>
              </a:extLst>
            </p:cNvPr>
            <p:cNvSpPr>
              <a:spLocks noChangeArrowheads="1"/>
            </p:cNvSpPr>
            <p:nvPr/>
          </p:nvSpPr>
          <p:spPr bwMode="auto">
            <a:xfrm rot="10758301" flipV="1">
              <a:off x="1153" y="3322"/>
              <a:ext cx="506" cy="28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C</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A</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pic>
          <p:nvPicPr>
            <p:cNvPr id="14343" name="Picture 22" descr="\bar \mathrm{S}">
              <a:extLst>
                <a:ext uri="{FF2B5EF4-FFF2-40B4-BE49-F238E27FC236}">
                  <a16:creationId xmlns:a16="http://schemas.microsoft.com/office/drawing/2014/main" id="{C7FDD4D4-9505-4453-9ECA-C1F61D8509D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32" y="3312"/>
              <a:ext cx="19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3" descr="\bar \mathrm{S}">
              <a:extLst>
                <a:ext uri="{FF2B5EF4-FFF2-40B4-BE49-F238E27FC236}">
                  <a16:creationId xmlns:a16="http://schemas.microsoft.com/office/drawing/2014/main" id="{88162D60-BDDC-499D-952C-0A6F9C77A40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72" y="3648"/>
              <a:ext cx="1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24">
              <a:extLst>
                <a:ext uri="{FF2B5EF4-FFF2-40B4-BE49-F238E27FC236}">
                  <a16:creationId xmlns:a16="http://schemas.microsoft.com/office/drawing/2014/main" id="{328E8A4A-F9C0-4C1B-A164-24A51EFBCBA6}"/>
                </a:ext>
              </a:extLst>
            </p:cNvPr>
            <p:cNvSpPr>
              <a:spLocks noChangeArrowheads="1"/>
            </p:cNvSpPr>
            <p:nvPr/>
          </p:nvSpPr>
          <p:spPr bwMode="auto">
            <a:xfrm rot="10800000" flipV="1">
              <a:off x="1104" y="3639"/>
              <a:ext cx="480" cy="28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C</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A</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14346" name="Text Box 25">
              <a:extLst>
                <a:ext uri="{FF2B5EF4-FFF2-40B4-BE49-F238E27FC236}">
                  <a16:creationId xmlns:a16="http://schemas.microsoft.com/office/drawing/2014/main" id="{FC104DAB-055E-469E-8C8F-7D8F81735F14}"/>
                </a:ext>
              </a:extLst>
            </p:cNvPr>
            <p:cNvSpPr txBox="1">
              <a:spLocks noChangeArrowheads="1"/>
            </p:cNvSpPr>
            <p:nvPr/>
          </p:nvSpPr>
          <p:spPr bwMode="auto">
            <a:xfrm>
              <a:off x="1430" y="647"/>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endParaRPr>
            </a:p>
          </p:txBody>
        </p:sp>
        <p:sp>
          <p:nvSpPr>
            <p:cNvPr id="14347" name="Rectangle 26">
              <a:extLst>
                <a:ext uri="{FF2B5EF4-FFF2-40B4-BE49-F238E27FC236}">
                  <a16:creationId xmlns:a16="http://schemas.microsoft.com/office/drawing/2014/main" id="{D20FBF03-1A6B-4179-8DC8-4573DDD9B935}"/>
                </a:ext>
              </a:extLst>
            </p:cNvPr>
            <p:cNvSpPr>
              <a:spLocks noChangeArrowheads="1"/>
            </p:cNvSpPr>
            <p:nvPr/>
          </p:nvSpPr>
          <p:spPr bwMode="auto">
            <a:xfrm>
              <a:off x="192" y="363"/>
              <a:ext cx="5376"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800">
                  <a:ea typeface="SimSun" panose="02010600030101010101" pitchFamily="2" charset="-122"/>
                  <a:cs typeface="Times New Roman" panose="02020603050405020304" pitchFamily="18" charset="0"/>
                </a:rPr>
                <a:t>Hydration products are more complicated </a:t>
              </a:r>
            </a:p>
            <a:p>
              <a:pPr eaLnBrk="1" hangingPunct="1"/>
              <a:endParaRPr lang="en-US" altLang="zh-CN" sz="2800">
                <a:ea typeface="SimSun" panose="02010600030101010101" pitchFamily="2" charset="-122"/>
                <a:cs typeface="Times New Roman" panose="02020603050405020304" pitchFamily="18" charset="0"/>
              </a:endParaRPr>
            </a:p>
            <a:p>
              <a:pPr eaLnBrk="1" hangingPunct="1">
                <a:buFontTx/>
                <a:buChar char="•"/>
              </a:pPr>
              <a:r>
                <a:rPr lang="en-US" altLang="zh-CN" sz="2800">
                  <a:ea typeface="SimSun" panose="02010600030101010101" pitchFamily="2" charset="-122"/>
                  <a:cs typeface="Times New Roman" panose="02020603050405020304" pitchFamily="18" charset="0"/>
                </a:rPr>
                <a:t>	many of the products have nearly the same formula </a:t>
              </a:r>
            </a:p>
            <a:p>
              <a:pPr eaLnBrk="1" hangingPunct="1">
                <a:buFontTx/>
                <a:buChar char="•"/>
              </a:pPr>
              <a:r>
                <a:rPr lang="en-US" altLang="zh-CN" sz="2800">
                  <a:ea typeface="SimSun" panose="02010600030101010101" pitchFamily="2" charset="-122"/>
                  <a:cs typeface="Times New Roman" panose="02020603050405020304" pitchFamily="18" charset="0"/>
                </a:rPr>
                <a:t>	some are solid-solutions with overlapping formula </a:t>
              </a:r>
            </a:p>
            <a:p>
              <a:pPr eaLnBrk="1" hangingPunct="1"/>
              <a:endParaRPr lang="en-US" altLang="zh-CN" sz="2800">
                <a:ea typeface="SimSun" panose="02010600030101010101" pitchFamily="2" charset="-122"/>
                <a:cs typeface="Times New Roman" panose="02020603050405020304" pitchFamily="18" charset="0"/>
              </a:endParaRPr>
            </a:p>
            <a:p>
              <a:pPr eaLnBrk="1" hangingPunct="1">
                <a:lnSpc>
                  <a:spcPct val="75000"/>
                </a:lnSpc>
              </a:pPr>
              <a:r>
                <a:rPr lang="en-US" altLang="zh-CN" sz="2800">
                  <a:ea typeface="SimSun" panose="02010600030101010101" pitchFamily="2" charset="-122"/>
                  <a:cs typeface="Times New Roman" panose="02020603050405020304" pitchFamily="18" charset="0"/>
                </a:rPr>
                <a:t>Some examples are below:</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grpSp>
      <p:sp>
        <p:nvSpPr>
          <p:cNvPr id="14339" name="Text Box 27">
            <a:extLst>
              <a:ext uri="{FF2B5EF4-FFF2-40B4-BE49-F238E27FC236}">
                <a16:creationId xmlns:a16="http://schemas.microsoft.com/office/drawing/2014/main" id="{BFC88E21-64CB-4BFD-9ACE-22A9055B4A87}"/>
              </a:ext>
            </a:extLst>
          </p:cNvPr>
          <p:cNvSpPr txBox="1">
            <a:spLocks noChangeArrowheads="1"/>
          </p:cNvSpPr>
          <p:nvPr/>
        </p:nvSpPr>
        <p:spPr bwMode="auto">
          <a:xfrm>
            <a:off x="7573963" y="6345238"/>
            <a:ext cx="1417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i="1">
                <a:latin typeface="Bookman Old Style" panose="02050604050505020204" pitchFamily="18" charset="0"/>
              </a:rPr>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FBCA09E9-0EB8-4348-856D-584AE3A95890}"/>
              </a:ext>
            </a:extLst>
          </p:cNvPr>
          <p:cNvSpPr>
            <a:spLocks noChangeArrowheads="1"/>
          </p:cNvSpPr>
          <p:nvPr/>
        </p:nvSpPr>
        <p:spPr bwMode="auto">
          <a:xfrm>
            <a:off x="304800" y="392113"/>
            <a:ext cx="8382000" cy="613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80000"/>
              </a:lnSpc>
            </a:pPr>
            <a:r>
              <a:rPr lang="en-US" altLang="zh-CN" sz="3200" b="1">
                <a:ea typeface="SimSun" panose="02010600030101010101" pitchFamily="2" charset="-122"/>
              </a:rPr>
              <a:t>Modern  hydraulic cements</a:t>
            </a:r>
            <a:endParaRPr lang="en-US" altLang="zh-CN" sz="3200" b="1">
              <a:ea typeface="SimSun" panose="02010600030101010101" pitchFamily="2" charset="-122"/>
              <a:cs typeface="Arial" panose="020B0604020202020204" pitchFamily="34" charset="0"/>
            </a:endParaRPr>
          </a:p>
          <a:p>
            <a:pPr eaLnBrk="1" hangingPunct="1">
              <a:lnSpc>
                <a:spcPct val="40000"/>
              </a:lnSpc>
            </a:pPr>
            <a:endParaRPr lang="en-US" altLang="zh-CN" sz="3200" b="1">
              <a:ea typeface="SimSun" panose="02010600030101010101" pitchFamily="2" charset="-122"/>
              <a:cs typeface="Arial" panose="020B0604020202020204" pitchFamily="34" charset="0"/>
            </a:endParaRPr>
          </a:p>
          <a:p>
            <a:pPr eaLnBrk="1" hangingPunct="1">
              <a:lnSpc>
                <a:spcPct val="80000"/>
              </a:lnSpc>
            </a:pPr>
            <a:r>
              <a:rPr lang="en-US" altLang="zh-CN" sz="2800">
                <a:ea typeface="SimSun" panose="02010600030101010101" pitchFamily="2" charset="-122"/>
                <a:cs typeface="Arial" panose="020B0604020202020204" pitchFamily="34" charset="0"/>
              </a:rPr>
              <a:t>It is uncertain  where it  was  first  discovered  that a combination  of  hydrated non-hydraulic lime  and a pozzolan produces a hydraulic mixture, but concrete made  from  such  mixtures  was first used on a large scale by the Romans </a:t>
            </a:r>
          </a:p>
          <a:p>
            <a:pPr eaLnBrk="1" hangingPunct="1">
              <a:lnSpc>
                <a:spcPct val="80000"/>
              </a:lnSpc>
            </a:pPr>
            <a:endParaRPr lang="en-US" altLang="zh-CN" sz="2800">
              <a:ea typeface="SimSun" panose="02010600030101010101" pitchFamily="2" charset="-122"/>
              <a:cs typeface="Arial" panose="020B0604020202020204" pitchFamily="34" charset="0"/>
            </a:endParaRPr>
          </a:p>
          <a:p>
            <a:pPr eaLnBrk="1" hangingPunct="1">
              <a:lnSpc>
                <a:spcPct val="80000"/>
              </a:lnSpc>
            </a:pPr>
            <a:r>
              <a:rPr lang="en-US" altLang="zh-CN" sz="2800">
                <a:ea typeface="SimSun" panose="02010600030101010101" pitchFamily="2" charset="-122"/>
                <a:cs typeface="Arial" panose="020B0604020202020204" pitchFamily="34" charset="0"/>
              </a:rPr>
              <a:t>Modern  hydraulic  cements began  to be developed from the start of the Industrial Revolution (around 1700), when good quality building stone became ever more expensive, and it became a common practice to construct prestige buildings from the new industrial bricks, and to finish them with a stucco to imitate stone</a:t>
            </a:r>
          </a:p>
          <a:p>
            <a:pPr eaLnBrk="1" hangingPunct="1">
              <a:lnSpc>
                <a:spcPct val="80000"/>
              </a:lnSpc>
            </a:pPr>
            <a:endParaRPr lang="en-US" altLang="zh-CN" sz="2800">
              <a:ea typeface="SimSun" panose="02010600030101010101" pitchFamily="2" charset="-122"/>
              <a:cs typeface="Arial" panose="020B0604020202020204" pitchFamily="34" charset="0"/>
            </a:endParaRPr>
          </a:p>
          <a:p>
            <a:pPr eaLnBrk="1" hangingPunct="1">
              <a:lnSpc>
                <a:spcPct val="80000"/>
              </a:lnSpc>
            </a:pPr>
            <a:r>
              <a:rPr lang="en-US" altLang="zh-CN" sz="2800">
                <a:ea typeface="SimSun" panose="02010600030101010101" pitchFamily="2" charset="-122"/>
                <a:cs typeface="Arial" panose="020B0604020202020204" pitchFamily="34" charset="0"/>
              </a:rPr>
              <a:t>Hydraulic limes were favored for this, but the need for a fast set time encouraged the development of new cements.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882">
                                            <p:txEl>
                                              <p:pRg st="2" end="2"/>
                                            </p:txEl>
                                          </p:spTgt>
                                        </p:tgtEl>
                                        <p:attrNameLst>
                                          <p:attrName>style.visibility</p:attrName>
                                        </p:attrNameLst>
                                      </p:cBhvr>
                                      <p:to>
                                        <p:strVal val="visible"/>
                                      </p:to>
                                    </p:set>
                                    <p:animEffect transition="in" filter="box(in)">
                                      <p:cBhvr>
                                        <p:cTn id="7" dur="500"/>
                                        <p:tgtEl>
                                          <p:spTgt spid="12288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22882">
                                            <p:txEl>
                                              <p:pRg st="4" end="4"/>
                                            </p:txEl>
                                          </p:spTgt>
                                        </p:tgtEl>
                                        <p:attrNameLst>
                                          <p:attrName>style.visibility</p:attrName>
                                        </p:attrNameLst>
                                      </p:cBhvr>
                                      <p:to>
                                        <p:strVal val="visible"/>
                                      </p:to>
                                    </p:set>
                                    <p:animEffect transition="in" filter="diamond(in)">
                                      <p:cBhvr>
                                        <p:cTn id="12" dur="2000"/>
                                        <p:tgtEl>
                                          <p:spTgt spid="12288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2882">
                                            <p:txEl>
                                              <p:pRg st="6" end="6"/>
                                            </p:txEl>
                                          </p:spTgt>
                                        </p:tgtEl>
                                        <p:attrNameLst>
                                          <p:attrName>style.visibility</p:attrName>
                                        </p:attrNameLst>
                                      </p:cBhvr>
                                      <p:to>
                                        <p:strVal val="visible"/>
                                      </p:to>
                                    </p:set>
                                    <p:anim calcmode="lin" valueType="num">
                                      <p:cBhvr additive="base">
                                        <p:cTn id="17" dur="5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88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CA6C7CF9-2EC5-4004-8870-8EC2039076B4}"/>
              </a:ext>
            </a:extLst>
          </p:cNvPr>
          <p:cNvSpPr>
            <a:spLocks noChangeArrowheads="1"/>
          </p:cNvSpPr>
          <p:nvPr/>
        </p:nvSpPr>
        <p:spPr bwMode="auto">
          <a:xfrm>
            <a:off x="304800" y="452438"/>
            <a:ext cx="85344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US" altLang="zh-CN" sz="2800">
                <a:ea typeface="SimSun" panose="02010600030101010101" pitchFamily="2" charset="-122"/>
                <a:cs typeface="Arial" panose="020B0604020202020204" pitchFamily="34" charset="0"/>
              </a:rPr>
              <a:t>‘New Cement’ was developed by James Parker in the 1780s, and finally patented in 1796. </a:t>
            </a:r>
          </a:p>
          <a:p>
            <a:pPr eaLnBrk="1" hangingPunct="1">
              <a:lnSpc>
                <a:spcPct val="90000"/>
              </a:lnSpc>
            </a:pPr>
            <a:endParaRPr lang="en-US" altLang="zh-CN" sz="2800">
              <a:ea typeface="SimSun" panose="02010600030101010101" pitchFamily="2" charset="-122"/>
              <a:cs typeface="Arial" panose="020B0604020202020204" pitchFamily="34" charset="0"/>
            </a:endParaRPr>
          </a:p>
          <a:p>
            <a:pPr eaLnBrk="1" hangingPunct="1">
              <a:lnSpc>
                <a:spcPct val="90000"/>
              </a:lnSpc>
            </a:pPr>
            <a:r>
              <a:rPr lang="en-US" altLang="zh-CN" sz="2800">
                <a:ea typeface="SimSun" panose="02010600030101010101" pitchFamily="2" charset="-122"/>
                <a:cs typeface="Arial" panose="020B0604020202020204" pitchFamily="34" charset="0"/>
              </a:rPr>
              <a:t>It was, in fact, nothing like any material used by the Romans, but was a "Natural cement" made by burning septaria - nodules that are found in certain clay deposits, and that contain both clay minerals and calcium carbonate. </a:t>
            </a:r>
          </a:p>
          <a:p>
            <a:pPr eaLnBrk="1" hangingPunct="1">
              <a:lnSpc>
                <a:spcPct val="90000"/>
              </a:lnSpc>
            </a:pPr>
            <a:endParaRPr lang="en-US" altLang="zh-CN" sz="2800">
              <a:ea typeface="SimSun" panose="02010600030101010101" pitchFamily="2" charset="-122"/>
              <a:cs typeface="Arial" panose="020B0604020202020204" pitchFamily="34" charset="0"/>
            </a:endParaRPr>
          </a:p>
          <a:p>
            <a:pPr eaLnBrk="1" hangingPunct="1">
              <a:lnSpc>
                <a:spcPct val="90000"/>
              </a:lnSpc>
            </a:pPr>
            <a:r>
              <a:rPr lang="en-US" altLang="zh-CN" sz="2800">
                <a:ea typeface="SimSun" panose="02010600030101010101" pitchFamily="2" charset="-122"/>
                <a:cs typeface="Arial" panose="020B0604020202020204" pitchFamily="34" charset="0"/>
              </a:rPr>
              <a:t>Louis Vicat went on to devise a method of combining chalk and clay into an intimate mixture, and, burning this, produced an "artificial cement" in 1817 </a:t>
            </a:r>
          </a:p>
          <a:p>
            <a:pPr eaLnBrk="1" hangingPunct="1">
              <a:lnSpc>
                <a:spcPct val="90000"/>
              </a:lnSpc>
            </a:pPr>
            <a:endParaRPr lang="en-US" altLang="zh-CN" sz="2800">
              <a:ea typeface="SimSun" panose="02010600030101010101" pitchFamily="2" charset="-122"/>
              <a:cs typeface="Arial" panose="020B0604020202020204" pitchFamily="34" charset="0"/>
            </a:endParaRPr>
          </a:p>
          <a:p>
            <a:pPr eaLnBrk="1" hangingPunct="1">
              <a:lnSpc>
                <a:spcPct val="90000"/>
              </a:lnSpc>
            </a:pPr>
            <a:r>
              <a:rPr lang="en-US" altLang="zh-CN" sz="2800">
                <a:ea typeface="SimSun" panose="02010600030101010101" pitchFamily="2" charset="-122"/>
                <a:cs typeface="Arial" panose="020B0604020202020204" pitchFamily="34" charset="0"/>
              </a:rPr>
              <a:t>In 1824, Joseph Aspdin patented a similar material, which he called </a:t>
            </a:r>
            <a:r>
              <a:rPr lang="en-US" altLang="zh-CN" sz="2800" b="1">
                <a:ea typeface="SimSun" panose="02010600030101010101" pitchFamily="2" charset="-122"/>
                <a:cs typeface="Arial" panose="020B0604020202020204" pitchFamily="34" charset="0"/>
              </a:rPr>
              <a:t>Portland cement</a:t>
            </a:r>
            <a:r>
              <a:rPr lang="en-US" altLang="zh-CN" sz="2800">
                <a:ea typeface="SimSun" panose="02010600030101010101" pitchFamily="2" charset="-122"/>
                <a:cs typeface="Arial" panose="020B0604020202020204" pitchFamily="34" charset="0"/>
              </a:rPr>
              <a:t>, because the render made from it was in color similar to the prestigious </a:t>
            </a:r>
            <a:r>
              <a:rPr lang="en-US" altLang="zh-CN" sz="2800" b="1" i="1">
                <a:ea typeface="SimSun" panose="02010600030101010101" pitchFamily="2" charset="-122"/>
                <a:cs typeface="Arial" panose="020B0604020202020204" pitchFamily="34" charset="0"/>
              </a:rPr>
              <a:t>Portland stone</a:t>
            </a:r>
            <a:r>
              <a:rPr lang="en-US" altLang="zh-CN" sz="2800">
                <a:ea typeface="SimSun" panose="02010600030101010101" pitchFamily="2" charset="-122"/>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xEl>
                                              <p:pRg st="2" end="2"/>
                                            </p:txEl>
                                          </p:spTgt>
                                        </p:tgtEl>
                                        <p:attrNameLst>
                                          <p:attrName>style.visibility</p:attrName>
                                        </p:attrNameLst>
                                      </p:cBhvr>
                                      <p:to>
                                        <p:strVal val="visible"/>
                                      </p:to>
                                    </p:set>
                                    <p:animEffect transition="in" filter="blinds(horizontal)">
                                      <p:cBhvr>
                                        <p:cTn id="7" dur="500"/>
                                        <p:tgtEl>
                                          <p:spTgt spid="12390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3906">
                                            <p:txEl>
                                              <p:pRg st="4" end="4"/>
                                            </p:txEl>
                                          </p:spTgt>
                                        </p:tgtEl>
                                        <p:attrNameLst>
                                          <p:attrName>style.visibility</p:attrName>
                                        </p:attrNameLst>
                                      </p:cBhvr>
                                      <p:to>
                                        <p:strVal val="visible"/>
                                      </p:to>
                                    </p:set>
                                    <p:animEffect transition="in" filter="checkerboard(across)">
                                      <p:cBhvr>
                                        <p:cTn id="12" dur="500"/>
                                        <p:tgtEl>
                                          <p:spTgt spid="12390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3906">
                                            <p:txEl>
                                              <p:pRg st="6" end="6"/>
                                            </p:txEl>
                                          </p:spTgt>
                                        </p:tgtEl>
                                        <p:attrNameLst>
                                          <p:attrName>style.visibility</p:attrName>
                                        </p:attrNameLst>
                                      </p:cBhvr>
                                      <p:to>
                                        <p:strVal val="visible"/>
                                      </p:to>
                                    </p:set>
                                    <p:anim calcmode="lin" valueType="num">
                                      <p:cBhvr additive="base">
                                        <p:cTn id="17" dur="500" fill="hold"/>
                                        <p:tgtEl>
                                          <p:spTgt spid="12390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390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58D34E8-3E71-4B34-8789-84B46B96E095}"/>
              </a:ext>
            </a:extLst>
          </p:cNvPr>
          <p:cNvSpPr>
            <a:spLocks noChangeArrowheads="1"/>
          </p:cNvSpPr>
          <p:nvPr/>
        </p:nvSpPr>
        <p:spPr bwMode="auto">
          <a:xfrm>
            <a:off x="381000" y="149225"/>
            <a:ext cx="85344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80000"/>
              </a:lnSpc>
            </a:pPr>
            <a:r>
              <a:rPr lang="en-US" altLang="zh-CN" sz="3200" b="1">
                <a:ea typeface="SimSun" panose="02010600030101010101" pitchFamily="2" charset="-122"/>
                <a:cs typeface="Arial" panose="020B0604020202020204" pitchFamily="34" charset="0"/>
              </a:rPr>
              <a:t>Setting and hardening</a:t>
            </a:r>
            <a:endParaRPr lang="en-US" altLang="zh-CN" sz="3200">
              <a:ea typeface="SimSun" panose="02010600030101010101" pitchFamily="2" charset="-122"/>
              <a:cs typeface="Arial" panose="020B0604020202020204" pitchFamily="34" charset="0"/>
            </a:endParaRPr>
          </a:p>
          <a:p>
            <a:pPr eaLnBrk="1" hangingPunct="1">
              <a:lnSpc>
                <a:spcPct val="80000"/>
              </a:lnSpc>
            </a:pPr>
            <a:r>
              <a:rPr lang="en-US" altLang="zh-CN" sz="2800">
                <a:ea typeface="SimSun" panose="02010600030101010101" pitchFamily="2" charset="-122"/>
                <a:cs typeface="Arial" panose="020B0604020202020204" pitchFamily="34" charset="0"/>
              </a:rPr>
              <a:t>When water is mixed with Portland cement, the product sets in a few hours and hardens over a period of weeks. </a:t>
            </a:r>
          </a:p>
          <a:p>
            <a:pPr eaLnBrk="1" hangingPunct="1">
              <a:lnSpc>
                <a:spcPct val="40000"/>
              </a:lnSpc>
            </a:pPr>
            <a:endParaRPr lang="en-US" altLang="zh-CN" sz="2800">
              <a:ea typeface="SimSun" panose="02010600030101010101" pitchFamily="2" charset="-122"/>
              <a:cs typeface="Arial" panose="020B0604020202020204" pitchFamily="34" charset="0"/>
            </a:endParaRPr>
          </a:p>
          <a:p>
            <a:pPr eaLnBrk="1" hangingPunct="1">
              <a:lnSpc>
                <a:spcPct val="80000"/>
              </a:lnSpc>
            </a:pPr>
            <a:r>
              <a:rPr lang="en-US" altLang="zh-CN" sz="2800">
                <a:ea typeface="SimSun" panose="02010600030101010101" pitchFamily="2" charset="-122"/>
                <a:cs typeface="Arial" panose="020B0604020202020204" pitchFamily="34" charset="0"/>
              </a:rPr>
              <a:t>In principle, the strength continues to rise slowly as long as water is available for continued hydration, but concrete is usually allowed to dry out after a few weeks, and this causes strength growth to stop.</a:t>
            </a:r>
          </a:p>
          <a:p>
            <a:pPr eaLnBrk="1" hangingPunct="1">
              <a:lnSpc>
                <a:spcPct val="50000"/>
              </a:lnSpc>
            </a:pPr>
            <a:endParaRPr lang="en-US" altLang="zh-CN" sz="2800">
              <a:ea typeface="SimSun" panose="02010600030101010101" pitchFamily="2" charset="-122"/>
              <a:cs typeface="Arial" panose="020B0604020202020204" pitchFamily="34" charset="0"/>
            </a:endParaRPr>
          </a:p>
          <a:p>
            <a:pPr eaLnBrk="1" hangingPunct="1">
              <a:lnSpc>
                <a:spcPct val="80000"/>
              </a:lnSpc>
            </a:pPr>
            <a:r>
              <a:rPr lang="en-US" altLang="zh-CN" sz="2800">
                <a:ea typeface="SimSun" panose="02010600030101010101" pitchFamily="2" charset="-122"/>
                <a:cs typeface="Arial" panose="020B0604020202020204" pitchFamily="34" charset="0"/>
              </a:rPr>
              <a:t>Setting and hardening of Portland cement is caused by the formation of water-containing compounds, forming as a result of reactions between cement components and water. The reaction and the reaction products are referred to as hydration and hydrates or hydrate phases, respectively. </a:t>
            </a:r>
          </a:p>
          <a:p>
            <a:pPr eaLnBrk="1" hangingPunct="1">
              <a:lnSpc>
                <a:spcPct val="60000"/>
              </a:lnSpc>
            </a:pPr>
            <a:endParaRPr lang="en-US" altLang="zh-CN" sz="2800">
              <a:ea typeface="SimSun" panose="02010600030101010101" pitchFamily="2" charset="-122"/>
              <a:cs typeface="Arial" panose="020B0604020202020204" pitchFamily="34" charset="0"/>
            </a:endParaRPr>
          </a:p>
          <a:p>
            <a:pPr eaLnBrk="1" hangingPunct="1">
              <a:lnSpc>
                <a:spcPct val="80000"/>
              </a:lnSpc>
            </a:pPr>
            <a:r>
              <a:rPr lang="en-US" altLang="zh-CN" sz="2800">
                <a:ea typeface="SimSun" panose="02010600030101010101" pitchFamily="2" charset="-122"/>
                <a:cs typeface="Arial" panose="020B0604020202020204" pitchFamily="34" charset="0"/>
              </a:rPr>
              <a:t>Stiffening, setting and hardening are caused by the formation of a microstructure of hydration products of varying rigidity which fills the water-filled interstitial spaces between the solid particles of the cement paste, mortar or concrete.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4930">
                                            <p:txEl>
                                              <p:pRg st="1" end="1"/>
                                            </p:txEl>
                                          </p:spTgt>
                                        </p:tgtEl>
                                        <p:attrNameLst>
                                          <p:attrName>style.visibility</p:attrName>
                                        </p:attrNameLst>
                                      </p:cBhvr>
                                      <p:to>
                                        <p:strVal val="visible"/>
                                      </p:to>
                                    </p:set>
                                    <p:anim calcmode="lin" valueType="num">
                                      <p:cBhvr additive="base">
                                        <p:cTn id="7" dur="500" fill="hold"/>
                                        <p:tgtEl>
                                          <p:spTgt spid="12493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9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24930">
                                            <p:txEl>
                                              <p:pRg st="3" end="3"/>
                                            </p:txEl>
                                          </p:spTgt>
                                        </p:tgtEl>
                                        <p:attrNameLst>
                                          <p:attrName>style.visibility</p:attrName>
                                        </p:attrNameLst>
                                      </p:cBhvr>
                                      <p:to>
                                        <p:strVal val="visible"/>
                                      </p:to>
                                    </p:set>
                                    <p:animEffect transition="in" filter="box(in)">
                                      <p:cBhvr>
                                        <p:cTn id="13" dur="500"/>
                                        <p:tgtEl>
                                          <p:spTgt spid="124930">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24930">
                                            <p:txEl>
                                              <p:pRg st="5" end="5"/>
                                            </p:txEl>
                                          </p:spTgt>
                                        </p:tgtEl>
                                        <p:attrNameLst>
                                          <p:attrName>style.visibility</p:attrName>
                                        </p:attrNameLst>
                                      </p:cBhvr>
                                      <p:to>
                                        <p:strVal val="visible"/>
                                      </p:to>
                                    </p:set>
                                    <p:animEffect transition="in" filter="blinds(horizontal)">
                                      <p:cBhvr>
                                        <p:cTn id="18" dur="500"/>
                                        <p:tgtEl>
                                          <p:spTgt spid="124930">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4930">
                                            <p:txEl>
                                              <p:pRg st="7" end="7"/>
                                            </p:txEl>
                                          </p:spTgt>
                                        </p:tgtEl>
                                        <p:attrNameLst>
                                          <p:attrName>style.visibility</p:attrName>
                                        </p:attrNameLst>
                                      </p:cBhvr>
                                      <p:to>
                                        <p:strVal val="visible"/>
                                      </p:to>
                                    </p:set>
                                    <p:anim calcmode="lin" valueType="num">
                                      <p:cBhvr additive="base">
                                        <p:cTn id="23" dur="500" fill="hold"/>
                                        <p:tgtEl>
                                          <p:spTgt spid="12493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493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C473BC00-1E4A-4A3B-8C34-E097EC288467}"/>
              </a:ext>
            </a:extLst>
          </p:cNvPr>
          <p:cNvSpPr>
            <a:spLocks noChangeArrowheads="1"/>
          </p:cNvSpPr>
          <p:nvPr/>
        </p:nvSpPr>
        <p:spPr bwMode="auto">
          <a:xfrm>
            <a:off x="1066800" y="381000"/>
            <a:ext cx="67056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80000"/>
              </a:lnSpc>
            </a:pPr>
            <a:r>
              <a:rPr lang="en-US" altLang="en-US" sz="2800"/>
              <a:t>During the </a:t>
            </a:r>
            <a:r>
              <a:rPr lang="en-US" altLang="en-US" sz="2800" b="1"/>
              <a:t>hydration of Portland cement</a:t>
            </a:r>
            <a:r>
              <a:rPr lang="en-US" altLang="en-US" sz="2800"/>
              <a:t> clinker minerals react with water, yielding a complex microstructure consisting mainly of </a:t>
            </a:r>
          </a:p>
          <a:p>
            <a:pPr eaLnBrk="1" hangingPunct="1">
              <a:lnSpc>
                <a:spcPct val="80000"/>
              </a:lnSpc>
            </a:pPr>
            <a:endParaRPr lang="en-US" altLang="en-US" sz="2800"/>
          </a:p>
          <a:p>
            <a:pPr eaLnBrk="1" hangingPunct="1">
              <a:lnSpc>
                <a:spcPct val="80000"/>
              </a:lnSpc>
              <a:buFontTx/>
              <a:buChar char="•"/>
            </a:pPr>
            <a:r>
              <a:rPr lang="en-US" altLang="en-US" sz="2800"/>
              <a:t>  amorphous calcium silicate hydrate gel </a:t>
            </a:r>
          </a:p>
          <a:p>
            <a:pPr eaLnBrk="1" hangingPunct="1">
              <a:lnSpc>
                <a:spcPct val="80000"/>
              </a:lnSpc>
            </a:pPr>
            <a:r>
              <a:rPr lang="en-US" altLang="en-US" sz="2800"/>
              <a:t>   (approx. 1.7CaO</a:t>
            </a:r>
            <a:r>
              <a:rPr lang="en-US" altLang="en-US" sz="2800" baseline="30000"/>
              <a:t>.</a:t>
            </a:r>
            <a:r>
              <a:rPr lang="en-US" altLang="en-US" sz="2800"/>
              <a:t>SiO</a:t>
            </a:r>
            <a:r>
              <a:rPr lang="en-US" altLang="en-US" sz="2800" baseline="-25000"/>
              <a:t>2</a:t>
            </a:r>
            <a:r>
              <a:rPr lang="en-US" altLang="en-US" sz="2800" baseline="30000"/>
              <a:t>.</a:t>
            </a:r>
            <a:r>
              <a:rPr lang="en-US" altLang="en-US" sz="2800"/>
              <a:t>1.5H</a:t>
            </a:r>
            <a:r>
              <a:rPr lang="en-US" altLang="en-US" sz="2800" baseline="-25000"/>
              <a:t>2</a:t>
            </a:r>
            <a:r>
              <a:rPr lang="en-US" altLang="en-US" sz="2800"/>
              <a:t>O; </a:t>
            </a:r>
          </a:p>
          <a:p>
            <a:pPr eaLnBrk="1" hangingPunct="1">
              <a:lnSpc>
                <a:spcPct val="80000"/>
              </a:lnSpc>
            </a:pPr>
            <a:r>
              <a:rPr lang="en-US" altLang="en-US" sz="2800"/>
              <a:t>   C-S-H in cement chemistry notation), </a:t>
            </a:r>
          </a:p>
          <a:p>
            <a:pPr eaLnBrk="1" hangingPunct="1">
              <a:lnSpc>
                <a:spcPct val="80000"/>
              </a:lnSpc>
              <a:buFontTx/>
              <a:buChar char="•"/>
            </a:pPr>
            <a:endParaRPr lang="en-US" altLang="en-US" sz="2800"/>
          </a:p>
          <a:p>
            <a:pPr eaLnBrk="1" hangingPunct="1">
              <a:lnSpc>
                <a:spcPct val="80000"/>
              </a:lnSpc>
              <a:buFontTx/>
              <a:buChar char="•"/>
            </a:pPr>
            <a:r>
              <a:rPr lang="en-US" altLang="en-US" sz="2800"/>
              <a:t>  ettringite (3CaO</a:t>
            </a:r>
            <a:r>
              <a:rPr lang="en-US" altLang="en-US" sz="2800" baseline="30000"/>
              <a:t>.</a:t>
            </a:r>
            <a:r>
              <a:rPr lang="en-US" altLang="en-US" sz="2800"/>
              <a:t>Al</a:t>
            </a:r>
            <a:r>
              <a:rPr lang="en-US" altLang="en-US" sz="2800" baseline="-25000"/>
              <a:t>2</a:t>
            </a:r>
            <a:r>
              <a:rPr lang="en-US" altLang="en-US" sz="2800"/>
              <a:t>O</a:t>
            </a:r>
            <a:r>
              <a:rPr lang="en-US" altLang="en-US" sz="2800" baseline="-25000"/>
              <a:t>3</a:t>
            </a:r>
            <a:r>
              <a:rPr lang="en-US" altLang="en-US" sz="2800" baseline="30000"/>
              <a:t>.</a:t>
            </a:r>
            <a:r>
              <a:rPr lang="en-US" altLang="en-US" sz="2800"/>
              <a:t>3CaSO</a:t>
            </a:r>
            <a:r>
              <a:rPr lang="en-US" altLang="en-US" sz="2800" baseline="-25000"/>
              <a:t>4</a:t>
            </a:r>
            <a:r>
              <a:rPr lang="en-US" altLang="en-US" sz="2800" baseline="30000"/>
              <a:t>.</a:t>
            </a:r>
            <a:r>
              <a:rPr lang="en-US" altLang="en-US" sz="2800"/>
              <a:t>32H</a:t>
            </a:r>
            <a:r>
              <a:rPr lang="en-US" altLang="en-US" sz="2800" baseline="-25000"/>
              <a:t>2</a:t>
            </a:r>
            <a:r>
              <a:rPr lang="en-US" altLang="en-US" sz="2800"/>
              <a:t>O), </a:t>
            </a:r>
          </a:p>
          <a:p>
            <a:pPr eaLnBrk="1" hangingPunct="1">
              <a:lnSpc>
                <a:spcPct val="80000"/>
              </a:lnSpc>
              <a:buFontTx/>
              <a:buChar char="•"/>
            </a:pPr>
            <a:endParaRPr lang="en-US" altLang="en-US" sz="2800"/>
          </a:p>
          <a:p>
            <a:pPr eaLnBrk="1" hangingPunct="1">
              <a:lnSpc>
                <a:spcPct val="80000"/>
              </a:lnSpc>
              <a:buFontTx/>
              <a:buChar char="•"/>
            </a:pPr>
            <a:r>
              <a:rPr lang="en-US" altLang="en-US" sz="2800"/>
              <a:t>  portlandite (Ca(OH)</a:t>
            </a:r>
            <a:r>
              <a:rPr lang="en-US" altLang="en-US" sz="2800" baseline="-25000"/>
              <a:t>2</a:t>
            </a:r>
            <a:r>
              <a:rPr lang="en-US" altLang="en-US" sz="2800"/>
              <a:t>), </a:t>
            </a:r>
          </a:p>
          <a:p>
            <a:pPr eaLnBrk="1" hangingPunct="1">
              <a:lnSpc>
                <a:spcPct val="80000"/>
              </a:lnSpc>
              <a:buFontTx/>
              <a:buChar char="•"/>
            </a:pPr>
            <a:endParaRPr lang="en-US" altLang="en-US" sz="2800"/>
          </a:p>
          <a:p>
            <a:pPr eaLnBrk="1" hangingPunct="1">
              <a:lnSpc>
                <a:spcPct val="80000"/>
              </a:lnSpc>
              <a:buFontTx/>
              <a:buChar char="•"/>
            </a:pPr>
            <a:r>
              <a:rPr lang="en-US" altLang="en-US" sz="2800"/>
              <a:t>  carbonated phases, and calcite (CaCO</a:t>
            </a:r>
            <a:r>
              <a:rPr lang="en-US" altLang="en-US" sz="2800" baseline="-25000"/>
              <a:t>3</a:t>
            </a:r>
            <a:r>
              <a:rPr lang="en-US" altLang="en-US" sz="2800"/>
              <a:t>). </a:t>
            </a:r>
          </a:p>
          <a:p>
            <a:pPr eaLnBrk="1" hangingPunct="1">
              <a:lnSpc>
                <a:spcPct val="80000"/>
              </a:lnSpc>
            </a:pPr>
            <a:endParaRPr lang="en-US" altLang="en-US" sz="2800"/>
          </a:p>
          <a:p>
            <a:pPr eaLnBrk="1" hangingPunct="1">
              <a:lnSpc>
                <a:spcPct val="80000"/>
              </a:lnSpc>
            </a:pPr>
            <a:r>
              <a:rPr lang="en-US" altLang="en-US" sz="2800"/>
              <a:t>When limestone is present in Portland cement, the rate and degree of hydration change, as does the composition of the hydrated cement paste.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0226">
                                            <p:txEl>
                                              <p:pRg st="2" end="2"/>
                                            </p:txEl>
                                          </p:spTgt>
                                        </p:tgtEl>
                                        <p:attrNameLst>
                                          <p:attrName>style.visibility</p:attrName>
                                        </p:attrNameLst>
                                      </p:cBhvr>
                                      <p:to>
                                        <p:strVal val="visible"/>
                                      </p:to>
                                    </p:set>
                                    <p:anim calcmode="lin" valueType="num">
                                      <p:cBhvr additive="base">
                                        <p:cTn id="7" dur="500" fill="hold"/>
                                        <p:tgtEl>
                                          <p:spTgt spid="18022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6">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0226">
                                            <p:txEl>
                                              <p:pRg st="3" end="3"/>
                                            </p:txEl>
                                          </p:spTgt>
                                        </p:tgtEl>
                                        <p:attrNameLst>
                                          <p:attrName>style.visibility</p:attrName>
                                        </p:attrNameLst>
                                      </p:cBhvr>
                                      <p:to>
                                        <p:strVal val="visible"/>
                                      </p:to>
                                    </p:set>
                                    <p:anim calcmode="lin" valueType="num">
                                      <p:cBhvr additive="base">
                                        <p:cTn id="11" dur="500" fill="hold"/>
                                        <p:tgtEl>
                                          <p:spTgt spid="180226">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0226">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0226">
                                            <p:txEl>
                                              <p:pRg st="4" end="4"/>
                                            </p:txEl>
                                          </p:spTgt>
                                        </p:tgtEl>
                                        <p:attrNameLst>
                                          <p:attrName>style.visibility</p:attrName>
                                        </p:attrNameLst>
                                      </p:cBhvr>
                                      <p:to>
                                        <p:strVal val="visible"/>
                                      </p:to>
                                    </p:set>
                                    <p:anim calcmode="lin" valueType="num">
                                      <p:cBhvr additive="base">
                                        <p:cTn id="15" dur="500" fill="hold"/>
                                        <p:tgtEl>
                                          <p:spTgt spid="180226">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022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80226">
                                            <p:txEl>
                                              <p:pRg st="6" end="6"/>
                                            </p:txEl>
                                          </p:spTgt>
                                        </p:tgtEl>
                                        <p:attrNameLst>
                                          <p:attrName>style.visibility</p:attrName>
                                        </p:attrNameLst>
                                      </p:cBhvr>
                                      <p:to>
                                        <p:strVal val="visible"/>
                                      </p:to>
                                    </p:set>
                                    <p:anim calcmode="lin" valueType="num">
                                      <p:cBhvr additive="base">
                                        <p:cTn id="21" dur="500" fill="hold"/>
                                        <p:tgtEl>
                                          <p:spTgt spid="180226">
                                            <p:txEl>
                                              <p:pRg st="6" end="6"/>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8022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80226">
                                            <p:txEl>
                                              <p:pRg st="8" end="8"/>
                                            </p:txEl>
                                          </p:spTgt>
                                        </p:tgtEl>
                                        <p:attrNameLst>
                                          <p:attrName>style.visibility</p:attrName>
                                        </p:attrNameLst>
                                      </p:cBhvr>
                                      <p:to>
                                        <p:strVal val="visible"/>
                                      </p:to>
                                    </p:set>
                                    <p:anim calcmode="lin" valueType="num">
                                      <p:cBhvr additive="base">
                                        <p:cTn id="27" dur="500" fill="hold"/>
                                        <p:tgtEl>
                                          <p:spTgt spid="180226">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022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180226">
                                            <p:txEl>
                                              <p:pRg st="10" end="10"/>
                                            </p:txEl>
                                          </p:spTgt>
                                        </p:tgtEl>
                                        <p:attrNameLst>
                                          <p:attrName>style.visibility</p:attrName>
                                        </p:attrNameLst>
                                      </p:cBhvr>
                                      <p:to>
                                        <p:strVal val="visible"/>
                                      </p:to>
                                    </p:set>
                                    <p:anim calcmode="lin" valueType="num">
                                      <p:cBhvr additive="base">
                                        <p:cTn id="33" dur="500" fill="hold"/>
                                        <p:tgtEl>
                                          <p:spTgt spid="180226">
                                            <p:txEl>
                                              <p:pRg st="10" end="1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8022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80226">
                                            <p:txEl>
                                              <p:pRg st="12" end="12"/>
                                            </p:txEl>
                                          </p:spTgt>
                                        </p:tgtEl>
                                        <p:attrNameLst>
                                          <p:attrName>style.visibility</p:attrName>
                                        </p:attrNameLst>
                                      </p:cBhvr>
                                      <p:to>
                                        <p:strVal val="visible"/>
                                      </p:to>
                                    </p:set>
                                    <p:anim calcmode="lin" valueType="num">
                                      <p:cBhvr additive="base">
                                        <p:cTn id="39" dur="500" fill="hold"/>
                                        <p:tgtEl>
                                          <p:spTgt spid="180226">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022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2762F23B-9BEA-42CE-AE9B-0DBF71DB4CC2}"/>
              </a:ext>
            </a:extLst>
          </p:cNvPr>
          <p:cNvSpPr>
            <a:spLocks noChangeArrowheads="1"/>
          </p:cNvSpPr>
          <p:nvPr/>
        </p:nvSpPr>
        <p:spPr bwMode="auto">
          <a:xfrm>
            <a:off x="1219200" y="1217613"/>
            <a:ext cx="7297738"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Lst>
              <a:defRPr>
                <a:solidFill>
                  <a:schemeClr val="tx1"/>
                </a:solidFill>
                <a:latin typeface="Times New Roman" panose="02020603050405020304" pitchFamily="18" charset="0"/>
              </a:defRPr>
            </a:lvl1pPr>
            <a:lvl2pPr marL="742950" indent="-285750" eaLnBrk="0" hangingPunct="0">
              <a:tabLst>
                <a:tab pos="457200" algn="l"/>
              </a:tabLst>
              <a:defRPr>
                <a:solidFill>
                  <a:schemeClr val="tx1"/>
                </a:solidFill>
                <a:latin typeface="Times New Roman" panose="02020603050405020304" pitchFamily="18" charset="0"/>
              </a:defRPr>
            </a:lvl2pPr>
            <a:lvl3pPr marL="1143000" indent="-228600" eaLnBrk="0" hangingPunct="0">
              <a:tabLst>
                <a:tab pos="457200" algn="l"/>
              </a:tabLst>
              <a:defRPr>
                <a:solidFill>
                  <a:schemeClr val="tx1"/>
                </a:solidFill>
                <a:latin typeface="Times New Roman" panose="02020603050405020304" pitchFamily="18" charset="0"/>
              </a:defRPr>
            </a:lvl3pPr>
            <a:lvl4pPr marL="1600200" indent="-228600" eaLnBrk="0" hangingPunct="0">
              <a:tabLst>
                <a:tab pos="457200" algn="l"/>
              </a:tabLst>
              <a:defRPr>
                <a:solidFill>
                  <a:schemeClr val="tx1"/>
                </a:solidFill>
                <a:latin typeface="Times New Roman" panose="02020603050405020304" pitchFamily="18" charset="0"/>
              </a:defRPr>
            </a:lvl4pPr>
            <a:lvl5pPr marL="2057400" indent="-228600" eaLnBrk="0" hangingPunct="0">
              <a:tabLst>
                <a:tab pos="45720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a:solidFill>
                  <a:schemeClr val="tx1"/>
                </a:solidFill>
                <a:latin typeface="Times New Roman" panose="02020603050405020304" pitchFamily="18" charset="0"/>
              </a:defRPr>
            </a:lvl9pPr>
          </a:lstStyle>
          <a:p>
            <a:pPr eaLnBrk="1" hangingPunct="1">
              <a:lnSpc>
                <a:spcPct val="80000"/>
              </a:lnSpc>
            </a:pPr>
            <a:r>
              <a:rPr lang="en-US" altLang="zh-CN" sz="3200" b="1" i="1">
                <a:ea typeface="SimSun" panose="02010600030101010101" pitchFamily="2" charset="-122"/>
              </a:rPr>
              <a:t>There are three fundamental stages in </a:t>
            </a:r>
          </a:p>
          <a:p>
            <a:pPr eaLnBrk="1" hangingPunct="1">
              <a:lnSpc>
                <a:spcPct val="80000"/>
              </a:lnSpc>
            </a:pPr>
            <a:r>
              <a:rPr lang="en-US" altLang="zh-CN" sz="3200" b="1" i="1">
                <a:ea typeface="SimSun" panose="02010600030101010101" pitchFamily="2" charset="-122"/>
              </a:rPr>
              <a:t>the production of Portland cement</a:t>
            </a:r>
          </a:p>
          <a:p>
            <a:pPr eaLnBrk="1" hangingPunct="1"/>
            <a:endParaRPr lang="en-US" altLang="zh-CN" sz="3200">
              <a:ea typeface="SimSun" panose="02010600030101010101" pitchFamily="2" charset="-122"/>
            </a:endParaRPr>
          </a:p>
          <a:p>
            <a:pPr eaLnBrk="1" hangingPunct="1">
              <a:buFont typeface="Wingdings" panose="05000000000000000000" pitchFamily="2" charset="2"/>
              <a:buChar char="Ø"/>
            </a:pPr>
            <a:r>
              <a:rPr lang="en-US" altLang="zh-CN" sz="3200">
                <a:ea typeface="SimSun" panose="02010600030101010101" pitchFamily="2" charset="-122"/>
              </a:rPr>
              <a:t>  Preparation of the raw mixture </a:t>
            </a:r>
          </a:p>
          <a:p>
            <a:pPr eaLnBrk="1" hangingPunct="1">
              <a:buFont typeface="Wingdings" panose="05000000000000000000" pitchFamily="2" charset="2"/>
              <a:buChar char="Ø"/>
            </a:pPr>
            <a:endParaRPr lang="en-US" altLang="zh-CN" sz="3200">
              <a:ea typeface="SimSun" panose="02010600030101010101" pitchFamily="2" charset="-122"/>
            </a:endParaRPr>
          </a:p>
          <a:p>
            <a:pPr eaLnBrk="1" hangingPunct="1">
              <a:buFont typeface="Wingdings" panose="05000000000000000000" pitchFamily="2" charset="2"/>
              <a:buChar char="Ø"/>
            </a:pPr>
            <a:r>
              <a:rPr lang="en-US" altLang="zh-CN" sz="3200">
                <a:ea typeface="SimSun" panose="02010600030101010101" pitchFamily="2" charset="-122"/>
              </a:rPr>
              <a:t>  Production of the clinker </a:t>
            </a:r>
          </a:p>
          <a:p>
            <a:pPr eaLnBrk="1" hangingPunct="1">
              <a:buFont typeface="Wingdings" panose="05000000000000000000" pitchFamily="2" charset="2"/>
              <a:buChar char="Ø"/>
            </a:pPr>
            <a:endParaRPr lang="en-US" altLang="zh-CN" sz="3200">
              <a:ea typeface="SimSun" panose="02010600030101010101" pitchFamily="2" charset="-122"/>
            </a:endParaRPr>
          </a:p>
          <a:p>
            <a:pPr eaLnBrk="1" hangingPunct="1">
              <a:buFont typeface="Wingdings" panose="05000000000000000000" pitchFamily="2" charset="2"/>
              <a:buChar char="Ø"/>
            </a:pPr>
            <a:r>
              <a:rPr lang="en-US" altLang="zh-CN" sz="3200">
                <a:ea typeface="SimSun" panose="02010600030101010101" pitchFamily="2" charset="-122"/>
              </a:rPr>
              <a:t>  Preparation of the cement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6">
                                            <p:txEl>
                                              <p:pRg st="3" end="3"/>
                                            </p:txEl>
                                          </p:spTgt>
                                        </p:tgtEl>
                                        <p:attrNameLst>
                                          <p:attrName>style.visibility</p:attrName>
                                        </p:attrNameLst>
                                      </p:cBhvr>
                                      <p:to>
                                        <p:strVal val="visible"/>
                                      </p:to>
                                    </p:set>
                                    <p:animEffect transition="in" filter="box(in)">
                                      <p:cBhvr>
                                        <p:cTn id="7" dur="500"/>
                                        <p:tgtEl>
                                          <p:spTgt spid="13316">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3316">
                                            <p:txEl>
                                              <p:pRg st="5" end="5"/>
                                            </p:txEl>
                                          </p:spTgt>
                                        </p:tgtEl>
                                        <p:attrNameLst>
                                          <p:attrName>style.visibility</p:attrName>
                                        </p:attrNameLst>
                                      </p:cBhvr>
                                      <p:to>
                                        <p:strVal val="visible"/>
                                      </p:to>
                                    </p:set>
                                    <p:anim calcmode="lin" valueType="num">
                                      <p:cBhvr additive="base">
                                        <p:cTn id="12" dur="500" fill="hold"/>
                                        <p:tgtEl>
                                          <p:spTgt spid="13316">
                                            <p:txEl>
                                              <p:pRg st="5" end="5"/>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3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3316">
                                            <p:txEl>
                                              <p:pRg st="7" end="7"/>
                                            </p:txEl>
                                          </p:spTgt>
                                        </p:tgtEl>
                                        <p:attrNameLst>
                                          <p:attrName>style.visibility</p:attrName>
                                        </p:attrNameLst>
                                      </p:cBhvr>
                                      <p:to>
                                        <p:strVal val="visible"/>
                                      </p:to>
                                    </p:set>
                                    <p:anim calcmode="lin" valueType="num">
                                      <p:cBhvr additive="base">
                                        <p:cTn id="18" dur="500" fill="hold"/>
                                        <p:tgtEl>
                                          <p:spTgt spid="13316">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31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a:extLst>
              <a:ext uri="{FF2B5EF4-FFF2-40B4-BE49-F238E27FC236}">
                <a16:creationId xmlns:a16="http://schemas.microsoft.com/office/drawing/2014/main" id="{E3E1363A-C510-444B-BF46-084060841E51}"/>
              </a:ext>
            </a:extLst>
          </p:cNvPr>
          <p:cNvSpPr txBox="1">
            <a:spLocks noChangeArrowheads="1"/>
          </p:cNvSpPr>
          <p:nvPr/>
        </p:nvSpPr>
        <p:spPr bwMode="auto">
          <a:xfrm>
            <a:off x="533400" y="381000"/>
            <a:ext cx="7924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US" altLang="zh-CN" sz="3200">
                <a:latin typeface="Bookman Old Style" panose="02050604050505020204" pitchFamily="18" charset="0"/>
                <a:ea typeface="SimSun" panose="02010600030101010101" pitchFamily="2" charset="-122"/>
              </a:rPr>
              <a:t>Rawmix Preparation</a:t>
            </a:r>
          </a:p>
          <a:p>
            <a:pPr eaLnBrk="1" hangingPunct="1">
              <a:lnSpc>
                <a:spcPct val="90000"/>
              </a:lnSpc>
            </a:pPr>
            <a:endParaRPr lang="en-US" altLang="zh-CN" sz="2800">
              <a:latin typeface="Bookman Old Style" panose="02050604050505020204" pitchFamily="18" charset="0"/>
              <a:ea typeface="SimSun" panose="02010600030101010101" pitchFamily="2" charset="-122"/>
            </a:endParaRPr>
          </a:p>
          <a:p>
            <a:pPr eaLnBrk="1" hangingPunct="1">
              <a:lnSpc>
                <a:spcPct val="90000"/>
              </a:lnSpc>
            </a:pPr>
            <a:r>
              <a:rPr lang="en-US" altLang="zh-CN" sz="2800">
                <a:ea typeface="SimSun" panose="02010600030101010101" pitchFamily="2" charset="-122"/>
              </a:rPr>
              <a:t>The raw materials for Portland cement production are a mixture of   minerals containing </a:t>
            </a:r>
            <a:r>
              <a:rPr lang="en-US" altLang="zh-CN" sz="2800" b="1">
                <a:ea typeface="SimSun" panose="02010600030101010101" pitchFamily="2" charset="-122"/>
              </a:rPr>
              <a:t>calcium oxide, silicon oxide, aluminium oxide, ferric oxide, and magnesium oxide</a:t>
            </a:r>
          </a:p>
          <a:p>
            <a:pPr eaLnBrk="1" hangingPunct="1">
              <a:lnSpc>
                <a:spcPct val="90000"/>
              </a:lnSpc>
            </a:pPr>
            <a:endParaRPr lang="en-US" altLang="zh-CN" sz="2800">
              <a:ea typeface="SimSun" panose="02010600030101010101" pitchFamily="2" charset="-122"/>
            </a:endParaRPr>
          </a:p>
          <a:p>
            <a:pPr eaLnBrk="1" hangingPunct="1">
              <a:lnSpc>
                <a:spcPct val="90000"/>
              </a:lnSpc>
            </a:pPr>
            <a:r>
              <a:rPr lang="en-US" altLang="zh-CN" sz="2800">
                <a:ea typeface="SimSun" panose="02010600030101010101" pitchFamily="2" charset="-122"/>
              </a:rPr>
              <a:t>If the local rocks do not have the desired composition, it may  require the addition of </a:t>
            </a:r>
            <a:r>
              <a:rPr lang="en-US" altLang="zh-CN" sz="2800" b="1">
                <a:ea typeface="SimSun" panose="02010600030101010101" pitchFamily="2" charset="-122"/>
              </a:rPr>
              <a:t>clay </a:t>
            </a:r>
            <a:r>
              <a:rPr lang="en-US" altLang="zh-CN" sz="2800">
                <a:ea typeface="SimSun" panose="02010600030101010101" pitchFamily="2" charset="-122"/>
              </a:rPr>
              <a:t>and </a:t>
            </a:r>
            <a:r>
              <a:rPr lang="en-US" altLang="zh-CN" sz="2800" b="1">
                <a:ea typeface="SimSun" panose="02010600030101010101" pitchFamily="2" charset="-122"/>
              </a:rPr>
              <a:t>limestone</a:t>
            </a:r>
            <a:r>
              <a:rPr lang="en-US" altLang="zh-CN" sz="2800">
                <a:ea typeface="SimSun" panose="02010600030101010101" pitchFamily="2" charset="-122"/>
              </a:rPr>
              <a:t>, as well as </a:t>
            </a:r>
            <a:r>
              <a:rPr lang="en-US" altLang="zh-CN" sz="2800" b="1">
                <a:ea typeface="SimSun" panose="02010600030101010101" pitchFamily="2" charset="-122"/>
              </a:rPr>
              <a:t>iron ore, bauxite </a:t>
            </a:r>
            <a:r>
              <a:rPr lang="en-US" altLang="zh-CN" sz="2800">
                <a:ea typeface="SimSun" panose="02010600030101010101" pitchFamily="2" charset="-122"/>
              </a:rPr>
              <a:t>or</a:t>
            </a:r>
            <a:r>
              <a:rPr lang="en-US" altLang="zh-CN" sz="2800" b="1">
                <a:ea typeface="SimSun" panose="02010600030101010101" pitchFamily="2" charset="-122"/>
              </a:rPr>
              <a:t> recycled materials </a:t>
            </a:r>
          </a:p>
          <a:p>
            <a:pPr eaLnBrk="1" hangingPunct="1">
              <a:lnSpc>
                <a:spcPct val="90000"/>
              </a:lnSpc>
            </a:pPr>
            <a:endParaRPr lang="en-US" altLang="zh-CN" sz="2800" b="1">
              <a:ea typeface="SimSun" panose="02010600030101010101" pitchFamily="2" charset="-122"/>
            </a:endParaRPr>
          </a:p>
          <a:p>
            <a:pPr eaLnBrk="1" hangingPunct="1">
              <a:lnSpc>
                <a:spcPct val="90000"/>
              </a:lnSpc>
            </a:pPr>
            <a:r>
              <a:rPr lang="en-US" altLang="zh-CN" sz="2800">
                <a:ea typeface="SimSun" panose="02010600030101010101" pitchFamily="2" charset="-122"/>
              </a:rPr>
              <a:t>The raw materials are ground together in a rawmill</a:t>
            </a:r>
            <a:r>
              <a:rPr lang="en-US" altLang="zh-CN">
                <a:latin typeface="Arial" panose="020B0604020202020204" pitchFamily="34" charset="0"/>
                <a:ea typeface="SimSun" panose="02010600030101010101" pitchFamily="2" charset="-122"/>
              </a:rPr>
              <a:t> </a:t>
            </a:r>
          </a:p>
          <a:p>
            <a:pPr eaLnBrk="1" hangingPunct="1">
              <a:lnSpc>
                <a:spcPct val="90000"/>
              </a:lnSpc>
            </a:pPr>
            <a:r>
              <a:rPr lang="en-US" altLang="zh-CN" sz="2800">
                <a:ea typeface="SimSun" panose="02010600030101010101" pitchFamily="2" charset="-122"/>
              </a:rPr>
              <a:t>- </a:t>
            </a:r>
            <a:r>
              <a:rPr lang="en-US" altLang="zh-CN" sz="2800" b="1" i="1">
                <a:ea typeface="SimSun" panose="02010600030101010101" pitchFamily="2" charset="-122"/>
              </a:rPr>
              <a:t>fineness of rawmix</a:t>
            </a:r>
            <a:r>
              <a:rPr lang="en-US" altLang="zh-CN" sz="2800">
                <a:ea typeface="SimSun" panose="02010600030101010101" pitchFamily="2" charset="-122"/>
              </a:rPr>
              <a:t> is usually</a:t>
            </a:r>
            <a:r>
              <a:rPr lang="en-US" altLang="zh-CN">
                <a:latin typeface="Arial" panose="020B0604020202020204" pitchFamily="34" charset="0"/>
                <a:ea typeface="SimSun" panose="02010600030101010101" pitchFamily="2" charset="-122"/>
              </a:rPr>
              <a:t> </a:t>
            </a:r>
            <a:r>
              <a:rPr lang="en-US" altLang="zh-CN" sz="2800">
                <a:ea typeface="SimSun" panose="02010600030101010101" pitchFamily="2" charset="-122"/>
              </a:rPr>
              <a:t>controlled so that there are less than 5-15% by mass of particles exceeding </a:t>
            </a:r>
            <a:r>
              <a:rPr lang="en-US" altLang="zh-CN" sz="2800" b="1" i="1">
                <a:ea typeface="SimSun" panose="02010600030101010101" pitchFamily="2" charset="-122"/>
              </a:rPr>
              <a:t>90 μm</a:t>
            </a:r>
            <a:r>
              <a:rPr lang="en-US" altLang="zh-CN" sz="2800">
                <a:ea typeface="SimSun" panose="02010600030101010101" pitchFamily="2" charset="-122"/>
              </a:rPr>
              <a:t> in diameter</a:t>
            </a:r>
            <a:r>
              <a:rPr lang="en-US" altLang="zh-CN">
                <a:latin typeface="Arial" panose="020B0604020202020204" pitchFamily="34" charset="0"/>
                <a:ea typeface="SimSun" panose="02010600030101010101" pitchFamily="2" charset="-122"/>
              </a:rPr>
              <a:t> </a:t>
            </a:r>
            <a:endParaRPr lang="en-US"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4340">
                                            <p:txEl>
                                              <p:pRg st="2" end="2"/>
                                            </p:txEl>
                                          </p:spTgt>
                                        </p:tgtEl>
                                        <p:attrNameLst>
                                          <p:attrName>style.visibility</p:attrName>
                                        </p:attrNameLst>
                                      </p:cBhvr>
                                      <p:to>
                                        <p:strVal val="visible"/>
                                      </p:to>
                                    </p:set>
                                    <p:animEffect transition="in" filter="diamond(out)">
                                      <p:cBhvr>
                                        <p:cTn id="7" dur="2000"/>
                                        <p:tgtEl>
                                          <p:spTgt spid="1434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340">
                                            <p:txEl>
                                              <p:pRg st="4" end="4"/>
                                            </p:txEl>
                                          </p:spTgt>
                                        </p:tgtEl>
                                        <p:attrNameLst>
                                          <p:attrName>style.visibility</p:attrName>
                                        </p:attrNameLst>
                                      </p:cBhvr>
                                      <p:to>
                                        <p:strVal val="visible"/>
                                      </p:to>
                                    </p:set>
                                    <p:animEffect transition="in" filter="diamond(in)">
                                      <p:cBhvr>
                                        <p:cTn id="12" dur="2000"/>
                                        <p:tgtEl>
                                          <p:spTgt spid="1434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340">
                                            <p:txEl>
                                              <p:pRg st="6" end="6"/>
                                            </p:txEl>
                                          </p:spTgt>
                                        </p:tgtEl>
                                        <p:attrNameLst>
                                          <p:attrName>style.visibility</p:attrName>
                                        </p:attrNameLst>
                                      </p:cBhvr>
                                      <p:to>
                                        <p:strVal val="visible"/>
                                      </p:to>
                                    </p:set>
                                    <p:anim calcmode="lin" valueType="num">
                                      <p:cBhvr additive="base">
                                        <p:cTn id="17" dur="500" fill="hold"/>
                                        <p:tgtEl>
                                          <p:spTgt spid="1434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40">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340">
                                            <p:txEl>
                                              <p:pRg st="7" end="7"/>
                                            </p:txEl>
                                          </p:spTgt>
                                        </p:tgtEl>
                                        <p:attrNameLst>
                                          <p:attrName>style.visibility</p:attrName>
                                        </p:attrNameLst>
                                      </p:cBhvr>
                                      <p:to>
                                        <p:strVal val="visible"/>
                                      </p:to>
                                    </p:set>
                                    <p:anim calcmode="lin" valueType="num">
                                      <p:cBhvr additive="base">
                                        <p:cTn id="21" dur="500" fill="hold"/>
                                        <p:tgtEl>
                                          <p:spTgt spid="14340">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a:extLst>
              <a:ext uri="{FF2B5EF4-FFF2-40B4-BE49-F238E27FC236}">
                <a16:creationId xmlns:a16="http://schemas.microsoft.com/office/drawing/2014/main" id="{AAD069D6-571A-49FB-957C-FC4935D55D17}"/>
              </a:ext>
            </a:extLst>
          </p:cNvPr>
          <p:cNvSpPr txBox="1">
            <a:spLocks noChangeArrowheads="1"/>
          </p:cNvSpPr>
          <p:nvPr/>
        </p:nvSpPr>
        <p:spPr bwMode="auto">
          <a:xfrm>
            <a:off x="1219200" y="457200"/>
            <a:ext cx="68580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pPr>
            <a:r>
              <a:rPr lang="en-US" altLang="zh-CN" sz="3200" b="1">
                <a:latin typeface="Bookman Old Style" panose="02050604050505020204" pitchFamily="18" charset="0"/>
                <a:ea typeface="SimSun" panose="02010600030101010101" pitchFamily="2" charset="-122"/>
              </a:rPr>
              <a:t>Cement</a:t>
            </a:r>
            <a:r>
              <a:rPr lang="en-US" altLang="zh-CN" sz="3200">
                <a:ea typeface="SimSun" panose="02010600030101010101" pitchFamily="2" charset="-122"/>
              </a:rPr>
              <a:t> </a:t>
            </a:r>
          </a:p>
          <a:p>
            <a:pPr eaLnBrk="1" hangingPunct="1">
              <a:lnSpc>
                <a:spcPct val="80000"/>
              </a:lnSpc>
            </a:pPr>
            <a:r>
              <a:rPr lang="en-US" altLang="zh-CN" sz="2800">
                <a:ea typeface="SimSun" panose="02010600030101010101" pitchFamily="2" charset="-122"/>
              </a:rPr>
              <a:t>- a binder, a  substance  which  sets  and hardens independently, and can bind other materials together </a:t>
            </a:r>
          </a:p>
          <a:p>
            <a:pPr eaLnBrk="1" hangingPunct="1">
              <a:lnSpc>
                <a:spcPct val="80000"/>
              </a:lnSpc>
            </a:pPr>
            <a:endParaRPr lang="en-US" altLang="en-US" sz="2800"/>
          </a:p>
          <a:p>
            <a:pPr eaLnBrk="1" hangingPunct="1">
              <a:lnSpc>
                <a:spcPct val="80000"/>
              </a:lnSpc>
            </a:pPr>
            <a:r>
              <a:rPr lang="en-US" altLang="zh-CN" sz="2800">
                <a:ea typeface="SimSun" panose="02010600030101010101" pitchFamily="2" charset="-122"/>
              </a:rPr>
              <a:t>The name "cement" goes back to the Romans who used  the  term  "opus caementitium"  to describe</a:t>
            </a:r>
            <a:r>
              <a:rPr lang="en-US" altLang="zh-CN">
                <a:latin typeface="Arial" panose="020B0604020202020204" pitchFamily="34" charset="0"/>
                <a:ea typeface="SimSun" panose="02010600030101010101" pitchFamily="2" charset="-122"/>
              </a:rPr>
              <a:t> </a:t>
            </a:r>
            <a:r>
              <a:rPr lang="en-US" altLang="zh-CN" sz="2800">
                <a:ea typeface="SimSun" panose="02010600030101010101" pitchFamily="2" charset="-122"/>
              </a:rPr>
              <a:t>masonry which resembled concrete and was made from crushed rock with burnt lime as binder</a:t>
            </a:r>
          </a:p>
          <a:p>
            <a:pPr eaLnBrk="1" hangingPunct="1">
              <a:lnSpc>
                <a:spcPct val="80000"/>
              </a:lnSpc>
            </a:pPr>
            <a:endParaRPr lang="en-US" altLang="zh-CN" sz="2800">
              <a:ea typeface="SimSun" panose="02010600030101010101" pitchFamily="2" charset="-122"/>
            </a:endParaRPr>
          </a:p>
          <a:p>
            <a:pPr eaLnBrk="1" hangingPunct="1">
              <a:lnSpc>
                <a:spcPct val="80000"/>
              </a:lnSpc>
            </a:pPr>
            <a:r>
              <a:rPr lang="en-US" altLang="zh-CN" sz="2800">
                <a:ea typeface="SimSun" panose="02010600030101010101" pitchFamily="2" charset="-122"/>
              </a:rPr>
              <a:t>The volcanic ash and pulverized brick additives which were added to the burnt lime to obtain</a:t>
            </a:r>
            <a:r>
              <a:rPr lang="en-US" altLang="zh-CN">
                <a:latin typeface="Arial" panose="020B0604020202020204" pitchFamily="34" charset="0"/>
                <a:ea typeface="SimSun" panose="02010600030101010101" pitchFamily="2" charset="-122"/>
              </a:rPr>
              <a:t> </a:t>
            </a:r>
            <a:r>
              <a:rPr lang="en-US" altLang="zh-CN" sz="2800">
                <a:ea typeface="SimSun" panose="02010600030101010101" pitchFamily="2" charset="-122"/>
              </a:rPr>
              <a:t>a hydraulic binder were later referred to as </a:t>
            </a:r>
          </a:p>
          <a:p>
            <a:pPr eaLnBrk="1" hangingPunct="1">
              <a:lnSpc>
                <a:spcPct val="80000"/>
              </a:lnSpc>
            </a:pPr>
            <a:r>
              <a:rPr lang="en-US" altLang="zh-CN" sz="2800" i="1">
                <a:ea typeface="SimSun" panose="02010600030101010101" pitchFamily="2" charset="-122"/>
              </a:rPr>
              <a:t>cementum, cimentum, cäment and </a:t>
            </a:r>
            <a:r>
              <a:rPr lang="en-US" altLang="zh-CN" sz="2800" b="1" i="1">
                <a:ea typeface="SimSun" panose="02010600030101010101" pitchFamily="2" charset="-122"/>
              </a:rPr>
              <a:t>cement</a:t>
            </a:r>
            <a:r>
              <a:rPr lang="en-US" altLang="zh-CN" b="1">
                <a:latin typeface="Arial" panose="020B0604020202020204" pitchFamily="34" charset="0"/>
                <a:ea typeface="SimSun" panose="02010600030101010101" pitchFamily="2" charset="-122"/>
              </a:rPr>
              <a:t> </a:t>
            </a:r>
            <a:endParaRPr lang="en-US" altLang="en-US"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2">
                                            <p:txEl>
                                              <p:pRg st="1" end="1"/>
                                            </p:txEl>
                                          </p:spTgt>
                                        </p:tgtEl>
                                        <p:attrNameLst>
                                          <p:attrName>style.visibility</p:attrName>
                                        </p:attrNameLst>
                                      </p:cBhvr>
                                      <p:to>
                                        <p:strVal val="visible"/>
                                      </p:to>
                                    </p:set>
                                    <p:animEffect transition="in" filter="blinds(horizontal)">
                                      <p:cBhvr>
                                        <p:cTn id="7" dur="500"/>
                                        <p:tgtEl>
                                          <p:spTgt spid="1229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292">
                                            <p:txEl>
                                              <p:pRg st="3" end="3"/>
                                            </p:txEl>
                                          </p:spTgt>
                                        </p:tgtEl>
                                        <p:attrNameLst>
                                          <p:attrName>style.visibility</p:attrName>
                                        </p:attrNameLst>
                                      </p:cBhvr>
                                      <p:to>
                                        <p:strVal val="visible"/>
                                      </p:to>
                                    </p:set>
                                    <p:animEffect transition="in" filter="box(in)">
                                      <p:cBhvr>
                                        <p:cTn id="12" dur="500"/>
                                        <p:tgtEl>
                                          <p:spTgt spid="1229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292">
                                            <p:txEl>
                                              <p:pRg st="5" end="5"/>
                                            </p:txEl>
                                          </p:spTgt>
                                        </p:tgtEl>
                                        <p:attrNameLst>
                                          <p:attrName>style.visibility</p:attrName>
                                        </p:attrNameLst>
                                      </p:cBhvr>
                                      <p:to>
                                        <p:strVal val="visible"/>
                                      </p:to>
                                    </p:set>
                                    <p:animEffect transition="in" filter="checkerboard(across)">
                                      <p:cBhvr>
                                        <p:cTn id="17" dur="500"/>
                                        <p:tgtEl>
                                          <p:spTgt spid="12292">
                                            <p:txEl>
                                              <p:pRg st="5" end="5"/>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2292">
                                            <p:txEl>
                                              <p:pRg st="6" end="6"/>
                                            </p:txEl>
                                          </p:spTgt>
                                        </p:tgtEl>
                                        <p:attrNameLst>
                                          <p:attrName>style.visibility</p:attrName>
                                        </p:attrNameLst>
                                      </p:cBhvr>
                                      <p:to>
                                        <p:strVal val="visible"/>
                                      </p:to>
                                    </p:set>
                                    <p:animEffect transition="in" filter="checkerboard(across)">
                                      <p:cBhvr>
                                        <p:cTn id="20" dur="500"/>
                                        <p:tgtEl>
                                          <p:spTgt spid="122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a:extLst>
              <a:ext uri="{FF2B5EF4-FFF2-40B4-BE49-F238E27FC236}">
                <a16:creationId xmlns:a16="http://schemas.microsoft.com/office/drawing/2014/main" id="{9BF47E44-C85F-409C-AD19-5A732EF54105}"/>
              </a:ext>
            </a:extLst>
          </p:cNvPr>
          <p:cNvSpPr txBox="1">
            <a:spLocks noChangeArrowheads="1"/>
          </p:cNvSpPr>
          <p:nvPr/>
        </p:nvSpPr>
        <p:spPr bwMode="auto">
          <a:xfrm>
            <a:off x="457200" y="341313"/>
            <a:ext cx="82296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70000"/>
              </a:lnSpc>
            </a:pPr>
            <a:r>
              <a:rPr lang="en-US" altLang="zh-CN" sz="2800" i="1">
                <a:latin typeface="Bookman Old Style" panose="02050604050505020204" pitchFamily="18" charset="0"/>
                <a:ea typeface="SimSun" panose="02010600030101010101" pitchFamily="2" charset="-122"/>
              </a:rPr>
              <a:t>Rawmix blending</a:t>
            </a:r>
          </a:p>
          <a:p>
            <a:pPr eaLnBrk="1" hangingPunct="1">
              <a:lnSpc>
                <a:spcPct val="70000"/>
              </a:lnSpc>
              <a:buFontTx/>
              <a:buChar char="•"/>
            </a:pPr>
            <a:endParaRPr lang="en-US" altLang="zh-CN" sz="2800" i="1">
              <a:latin typeface="Bookman Old Style" panose="02050604050505020204" pitchFamily="18" charset="0"/>
              <a:ea typeface="SimSun" panose="02010600030101010101" pitchFamily="2" charset="-122"/>
            </a:endParaRPr>
          </a:p>
          <a:p>
            <a:pPr eaLnBrk="1" hangingPunct="1">
              <a:lnSpc>
                <a:spcPct val="70000"/>
              </a:lnSpc>
              <a:buFontTx/>
              <a:buChar char="•"/>
            </a:pPr>
            <a:r>
              <a:rPr lang="en-US" altLang="zh-CN" sz="2800">
                <a:ea typeface="SimSun" panose="02010600030101010101" pitchFamily="2" charset="-122"/>
              </a:rPr>
              <a:t>  A blending system homogenizes the rawmix </a:t>
            </a:r>
          </a:p>
          <a:p>
            <a:pPr eaLnBrk="1" hangingPunct="1">
              <a:lnSpc>
                <a:spcPct val="70000"/>
              </a:lnSpc>
              <a:buFontTx/>
              <a:buChar char="•"/>
            </a:pPr>
            <a:endParaRPr lang="en-US" altLang="zh-CN" sz="2800">
              <a:ea typeface="SimSun" panose="02010600030101010101" pitchFamily="2" charset="-122"/>
            </a:endParaRPr>
          </a:p>
          <a:p>
            <a:pPr eaLnBrk="1" hangingPunct="1">
              <a:lnSpc>
                <a:spcPct val="70000"/>
              </a:lnSpc>
              <a:buFontTx/>
              <a:buChar char="•"/>
            </a:pPr>
            <a:r>
              <a:rPr lang="en-US" altLang="zh-CN" sz="2800">
                <a:ea typeface="SimSun" panose="02010600030101010101" pitchFamily="2" charset="-122"/>
              </a:rPr>
              <a:t>  The rawmix is formulated to a very tight chemical specification. </a:t>
            </a:r>
          </a:p>
          <a:p>
            <a:pPr eaLnBrk="1" hangingPunct="1">
              <a:lnSpc>
                <a:spcPct val="70000"/>
              </a:lnSpc>
              <a:buFontTx/>
              <a:buChar char="•"/>
            </a:pPr>
            <a:endParaRPr lang="en-US" altLang="zh-CN" sz="2800">
              <a:ea typeface="SimSun" panose="02010600030101010101" pitchFamily="2" charset="-122"/>
            </a:endParaRPr>
          </a:p>
          <a:p>
            <a:pPr eaLnBrk="1" hangingPunct="1">
              <a:lnSpc>
                <a:spcPct val="70000"/>
              </a:lnSpc>
              <a:buFontTx/>
              <a:buChar char="•"/>
            </a:pPr>
            <a:r>
              <a:rPr lang="en-US" altLang="zh-CN" sz="2800">
                <a:ea typeface="SimSun" panose="02010600030101010101" pitchFamily="2" charset="-122"/>
              </a:rPr>
              <a:t>  Typically, the content of individual components in the rawmix must be controlled within 0.1% or better </a:t>
            </a:r>
          </a:p>
          <a:p>
            <a:pPr eaLnBrk="1" hangingPunct="1">
              <a:lnSpc>
                <a:spcPct val="70000"/>
              </a:lnSpc>
              <a:buFontTx/>
              <a:buChar char="•"/>
            </a:pPr>
            <a:endParaRPr lang="en-US" altLang="zh-CN" sz="2800">
              <a:ea typeface="SimSun" panose="02010600030101010101" pitchFamily="2" charset="-122"/>
            </a:endParaRPr>
          </a:p>
          <a:p>
            <a:pPr eaLnBrk="1" hangingPunct="1">
              <a:lnSpc>
                <a:spcPct val="70000"/>
              </a:lnSpc>
              <a:buFontTx/>
              <a:buChar char="•"/>
            </a:pPr>
            <a:r>
              <a:rPr lang="en-US" altLang="zh-CN" sz="2800">
                <a:ea typeface="SimSun" panose="02010600030101010101" pitchFamily="2" charset="-122"/>
              </a:rPr>
              <a:t>  Calcium and silicon are present in order to form the strength-producing calcium silicates. </a:t>
            </a:r>
          </a:p>
          <a:p>
            <a:pPr eaLnBrk="1" hangingPunct="1">
              <a:lnSpc>
                <a:spcPct val="70000"/>
              </a:lnSpc>
              <a:buFontTx/>
              <a:buChar char="•"/>
            </a:pPr>
            <a:endParaRPr lang="en-US" altLang="zh-CN" sz="2800">
              <a:ea typeface="SimSun" panose="02010600030101010101" pitchFamily="2" charset="-122"/>
            </a:endParaRPr>
          </a:p>
          <a:p>
            <a:pPr eaLnBrk="1" hangingPunct="1">
              <a:lnSpc>
                <a:spcPct val="70000"/>
              </a:lnSpc>
              <a:buFontTx/>
              <a:buChar char="•"/>
            </a:pPr>
            <a:r>
              <a:rPr lang="en-US" altLang="zh-CN" sz="2800">
                <a:ea typeface="SimSun" panose="02010600030101010101" pitchFamily="2" charset="-122"/>
              </a:rPr>
              <a:t>  Insufficient aluminium and iron lead to difficult burning of the clinker </a:t>
            </a:r>
          </a:p>
          <a:p>
            <a:pPr eaLnBrk="1" hangingPunct="1">
              <a:lnSpc>
                <a:spcPct val="70000"/>
              </a:lnSpc>
              <a:buFontTx/>
              <a:buChar char="•"/>
            </a:pPr>
            <a:endParaRPr lang="en-US" altLang="zh-CN" sz="2800">
              <a:ea typeface="SimSun" panose="02010600030101010101" pitchFamily="2" charset="-122"/>
            </a:endParaRPr>
          </a:p>
          <a:p>
            <a:pPr eaLnBrk="1" hangingPunct="1">
              <a:lnSpc>
                <a:spcPct val="70000"/>
              </a:lnSpc>
              <a:buFontTx/>
              <a:buChar char="•"/>
            </a:pPr>
            <a:r>
              <a:rPr lang="en-US" altLang="zh-CN" sz="2800">
                <a:ea typeface="SimSun" panose="02010600030101010101" pitchFamily="2" charset="-122"/>
              </a:rPr>
              <a:t>  In practice, the rawmix is controlled by frequent chemical analysis (hourly by X-Ray fluorescence analysis, or every 3 minutes by prompt gamma </a:t>
            </a:r>
          </a:p>
          <a:p>
            <a:pPr eaLnBrk="1" hangingPunct="1">
              <a:lnSpc>
                <a:spcPct val="70000"/>
              </a:lnSpc>
            </a:pPr>
            <a:r>
              <a:rPr lang="en-US" altLang="zh-CN" sz="2800">
                <a:ea typeface="SimSun" panose="02010600030101010101" pitchFamily="2" charset="-122"/>
              </a:rPr>
              <a:t>neutron activation analysis) </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4">
                                            <p:txEl>
                                              <p:pRg st="2" end="2"/>
                                            </p:txEl>
                                          </p:spTgt>
                                        </p:tgtEl>
                                        <p:attrNameLst>
                                          <p:attrName>style.visibility</p:attrName>
                                        </p:attrNameLst>
                                      </p:cBhvr>
                                      <p:to>
                                        <p:strVal val="visible"/>
                                      </p:to>
                                    </p:set>
                                    <p:anim calcmode="lin" valueType="num">
                                      <p:cBhvr additive="base">
                                        <p:cTn id="7" dur="500" fill="hold"/>
                                        <p:tgtEl>
                                          <p:spTgt spid="1536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5364">
                                            <p:txEl>
                                              <p:pRg st="4" end="4"/>
                                            </p:txEl>
                                          </p:spTgt>
                                        </p:tgtEl>
                                        <p:attrNameLst>
                                          <p:attrName>style.visibility</p:attrName>
                                        </p:attrNameLst>
                                      </p:cBhvr>
                                      <p:to>
                                        <p:strVal val="visible"/>
                                      </p:to>
                                    </p:set>
                                    <p:anim calcmode="lin" valueType="num">
                                      <p:cBhvr additive="base">
                                        <p:cTn id="13" dur="500" fill="hold"/>
                                        <p:tgtEl>
                                          <p:spTgt spid="15364">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364">
                                            <p:txEl>
                                              <p:pRg st="6" end="6"/>
                                            </p:txEl>
                                          </p:spTgt>
                                        </p:tgtEl>
                                        <p:attrNameLst>
                                          <p:attrName>style.visibility</p:attrName>
                                        </p:attrNameLst>
                                      </p:cBhvr>
                                      <p:to>
                                        <p:strVal val="visible"/>
                                      </p:to>
                                    </p:set>
                                    <p:anim calcmode="lin" valueType="num">
                                      <p:cBhvr additive="base">
                                        <p:cTn id="19" dur="500" fill="hold"/>
                                        <p:tgtEl>
                                          <p:spTgt spid="15364">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5364">
                                            <p:txEl>
                                              <p:pRg st="8" end="8"/>
                                            </p:txEl>
                                          </p:spTgt>
                                        </p:tgtEl>
                                        <p:attrNameLst>
                                          <p:attrName>style.visibility</p:attrName>
                                        </p:attrNameLst>
                                      </p:cBhvr>
                                      <p:to>
                                        <p:strVal val="visible"/>
                                      </p:to>
                                    </p:set>
                                    <p:anim calcmode="lin" valueType="num">
                                      <p:cBhvr additive="base">
                                        <p:cTn id="25" dur="500" fill="hold"/>
                                        <p:tgtEl>
                                          <p:spTgt spid="15364">
                                            <p:txEl>
                                              <p:pRg st="8" end="8"/>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36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5364">
                                            <p:txEl>
                                              <p:pRg st="10" end="10"/>
                                            </p:txEl>
                                          </p:spTgt>
                                        </p:tgtEl>
                                        <p:attrNameLst>
                                          <p:attrName>style.visibility</p:attrName>
                                        </p:attrNameLst>
                                      </p:cBhvr>
                                      <p:to>
                                        <p:strVal val="visible"/>
                                      </p:to>
                                    </p:set>
                                    <p:anim calcmode="lin" valueType="num">
                                      <p:cBhvr additive="base">
                                        <p:cTn id="31" dur="500" fill="hold"/>
                                        <p:tgtEl>
                                          <p:spTgt spid="15364">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364">
                                            <p:txEl>
                                              <p:pRg st="12" end="12"/>
                                            </p:txEl>
                                          </p:spTgt>
                                        </p:tgtEl>
                                        <p:attrNameLst>
                                          <p:attrName>style.visibility</p:attrName>
                                        </p:attrNameLst>
                                      </p:cBhvr>
                                      <p:to>
                                        <p:strVal val="visible"/>
                                      </p:to>
                                    </p:set>
                                    <p:anim calcmode="lin" valueType="num">
                                      <p:cBhvr additive="base">
                                        <p:cTn id="37" dur="500" fill="hold"/>
                                        <p:tgtEl>
                                          <p:spTgt spid="15364">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4">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364">
                                            <p:txEl>
                                              <p:pRg st="13" end="13"/>
                                            </p:txEl>
                                          </p:spTgt>
                                        </p:tgtEl>
                                        <p:attrNameLst>
                                          <p:attrName>style.visibility</p:attrName>
                                        </p:attrNameLst>
                                      </p:cBhvr>
                                      <p:to>
                                        <p:strVal val="visible"/>
                                      </p:to>
                                    </p:set>
                                    <p:anim calcmode="lin" valueType="num">
                                      <p:cBhvr additive="base">
                                        <p:cTn id="41" dur="500" fill="hold"/>
                                        <p:tgtEl>
                                          <p:spTgt spid="15364">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36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DAAC7D5E-0A7F-4211-B4E4-92F39B249C07}"/>
              </a:ext>
            </a:extLst>
          </p:cNvPr>
          <p:cNvSpPr txBox="1">
            <a:spLocks noChangeArrowheads="1"/>
          </p:cNvSpPr>
          <p:nvPr/>
        </p:nvSpPr>
        <p:spPr bwMode="auto">
          <a:xfrm>
            <a:off x="746125" y="76200"/>
            <a:ext cx="4225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a:latin typeface="Bookman Old Style" panose="02050604050505020204" pitchFamily="18" charset="0"/>
              </a:rPr>
              <a:t>Formation of clinker</a:t>
            </a:r>
          </a:p>
        </p:txBody>
      </p:sp>
      <p:sp>
        <p:nvSpPr>
          <p:cNvPr id="16389" name="Text Box 5">
            <a:extLst>
              <a:ext uri="{FF2B5EF4-FFF2-40B4-BE49-F238E27FC236}">
                <a16:creationId xmlns:a16="http://schemas.microsoft.com/office/drawing/2014/main" id="{3B8B4E3C-416D-43CF-AC3E-6F324EBFDDE4}"/>
              </a:ext>
            </a:extLst>
          </p:cNvPr>
          <p:cNvSpPr txBox="1">
            <a:spLocks noChangeArrowheads="1"/>
          </p:cNvSpPr>
          <p:nvPr/>
        </p:nvSpPr>
        <p:spPr bwMode="auto">
          <a:xfrm>
            <a:off x="822325" y="609600"/>
            <a:ext cx="7864475"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70000"/>
              </a:lnSpc>
              <a:buFont typeface="Wingdings" panose="05000000000000000000" pitchFamily="2" charset="2"/>
              <a:buChar char="Ø"/>
            </a:pPr>
            <a:r>
              <a:rPr lang="en-US" altLang="zh-CN" sz="2800">
                <a:ea typeface="SimSun" panose="02010600030101010101" pitchFamily="2" charset="-122"/>
              </a:rPr>
              <a:t>  The raw mixture is heated in a </a:t>
            </a:r>
            <a:r>
              <a:rPr lang="en-US" altLang="zh-CN" sz="2800" b="1">
                <a:ea typeface="SimSun" panose="02010600030101010101" pitchFamily="2" charset="-122"/>
              </a:rPr>
              <a:t>cement kiln</a:t>
            </a:r>
            <a:r>
              <a:rPr lang="en-US" altLang="zh-CN" sz="2800">
                <a:ea typeface="SimSun" panose="02010600030101010101" pitchFamily="2" charset="-122"/>
              </a:rPr>
              <a:t> </a:t>
            </a:r>
          </a:p>
          <a:p>
            <a:pPr eaLnBrk="1" hangingPunct="1">
              <a:lnSpc>
                <a:spcPct val="70000"/>
              </a:lnSpc>
              <a:buFont typeface="Wingdings" panose="05000000000000000000" pitchFamily="2" charset="2"/>
              <a:buNone/>
            </a:pPr>
            <a:r>
              <a:rPr lang="en-US" altLang="zh-CN" sz="2800">
                <a:ea typeface="SimSun" panose="02010600030101010101" pitchFamily="2" charset="-122"/>
              </a:rPr>
              <a:t>- a  slowly rotating  and  sloped cylinder, with temperatures increasing over the length of  the cylinder up to a peak temperature of </a:t>
            </a:r>
            <a:r>
              <a:rPr lang="en-US" altLang="zh-CN" sz="2000" b="1">
                <a:ea typeface="SimSun" panose="02010600030101010101" pitchFamily="2" charset="-122"/>
              </a:rPr>
              <a:t>1400-1450 °C</a:t>
            </a:r>
          </a:p>
          <a:p>
            <a:pPr eaLnBrk="1" hangingPunct="1">
              <a:lnSpc>
                <a:spcPct val="70000"/>
              </a:lnSpc>
              <a:buFont typeface="Wingdings" panose="05000000000000000000" pitchFamily="2" charset="2"/>
              <a:buChar char="Ø"/>
            </a:pPr>
            <a:endParaRPr lang="en-US" altLang="zh-CN" sz="2800">
              <a:ea typeface="SimSun" panose="02010600030101010101" pitchFamily="2" charset="-122"/>
            </a:endParaRPr>
          </a:p>
          <a:p>
            <a:pPr eaLnBrk="1" hangingPunct="1">
              <a:lnSpc>
                <a:spcPct val="70000"/>
              </a:lnSpc>
              <a:buFont typeface="Wingdings" panose="05000000000000000000" pitchFamily="2" charset="2"/>
              <a:buChar char="Ø"/>
            </a:pPr>
            <a:r>
              <a:rPr lang="en-US" altLang="zh-CN" sz="2800">
                <a:ea typeface="SimSun" panose="02010600030101010101" pitchFamily="2" charset="-122"/>
              </a:rPr>
              <a:t>  A complex succession of chemical reactions take place as the temperature rises. The peak temperature is regulated so that the product contains </a:t>
            </a:r>
            <a:r>
              <a:rPr lang="en-US" altLang="zh-CN" sz="2800" b="1">
                <a:ea typeface="SimSun" panose="02010600030101010101" pitchFamily="2" charset="-122"/>
              </a:rPr>
              <a:t>sintered</a:t>
            </a:r>
            <a:r>
              <a:rPr lang="en-US" altLang="zh-CN" sz="2800">
                <a:ea typeface="SimSun" panose="02010600030101010101" pitchFamily="2" charset="-122"/>
              </a:rPr>
              <a:t> but not fused lumps  </a:t>
            </a:r>
          </a:p>
          <a:p>
            <a:pPr eaLnBrk="1" hangingPunct="1">
              <a:lnSpc>
                <a:spcPct val="70000"/>
              </a:lnSpc>
              <a:buFont typeface="Wingdings" panose="05000000000000000000" pitchFamily="2" charset="2"/>
              <a:buChar char="Ø"/>
            </a:pPr>
            <a:endParaRPr lang="en-US" altLang="zh-CN" sz="2800">
              <a:ea typeface="SimSun" panose="02010600030101010101" pitchFamily="2" charset="-122"/>
            </a:endParaRPr>
          </a:p>
          <a:p>
            <a:pPr eaLnBrk="1" hangingPunct="1">
              <a:lnSpc>
                <a:spcPct val="70000"/>
              </a:lnSpc>
              <a:buFont typeface="Wingdings" panose="05000000000000000000" pitchFamily="2" charset="2"/>
              <a:buChar char="Ø"/>
            </a:pPr>
            <a:r>
              <a:rPr lang="en-US" altLang="zh-CN" sz="2800">
                <a:ea typeface="SimSun" panose="02010600030101010101" pitchFamily="2" charset="-122"/>
              </a:rPr>
              <a:t>  Sintering consists of the melting of 25-30% of the mass of the material. The resulting liquid draws the remaining solid particles together by surface tension, and acts as a solvent for the final chemical reactions</a:t>
            </a:r>
          </a:p>
          <a:p>
            <a:pPr eaLnBrk="1" hangingPunct="1">
              <a:lnSpc>
                <a:spcPct val="70000"/>
              </a:lnSpc>
              <a:buFont typeface="Wingdings" panose="05000000000000000000" pitchFamily="2" charset="2"/>
              <a:buChar char="Ø"/>
            </a:pPr>
            <a:endParaRPr lang="en-US" altLang="zh-CN" sz="2800">
              <a:ea typeface="SimSun" panose="02010600030101010101" pitchFamily="2" charset="-122"/>
            </a:endParaRPr>
          </a:p>
          <a:p>
            <a:pPr eaLnBrk="1" hangingPunct="1">
              <a:lnSpc>
                <a:spcPct val="70000"/>
              </a:lnSpc>
              <a:buFont typeface="Wingdings" panose="05000000000000000000" pitchFamily="2" charset="2"/>
              <a:buChar char="Ø"/>
            </a:pPr>
            <a:r>
              <a:rPr lang="en-US" altLang="zh-CN" sz="2800">
                <a:ea typeface="SimSun" panose="02010600030101010101" pitchFamily="2" charset="-122"/>
              </a:rPr>
              <a:t>  The resulting material is</a:t>
            </a:r>
            <a:r>
              <a:rPr lang="en-US" altLang="zh-CN" sz="2800" b="1">
                <a:ea typeface="SimSun" panose="02010600030101010101" pitchFamily="2" charset="-122"/>
              </a:rPr>
              <a:t> clinker</a:t>
            </a:r>
            <a:r>
              <a:rPr lang="en-US" altLang="zh-CN" sz="2800">
                <a:ea typeface="SimSun" panose="02010600030101010101" pitchFamily="2" charset="-122"/>
              </a:rPr>
              <a:t>.  </a:t>
            </a:r>
          </a:p>
          <a:p>
            <a:pPr eaLnBrk="1" hangingPunct="1">
              <a:lnSpc>
                <a:spcPct val="70000"/>
              </a:lnSpc>
              <a:buFont typeface="Wingdings" panose="05000000000000000000" pitchFamily="2" charset="2"/>
              <a:buChar char="Ø"/>
            </a:pPr>
            <a:endParaRPr lang="en-US" altLang="zh-CN" sz="2800">
              <a:ea typeface="SimSun" panose="02010600030101010101" pitchFamily="2" charset="-122"/>
            </a:endParaRPr>
          </a:p>
          <a:p>
            <a:pPr eaLnBrk="1" hangingPunct="1">
              <a:lnSpc>
                <a:spcPct val="70000"/>
              </a:lnSpc>
              <a:buFont typeface="Wingdings" panose="05000000000000000000" pitchFamily="2" charset="2"/>
              <a:buChar char="Ø"/>
            </a:pPr>
            <a:r>
              <a:rPr lang="en-US" altLang="zh-CN" sz="2800">
                <a:ea typeface="SimSun" panose="02010600030101010101" pitchFamily="2" charset="-122"/>
              </a:rPr>
              <a:t>  Some effort is usually made to blend the clinker   </a:t>
            </a:r>
          </a:p>
          <a:p>
            <a:pPr eaLnBrk="1" hangingPunct="1">
              <a:lnSpc>
                <a:spcPct val="70000"/>
              </a:lnSpc>
              <a:buFont typeface="Wingdings" panose="05000000000000000000" pitchFamily="2" charset="2"/>
              <a:buNone/>
            </a:pPr>
            <a:r>
              <a:rPr lang="en-US" altLang="zh-CN" sz="2800" i="1">
                <a:ea typeface="SimSun" panose="02010600030101010101" pitchFamily="2" charset="-122"/>
              </a:rPr>
              <a:t>     (the kiln process may introduce new sources of </a:t>
            </a:r>
          </a:p>
          <a:p>
            <a:pPr eaLnBrk="1" hangingPunct="1">
              <a:lnSpc>
                <a:spcPct val="70000"/>
              </a:lnSpc>
              <a:buFont typeface="Wingdings" panose="05000000000000000000" pitchFamily="2" charset="2"/>
              <a:buNone/>
            </a:pPr>
            <a:r>
              <a:rPr lang="en-US" altLang="zh-CN" sz="2800" i="1">
                <a:ea typeface="SimSun" panose="02010600030101010101" pitchFamily="2" charset="-122"/>
              </a:rPr>
              <a:t>      chemical variability)</a:t>
            </a:r>
            <a:r>
              <a:rPr lang="en-US" altLang="zh-CN" sz="2800">
                <a:ea typeface="SimSun" panose="02010600030101010101" pitchFamily="2" charset="-122"/>
              </a:rPr>
              <a:t>  </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blinds(horizontal)">
                                      <p:cBhvr>
                                        <p:cTn id="7" dur="500"/>
                                        <p:tgtEl>
                                          <p:spTgt spid="1638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9">
                                            <p:txEl>
                                              <p:pRg st="1" end="1"/>
                                            </p:txEl>
                                          </p:spTgt>
                                        </p:tgtEl>
                                        <p:attrNameLst>
                                          <p:attrName>style.visibility</p:attrName>
                                        </p:attrNameLst>
                                      </p:cBhvr>
                                      <p:to>
                                        <p:strVal val="visible"/>
                                      </p:to>
                                    </p:set>
                                    <p:animEffect transition="in" filter="blinds(horizontal)">
                                      <p:cBhvr>
                                        <p:cTn id="10" dur="500"/>
                                        <p:tgtEl>
                                          <p:spTgt spid="1638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6389">
                                            <p:txEl>
                                              <p:pRg st="3" end="3"/>
                                            </p:txEl>
                                          </p:spTgt>
                                        </p:tgtEl>
                                        <p:attrNameLst>
                                          <p:attrName>style.visibility</p:attrName>
                                        </p:attrNameLst>
                                      </p:cBhvr>
                                      <p:to>
                                        <p:strVal val="visible"/>
                                      </p:to>
                                    </p:set>
                                    <p:animEffect transition="in" filter="box(in)">
                                      <p:cBhvr>
                                        <p:cTn id="15" dur="500"/>
                                        <p:tgtEl>
                                          <p:spTgt spid="1638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16389">
                                            <p:txEl>
                                              <p:pRg st="5" end="5"/>
                                            </p:txEl>
                                          </p:spTgt>
                                        </p:tgtEl>
                                        <p:attrNameLst>
                                          <p:attrName>style.visibility</p:attrName>
                                        </p:attrNameLst>
                                      </p:cBhvr>
                                      <p:to>
                                        <p:strVal val="visible"/>
                                      </p:to>
                                    </p:set>
                                    <p:animEffect transition="in" filter="checkerboard(across)">
                                      <p:cBhvr>
                                        <p:cTn id="20" dur="500"/>
                                        <p:tgtEl>
                                          <p:spTgt spid="16389">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16389">
                                            <p:txEl>
                                              <p:pRg st="7" end="7"/>
                                            </p:txEl>
                                          </p:spTgt>
                                        </p:tgtEl>
                                        <p:attrNameLst>
                                          <p:attrName>style.visibility</p:attrName>
                                        </p:attrNameLst>
                                      </p:cBhvr>
                                      <p:to>
                                        <p:strVal val="visible"/>
                                      </p:to>
                                    </p:set>
                                    <p:animEffect transition="in" filter="diamond(in)">
                                      <p:cBhvr>
                                        <p:cTn id="25" dur="2000"/>
                                        <p:tgtEl>
                                          <p:spTgt spid="16389">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6389">
                                            <p:txEl>
                                              <p:pRg st="9" end="9"/>
                                            </p:txEl>
                                          </p:spTgt>
                                        </p:tgtEl>
                                        <p:attrNameLst>
                                          <p:attrName>style.visibility</p:attrName>
                                        </p:attrNameLst>
                                      </p:cBhvr>
                                      <p:to>
                                        <p:strVal val="visible"/>
                                      </p:to>
                                    </p:set>
                                    <p:anim calcmode="lin" valueType="num">
                                      <p:cBhvr additive="base">
                                        <p:cTn id="30" dur="500" fill="hold"/>
                                        <p:tgtEl>
                                          <p:spTgt spid="16389">
                                            <p:txEl>
                                              <p:pRg st="9" end="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389">
                                            <p:txEl>
                                              <p:pRg st="9" end="9"/>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6389">
                                            <p:txEl>
                                              <p:pRg st="10" end="10"/>
                                            </p:txEl>
                                          </p:spTgt>
                                        </p:tgtEl>
                                        <p:attrNameLst>
                                          <p:attrName>style.visibility</p:attrName>
                                        </p:attrNameLst>
                                      </p:cBhvr>
                                      <p:to>
                                        <p:strVal val="visible"/>
                                      </p:to>
                                    </p:set>
                                    <p:anim calcmode="lin" valueType="num">
                                      <p:cBhvr additive="base">
                                        <p:cTn id="34" dur="500" fill="hold"/>
                                        <p:tgtEl>
                                          <p:spTgt spid="16389">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389">
                                            <p:txEl>
                                              <p:pRg st="10" end="10"/>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6389">
                                            <p:txEl>
                                              <p:pRg st="11" end="11"/>
                                            </p:txEl>
                                          </p:spTgt>
                                        </p:tgtEl>
                                        <p:attrNameLst>
                                          <p:attrName>style.visibility</p:attrName>
                                        </p:attrNameLst>
                                      </p:cBhvr>
                                      <p:to>
                                        <p:strVal val="visible"/>
                                      </p:to>
                                    </p:set>
                                    <p:anim calcmode="lin" valueType="num">
                                      <p:cBhvr additive="base">
                                        <p:cTn id="38" dur="500" fill="hold"/>
                                        <p:tgtEl>
                                          <p:spTgt spid="16389">
                                            <p:txEl>
                                              <p:pRg st="11" end="1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638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7833DBA-C8CB-4011-B5D7-8FF84722C588}"/>
              </a:ext>
            </a:extLst>
          </p:cNvPr>
          <p:cNvGrpSpPr>
            <a:grpSpLocks/>
          </p:cNvGrpSpPr>
          <p:nvPr/>
        </p:nvGrpSpPr>
        <p:grpSpPr bwMode="auto">
          <a:xfrm>
            <a:off x="76200" y="76200"/>
            <a:ext cx="8763000" cy="5808663"/>
            <a:chOff x="48" y="48"/>
            <a:chExt cx="5520" cy="3659"/>
          </a:xfrm>
        </p:grpSpPr>
        <p:pic>
          <p:nvPicPr>
            <p:cNvPr id="23555" name="Picture 3" descr="http://www.materialkemi.lth.se/cement/portland_cement_clinker/cement_clinker.jpg">
              <a:extLst>
                <a:ext uri="{FF2B5EF4-FFF2-40B4-BE49-F238E27FC236}">
                  <a16:creationId xmlns:a16="http://schemas.microsoft.com/office/drawing/2014/main" id="{15337822-C4A9-4E39-8D48-C6F97C0B7DB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 y="48"/>
              <a:ext cx="432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a:extLst>
                <a:ext uri="{FF2B5EF4-FFF2-40B4-BE49-F238E27FC236}">
                  <a16:creationId xmlns:a16="http://schemas.microsoft.com/office/drawing/2014/main" id="{F3F4F374-A0A1-48A3-8048-D9FEF7F564DE}"/>
                </a:ext>
              </a:extLst>
            </p:cNvPr>
            <p:cNvSpPr txBox="1">
              <a:spLocks noChangeArrowheads="1"/>
            </p:cNvSpPr>
            <p:nvPr/>
          </p:nvSpPr>
          <p:spPr bwMode="auto">
            <a:xfrm>
              <a:off x="96" y="432"/>
              <a:ext cx="13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latin typeface="Bookman Old Style" panose="02050604050505020204" pitchFamily="18" charset="0"/>
                  <a:cs typeface="Arial" panose="020B0604020202020204" pitchFamily="34" charset="0"/>
                </a:rPr>
                <a:t>Portland </a:t>
              </a:r>
            </a:p>
            <a:p>
              <a:pPr eaLnBrk="1" hangingPunct="1"/>
              <a:r>
                <a:rPr lang="en-US" altLang="en-US" b="1">
                  <a:latin typeface="Bookman Old Style" panose="02050604050505020204" pitchFamily="18" charset="0"/>
                  <a:cs typeface="Arial" panose="020B0604020202020204" pitchFamily="34" charset="0"/>
                </a:rPr>
                <a:t>Cement Clinker</a:t>
              </a:r>
            </a:p>
          </p:txBody>
        </p:sp>
        <p:sp>
          <p:nvSpPr>
            <p:cNvPr id="23557" name="Rectangle 5">
              <a:extLst>
                <a:ext uri="{FF2B5EF4-FFF2-40B4-BE49-F238E27FC236}">
                  <a16:creationId xmlns:a16="http://schemas.microsoft.com/office/drawing/2014/main" id="{F0684171-2074-4ACD-9316-DC69672E6504}"/>
                </a:ext>
              </a:extLst>
            </p:cNvPr>
            <p:cNvSpPr>
              <a:spLocks noChangeArrowheads="1"/>
            </p:cNvSpPr>
            <p:nvPr/>
          </p:nvSpPr>
          <p:spPr bwMode="auto">
            <a:xfrm>
              <a:off x="336" y="2304"/>
              <a:ext cx="5088"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i="1">
                  <a:cs typeface="Arial" panose="020B0604020202020204" pitchFamily="34" charset="0"/>
                </a:rPr>
                <a:t>Portland cement clinker consists of four phases </a:t>
              </a:r>
            </a:p>
            <a:p>
              <a:pPr eaLnBrk="1" hangingPunct="1"/>
              <a:endParaRPr lang="en-US" altLang="en-US" sz="2800" b="1" i="1">
                <a:cs typeface="Arial" panose="020B0604020202020204" pitchFamily="34" charset="0"/>
              </a:endParaRPr>
            </a:p>
            <a:p>
              <a:pPr eaLnBrk="1" hangingPunct="1"/>
              <a:r>
                <a:rPr lang="en-US" altLang="en-US" sz="2800" b="1">
                  <a:cs typeface="Arial" panose="020B0604020202020204" pitchFamily="34" charset="0"/>
                </a:rPr>
                <a:t>Alite, Ca</a:t>
              </a:r>
              <a:r>
                <a:rPr lang="en-US" altLang="en-US" sz="2800" b="1" baseline="-25000">
                  <a:cs typeface="Arial" panose="020B0604020202020204" pitchFamily="34" charset="0"/>
                </a:rPr>
                <a:t>3</a:t>
              </a:r>
              <a:r>
                <a:rPr lang="en-US" altLang="en-US" sz="2800" b="1">
                  <a:cs typeface="Arial" panose="020B0604020202020204" pitchFamily="34" charset="0"/>
                </a:rPr>
                <a:t>SiO</a:t>
              </a:r>
              <a:r>
                <a:rPr lang="en-US" altLang="en-US" sz="2800" b="1" baseline="-25000">
                  <a:cs typeface="Arial" panose="020B0604020202020204" pitchFamily="34" charset="0"/>
                </a:rPr>
                <a:t>5</a:t>
              </a:r>
              <a:r>
                <a:rPr lang="en-US" altLang="en-US" sz="2800" b="1">
                  <a:cs typeface="Arial" panose="020B0604020202020204" pitchFamily="34" charset="0"/>
                </a:rPr>
                <a:t> 		Belite, </a:t>
              </a:r>
              <a:r>
                <a:rPr lang="en-US" altLang="zh-CN" sz="2800" b="1">
                  <a:ea typeface="SimSun" panose="02010600030101010101" pitchFamily="2" charset="-122"/>
                  <a:cs typeface="Arial" panose="020B0604020202020204" pitchFamily="34" charset="0"/>
                </a:rPr>
                <a:t>Ca</a:t>
              </a:r>
              <a:r>
                <a:rPr lang="en-US" altLang="zh-CN" sz="2800" b="1" baseline="-25000">
                  <a:ea typeface="SimSun" panose="02010600030101010101" pitchFamily="2" charset="-122"/>
                  <a:cs typeface="Arial" panose="020B0604020202020204" pitchFamily="34" charset="0"/>
                </a:rPr>
                <a:t>2</a:t>
              </a:r>
              <a:r>
                <a:rPr lang="en-US" altLang="zh-CN" sz="2800" b="1">
                  <a:ea typeface="SimSun" panose="02010600030101010101" pitchFamily="2" charset="-122"/>
                  <a:cs typeface="Arial" panose="020B0604020202020204" pitchFamily="34" charset="0"/>
                </a:rPr>
                <a:t>SiO</a:t>
              </a:r>
              <a:r>
                <a:rPr lang="en-US" altLang="zh-CN" sz="2800" b="1" baseline="-25000">
                  <a:ea typeface="SimSun" panose="02010600030101010101" pitchFamily="2" charset="-122"/>
                  <a:cs typeface="Arial" panose="020B0604020202020204" pitchFamily="34" charset="0"/>
                </a:rPr>
                <a:t>4</a:t>
              </a:r>
              <a:r>
                <a:rPr lang="en-US" altLang="zh-CN" sz="2800" b="1">
                  <a:ea typeface="SimSun" panose="02010600030101010101" pitchFamily="2" charset="-122"/>
                  <a:cs typeface="Arial" panose="020B0604020202020204" pitchFamily="34" charset="0"/>
                </a:rPr>
                <a:t> </a:t>
              </a:r>
            </a:p>
            <a:p>
              <a:pPr eaLnBrk="1" hangingPunct="1"/>
              <a:r>
                <a:rPr lang="en-US" altLang="en-US" sz="2800" b="1">
                  <a:cs typeface="Arial" panose="020B0604020202020204" pitchFamily="34" charset="0"/>
                </a:rPr>
                <a:t>	</a:t>
              </a:r>
            </a:p>
            <a:p>
              <a:pPr eaLnBrk="1" hangingPunct="1"/>
              <a:r>
                <a:rPr lang="en-US" altLang="en-US" sz="2800" b="1">
                  <a:cs typeface="Arial" panose="020B0604020202020204" pitchFamily="34" charset="0"/>
                </a:rPr>
                <a:t>Aluminate, Ca</a:t>
              </a:r>
              <a:r>
                <a:rPr lang="en-US" altLang="en-US" sz="2800" b="1" baseline="-25000">
                  <a:cs typeface="Arial" panose="020B0604020202020204" pitchFamily="34" charset="0"/>
                </a:rPr>
                <a:t>3</a:t>
              </a:r>
              <a:r>
                <a:rPr lang="en-US" altLang="en-US" sz="2800" b="1">
                  <a:cs typeface="Arial" panose="020B0604020202020204" pitchFamily="34" charset="0"/>
                </a:rPr>
                <a:t>Al</a:t>
              </a:r>
              <a:r>
                <a:rPr lang="en-US" altLang="en-US" sz="2800" b="1" baseline="-25000">
                  <a:cs typeface="Arial" panose="020B0604020202020204" pitchFamily="34" charset="0"/>
                </a:rPr>
                <a:t>2</a:t>
              </a:r>
              <a:r>
                <a:rPr lang="en-US" altLang="en-US" sz="2800" b="1">
                  <a:cs typeface="Arial" panose="020B0604020202020204" pitchFamily="34" charset="0"/>
                </a:rPr>
                <a:t>O</a:t>
              </a:r>
              <a:r>
                <a:rPr lang="en-US" altLang="en-US" sz="2800" b="1" baseline="-25000">
                  <a:cs typeface="Arial" panose="020B0604020202020204" pitchFamily="34" charset="0"/>
                </a:rPr>
                <a:t>6</a:t>
              </a:r>
              <a:r>
                <a:rPr lang="en-US" altLang="en-US" sz="2800" b="1">
                  <a:cs typeface="Arial" panose="020B0604020202020204" pitchFamily="34" charset="0"/>
                </a:rPr>
                <a:t>	Ferrite,</a:t>
              </a:r>
              <a:r>
                <a:rPr lang="en-US" altLang="zh-CN" sz="2800" b="1">
                  <a:ea typeface="SimSun" panose="02010600030101010101" pitchFamily="2" charset="-122"/>
                </a:rPr>
                <a:t>Ca</a:t>
              </a:r>
              <a:r>
                <a:rPr lang="en-US" altLang="zh-CN" sz="2800" b="1" baseline="-25000">
                  <a:ea typeface="SimSun" panose="02010600030101010101" pitchFamily="2" charset="-122"/>
                </a:rPr>
                <a:t>2</a:t>
              </a:r>
              <a:r>
                <a:rPr lang="en-US" altLang="zh-CN" sz="2800" b="1">
                  <a:ea typeface="SimSun" panose="02010600030101010101" pitchFamily="2" charset="-122"/>
                </a:rPr>
                <a:t>(Al</a:t>
              </a:r>
              <a:r>
                <a:rPr lang="en-US" altLang="zh-CN" sz="2800" b="1" baseline="-25000">
                  <a:ea typeface="SimSun" panose="02010600030101010101" pitchFamily="2" charset="-122"/>
                </a:rPr>
                <a:t>x</a:t>
              </a:r>
              <a:r>
                <a:rPr lang="en-US" altLang="zh-CN" sz="2800" b="1">
                  <a:ea typeface="SimSun" panose="02010600030101010101" pitchFamily="2" charset="-122"/>
                </a:rPr>
                <a:t>Fe</a:t>
              </a:r>
              <a:r>
                <a:rPr lang="en-US" altLang="zh-CN" sz="2800" b="1" baseline="-25000">
                  <a:ea typeface="SimSun" panose="02010600030101010101" pitchFamily="2" charset="-122"/>
                </a:rPr>
                <a:t>1-x</a:t>
              </a:r>
              <a:r>
                <a:rPr lang="en-US" altLang="zh-CN" sz="2800" b="1">
                  <a:ea typeface="SimSun" panose="02010600030101010101" pitchFamily="2" charset="-122"/>
                </a:rPr>
                <a:t>)</a:t>
              </a:r>
              <a:r>
                <a:rPr lang="en-US" altLang="zh-CN" sz="2800" b="1" baseline="-25000">
                  <a:ea typeface="SimSun" panose="02010600030101010101" pitchFamily="2" charset="-122"/>
                </a:rPr>
                <a:t>2</a:t>
              </a:r>
              <a:r>
                <a:rPr lang="en-US" altLang="zh-CN" sz="2800" b="1">
                  <a:ea typeface="SimSun" panose="02010600030101010101" pitchFamily="2" charset="-122"/>
                </a:rPr>
                <a:t>O</a:t>
              </a:r>
              <a:r>
                <a:rPr lang="en-US" altLang="zh-CN" sz="2800" b="1" baseline="-25000">
                  <a:ea typeface="SimSun" panose="02010600030101010101" pitchFamily="2" charset="-122"/>
                </a:rPr>
                <a:t>5</a:t>
              </a:r>
              <a:endParaRPr lang="en-US" altLang="en-US" sz="2800" b="1" baseline="-25000">
                <a:cs typeface="Arial" panose="020B0604020202020204" pitchFamily="34" charset="0"/>
              </a:endParaRPr>
            </a:p>
          </p:txBody>
        </p:sp>
        <p:sp>
          <p:nvSpPr>
            <p:cNvPr id="23558" name="Text Box 6">
              <a:extLst>
                <a:ext uri="{FF2B5EF4-FFF2-40B4-BE49-F238E27FC236}">
                  <a16:creationId xmlns:a16="http://schemas.microsoft.com/office/drawing/2014/main" id="{14C8D729-8FC7-43B4-A39E-E5A7BBCDF076}"/>
                </a:ext>
              </a:extLst>
            </p:cNvPr>
            <p:cNvSpPr txBox="1">
              <a:spLocks noChangeArrowheads="1"/>
            </p:cNvSpPr>
            <p:nvPr/>
          </p:nvSpPr>
          <p:spPr bwMode="auto">
            <a:xfrm>
              <a:off x="4368" y="92"/>
              <a:ext cx="1200" cy="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75000"/>
                </a:lnSpc>
              </a:pPr>
              <a:r>
                <a:rPr lang="en-US" altLang="zh-CN" sz="2800" b="1">
                  <a:ea typeface="SimSun" panose="02010600030101010101" pitchFamily="2" charset="-122"/>
                  <a:cs typeface="Times New Roman" panose="02020603050405020304" pitchFamily="18" charset="0"/>
                </a:rPr>
                <a:t>Clinker nodule and image of the main clinker </a:t>
              </a:r>
            </a:p>
            <a:p>
              <a:pPr eaLnBrk="1" hangingPunct="1">
                <a:lnSpc>
                  <a:spcPct val="75000"/>
                </a:lnSpc>
              </a:pPr>
              <a:r>
                <a:rPr lang="en-US" altLang="zh-CN" sz="2800" b="1">
                  <a:ea typeface="SimSun" panose="02010600030101010101" pitchFamily="2" charset="-122"/>
                  <a:cs typeface="Times New Roman" panose="02020603050405020304" pitchFamily="18" charset="0"/>
                </a:rPr>
                <a:t>Phases: </a:t>
              </a:r>
            </a:p>
            <a:p>
              <a:pPr eaLnBrk="1" hangingPunct="1">
                <a:lnSpc>
                  <a:spcPct val="75000"/>
                </a:lnSpc>
              </a:pPr>
              <a:r>
                <a:rPr lang="en-US" altLang="zh-CN" sz="2800" b="1">
                  <a:ea typeface="SimSun" panose="02010600030101010101" pitchFamily="2" charset="-122"/>
                  <a:cs typeface="Times New Roman" panose="02020603050405020304" pitchFamily="18" charset="0"/>
                </a:rPr>
                <a:t>alite, belite, aluminate and ferrite </a:t>
              </a:r>
              <a:endParaRPr lang="en-US" altLang="en-US" sz="2800" b="1">
                <a:ea typeface="SimSun" panose="02010600030101010101" pitchFamily="2"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014">
            <a:extLst>
              <a:ext uri="{FF2B5EF4-FFF2-40B4-BE49-F238E27FC236}">
                <a16:creationId xmlns:a16="http://schemas.microsoft.com/office/drawing/2014/main" id="{0ED2E0E7-0C1D-44A2-8085-404409EB2031}"/>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457200"/>
            <a:ext cx="7696200" cy="5772150"/>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9C1B6E48-B656-4C6B-94DF-C3823BD45783}"/>
              </a:ext>
            </a:extLst>
          </p:cNvPr>
          <p:cNvSpPr txBox="1">
            <a:spLocks noChangeArrowheads="1"/>
          </p:cNvSpPr>
          <p:nvPr/>
        </p:nvSpPr>
        <p:spPr bwMode="auto">
          <a:xfrm>
            <a:off x="457200" y="292100"/>
            <a:ext cx="792480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75000"/>
              </a:lnSpc>
            </a:pPr>
            <a:r>
              <a:rPr lang="en-US" altLang="en-US" sz="2800">
                <a:cs typeface="Times New Roman" panose="02020603050405020304" pitchFamily="18" charset="0"/>
              </a:rPr>
              <a:t>The four clinker phases react in different ways when </a:t>
            </a:r>
          </a:p>
          <a:p>
            <a:pPr eaLnBrk="1" hangingPunct="1">
              <a:lnSpc>
                <a:spcPct val="75000"/>
              </a:lnSpc>
            </a:pPr>
            <a:r>
              <a:rPr lang="en-US" altLang="en-US" sz="2800">
                <a:cs typeface="Times New Roman" panose="02020603050405020304" pitchFamily="18" charset="0"/>
              </a:rPr>
              <a:t>the cement is mixed with water. </a:t>
            </a:r>
          </a:p>
          <a:p>
            <a:pPr eaLnBrk="1" hangingPunct="1">
              <a:lnSpc>
                <a:spcPct val="75000"/>
              </a:lnSpc>
            </a:pPr>
            <a:endParaRPr lang="en-US" altLang="en-US" sz="2800">
              <a:cs typeface="Times New Roman" panose="02020603050405020304" pitchFamily="18" charset="0"/>
            </a:endParaRPr>
          </a:p>
          <a:p>
            <a:pPr eaLnBrk="1" hangingPunct="1">
              <a:lnSpc>
                <a:spcPct val="75000"/>
              </a:lnSpc>
            </a:pPr>
            <a:r>
              <a:rPr lang="en-US" altLang="en-US" sz="2800">
                <a:cs typeface="Times New Roman" panose="02020603050405020304" pitchFamily="18" charset="0"/>
              </a:rPr>
              <a:t>Aluminate and ferrite reacts fast but gives little strength  development. </a:t>
            </a:r>
          </a:p>
          <a:p>
            <a:pPr eaLnBrk="1" hangingPunct="1">
              <a:lnSpc>
                <a:spcPct val="75000"/>
              </a:lnSpc>
            </a:pPr>
            <a:endParaRPr lang="en-US" altLang="en-US" sz="2800">
              <a:cs typeface="Times New Roman" panose="02020603050405020304" pitchFamily="18" charset="0"/>
            </a:endParaRPr>
          </a:p>
          <a:p>
            <a:pPr eaLnBrk="1" hangingPunct="1">
              <a:lnSpc>
                <a:spcPct val="75000"/>
              </a:lnSpc>
            </a:pPr>
            <a:r>
              <a:rPr lang="en-US" altLang="en-US" sz="2800">
                <a:cs typeface="Times New Roman" panose="02020603050405020304" pitchFamily="18" charset="0"/>
              </a:rPr>
              <a:t>Alite and belite reacts slower but gives high strength</a:t>
            </a:r>
            <a:r>
              <a:rPr lang="en-US" altLang="en-US" sz="2000">
                <a:latin typeface="Arial" panose="020B0604020202020204" pitchFamily="34" charset="0"/>
                <a:cs typeface="Arial" panose="020B0604020202020204" pitchFamily="34" charset="0"/>
              </a:rPr>
              <a:t>. </a:t>
            </a:r>
          </a:p>
          <a:p>
            <a:pPr eaLnBrk="1" hangingPunct="1">
              <a:lnSpc>
                <a:spcPct val="75000"/>
              </a:lnSpc>
              <a:buFont typeface="Wingdings" panose="05000000000000000000" pitchFamily="2" charset="2"/>
              <a:buNone/>
            </a:pPr>
            <a:endParaRPr lang="en-US" altLang="en-US" sz="2800">
              <a:cs typeface="Times New Roman" panose="02020603050405020304" pitchFamily="18" charset="0"/>
            </a:endParaRPr>
          </a:p>
          <a:p>
            <a:pPr eaLnBrk="1" hangingPunct="1">
              <a:lnSpc>
                <a:spcPct val="75000"/>
              </a:lnSpc>
            </a:pPr>
            <a:r>
              <a:rPr lang="en-US" altLang="en-US" sz="2800">
                <a:cs typeface="Times New Roman" panose="02020603050405020304" pitchFamily="18" charset="0"/>
              </a:rPr>
              <a:t>By combining the raw materials carefully it is possible to get different amounts of the four phases and thereby design cement with special properties for different types of constructions. </a:t>
            </a:r>
          </a:p>
          <a:p>
            <a:pPr eaLnBrk="1" hangingPunct="1">
              <a:lnSpc>
                <a:spcPct val="75000"/>
              </a:lnSpc>
            </a:pPr>
            <a:endParaRPr lang="en-US" altLang="zh-CN" sz="2800">
              <a:ea typeface="SimSun" panose="02010600030101010101" pitchFamily="2" charset="-122"/>
              <a:cs typeface="Times New Roman" panose="02020603050405020304" pitchFamily="18" charset="0"/>
            </a:endParaRPr>
          </a:p>
          <a:p>
            <a:pPr eaLnBrk="1" hangingPunct="1">
              <a:lnSpc>
                <a:spcPct val="75000"/>
              </a:lnSpc>
            </a:pPr>
            <a:r>
              <a:rPr lang="en-US" altLang="zh-CN" sz="2800">
                <a:ea typeface="SimSun" panose="02010600030101010101" pitchFamily="2" charset="-122"/>
                <a:cs typeface="Times New Roman" panose="02020603050405020304" pitchFamily="18" charset="0"/>
              </a:rPr>
              <a:t>In general, Ordinary Portland cement (OPC)  </a:t>
            </a:r>
          </a:p>
          <a:p>
            <a:pPr eaLnBrk="1" hangingPunct="1">
              <a:lnSpc>
                <a:spcPct val="75000"/>
              </a:lnSpc>
            </a:pPr>
            <a:r>
              <a:rPr lang="en-US" altLang="zh-CN" sz="2800">
                <a:ea typeface="SimSun" panose="02010600030101010101" pitchFamily="2" charset="-122"/>
                <a:cs typeface="Times New Roman" panose="02020603050405020304" pitchFamily="18" charset="0"/>
              </a:rPr>
              <a:t>consists of approximately </a:t>
            </a:r>
          </a:p>
          <a:p>
            <a:pPr eaLnBrk="1" hangingPunct="1">
              <a:lnSpc>
                <a:spcPct val="75000"/>
              </a:lnSpc>
            </a:pPr>
            <a:endParaRPr lang="en-US" altLang="zh-CN" sz="2800">
              <a:ea typeface="SimSun" panose="02010600030101010101" pitchFamily="2" charset="-122"/>
              <a:cs typeface="Times New Roman" panose="02020603050405020304" pitchFamily="18" charset="0"/>
            </a:endParaRPr>
          </a:p>
          <a:p>
            <a:pPr eaLnBrk="1" hangingPunct="1">
              <a:lnSpc>
                <a:spcPct val="75000"/>
              </a:lnSpc>
            </a:pPr>
            <a:r>
              <a:rPr lang="en-US" altLang="zh-CN" sz="2800">
                <a:ea typeface="SimSun" panose="02010600030101010101" pitchFamily="2" charset="-122"/>
                <a:cs typeface="Times New Roman" panose="02020603050405020304" pitchFamily="18" charset="0"/>
              </a:rPr>
              <a:t>	67 wt% alite, 		15 wt% belite,</a:t>
            </a:r>
          </a:p>
          <a:p>
            <a:pPr eaLnBrk="1" hangingPunct="1">
              <a:lnSpc>
                <a:spcPct val="75000"/>
              </a:lnSpc>
            </a:pPr>
            <a:endParaRPr lang="en-US" altLang="zh-CN" sz="2800">
              <a:ea typeface="SimSun" panose="02010600030101010101" pitchFamily="2" charset="-122"/>
              <a:cs typeface="Times New Roman" panose="02020603050405020304" pitchFamily="18" charset="0"/>
            </a:endParaRPr>
          </a:p>
          <a:p>
            <a:pPr eaLnBrk="1" hangingPunct="1">
              <a:lnSpc>
                <a:spcPct val="75000"/>
              </a:lnSpc>
            </a:pPr>
            <a:r>
              <a:rPr lang="en-US" altLang="zh-CN" sz="2800">
                <a:ea typeface="SimSun" panose="02010600030101010101" pitchFamily="2" charset="-122"/>
                <a:cs typeface="Times New Roman" panose="02020603050405020304" pitchFamily="18" charset="0"/>
              </a:rPr>
              <a:t>	9 wt% aluminate 	and 	9 wt% ferrite.</a:t>
            </a:r>
            <a:endParaRPr lang="en-US" altLang="en-US" sz="280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Typical clinker nodules">
            <a:hlinkClick r:id="rId3" tooltip="&quot;Typical clinker nodules&quot;"/>
            <a:extLst>
              <a:ext uri="{FF2B5EF4-FFF2-40B4-BE49-F238E27FC236}">
                <a16:creationId xmlns:a16="http://schemas.microsoft.com/office/drawing/2014/main" id="{C7BAC52C-836F-48E3-88EC-CFCB35E4EDFF}"/>
              </a:ext>
            </a:extLst>
          </p:cNvPr>
          <p:cNvPicPr>
            <a:picLocks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228600" y="733425"/>
            <a:ext cx="1905000" cy="1857375"/>
          </a:xfrm>
        </p:spPr>
      </p:pic>
      <p:sp>
        <p:nvSpPr>
          <p:cNvPr id="26627" name="Text Box 6">
            <a:extLst>
              <a:ext uri="{FF2B5EF4-FFF2-40B4-BE49-F238E27FC236}">
                <a16:creationId xmlns:a16="http://schemas.microsoft.com/office/drawing/2014/main" id="{A3C2567E-291C-497C-8D76-A16BBD9B2C67}"/>
              </a:ext>
            </a:extLst>
          </p:cNvPr>
          <p:cNvSpPr txBox="1">
            <a:spLocks noChangeArrowheads="1"/>
          </p:cNvSpPr>
          <p:nvPr/>
        </p:nvSpPr>
        <p:spPr bwMode="auto">
          <a:xfrm>
            <a:off x="304800" y="180975"/>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800"/>
              <a:t>clinker</a:t>
            </a:r>
          </a:p>
        </p:txBody>
      </p:sp>
      <p:sp>
        <p:nvSpPr>
          <p:cNvPr id="26628" name="Text Box 7">
            <a:extLst>
              <a:ext uri="{FF2B5EF4-FFF2-40B4-BE49-F238E27FC236}">
                <a16:creationId xmlns:a16="http://schemas.microsoft.com/office/drawing/2014/main" id="{B335C30A-70EA-425C-BF09-A9D560BA31AB}"/>
              </a:ext>
            </a:extLst>
          </p:cNvPr>
          <p:cNvSpPr txBox="1">
            <a:spLocks noChangeArrowheads="1"/>
          </p:cNvSpPr>
          <p:nvPr/>
        </p:nvSpPr>
        <p:spPr bwMode="auto">
          <a:xfrm>
            <a:off x="3657600" y="76200"/>
            <a:ext cx="4024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600">
                <a:latin typeface="Bookman Old Style" panose="02050604050505020204" pitchFamily="18" charset="0"/>
              </a:rPr>
              <a:t>Cement Grinding</a:t>
            </a:r>
          </a:p>
        </p:txBody>
      </p:sp>
      <p:sp>
        <p:nvSpPr>
          <p:cNvPr id="26629" name="Text Box 8">
            <a:extLst>
              <a:ext uri="{FF2B5EF4-FFF2-40B4-BE49-F238E27FC236}">
                <a16:creationId xmlns:a16="http://schemas.microsoft.com/office/drawing/2014/main" id="{5F8D9907-E3DF-4CD2-9887-5B769D9BECE8}"/>
              </a:ext>
            </a:extLst>
          </p:cNvPr>
          <p:cNvSpPr txBox="1">
            <a:spLocks noChangeArrowheads="1"/>
          </p:cNvSpPr>
          <p:nvPr/>
        </p:nvSpPr>
        <p:spPr bwMode="auto">
          <a:xfrm>
            <a:off x="2057400" y="685800"/>
            <a:ext cx="66294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80000"/>
              </a:lnSpc>
            </a:pPr>
            <a:r>
              <a:rPr lang="en-US" altLang="zh-CN" sz="2800">
                <a:ea typeface="SimSun" panose="02010600030101010101" pitchFamily="2" charset="-122"/>
              </a:rPr>
              <a:t>	In order to achieve the desired setting qualities in the finished product, a quantity </a:t>
            </a:r>
          </a:p>
          <a:p>
            <a:pPr eaLnBrk="1" hangingPunct="1">
              <a:lnSpc>
                <a:spcPct val="80000"/>
              </a:lnSpc>
            </a:pPr>
            <a:r>
              <a:rPr lang="en-US" altLang="zh-CN" sz="2800" i="1">
                <a:ea typeface="SimSun" panose="02010600030101010101" pitchFamily="2" charset="-122"/>
              </a:rPr>
              <a:t>(2-8%, but typically 5%)</a:t>
            </a:r>
            <a:r>
              <a:rPr lang="en-US" altLang="zh-CN" sz="2800">
                <a:ea typeface="SimSun" panose="02010600030101010101" pitchFamily="2" charset="-122"/>
              </a:rPr>
              <a:t> of calcium sulfate (usually gypsum or anhydrite) is added to the </a:t>
            </a:r>
            <a:r>
              <a:rPr lang="en-US" altLang="zh-CN" sz="2800" b="1">
                <a:ea typeface="SimSun" panose="02010600030101010101" pitchFamily="2" charset="-122"/>
              </a:rPr>
              <a:t>clinker</a:t>
            </a:r>
            <a:r>
              <a:rPr lang="en-US" altLang="zh-CN" sz="2800">
                <a:ea typeface="SimSun" panose="02010600030101010101" pitchFamily="2" charset="-122"/>
              </a:rPr>
              <a:t> and the mixture is finely ground, to form the finished </a:t>
            </a:r>
            <a:r>
              <a:rPr lang="en-US" altLang="zh-CN" sz="2800" b="1">
                <a:ea typeface="SimSun" panose="02010600030101010101" pitchFamily="2" charset="-122"/>
              </a:rPr>
              <a:t>cement powder</a:t>
            </a:r>
            <a:endParaRPr lang="en-US" altLang="en-US" sz="2800" b="1"/>
          </a:p>
        </p:txBody>
      </p:sp>
      <p:sp>
        <p:nvSpPr>
          <p:cNvPr id="26630" name="Text Box 9">
            <a:extLst>
              <a:ext uri="{FF2B5EF4-FFF2-40B4-BE49-F238E27FC236}">
                <a16:creationId xmlns:a16="http://schemas.microsoft.com/office/drawing/2014/main" id="{74BFE662-34AE-4D72-9947-19AFD4D785CB}"/>
              </a:ext>
            </a:extLst>
          </p:cNvPr>
          <p:cNvSpPr txBox="1">
            <a:spLocks noChangeArrowheads="1"/>
          </p:cNvSpPr>
          <p:nvPr/>
        </p:nvSpPr>
        <p:spPr bwMode="auto">
          <a:xfrm>
            <a:off x="228600" y="2971800"/>
            <a:ext cx="86868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70000"/>
              </a:lnSpc>
              <a:buFontTx/>
              <a:buChar char="•"/>
            </a:pPr>
            <a:r>
              <a:rPr lang="en-US" altLang="zh-CN" sz="2800">
                <a:ea typeface="SimSun" panose="02010600030101010101" pitchFamily="2" charset="-122"/>
              </a:rPr>
              <a:t>  The grinding process is controlled to obtain a powder with a </a:t>
            </a:r>
            <a:r>
              <a:rPr lang="en-US" altLang="zh-CN" sz="2800" i="1">
                <a:ea typeface="SimSun" panose="02010600030101010101" pitchFamily="2" charset="-122"/>
              </a:rPr>
              <a:t>broad particle size range</a:t>
            </a:r>
            <a:r>
              <a:rPr lang="en-US" altLang="zh-CN" sz="2800">
                <a:ea typeface="SimSun" panose="02010600030101010101" pitchFamily="2" charset="-122"/>
              </a:rPr>
              <a:t>, in which typically </a:t>
            </a:r>
            <a:r>
              <a:rPr lang="en-US" altLang="zh-CN" sz="2800" i="1">
                <a:ea typeface="SimSun" panose="02010600030101010101" pitchFamily="2" charset="-122"/>
              </a:rPr>
              <a:t>15%</a:t>
            </a:r>
            <a:r>
              <a:rPr lang="en-US" altLang="zh-CN" sz="2800">
                <a:ea typeface="SimSun" panose="02010600030101010101" pitchFamily="2" charset="-122"/>
              </a:rPr>
              <a:t> </a:t>
            </a:r>
          </a:p>
          <a:p>
            <a:pPr eaLnBrk="1" hangingPunct="1">
              <a:lnSpc>
                <a:spcPct val="70000"/>
              </a:lnSpc>
            </a:pPr>
            <a:r>
              <a:rPr lang="en-US" altLang="zh-CN" sz="2800">
                <a:ea typeface="SimSun" panose="02010600030101010101" pitchFamily="2" charset="-122"/>
              </a:rPr>
              <a:t>by mass consists of particles below </a:t>
            </a:r>
            <a:r>
              <a:rPr lang="en-US" altLang="zh-CN" sz="2800" i="1">
                <a:ea typeface="SimSun" panose="02010600030101010101" pitchFamily="2" charset="-122"/>
              </a:rPr>
              <a:t>5 μm</a:t>
            </a:r>
            <a:r>
              <a:rPr lang="en-US" altLang="zh-CN" sz="2800">
                <a:ea typeface="SimSun" panose="02010600030101010101" pitchFamily="2" charset="-122"/>
              </a:rPr>
              <a:t> diameter, and </a:t>
            </a:r>
          </a:p>
          <a:p>
            <a:pPr eaLnBrk="1" hangingPunct="1">
              <a:lnSpc>
                <a:spcPct val="70000"/>
              </a:lnSpc>
            </a:pPr>
            <a:r>
              <a:rPr lang="en-US" altLang="zh-CN" sz="2800">
                <a:ea typeface="SimSun" panose="02010600030101010101" pitchFamily="2" charset="-122"/>
              </a:rPr>
              <a:t>5% of particles above </a:t>
            </a:r>
            <a:r>
              <a:rPr lang="en-US" altLang="zh-CN" sz="2800" i="1">
                <a:ea typeface="SimSun" panose="02010600030101010101" pitchFamily="2" charset="-122"/>
              </a:rPr>
              <a:t>45 μm </a:t>
            </a:r>
          </a:p>
          <a:p>
            <a:pPr eaLnBrk="1" hangingPunct="1">
              <a:lnSpc>
                <a:spcPct val="70000"/>
              </a:lnSpc>
              <a:buFontTx/>
              <a:buChar char="•"/>
            </a:pPr>
            <a:endParaRPr lang="en-US" altLang="zh-CN" sz="2800" i="1">
              <a:ea typeface="SimSun" panose="02010600030101010101" pitchFamily="2" charset="-122"/>
            </a:endParaRPr>
          </a:p>
          <a:p>
            <a:pPr eaLnBrk="1" hangingPunct="1">
              <a:lnSpc>
                <a:spcPct val="70000"/>
              </a:lnSpc>
              <a:buFontTx/>
              <a:buChar char="•"/>
            </a:pPr>
            <a:r>
              <a:rPr lang="en-US" altLang="zh-CN" sz="2800">
                <a:ea typeface="SimSun" panose="02010600030101010101" pitchFamily="2" charset="-122"/>
              </a:rPr>
              <a:t>  The measure of fineness usually used is the "specific surface", which is the total particle surface area of a unit mass of cement. </a:t>
            </a:r>
          </a:p>
          <a:p>
            <a:pPr eaLnBrk="1" hangingPunct="1">
              <a:lnSpc>
                <a:spcPct val="70000"/>
              </a:lnSpc>
              <a:buFontTx/>
              <a:buChar char="•"/>
            </a:pPr>
            <a:endParaRPr lang="en-US" altLang="zh-CN" sz="2800">
              <a:ea typeface="SimSun" panose="02010600030101010101" pitchFamily="2" charset="-122"/>
            </a:endParaRPr>
          </a:p>
          <a:p>
            <a:pPr eaLnBrk="1" hangingPunct="1">
              <a:lnSpc>
                <a:spcPct val="70000"/>
              </a:lnSpc>
              <a:buFontTx/>
              <a:buChar char="•"/>
            </a:pPr>
            <a:r>
              <a:rPr lang="en-US" altLang="zh-CN" sz="2800">
                <a:ea typeface="SimSun" panose="02010600030101010101" pitchFamily="2" charset="-122"/>
              </a:rPr>
              <a:t>  Typical values of "specific surface</a:t>
            </a:r>
            <a:r>
              <a:rPr lang="en-US" altLang="zh-CN">
                <a:latin typeface="Arial" panose="020B0604020202020204" pitchFamily="34" charset="0"/>
                <a:ea typeface="SimSun" panose="02010600030101010101" pitchFamily="2" charset="-122"/>
              </a:rPr>
              <a:t>"</a:t>
            </a:r>
            <a:r>
              <a:rPr lang="en-US" altLang="zh-CN" sz="2800">
                <a:ea typeface="SimSun" panose="02010600030101010101" pitchFamily="2" charset="-122"/>
              </a:rPr>
              <a:t> are 320-380 m².kg-1 for general purpose cements, and 450-650 m².kg-1 for "rapid hardening" cements </a:t>
            </a:r>
            <a:endParaRPr lang="en-US" alt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66">
            <a:extLst>
              <a:ext uri="{FF2B5EF4-FFF2-40B4-BE49-F238E27FC236}">
                <a16:creationId xmlns:a16="http://schemas.microsoft.com/office/drawing/2014/main" id="{45C5FE99-37F1-4BF2-B647-AC598BEFA34F}"/>
              </a:ext>
            </a:extLst>
          </p:cNvPr>
          <p:cNvGrpSpPr>
            <a:grpSpLocks/>
          </p:cNvGrpSpPr>
          <p:nvPr/>
        </p:nvGrpSpPr>
        <p:grpSpPr bwMode="auto">
          <a:xfrm>
            <a:off x="234950" y="274638"/>
            <a:ext cx="8680450" cy="6278562"/>
            <a:chOff x="148" y="173"/>
            <a:chExt cx="5468" cy="3955"/>
          </a:xfrm>
        </p:grpSpPr>
        <p:sp>
          <p:nvSpPr>
            <p:cNvPr id="27651" name="Rectangle 57">
              <a:extLst>
                <a:ext uri="{FF2B5EF4-FFF2-40B4-BE49-F238E27FC236}">
                  <a16:creationId xmlns:a16="http://schemas.microsoft.com/office/drawing/2014/main" id="{691DA6EE-CE88-4867-95B7-36071F8E89D5}"/>
                </a:ext>
              </a:extLst>
            </p:cNvPr>
            <p:cNvSpPr>
              <a:spLocks noChangeArrowheads="1"/>
            </p:cNvSpPr>
            <p:nvPr/>
          </p:nvSpPr>
          <p:spPr bwMode="auto">
            <a:xfrm>
              <a:off x="4959" y="2978"/>
              <a:ext cx="513"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endParaRPr lang="en-US" altLang="en-US" sz="2800">
                <a:latin typeface="Arial" panose="020B0604020202020204" pitchFamily="34" charset="0"/>
              </a:endParaRPr>
            </a:p>
          </p:txBody>
        </p:sp>
        <p:sp>
          <p:nvSpPr>
            <p:cNvPr id="27652" name="Rectangle 56">
              <a:extLst>
                <a:ext uri="{FF2B5EF4-FFF2-40B4-BE49-F238E27FC236}">
                  <a16:creationId xmlns:a16="http://schemas.microsoft.com/office/drawing/2014/main" id="{044EF87C-43C9-4B8B-B1C1-32FECB072135}"/>
                </a:ext>
              </a:extLst>
            </p:cNvPr>
            <p:cNvSpPr>
              <a:spLocks noChangeArrowheads="1"/>
            </p:cNvSpPr>
            <p:nvPr/>
          </p:nvSpPr>
          <p:spPr bwMode="auto">
            <a:xfrm>
              <a:off x="3312" y="3247"/>
              <a:ext cx="1425"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Sulfate</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53" name="Rectangle 55">
              <a:extLst>
                <a:ext uri="{FF2B5EF4-FFF2-40B4-BE49-F238E27FC236}">
                  <a16:creationId xmlns:a16="http://schemas.microsoft.com/office/drawing/2014/main" id="{10486F08-7F31-4F7D-8A9B-70585866632A}"/>
                </a:ext>
              </a:extLst>
            </p:cNvPr>
            <p:cNvSpPr>
              <a:spLocks noChangeArrowheads="1"/>
            </p:cNvSpPr>
            <p:nvPr/>
          </p:nvSpPr>
          <p:spPr bwMode="auto">
            <a:xfrm>
              <a:off x="2448" y="3247"/>
              <a:ext cx="958"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2-10%</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54" name="Rectangle 54">
              <a:extLst>
                <a:ext uri="{FF2B5EF4-FFF2-40B4-BE49-F238E27FC236}">
                  <a16:creationId xmlns:a16="http://schemas.microsoft.com/office/drawing/2014/main" id="{90DCA984-5E83-4327-BBF6-C5A9A21E9EC7}"/>
                </a:ext>
              </a:extLst>
            </p:cNvPr>
            <p:cNvSpPr>
              <a:spLocks noChangeArrowheads="1"/>
            </p:cNvSpPr>
            <p:nvPr/>
          </p:nvSpPr>
          <p:spPr bwMode="auto">
            <a:xfrm>
              <a:off x="288" y="3247"/>
              <a:ext cx="1488"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Gypsum CaSO</a:t>
              </a:r>
              <a:r>
                <a:rPr lang="en-US" altLang="zh-CN" sz="2400" baseline="-30000">
                  <a:ea typeface="SimSun" panose="02010600030101010101" pitchFamily="2" charset="-122"/>
                  <a:cs typeface="Times New Roman" panose="02020603050405020304" pitchFamily="18" charset="0"/>
                </a:rPr>
                <a:t>4</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55" name="Rectangle 53">
              <a:extLst>
                <a:ext uri="{FF2B5EF4-FFF2-40B4-BE49-F238E27FC236}">
                  <a16:creationId xmlns:a16="http://schemas.microsoft.com/office/drawing/2014/main" id="{67688EFB-0698-4F8E-8F69-885363F8E241}"/>
                </a:ext>
              </a:extLst>
            </p:cNvPr>
            <p:cNvSpPr>
              <a:spLocks noChangeArrowheads="1"/>
            </p:cNvSpPr>
            <p:nvPr/>
          </p:nvSpPr>
          <p:spPr bwMode="auto">
            <a:xfrm>
              <a:off x="4800" y="2861"/>
              <a:ext cx="816"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0-6%</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56" name="Rectangle 52">
              <a:extLst>
                <a:ext uri="{FF2B5EF4-FFF2-40B4-BE49-F238E27FC236}">
                  <a16:creationId xmlns:a16="http://schemas.microsoft.com/office/drawing/2014/main" id="{4DC0025F-8A05-4137-A8C4-8EF1D8C3EDF7}"/>
                </a:ext>
              </a:extLst>
            </p:cNvPr>
            <p:cNvSpPr>
              <a:spLocks noChangeArrowheads="1"/>
            </p:cNvSpPr>
            <p:nvPr/>
          </p:nvSpPr>
          <p:spPr bwMode="auto">
            <a:xfrm>
              <a:off x="3312" y="2861"/>
              <a:ext cx="1425"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Ferric oxide, Fe</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O</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F</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57" name="Rectangle 51">
              <a:extLst>
                <a:ext uri="{FF2B5EF4-FFF2-40B4-BE49-F238E27FC236}">
                  <a16:creationId xmlns:a16="http://schemas.microsoft.com/office/drawing/2014/main" id="{B574732D-0C9D-4620-843E-0EB389B1C1E3}"/>
                </a:ext>
              </a:extLst>
            </p:cNvPr>
            <p:cNvSpPr>
              <a:spLocks noChangeArrowheads="1"/>
            </p:cNvSpPr>
            <p:nvPr/>
          </p:nvSpPr>
          <p:spPr bwMode="auto">
            <a:xfrm>
              <a:off x="2448" y="2922"/>
              <a:ext cx="95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0-18%</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58" name="Rectangle 50">
              <a:extLst>
                <a:ext uri="{FF2B5EF4-FFF2-40B4-BE49-F238E27FC236}">
                  <a16:creationId xmlns:a16="http://schemas.microsoft.com/office/drawing/2014/main" id="{24623FAA-64AD-4857-B60E-69ACDA6BBB37}"/>
                </a:ext>
              </a:extLst>
            </p:cNvPr>
            <p:cNvSpPr>
              <a:spLocks noChangeArrowheads="1"/>
            </p:cNvSpPr>
            <p:nvPr/>
          </p:nvSpPr>
          <p:spPr bwMode="auto">
            <a:xfrm>
              <a:off x="288" y="2922"/>
              <a:ext cx="2304"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Tetracalcium aluminoferrite (CaO)</a:t>
              </a:r>
              <a:r>
                <a:rPr lang="en-US" altLang="zh-CN" sz="2400" baseline="-30000">
                  <a:ea typeface="SimSun" panose="02010600030101010101" pitchFamily="2" charset="-122"/>
                  <a:cs typeface="Times New Roman" panose="02020603050405020304" pitchFamily="18" charset="0"/>
                </a:rPr>
                <a:t>4</a:t>
              </a:r>
              <a:r>
                <a:rPr lang="en-US" altLang="zh-CN" sz="2400">
                  <a:ea typeface="SimSun" panose="02010600030101010101" pitchFamily="2" charset="-122"/>
                  <a:cs typeface="Times New Roman" panose="02020603050405020304" pitchFamily="18" charset="0"/>
                </a:rPr>
                <a:t>.Al</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O</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.Fe</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O</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C</a:t>
              </a:r>
              <a:r>
                <a:rPr lang="en-US" altLang="zh-CN" sz="2400" i="1" baseline="-30000">
                  <a:ea typeface="SimSun" panose="02010600030101010101" pitchFamily="2" charset="-122"/>
                  <a:cs typeface="Times New Roman" panose="02020603050405020304" pitchFamily="18" charset="0"/>
                </a:rPr>
                <a:t>4</a:t>
              </a:r>
              <a:r>
                <a:rPr lang="en-US" altLang="zh-CN" sz="2400" i="1">
                  <a:ea typeface="SimSun" panose="02010600030101010101" pitchFamily="2" charset="-122"/>
                  <a:cs typeface="Times New Roman" panose="02020603050405020304" pitchFamily="18" charset="0"/>
                </a:rPr>
                <a:t>AF</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59" name="Rectangle 49">
              <a:extLst>
                <a:ext uri="{FF2B5EF4-FFF2-40B4-BE49-F238E27FC236}">
                  <a16:creationId xmlns:a16="http://schemas.microsoft.com/office/drawing/2014/main" id="{FB079E9A-6184-4A0F-A6FA-A7F0D6A80515}"/>
                </a:ext>
              </a:extLst>
            </p:cNvPr>
            <p:cNvSpPr>
              <a:spLocks noChangeArrowheads="1"/>
            </p:cNvSpPr>
            <p:nvPr/>
          </p:nvSpPr>
          <p:spPr bwMode="auto">
            <a:xfrm>
              <a:off x="4800" y="2312"/>
              <a:ext cx="81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2.5-6%</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60" name="Rectangle 48">
              <a:extLst>
                <a:ext uri="{FF2B5EF4-FFF2-40B4-BE49-F238E27FC236}">
                  <a16:creationId xmlns:a16="http://schemas.microsoft.com/office/drawing/2014/main" id="{F0335BE6-DC89-405F-B452-CFE2FFE37970}"/>
                </a:ext>
              </a:extLst>
            </p:cNvPr>
            <p:cNvSpPr>
              <a:spLocks noChangeArrowheads="1"/>
            </p:cNvSpPr>
            <p:nvPr/>
          </p:nvSpPr>
          <p:spPr bwMode="auto">
            <a:xfrm>
              <a:off x="3312" y="2312"/>
              <a:ext cx="153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Aluminium oxide, Al</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O</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A</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61" name="Rectangle 47">
              <a:extLst>
                <a:ext uri="{FF2B5EF4-FFF2-40B4-BE49-F238E27FC236}">
                  <a16:creationId xmlns:a16="http://schemas.microsoft.com/office/drawing/2014/main" id="{4D8427FB-BD28-4777-B24C-FDAFE24DA8A8}"/>
                </a:ext>
              </a:extLst>
            </p:cNvPr>
            <p:cNvSpPr>
              <a:spLocks noChangeArrowheads="1"/>
            </p:cNvSpPr>
            <p:nvPr/>
          </p:nvSpPr>
          <p:spPr bwMode="auto">
            <a:xfrm>
              <a:off x="2448" y="2312"/>
              <a:ext cx="958"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0-13%</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62" name="Rectangle 46">
              <a:extLst>
                <a:ext uri="{FF2B5EF4-FFF2-40B4-BE49-F238E27FC236}">
                  <a16:creationId xmlns:a16="http://schemas.microsoft.com/office/drawing/2014/main" id="{E3A902E9-FE58-4338-86D4-62EF2597356D}"/>
                </a:ext>
              </a:extLst>
            </p:cNvPr>
            <p:cNvSpPr>
              <a:spLocks noChangeArrowheads="1"/>
            </p:cNvSpPr>
            <p:nvPr/>
          </p:nvSpPr>
          <p:spPr bwMode="auto">
            <a:xfrm>
              <a:off x="288" y="2312"/>
              <a:ext cx="192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Tricalcium aluminate (CaO)</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.Al</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O</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C</a:t>
              </a:r>
              <a:r>
                <a:rPr lang="en-US" altLang="zh-CN" sz="2400" i="1" baseline="-30000">
                  <a:ea typeface="SimSun" panose="02010600030101010101" pitchFamily="2" charset="-122"/>
                  <a:cs typeface="Times New Roman" panose="02020603050405020304" pitchFamily="18" charset="0"/>
                </a:rPr>
                <a:t>3</a:t>
              </a:r>
              <a:r>
                <a:rPr lang="en-US" altLang="zh-CN" sz="2400" i="1">
                  <a:ea typeface="SimSun" panose="02010600030101010101" pitchFamily="2" charset="-122"/>
                  <a:cs typeface="Times New Roman" panose="02020603050405020304" pitchFamily="18" charset="0"/>
                </a:rPr>
                <a:t>A</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63" name="Rectangle 45">
              <a:extLst>
                <a:ext uri="{FF2B5EF4-FFF2-40B4-BE49-F238E27FC236}">
                  <a16:creationId xmlns:a16="http://schemas.microsoft.com/office/drawing/2014/main" id="{A1DAD385-BFB2-4544-AAC4-A69666432340}"/>
                </a:ext>
              </a:extLst>
            </p:cNvPr>
            <p:cNvSpPr>
              <a:spLocks noChangeArrowheads="1"/>
            </p:cNvSpPr>
            <p:nvPr/>
          </p:nvSpPr>
          <p:spPr bwMode="auto">
            <a:xfrm>
              <a:off x="4800" y="1797"/>
              <a:ext cx="816"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19-23%</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64" name="Rectangle 44">
              <a:extLst>
                <a:ext uri="{FF2B5EF4-FFF2-40B4-BE49-F238E27FC236}">
                  <a16:creationId xmlns:a16="http://schemas.microsoft.com/office/drawing/2014/main" id="{26DB89B0-694F-4F69-B57F-BA1CADCC18D1}"/>
                </a:ext>
              </a:extLst>
            </p:cNvPr>
            <p:cNvSpPr>
              <a:spLocks noChangeArrowheads="1"/>
            </p:cNvSpPr>
            <p:nvPr/>
          </p:nvSpPr>
          <p:spPr bwMode="auto">
            <a:xfrm>
              <a:off x="3312" y="1797"/>
              <a:ext cx="1425"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Silicon oxide, SiO</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S</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65" name="Rectangle 43">
              <a:extLst>
                <a:ext uri="{FF2B5EF4-FFF2-40B4-BE49-F238E27FC236}">
                  <a16:creationId xmlns:a16="http://schemas.microsoft.com/office/drawing/2014/main" id="{CBF5CDDB-2675-4874-849F-F8BA729FE162}"/>
                </a:ext>
              </a:extLst>
            </p:cNvPr>
            <p:cNvSpPr>
              <a:spLocks noChangeArrowheads="1"/>
            </p:cNvSpPr>
            <p:nvPr/>
          </p:nvSpPr>
          <p:spPr bwMode="auto">
            <a:xfrm>
              <a:off x="2448" y="1805"/>
              <a:ext cx="95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7-32%</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66" name="Rectangle 42">
              <a:extLst>
                <a:ext uri="{FF2B5EF4-FFF2-40B4-BE49-F238E27FC236}">
                  <a16:creationId xmlns:a16="http://schemas.microsoft.com/office/drawing/2014/main" id="{105C5CD3-6A41-4149-BD1F-7D40320D8648}"/>
                </a:ext>
              </a:extLst>
            </p:cNvPr>
            <p:cNvSpPr>
              <a:spLocks noChangeArrowheads="1"/>
            </p:cNvSpPr>
            <p:nvPr/>
          </p:nvSpPr>
          <p:spPr bwMode="auto">
            <a:xfrm>
              <a:off x="288" y="1805"/>
              <a:ext cx="2160"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Dicalcium silicate  (CaO)</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.SiO</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C</a:t>
              </a:r>
              <a:r>
                <a:rPr lang="en-US" altLang="zh-CN" sz="2400" i="1" baseline="-30000">
                  <a:ea typeface="SimSun" panose="02010600030101010101" pitchFamily="2" charset="-122"/>
                  <a:cs typeface="Times New Roman" panose="02020603050405020304" pitchFamily="18" charset="0"/>
                </a:rPr>
                <a:t>2</a:t>
              </a:r>
              <a:r>
                <a:rPr lang="en-US" altLang="zh-CN" sz="2400" i="1">
                  <a:ea typeface="SimSun" panose="02010600030101010101" pitchFamily="2" charset="-122"/>
                  <a:cs typeface="Times New Roman" panose="02020603050405020304" pitchFamily="18" charset="0"/>
                </a:rPr>
                <a:t>S</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67" name="Rectangle 41">
              <a:extLst>
                <a:ext uri="{FF2B5EF4-FFF2-40B4-BE49-F238E27FC236}">
                  <a16:creationId xmlns:a16="http://schemas.microsoft.com/office/drawing/2014/main" id="{1DE979E8-D9C0-4399-8E40-843BC378E1B9}"/>
                </a:ext>
              </a:extLst>
            </p:cNvPr>
            <p:cNvSpPr>
              <a:spLocks noChangeArrowheads="1"/>
            </p:cNvSpPr>
            <p:nvPr/>
          </p:nvSpPr>
          <p:spPr bwMode="auto">
            <a:xfrm>
              <a:off x="4800" y="1193"/>
              <a:ext cx="81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61-67%</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68" name="Rectangle 40">
              <a:extLst>
                <a:ext uri="{FF2B5EF4-FFF2-40B4-BE49-F238E27FC236}">
                  <a16:creationId xmlns:a16="http://schemas.microsoft.com/office/drawing/2014/main" id="{0599F72C-793A-416E-81AD-A0624A4199DC}"/>
                </a:ext>
              </a:extLst>
            </p:cNvPr>
            <p:cNvSpPr>
              <a:spLocks noChangeArrowheads="1"/>
            </p:cNvSpPr>
            <p:nvPr/>
          </p:nvSpPr>
          <p:spPr bwMode="auto">
            <a:xfrm>
              <a:off x="3312" y="1193"/>
              <a:ext cx="1425"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Calcium oxide, CaO, </a:t>
              </a:r>
              <a:r>
                <a:rPr lang="en-US" altLang="zh-CN" sz="2400" i="1">
                  <a:ea typeface="SimSun" panose="02010600030101010101" pitchFamily="2" charset="-122"/>
                  <a:cs typeface="Times New Roman" panose="02020603050405020304" pitchFamily="18" charset="0"/>
                </a:rPr>
                <a:t>C</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69" name="Rectangle 39">
              <a:extLst>
                <a:ext uri="{FF2B5EF4-FFF2-40B4-BE49-F238E27FC236}">
                  <a16:creationId xmlns:a16="http://schemas.microsoft.com/office/drawing/2014/main" id="{07D387AD-858D-45C9-B4BB-14E12D727E27}"/>
                </a:ext>
              </a:extLst>
            </p:cNvPr>
            <p:cNvSpPr>
              <a:spLocks noChangeArrowheads="1"/>
            </p:cNvSpPr>
            <p:nvPr/>
          </p:nvSpPr>
          <p:spPr bwMode="auto">
            <a:xfrm>
              <a:off x="2400" y="1181"/>
              <a:ext cx="768"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45-75%</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70" name="Rectangle 38">
              <a:extLst>
                <a:ext uri="{FF2B5EF4-FFF2-40B4-BE49-F238E27FC236}">
                  <a16:creationId xmlns:a16="http://schemas.microsoft.com/office/drawing/2014/main" id="{DA4ECFD2-75B8-4325-A744-DB73E8DD98F1}"/>
                </a:ext>
              </a:extLst>
            </p:cNvPr>
            <p:cNvSpPr>
              <a:spLocks noChangeArrowheads="1"/>
            </p:cNvSpPr>
            <p:nvPr/>
          </p:nvSpPr>
          <p:spPr bwMode="auto">
            <a:xfrm>
              <a:off x="288" y="1217"/>
              <a:ext cx="1728"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a:ea typeface="SimSun" panose="02010600030101010101" pitchFamily="2" charset="-122"/>
                  <a:cs typeface="Times New Roman" panose="02020603050405020304" pitchFamily="18" charset="0"/>
                </a:rPr>
                <a:t>Tricalcium silicate (CaO)</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.SiO</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 </a:t>
              </a:r>
              <a:r>
                <a:rPr lang="en-US" altLang="zh-CN" sz="2800" i="1">
                  <a:ea typeface="SimSun" panose="02010600030101010101" pitchFamily="2" charset="-122"/>
                  <a:cs typeface="Times New Roman" panose="02020603050405020304" pitchFamily="18" charset="0"/>
                </a:rPr>
                <a:t>C</a:t>
              </a:r>
              <a:r>
                <a:rPr lang="en-US" altLang="zh-CN" sz="2800" i="1" baseline="-30000">
                  <a:ea typeface="SimSun" panose="02010600030101010101" pitchFamily="2" charset="-122"/>
                  <a:cs typeface="Times New Roman" panose="02020603050405020304" pitchFamily="18" charset="0"/>
                </a:rPr>
                <a:t>3</a:t>
              </a:r>
              <a:r>
                <a:rPr lang="en-US" altLang="zh-CN" sz="2800" i="1">
                  <a:ea typeface="SimSun" panose="02010600030101010101" pitchFamily="2" charset="-122"/>
                  <a:cs typeface="Times New Roman" panose="02020603050405020304" pitchFamily="18" charset="0"/>
                </a:rPr>
                <a:t>S</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27671" name="Rectangle 37">
              <a:extLst>
                <a:ext uri="{FF2B5EF4-FFF2-40B4-BE49-F238E27FC236}">
                  <a16:creationId xmlns:a16="http://schemas.microsoft.com/office/drawing/2014/main" id="{788CCD7D-8C53-4B8B-B464-339CE07685EA}"/>
                </a:ext>
              </a:extLst>
            </p:cNvPr>
            <p:cNvSpPr>
              <a:spLocks noChangeArrowheads="1"/>
            </p:cNvSpPr>
            <p:nvPr/>
          </p:nvSpPr>
          <p:spPr bwMode="auto">
            <a:xfrm>
              <a:off x="4776" y="714"/>
              <a:ext cx="744"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b="1">
                  <a:ea typeface="SimSun" panose="02010600030101010101" pitchFamily="2" charset="-122"/>
                  <a:cs typeface="Times New Roman" panose="02020603050405020304" pitchFamily="18" charset="0"/>
                </a:rPr>
                <a:t>Mass%</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72" name="Rectangle 36">
              <a:extLst>
                <a:ext uri="{FF2B5EF4-FFF2-40B4-BE49-F238E27FC236}">
                  <a16:creationId xmlns:a16="http://schemas.microsoft.com/office/drawing/2014/main" id="{6B946D39-3B81-4E51-96BF-9BA09B46B208}"/>
                </a:ext>
              </a:extLst>
            </p:cNvPr>
            <p:cNvSpPr>
              <a:spLocks noChangeArrowheads="1"/>
            </p:cNvSpPr>
            <p:nvPr/>
          </p:nvSpPr>
          <p:spPr bwMode="auto">
            <a:xfrm>
              <a:off x="3415" y="714"/>
              <a:ext cx="1449"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b="1">
                  <a:ea typeface="SimSun" panose="02010600030101010101" pitchFamily="2" charset="-122"/>
                  <a:cs typeface="Times New Roman" panose="02020603050405020304" pitchFamily="18" charset="0"/>
                </a:rPr>
                <a:t>Cement</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73" name="Rectangle 35">
              <a:extLst>
                <a:ext uri="{FF2B5EF4-FFF2-40B4-BE49-F238E27FC236}">
                  <a16:creationId xmlns:a16="http://schemas.microsoft.com/office/drawing/2014/main" id="{3ECF9D64-9591-4FFD-9835-85D879AE5CBF}"/>
                </a:ext>
              </a:extLst>
            </p:cNvPr>
            <p:cNvSpPr>
              <a:spLocks noChangeArrowheads="1"/>
            </p:cNvSpPr>
            <p:nvPr/>
          </p:nvSpPr>
          <p:spPr bwMode="auto">
            <a:xfrm>
              <a:off x="2352" y="714"/>
              <a:ext cx="816"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b="1">
                  <a:ea typeface="SimSun" panose="02010600030101010101" pitchFamily="2" charset="-122"/>
                  <a:cs typeface="Times New Roman" panose="02020603050405020304" pitchFamily="18" charset="0"/>
                </a:rPr>
                <a:t>Mass%</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74" name="Rectangle 34">
              <a:extLst>
                <a:ext uri="{FF2B5EF4-FFF2-40B4-BE49-F238E27FC236}">
                  <a16:creationId xmlns:a16="http://schemas.microsoft.com/office/drawing/2014/main" id="{37C35567-870A-48CE-81CF-D574E57F380B}"/>
                </a:ext>
              </a:extLst>
            </p:cNvPr>
            <p:cNvSpPr>
              <a:spLocks noChangeArrowheads="1"/>
            </p:cNvSpPr>
            <p:nvPr/>
          </p:nvSpPr>
          <p:spPr bwMode="auto">
            <a:xfrm>
              <a:off x="148" y="749"/>
              <a:ext cx="170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b="1">
                  <a:ea typeface="SimSun" panose="02010600030101010101" pitchFamily="2" charset="-122"/>
                  <a:cs typeface="Times New Roman" panose="02020603050405020304" pitchFamily="18" charset="0"/>
                </a:rPr>
                <a:t>         Clinker</a:t>
              </a:r>
              <a:endParaRPr lang="en-US" altLang="zh-CN" sz="3600">
                <a:latin typeface="Arial" panose="020B0604020202020204" pitchFamily="34" charset="0"/>
                <a:ea typeface="SimSun" panose="02010600030101010101" pitchFamily="2" charset="-122"/>
                <a:cs typeface="Times New Roman" panose="02020603050405020304" pitchFamily="18" charset="0"/>
              </a:endParaRPr>
            </a:p>
          </p:txBody>
        </p:sp>
        <p:sp>
          <p:nvSpPr>
            <p:cNvPr id="27675" name="Rectangle 30">
              <a:extLst>
                <a:ext uri="{FF2B5EF4-FFF2-40B4-BE49-F238E27FC236}">
                  <a16:creationId xmlns:a16="http://schemas.microsoft.com/office/drawing/2014/main" id="{6C5DC056-8FB6-4B63-B777-F344CE66EE88}"/>
                </a:ext>
              </a:extLst>
            </p:cNvPr>
            <p:cNvSpPr>
              <a:spLocks noChangeArrowheads="1"/>
            </p:cNvSpPr>
            <p:nvPr/>
          </p:nvSpPr>
          <p:spPr bwMode="auto">
            <a:xfrm>
              <a:off x="288" y="204"/>
              <a:ext cx="518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pPr>
              <a:r>
                <a:rPr lang="en-US" altLang="zh-CN" sz="2800" i="1">
                  <a:ea typeface="SimSun" panose="02010600030101010101" pitchFamily="2" charset="-122"/>
                  <a:cs typeface="Times New Roman" panose="02020603050405020304" pitchFamily="18" charset="0"/>
                </a:rPr>
                <a:t>Typical constituents of Portland clinker </a:t>
              </a:r>
            </a:p>
            <a:p>
              <a:pPr algn="ctr" eaLnBrk="1" hangingPunct="1">
                <a:lnSpc>
                  <a:spcPct val="70000"/>
                </a:lnSpc>
              </a:pPr>
              <a:r>
                <a:rPr lang="en-US" altLang="zh-CN" sz="2800" i="1">
                  <a:ea typeface="SimSun" panose="02010600030101010101" pitchFamily="2" charset="-122"/>
                  <a:cs typeface="Times New Roman" panose="02020603050405020304" pitchFamily="18" charset="0"/>
                </a:rPr>
                <a:t>and Portland cement </a:t>
              </a:r>
            </a:p>
            <a:p>
              <a:pPr algn="ctr" eaLnBrk="1" hangingPunct="1">
                <a:lnSpc>
                  <a:spcPct val="70000"/>
                </a:lnSpc>
              </a:pPr>
              <a:r>
                <a:rPr lang="en-US" altLang="zh-CN" sz="2800" i="1">
                  <a:ea typeface="SimSun" panose="02010600030101010101" pitchFamily="2" charset="-122"/>
                  <a:cs typeface="Times New Roman" panose="02020603050405020304" pitchFamily="18" charset="0"/>
                </a:rPr>
                <a:t>Cement industry style notation in italics</a:t>
              </a:r>
              <a:endParaRPr lang="en-US" altLang="zh-CN" sz="4000">
                <a:latin typeface="Arial" panose="020B0604020202020204" pitchFamily="34" charset="0"/>
                <a:ea typeface="SimSun" panose="02010600030101010101" pitchFamily="2" charset="-122"/>
                <a:cs typeface="Times New Roman" panose="02020603050405020304" pitchFamily="18" charset="0"/>
              </a:endParaRPr>
            </a:p>
          </p:txBody>
        </p:sp>
        <p:sp>
          <p:nvSpPr>
            <p:cNvPr id="27676" name="Line 58">
              <a:extLst>
                <a:ext uri="{FF2B5EF4-FFF2-40B4-BE49-F238E27FC236}">
                  <a16:creationId xmlns:a16="http://schemas.microsoft.com/office/drawing/2014/main" id="{B0F184EA-13FD-4C58-82E4-2BFBC39019C2}"/>
                </a:ext>
              </a:extLst>
            </p:cNvPr>
            <p:cNvSpPr>
              <a:spLocks noChangeShapeType="1"/>
            </p:cNvSpPr>
            <p:nvPr/>
          </p:nvSpPr>
          <p:spPr bwMode="auto">
            <a:xfrm>
              <a:off x="288" y="173"/>
              <a:ext cx="518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7677" name="Line 59">
              <a:extLst>
                <a:ext uri="{FF2B5EF4-FFF2-40B4-BE49-F238E27FC236}">
                  <a16:creationId xmlns:a16="http://schemas.microsoft.com/office/drawing/2014/main" id="{A1F188AC-95F2-4E28-A047-D18D0E5008FB}"/>
                </a:ext>
              </a:extLst>
            </p:cNvPr>
            <p:cNvSpPr>
              <a:spLocks noChangeShapeType="1"/>
            </p:cNvSpPr>
            <p:nvPr/>
          </p:nvSpPr>
          <p:spPr bwMode="auto">
            <a:xfrm>
              <a:off x="288" y="3859"/>
              <a:ext cx="518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7678" name="Line 60">
              <a:extLst>
                <a:ext uri="{FF2B5EF4-FFF2-40B4-BE49-F238E27FC236}">
                  <a16:creationId xmlns:a16="http://schemas.microsoft.com/office/drawing/2014/main" id="{77A4E00F-80CD-49E5-9C7D-A9920347029A}"/>
                </a:ext>
              </a:extLst>
            </p:cNvPr>
            <p:cNvSpPr>
              <a:spLocks noChangeShapeType="1"/>
            </p:cNvSpPr>
            <p:nvPr/>
          </p:nvSpPr>
          <p:spPr bwMode="auto">
            <a:xfrm>
              <a:off x="288" y="173"/>
              <a:ext cx="0" cy="368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7679" name="Line 61">
              <a:extLst>
                <a:ext uri="{FF2B5EF4-FFF2-40B4-BE49-F238E27FC236}">
                  <a16:creationId xmlns:a16="http://schemas.microsoft.com/office/drawing/2014/main" id="{64318A93-5D50-4BD3-B3B4-9F754CCFB2F2}"/>
                </a:ext>
              </a:extLst>
            </p:cNvPr>
            <p:cNvSpPr>
              <a:spLocks noChangeShapeType="1"/>
            </p:cNvSpPr>
            <p:nvPr/>
          </p:nvSpPr>
          <p:spPr bwMode="auto">
            <a:xfrm>
              <a:off x="5472" y="173"/>
              <a:ext cx="0" cy="368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g016">
            <a:extLst>
              <a:ext uri="{FF2B5EF4-FFF2-40B4-BE49-F238E27FC236}">
                <a16:creationId xmlns:a16="http://schemas.microsoft.com/office/drawing/2014/main" id="{84A4B2F4-FAE8-4682-8C6B-A3C2EA14E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7239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Schematic explanation of Portland cement production">
            <a:hlinkClick r:id="rId3" tooltip="&quot;Schematic explanation of Portland cement production&quot;"/>
            <a:extLst>
              <a:ext uri="{FF2B5EF4-FFF2-40B4-BE49-F238E27FC236}">
                <a16:creationId xmlns:a16="http://schemas.microsoft.com/office/drawing/2014/main" id="{AA41D191-4811-4D2B-8C40-ACDF9977277C}"/>
              </a:ext>
            </a:extLst>
          </p:cNvPr>
          <p:cNvPicPr>
            <a:picLocks noChangeAspect="1" noChangeArrowheads="1"/>
          </p:cNvPicPr>
          <p:nvPr>
            <p:ph/>
          </p:nvPr>
        </p:nvPicPr>
        <p:blipFill>
          <a:blip r:embed="rId4">
            <a:lum contrast="24000"/>
            <a:extLst>
              <a:ext uri="{28A0092B-C50C-407E-A947-70E740481C1C}">
                <a14:useLocalDpi xmlns:a14="http://schemas.microsoft.com/office/drawing/2010/main" val="0"/>
              </a:ext>
            </a:extLst>
          </a:blip>
          <a:srcRect/>
          <a:stretch>
            <a:fillRect/>
          </a:stretch>
        </p:blipFill>
        <p:spPr>
          <a:xfrm>
            <a:off x="3352800" y="609600"/>
            <a:ext cx="2349500" cy="5943600"/>
          </a:xfrm>
        </p:spPr>
      </p:pic>
      <p:sp>
        <p:nvSpPr>
          <p:cNvPr id="19462" name="Text Box 6">
            <a:extLst>
              <a:ext uri="{FF2B5EF4-FFF2-40B4-BE49-F238E27FC236}">
                <a16:creationId xmlns:a16="http://schemas.microsoft.com/office/drawing/2014/main" id="{34656400-6A3A-4070-B3CD-EA7D2E2131A9}"/>
              </a:ext>
            </a:extLst>
          </p:cNvPr>
          <p:cNvSpPr txBox="1">
            <a:spLocks noChangeArrowheads="1"/>
          </p:cNvSpPr>
          <p:nvPr/>
        </p:nvSpPr>
        <p:spPr bwMode="auto">
          <a:xfrm rot="-5400000">
            <a:off x="373857" y="3418681"/>
            <a:ext cx="3617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i="1">
                <a:ea typeface="SimSun" panose="02010600030101010101" pitchFamily="2" charset="-122"/>
              </a:rPr>
              <a:t>Schematic explanation of </a:t>
            </a:r>
          </a:p>
          <a:p>
            <a:pPr eaLnBrk="1" hangingPunct="1"/>
            <a:r>
              <a:rPr lang="en-US" altLang="zh-CN" sz="2400" i="1">
                <a:ea typeface="SimSun" panose="02010600030101010101" pitchFamily="2" charset="-122"/>
              </a:rPr>
              <a:t>Portland cement production</a:t>
            </a:r>
            <a:endParaRPr lang="en-US" altLang="en-US" sz="24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amond(in)">
                                      <p:cBhvr>
                                        <p:cTn id="7" dur="2000"/>
                                        <p:tgtEl>
                                          <p:spTgt spid="1946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diamond(in)">
                                      <p:cBhvr>
                                        <p:cTn id="10"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a:extLst>
              <a:ext uri="{FF2B5EF4-FFF2-40B4-BE49-F238E27FC236}">
                <a16:creationId xmlns:a16="http://schemas.microsoft.com/office/drawing/2014/main" id="{D8E231F2-6764-4399-A503-D1FAEA0E0E9C}"/>
              </a:ext>
            </a:extLst>
          </p:cNvPr>
          <p:cNvSpPr txBox="1">
            <a:spLocks noChangeArrowheads="1"/>
          </p:cNvSpPr>
          <p:nvPr/>
        </p:nvSpPr>
        <p:spPr bwMode="auto">
          <a:xfrm>
            <a:off x="304800" y="609600"/>
            <a:ext cx="8610600"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80000"/>
              </a:lnSpc>
            </a:pPr>
            <a:r>
              <a:rPr lang="en-US" altLang="en-US" sz="4800" b="1" i="1">
                <a:cs typeface="Times New Roman" panose="02020603050405020304" pitchFamily="18" charset="0"/>
              </a:rPr>
              <a:t>Types of modern cement</a:t>
            </a:r>
          </a:p>
          <a:p>
            <a:pPr eaLnBrk="1" hangingPunct="1">
              <a:lnSpc>
                <a:spcPct val="80000"/>
              </a:lnSpc>
            </a:pPr>
            <a:endParaRPr lang="en-US" altLang="en-US" sz="2800" b="1">
              <a:cs typeface="Times New Roman" panose="02020603050405020304" pitchFamily="18" charset="0"/>
            </a:endParaRPr>
          </a:p>
          <a:p>
            <a:pPr eaLnBrk="1" hangingPunct="1">
              <a:lnSpc>
                <a:spcPct val="80000"/>
              </a:lnSpc>
            </a:pPr>
            <a:r>
              <a:rPr lang="en-US" altLang="en-US" sz="3200" b="1">
                <a:cs typeface="Times New Roman" panose="02020603050405020304" pitchFamily="18" charset="0"/>
              </a:rPr>
              <a:t>Portland cement</a:t>
            </a:r>
          </a:p>
          <a:p>
            <a:pPr eaLnBrk="1" hangingPunct="1">
              <a:lnSpc>
                <a:spcPct val="80000"/>
              </a:lnSpc>
            </a:pPr>
            <a:endParaRPr lang="en-US" altLang="en-US" sz="2400">
              <a:cs typeface="Times New Roman" panose="02020603050405020304" pitchFamily="18" charset="0"/>
            </a:endParaRPr>
          </a:p>
          <a:p>
            <a:pPr eaLnBrk="1" hangingPunct="1">
              <a:lnSpc>
                <a:spcPct val="80000"/>
              </a:lnSpc>
            </a:pPr>
            <a:r>
              <a:rPr lang="en-US" altLang="en-US" sz="2400">
                <a:cs typeface="Times New Roman" panose="02020603050405020304" pitchFamily="18" charset="0"/>
              </a:rPr>
              <a:t>Portland cement is the most common type of cement in general usage Portland cement may be gray or white. </a:t>
            </a:r>
          </a:p>
          <a:p>
            <a:pPr eaLnBrk="1" hangingPunct="1">
              <a:lnSpc>
                <a:spcPct val="80000"/>
              </a:lnSpc>
            </a:pPr>
            <a:endParaRPr lang="en-US" altLang="zh-CN" sz="2400">
              <a:ea typeface="SimSun" panose="02010600030101010101" pitchFamily="2" charset="-122"/>
              <a:cs typeface="Times New Roman" panose="02020603050405020304" pitchFamily="18" charset="0"/>
            </a:endParaRPr>
          </a:p>
          <a:p>
            <a:pPr eaLnBrk="1" hangingPunct="1">
              <a:lnSpc>
                <a:spcPct val="80000"/>
              </a:lnSpc>
            </a:pPr>
            <a:r>
              <a:rPr lang="en-US" altLang="zh-CN" sz="2400">
                <a:ea typeface="SimSun" panose="02010600030101010101" pitchFamily="2" charset="-122"/>
                <a:cs typeface="Times New Roman" panose="02020603050405020304" pitchFamily="18" charset="0"/>
              </a:rPr>
              <a:t>There are different standards for classification of Portland cement, which may vary from country to country. </a:t>
            </a:r>
            <a:r>
              <a:rPr lang="en-US" altLang="zh-CN" sz="2400">
                <a:ea typeface="SimSun" panose="02010600030101010101" pitchFamily="2" charset="-122"/>
              </a:rPr>
              <a:t> </a:t>
            </a:r>
          </a:p>
          <a:p>
            <a:pPr eaLnBrk="1" hangingPunct="1">
              <a:lnSpc>
                <a:spcPct val="80000"/>
              </a:lnSpc>
            </a:pPr>
            <a:endParaRPr lang="en-US" altLang="zh-CN" sz="2400">
              <a:ea typeface="SimSun" panose="02010600030101010101" pitchFamily="2" charset="-122"/>
            </a:endParaRPr>
          </a:p>
          <a:p>
            <a:pPr eaLnBrk="1" hangingPunct="1"/>
            <a:r>
              <a:rPr lang="en-US" altLang="zh-CN" sz="2400">
                <a:ea typeface="SimSun" panose="02010600030101010101" pitchFamily="2" charset="-122"/>
              </a:rPr>
              <a:t>As defined by the European Standard EN197.1, "</a:t>
            </a:r>
            <a:r>
              <a:rPr lang="en-US" altLang="zh-CN" sz="2400" b="1">
                <a:ea typeface="SimSun" panose="02010600030101010101" pitchFamily="2" charset="-122"/>
              </a:rPr>
              <a:t>Portland cement clinker is a hydraulic material which shall consist of at least two-thirds by mass of calcium silicates (3CaO.SiO</a:t>
            </a:r>
            <a:r>
              <a:rPr lang="en-US" altLang="zh-CN" sz="2400" b="1" baseline="-25000">
                <a:ea typeface="SimSun" panose="02010600030101010101" pitchFamily="2" charset="-122"/>
              </a:rPr>
              <a:t>2</a:t>
            </a:r>
            <a:r>
              <a:rPr lang="en-US" altLang="zh-CN" sz="2400" b="1">
                <a:ea typeface="SimSun" panose="02010600030101010101" pitchFamily="2" charset="-122"/>
              </a:rPr>
              <a:t> and 2CaO.SiO</a:t>
            </a:r>
            <a:r>
              <a:rPr lang="en-US" altLang="zh-CN" sz="2400" b="1" baseline="-25000">
                <a:ea typeface="SimSun" panose="02010600030101010101" pitchFamily="2" charset="-122"/>
              </a:rPr>
              <a:t>2</a:t>
            </a:r>
            <a:r>
              <a:rPr lang="en-US" altLang="zh-CN" sz="2400" b="1">
                <a:ea typeface="SimSun" panose="02010600030101010101" pitchFamily="2" charset="-122"/>
              </a:rPr>
              <a:t>), the remainder consisting of aluminium- and iron-containing clinker phases and other compounds. The ratio of CaO to SiO</a:t>
            </a:r>
            <a:r>
              <a:rPr lang="en-US" altLang="zh-CN" sz="2400" b="1" baseline="-25000">
                <a:ea typeface="SimSun" panose="02010600030101010101" pitchFamily="2" charset="-122"/>
              </a:rPr>
              <a:t>2</a:t>
            </a:r>
            <a:r>
              <a:rPr lang="en-US" altLang="zh-CN" sz="2400" b="1">
                <a:ea typeface="SimSun" panose="02010600030101010101" pitchFamily="2" charset="-122"/>
              </a:rPr>
              <a:t> shall not be less than 2.0. The magnesium content (MgO) shall not exceed 5.0% by mass." </a:t>
            </a:r>
            <a:r>
              <a:rPr lang="en-US" altLang="en-US" sz="2400" b="1">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9810">
                                            <p:txEl>
                                              <p:pRg st="4" end="4"/>
                                            </p:txEl>
                                          </p:spTgt>
                                        </p:tgtEl>
                                        <p:attrNameLst>
                                          <p:attrName>style.visibility</p:attrName>
                                        </p:attrNameLst>
                                      </p:cBhvr>
                                      <p:to>
                                        <p:strVal val="visible"/>
                                      </p:to>
                                    </p:set>
                                    <p:animEffect transition="in" filter="blinds(horizontal)">
                                      <p:cBhvr>
                                        <p:cTn id="7" dur="500"/>
                                        <p:tgtEl>
                                          <p:spTgt spid="119810">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9810">
                                            <p:txEl>
                                              <p:pRg st="6" end="6"/>
                                            </p:txEl>
                                          </p:spTgt>
                                        </p:tgtEl>
                                        <p:attrNameLst>
                                          <p:attrName>style.visibility</p:attrName>
                                        </p:attrNameLst>
                                      </p:cBhvr>
                                      <p:to>
                                        <p:strVal val="visible"/>
                                      </p:to>
                                    </p:set>
                                    <p:animEffect transition="in" filter="box(in)">
                                      <p:cBhvr>
                                        <p:cTn id="12" dur="500"/>
                                        <p:tgtEl>
                                          <p:spTgt spid="119810">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19810">
                                            <p:txEl>
                                              <p:pRg st="8" end="8"/>
                                            </p:txEl>
                                          </p:spTgt>
                                        </p:tgtEl>
                                        <p:attrNameLst>
                                          <p:attrName>style.visibility</p:attrName>
                                        </p:attrNameLst>
                                      </p:cBhvr>
                                      <p:to>
                                        <p:strVal val="visible"/>
                                      </p:to>
                                    </p:set>
                                    <p:animEffect transition="in" filter="diamond(in)">
                                      <p:cBhvr>
                                        <p:cTn id="17" dur="2000"/>
                                        <p:tgtEl>
                                          <p:spTgt spid="1198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20CEFD32-9175-464D-B06E-BD138A04D60C}"/>
              </a:ext>
            </a:extLst>
          </p:cNvPr>
          <p:cNvSpPr>
            <a:spLocks noChangeArrowheads="1"/>
          </p:cNvSpPr>
          <p:nvPr/>
        </p:nvSpPr>
        <p:spPr bwMode="auto">
          <a:xfrm>
            <a:off x="381000" y="238125"/>
            <a:ext cx="83058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US" altLang="zh-CN" sz="2800" i="1">
                <a:ea typeface="SimSun" panose="02010600030101010101" pitchFamily="2" charset="-122"/>
                <a:cs typeface="Arial" panose="020B0604020202020204" pitchFamily="34" charset="0"/>
              </a:rPr>
              <a:t>Cements used in construction are characterized as </a:t>
            </a:r>
          </a:p>
          <a:p>
            <a:pPr eaLnBrk="1" hangingPunct="1">
              <a:lnSpc>
                <a:spcPct val="90000"/>
              </a:lnSpc>
            </a:pPr>
            <a:endParaRPr lang="en-US" altLang="zh-CN" sz="2800" i="1">
              <a:ea typeface="SimSun" panose="02010600030101010101" pitchFamily="2" charset="-122"/>
              <a:cs typeface="Arial" panose="020B0604020202020204" pitchFamily="34" charset="0"/>
            </a:endParaRPr>
          </a:p>
          <a:p>
            <a:pPr eaLnBrk="1" hangingPunct="1">
              <a:lnSpc>
                <a:spcPct val="90000"/>
              </a:lnSpc>
            </a:pPr>
            <a:r>
              <a:rPr lang="en-US" altLang="zh-CN" sz="2800" b="1">
                <a:ea typeface="SimSun" panose="02010600030101010101" pitchFamily="2" charset="-122"/>
                <a:cs typeface="Arial" panose="020B0604020202020204" pitchFamily="34" charset="0"/>
              </a:rPr>
              <a:t>hydraulic</a:t>
            </a:r>
            <a:r>
              <a:rPr lang="en-US" altLang="zh-CN" sz="2800">
                <a:ea typeface="SimSun" panose="02010600030101010101" pitchFamily="2" charset="-122"/>
                <a:cs typeface="Arial" panose="020B0604020202020204" pitchFamily="34" charset="0"/>
              </a:rPr>
              <a:t>                       </a:t>
            </a:r>
          </a:p>
          <a:p>
            <a:pPr eaLnBrk="1" hangingPunct="1">
              <a:lnSpc>
                <a:spcPct val="90000"/>
              </a:lnSpc>
            </a:pPr>
            <a:endParaRPr lang="en-US" altLang="zh-CN" sz="2800">
              <a:ea typeface="SimSun" panose="02010600030101010101" pitchFamily="2" charset="-122"/>
              <a:cs typeface="Arial" panose="020B0604020202020204" pitchFamily="34" charset="0"/>
            </a:endParaRPr>
          </a:p>
          <a:p>
            <a:pPr eaLnBrk="1" hangingPunct="1">
              <a:lnSpc>
                <a:spcPct val="90000"/>
              </a:lnSpc>
            </a:pPr>
            <a:r>
              <a:rPr lang="en-US" altLang="zh-CN" sz="2800" b="1">
                <a:ea typeface="SimSun" panose="02010600030101010101" pitchFamily="2" charset="-122"/>
                <a:cs typeface="Arial" panose="020B0604020202020204" pitchFamily="34" charset="0"/>
              </a:rPr>
              <a:t>non-hydraulic</a:t>
            </a:r>
          </a:p>
          <a:p>
            <a:pPr eaLnBrk="1" hangingPunct="1">
              <a:lnSpc>
                <a:spcPct val="90000"/>
              </a:lnSpc>
            </a:pPr>
            <a:endParaRPr lang="en-US" altLang="zh-CN" sz="2800">
              <a:ea typeface="SimSun" panose="02010600030101010101" pitchFamily="2" charset="-122"/>
              <a:cs typeface="Arial" panose="020B0604020202020204" pitchFamily="34" charset="0"/>
            </a:endParaRPr>
          </a:p>
          <a:p>
            <a:pPr eaLnBrk="1" hangingPunct="1">
              <a:lnSpc>
                <a:spcPct val="90000"/>
              </a:lnSpc>
            </a:pPr>
            <a:r>
              <a:rPr lang="en-US" altLang="zh-CN" sz="2800" b="1">
                <a:ea typeface="SimSun" panose="02010600030101010101" pitchFamily="2" charset="-122"/>
                <a:cs typeface="Arial" panose="020B0604020202020204" pitchFamily="34" charset="0"/>
              </a:rPr>
              <a:t>Hydraulic cements</a:t>
            </a:r>
            <a:r>
              <a:rPr lang="en-US" altLang="zh-CN" sz="2800">
                <a:ea typeface="SimSun" panose="02010600030101010101" pitchFamily="2" charset="-122"/>
                <a:cs typeface="Arial" panose="020B0604020202020204" pitchFamily="34" charset="0"/>
              </a:rPr>
              <a:t> </a:t>
            </a:r>
          </a:p>
          <a:p>
            <a:pPr eaLnBrk="1" hangingPunct="1">
              <a:lnSpc>
                <a:spcPct val="90000"/>
              </a:lnSpc>
            </a:pPr>
            <a:r>
              <a:rPr lang="en-US" altLang="zh-CN" sz="2800">
                <a:ea typeface="SimSun" panose="02010600030101010101" pitchFamily="2" charset="-122"/>
                <a:cs typeface="Arial" panose="020B0604020202020204" pitchFamily="34" charset="0"/>
              </a:rPr>
              <a:t>are materials which set and harden after combining with water, as a result of chemical reactions with the mixing water and, after hardening, retain strength and stability even under water. </a:t>
            </a:r>
          </a:p>
          <a:p>
            <a:pPr eaLnBrk="1" hangingPunct="1">
              <a:lnSpc>
                <a:spcPct val="90000"/>
              </a:lnSpc>
            </a:pPr>
            <a:endParaRPr lang="en-US" altLang="zh-CN" sz="2800">
              <a:ea typeface="SimSun" panose="02010600030101010101" pitchFamily="2" charset="-122"/>
              <a:cs typeface="Arial" panose="020B0604020202020204" pitchFamily="34" charset="0"/>
            </a:endParaRPr>
          </a:p>
          <a:p>
            <a:pPr eaLnBrk="1" hangingPunct="1">
              <a:lnSpc>
                <a:spcPct val="90000"/>
              </a:lnSpc>
            </a:pPr>
            <a:r>
              <a:rPr lang="en-US" altLang="zh-CN" sz="2800">
                <a:ea typeface="SimSun" panose="02010600030101010101" pitchFamily="2" charset="-122"/>
                <a:cs typeface="Arial" panose="020B0604020202020204" pitchFamily="34" charset="0"/>
              </a:rPr>
              <a:t>The key requirement for this is that the hydrates formed on immediate reaction with water are essentially insoluble in water </a:t>
            </a:r>
          </a:p>
          <a:p>
            <a:pPr eaLnBrk="1" hangingPunct="1">
              <a:lnSpc>
                <a:spcPct val="90000"/>
              </a:lnSpc>
            </a:pPr>
            <a:endParaRPr lang="en-US" altLang="zh-CN" sz="2800" b="1">
              <a:ea typeface="SimSun" panose="0201060003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83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20834">
                                            <p:txEl>
                                              <p:pRg st="6" end="6"/>
                                            </p:txEl>
                                          </p:spTgt>
                                        </p:tgtEl>
                                        <p:attrNameLst>
                                          <p:attrName>style.visibility</p:attrName>
                                        </p:attrNameLst>
                                      </p:cBhvr>
                                      <p:to>
                                        <p:strVal val="visible"/>
                                      </p:to>
                                    </p:set>
                                    <p:animEffect transition="in" filter="box(in)">
                                      <p:cBhvr>
                                        <p:cTn id="15" dur="500"/>
                                        <p:tgtEl>
                                          <p:spTgt spid="120834">
                                            <p:txEl>
                                              <p:pRg st="6" end="6"/>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20834">
                                            <p:txEl>
                                              <p:pRg st="7" end="7"/>
                                            </p:txEl>
                                          </p:spTgt>
                                        </p:tgtEl>
                                        <p:attrNameLst>
                                          <p:attrName>style.visibility</p:attrName>
                                        </p:attrNameLst>
                                      </p:cBhvr>
                                      <p:to>
                                        <p:strVal val="visible"/>
                                      </p:to>
                                    </p:set>
                                    <p:animEffect transition="in" filter="box(in)">
                                      <p:cBhvr>
                                        <p:cTn id="18" dur="500"/>
                                        <p:tgtEl>
                                          <p:spTgt spid="120834">
                                            <p:txEl>
                                              <p:pRg st="7" end="7"/>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0834">
                                            <p:txEl>
                                              <p:pRg st="9" end="9"/>
                                            </p:txEl>
                                          </p:spTgt>
                                        </p:tgtEl>
                                        <p:attrNameLst>
                                          <p:attrName>style.visibility</p:attrName>
                                        </p:attrNameLst>
                                      </p:cBhvr>
                                      <p:to>
                                        <p:strVal val="visible"/>
                                      </p:to>
                                    </p:set>
                                    <p:anim calcmode="lin" valueType="num">
                                      <p:cBhvr additive="base">
                                        <p:cTn id="23" dur="500" fill="hold"/>
                                        <p:tgtEl>
                                          <p:spTgt spid="120834">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083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FCC50D97-6AF0-452B-9E52-0F037B6F55F2}"/>
              </a:ext>
            </a:extLst>
          </p:cNvPr>
          <p:cNvSpPr>
            <a:spLocks noChangeArrowheads="1"/>
          </p:cNvSpPr>
          <p:nvPr/>
        </p:nvSpPr>
        <p:spPr bwMode="auto">
          <a:xfrm>
            <a:off x="1498600" y="434975"/>
            <a:ext cx="6940550"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t>Composition of cement</a:t>
            </a:r>
          </a:p>
          <a:p>
            <a:pPr eaLnBrk="1" hangingPunct="1">
              <a:lnSpc>
                <a:spcPct val="60000"/>
              </a:lnSpc>
            </a:pPr>
            <a:endParaRPr lang="en-US" altLang="en-US" sz="3200" b="1"/>
          </a:p>
          <a:p>
            <a:pPr eaLnBrk="1" hangingPunct="1"/>
            <a:r>
              <a:rPr lang="en-US" altLang="en-US" sz="2400"/>
              <a:t>2CaO Si0</a:t>
            </a:r>
            <a:r>
              <a:rPr lang="en-US" altLang="en-US" sz="2400" baseline="-25000"/>
              <a:t>2 </a:t>
            </a:r>
          </a:p>
          <a:p>
            <a:pPr eaLnBrk="1" hangingPunct="1"/>
            <a:r>
              <a:rPr lang="en-US" altLang="en-US" sz="2400"/>
              <a:t>Dicalsium silicate, (C</a:t>
            </a:r>
            <a:r>
              <a:rPr lang="en-US" altLang="en-US" sz="2400" baseline="-25000"/>
              <a:t>2</a:t>
            </a:r>
            <a:r>
              <a:rPr lang="en-US" altLang="en-US" sz="2400"/>
              <a:t>S)    </a:t>
            </a:r>
          </a:p>
          <a:p>
            <a:pPr eaLnBrk="1" hangingPunct="1"/>
            <a:r>
              <a:rPr lang="en-US" altLang="en-US" sz="2400" i="1"/>
              <a:t>and </a:t>
            </a:r>
            <a:r>
              <a:rPr lang="en-US" altLang="en-US" sz="2400"/>
              <a:t>                                                      	80%</a:t>
            </a:r>
          </a:p>
          <a:p>
            <a:pPr eaLnBrk="1" hangingPunct="1"/>
            <a:r>
              <a:rPr lang="en-US" altLang="en-US" sz="2400"/>
              <a:t>3CaO Si0</a:t>
            </a:r>
            <a:r>
              <a:rPr lang="en-US" altLang="en-US" sz="2400" baseline="-25000"/>
              <a:t>2</a:t>
            </a:r>
            <a:r>
              <a:rPr lang="en-US" altLang="en-US" sz="2400"/>
              <a:t>                                            </a:t>
            </a:r>
          </a:p>
          <a:p>
            <a:pPr eaLnBrk="1" hangingPunct="1"/>
            <a:r>
              <a:rPr lang="en-US" altLang="en-US" sz="2400"/>
              <a:t>Tricalsium silicate (C</a:t>
            </a:r>
            <a:r>
              <a:rPr lang="en-US" altLang="en-US" sz="2400" baseline="-25000"/>
              <a:t>3</a:t>
            </a:r>
            <a:r>
              <a:rPr lang="en-US" altLang="en-US" sz="2400"/>
              <a:t>S) </a:t>
            </a:r>
          </a:p>
          <a:p>
            <a:pPr eaLnBrk="1" hangingPunct="1"/>
            <a:endParaRPr lang="en-US" altLang="en-US" sz="2400"/>
          </a:p>
          <a:p>
            <a:pPr eaLnBrk="1" hangingPunct="1"/>
            <a:r>
              <a:rPr lang="en-US" altLang="en-US" sz="2400"/>
              <a:t>3CaO Al</a:t>
            </a:r>
            <a:r>
              <a:rPr lang="en-US" altLang="en-US" sz="2400" baseline="-25000"/>
              <a:t>2</a:t>
            </a:r>
            <a:r>
              <a:rPr lang="en-US" altLang="en-US" sz="2400"/>
              <a:t>O</a:t>
            </a:r>
            <a:r>
              <a:rPr lang="en-US" altLang="en-US" sz="2400" baseline="-25000"/>
              <a:t>3</a:t>
            </a:r>
            <a:r>
              <a:rPr lang="en-US" altLang="en-US" sz="2400"/>
              <a:t>					 15%</a:t>
            </a:r>
          </a:p>
          <a:p>
            <a:pPr eaLnBrk="1" hangingPunct="1"/>
            <a:r>
              <a:rPr lang="en-US" altLang="en-US" sz="2400"/>
              <a:t>Tricalsium aluminate (C</a:t>
            </a:r>
            <a:r>
              <a:rPr lang="en-US" altLang="en-US" sz="2400" baseline="-25000"/>
              <a:t>3</a:t>
            </a:r>
            <a:r>
              <a:rPr lang="en-US" altLang="en-US" sz="2400"/>
              <a:t>A) </a:t>
            </a:r>
          </a:p>
          <a:p>
            <a:pPr eaLnBrk="1" hangingPunct="1"/>
            <a:endParaRPr lang="en-US" altLang="en-US" sz="2400"/>
          </a:p>
          <a:p>
            <a:pPr eaLnBrk="1" hangingPunct="1"/>
            <a:r>
              <a:rPr lang="en-US" altLang="en-US" sz="2400"/>
              <a:t>4CaO Al</a:t>
            </a:r>
            <a:r>
              <a:rPr lang="en-US" altLang="en-US" sz="2400" baseline="-25000"/>
              <a:t>2</a:t>
            </a:r>
            <a:r>
              <a:rPr lang="en-US" altLang="en-US" sz="2400"/>
              <a:t>0</a:t>
            </a:r>
            <a:r>
              <a:rPr lang="en-US" altLang="en-US" sz="2400" baseline="-25000"/>
              <a:t>3</a:t>
            </a:r>
            <a:r>
              <a:rPr lang="en-US" altLang="en-US" sz="2400"/>
              <a:t> Fe</a:t>
            </a:r>
            <a:r>
              <a:rPr lang="en-US" altLang="en-US" sz="2400" baseline="-25000"/>
              <a:t>2</a:t>
            </a:r>
            <a:r>
              <a:rPr lang="en-US" altLang="en-US" sz="2400"/>
              <a:t>0</a:t>
            </a:r>
            <a:r>
              <a:rPr lang="en-US" altLang="en-US" sz="2400" baseline="-25000"/>
              <a:t>3</a:t>
            </a:r>
            <a:r>
              <a:rPr lang="en-US" altLang="en-US" sz="2400"/>
              <a:t> (C</a:t>
            </a:r>
            <a:r>
              <a:rPr lang="en-US" altLang="en-US" sz="2400" baseline="-25000"/>
              <a:t>4</a:t>
            </a:r>
            <a:r>
              <a:rPr lang="en-US" altLang="en-US" sz="2400"/>
              <a:t>AF)			   5%</a:t>
            </a:r>
          </a:p>
          <a:p>
            <a:pPr eaLnBrk="1" hangingPunct="1"/>
            <a:r>
              <a:rPr lang="en-US" altLang="en-US" sz="2400"/>
              <a:t>Tetra calsium alumino ferrite</a:t>
            </a:r>
          </a:p>
          <a:p>
            <a:pPr eaLnBrk="1" hangingPunct="1"/>
            <a:endParaRPr lang="en-US" altLang="en-US" sz="2400"/>
          </a:p>
          <a:p>
            <a:pPr eaLnBrk="1" hangingPunct="1"/>
            <a:r>
              <a:rPr lang="en-US" altLang="en-US" sz="2400"/>
              <a:t>The following compounds are also present in free state </a:t>
            </a:r>
          </a:p>
          <a:p>
            <a:pPr eaLnBrk="1" hangingPunct="1"/>
            <a:r>
              <a:rPr lang="en-US" altLang="en-US" sz="2400"/>
              <a:t>MgO,  K</a:t>
            </a:r>
            <a:r>
              <a:rPr lang="en-US" altLang="en-US" sz="2400" baseline="-25000"/>
              <a:t>2</a:t>
            </a:r>
            <a:r>
              <a:rPr lang="en-US" altLang="en-US" sz="2400"/>
              <a:t>O,  Na</a:t>
            </a:r>
            <a:r>
              <a:rPr lang="en-US" altLang="en-US" sz="2400" baseline="-25000"/>
              <a:t>2</a:t>
            </a:r>
            <a:r>
              <a:rPr lang="en-US" altLang="en-US" sz="2400"/>
              <a:t>O, CaO (0.3 to 1.3%)</a:t>
            </a:r>
          </a:p>
        </p:txBody>
      </p:sp>
      <p:sp>
        <p:nvSpPr>
          <p:cNvPr id="181251" name="Line 3">
            <a:extLst>
              <a:ext uri="{FF2B5EF4-FFF2-40B4-BE49-F238E27FC236}">
                <a16:creationId xmlns:a16="http://schemas.microsoft.com/office/drawing/2014/main" id="{52C937A6-20A9-4D6B-8424-8389D6AB4942}"/>
              </a:ext>
            </a:extLst>
          </p:cNvPr>
          <p:cNvSpPr>
            <a:spLocks noChangeShapeType="1"/>
          </p:cNvSpPr>
          <p:nvPr/>
        </p:nvSpPr>
        <p:spPr bwMode="auto">
          <a:xfrm>
            <a:off x="5867400" y="1371600"/>
            <a:ext cx="0"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diamond(in)">
                                      <p:cBhvr>
                                        <p:cTn id="7" dur="2000"/>
                                        <p:tgtEl>
                                          <p:spTgt spid="181250"/>
                                        </p:tgtEl>
                                      </p:cBhvr>
                                    </p:animEffect>
                                  </p:childTnLst>
                                </p:cTn>
                              </p:par>
                              <p:par>
                                <p:cTn id="8" presetID="8" presetClass="entr" presetSubtype="16" fill="hold" nodeType="withEffect">
                                  <p:stCondLst>
                                    <p:cond delay="0"/>
                                  </p:stCondLst>
                                  <p:childTnLst>
                                    <p:set>
                                      <p:cBhvr>
                                        <p:cTn id="9" dur="1" fill="hold">
                                          <p:stCondLst>
                                            <p:cond delay="0"/>
                                          </p:stCondLst>
                                        </p:cTn>
                                        <p:tgtEl>
                                          <p:spTgt spid="181251"/>
                                        </p:tgtEl>
                                        <p:attrNameLst>
                                          <p:attrName>style.visibility</p:attrName>
                                        </p:attrNameLst>
                                      </p:cBhvr>
                                      <p:to>
                                        <p:strVal val="visible"/>
                                      </p:to>
                                    </p:set>
                                    <p:animEffect transition="in" filter="diamond(in)">
                                      <p:cBhvr>
                                        <p:cTn id="10" dur="2000"/>
                                        <p:tgtEl>
                                          <p:spTgt spid="181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a:extLst>
              <a:ext uri="{FF2B5EF4-FFF2-40B4-BE49-F238E27FC236}">
                <a16:creationId xmlns:a16="http://schemas.microsoft.com/office/drawing/2014/main" id="{1BB7EAE1-7568-4BAD-A969-B33DF6B948FB}"/>
              </a:ext>
            </a:extLst>
          </p:cNvPr>
          <p:cNvSpPr txBox="1">
            <a:spLocks noChangeArrowheads="1"/>
          </p:cNvSpPr>
          <p:nvPr/>
        </p:nvSpPr>
        <p:spPr bwMode="auto">
          <a:xfrm>
            <a:off x="609600" y="228600"/>
            <a:ext cx="8077200"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cs typeface="Times New Roman" panose="02020603050405020304" pitchFamily="18" charset="0"/>
              </a:rPr>
              <a:t>Portland cement blends</a:t>
            </a:r>
          </a:p>
          <a:p>
            <a:pPr eaLnBrk="1" hangingPunct="1">
              <a:lnSpc>
                <a:spcPct val="50000"/>
              </a:lnSpc>
            </a:pPr>
            <a:endParaRPr lang="en-US" altLang="en-US" sz="3200" b="1">
              <a:cs typeface="Times New Roman" panose="02020603050405020304" pitchFamily="18" charset="0"/>
            </a:endParaRPr>
          </a:p>
          <a:p>
            <a:pPr eaLnBrk="1" hangingPunct="1"/>
            <a:r>
              <a:rPr lang="en-US" altLang="en-US" sz="2400" i="1">
                <a:cs typeface="Times New Roman" panose="02020603050405020304" pitchFamily="18" charset="0"/>
              </a:rPr>
              <a:t>These are often available as inter-ground mixtures from cement manufacturers, but similar formulations are often also mixed from the ground components at the concrete mixing plant.</a:t>
            </a:r>
          </a:p>
          <a:p>
            <a:pPr eaLnBrk="1" hangingPunct="1"/>
            <a:endParaRPr lang="en-US" altLang="en-US" sz="2400" i="1">
              <a:cs typeface="Times New Roman" panose="02020603050405020304" pitchFamily="18" charset="0"/>
            </a:endParaRPr>
          </a:p>
          <a:p>
            <a:pPr eaLnBrk="1" hangingPunct="1"/>
            <a:r>
              <a:rPr lang="en-US" altLang="en-US" sz="2400" b="1">
                <a:cs typeface="Times New Roman" panose="02020603050405020304" pitchFamily="18" charset="0"/>
              </a:rPr>
              <a:t>Portland Blastfurnace Cement</a:t>
            </a:r>
            <a:r>
              <a:rPr lang="en-US" altLang="en-US" sz="2400">
                <a:cs typeface="Times New Roman" panose="02020603050405020304" pitchFamily="18" charset="0"/>
              </a:rPr>
              <a:t> </a:t>
            </a:r>
          </a:p>
          <a:p>
            <a:pPr eaLnBrk="1" hangingPunct="1"/>
            <a:endParaRPr lang="en-US" altLang="en-US" sz="2400">
              <a:cs typeface="Times New Roman" panose="02020603050405020304" pitchFamily="18" charset="0"/>
            </a:endParaRPr>
          </a:p>
          <a:p>
            <a:pPr eaLnBrk="1" hangingPunct="1"/>
            <a:r>
              <a:rPr lang="en-US" altLang="en-US" sz="2400">
                <a:cs typeface="Times New Roman" panose="02020603050405020304" pitchFamily="18" charset="0"/>
              </a:rPr>
              <a:t>Contains up to 70% ground granulated blast furnace slag, with the rest Portland clinker and a little gypsum. </a:t>
            </a:r>
          </a:p>
          <a:p>
            <a:pPr eaLnBrk="1" hangingPunct="1"/>
            <a:endParaRPr lang="en-US" altLang="en-US" sz="2400">
              <a:cs typeface="Times New Roman" panose="02020603050405020304" pitchFamily="18" charset="0"/>
            </a:endParaRPr>
          </a:p>
          <a:p>
            <a:pPr eaLnBrk="1" hangingPunct="1"/>
            <a:r>
              <a:rPr lang="en-US" altLang="en-US" sz="2400">
                <a:cs typeface="Times New Roman" panose="02020603050405020304" pitchFamily="18" charset="0"/>
              </a:rPr>
              <a:t>All compositions produce high ultimate strength, but as slag content is increased, early strength is reduced, while sulfate resistance increases and heat evolution  diminishes. </a:t>
            </a:r>
          </a:p>
          <a:p>
            <a:pPr eaLnBrk="1" hangingPunct="1"/>
            <a:endParaRPr lang="en-US" altLang="en-US" sz="2400">
              <a:cs typeface="Times New Roman" panose="02020603050405020304" pitchFamily="18" charset="0"/>
            </a:endParaRPr>
          </a:p>
          <a:p>
            <a:pPr eaLnBrk="1" hangingPunct="1"/>
            <a:r>
              <a:rPr lang="en-US" altLang="en-US" sz="2400">
                <a:cs typeface="Times New Roman" panose="02020603050405020304" pitchFamily="18" charset="0"/>
              </a:rPr>
              <a:t>Used as an economic alternative to Portland sulfate-resisting and low-heat cements.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9570">
                                            <p:txEl>
                                              <p:pRg st="2" end="2"/>
                                            </p:txEl>
                                          </p:spTgt>
                                        </p:tgtEl>
                                        <p:attrNameLst>
                                          <p:attrName>style.visibility</p:attrName>
                                        </p:attrNameLst>
                                      </p:cBhvr>
                                      <p:to>
                                        <p:strVal val="visible"/>
                                      </p:to>
                                    </p:set>
                                    <p:animEffect transition="in" filter="blinds(horizontal)">
                                      <p:cBhvr>
                                        <p:cTn id="7" dur="500"/>
                                        <p:tgtEl>
                                          <p:spTgt spid="10957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9570">
                                            <p:txEl>
                                              <p:pRg st="4" end="4"/>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09570">
                                            <p:txEl>
                                              <p:pRg st="6" end="6"/>
                                            </p:txEl>
                                          </p:spTgt>
                                        </p:tgtEl>
                                        <p:attrNameLst>
                                          <p:attrName>style.visibility</p:attrName>
                                        </p:attrNameLst>
                                      </p:cBhvr>
                                      <p:to>
                                        <p:strVal val="visible"/>
                                      </p:to>
                                    </p:set>
                                    <p:animEffect transition="in" filter="box(in)">
                                      <p:cBhvr>
                                        <p:cTn id="16" dur="500"/>
                                        <p:tgtEl>
                                          <p:spTgt spid="109570">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09570">
                                            <p:txEl>
                                              <p:pRg st="8" end="8"/>
                                            </p:txEl>
                                          </p:spTgt>
                                        </p:tgtEl>
                                        <p:attrNameLst>
                                          <p:attrName>style.visibility</p:attrName>
                                        </p:attrNameLst>
                                      </p:cBhvr>
                                      <p:to>
                                        <p:strVal val="visible"/>
                                      </p:to>
                                    </p:set>
                                    <p:animEffect transition="in" filter="checkerboard(across)">
                                      <p:cBhvr>
                                        <p:cTn id="21" dur="500"/>
                                        <p:tgtEl>
                                          <p:spTgt spid="109570">
                                            <p:txEl>
                                              <p:pRg st="8" end="8"/>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09570">
                                            <p:txEl>
                                              <p:pRg st="10" end="10"/>
                                            </p:txEl>
                                          </p:spTgt>
                                        </p:tgtEl>
                                        <p:attrNameLst>
                                          <p:attrName>style.visibility</p:attrName>
                                        </p:attrNameLst>
                                      </p:cBhvr>
                                      <p:to>
                                        <p:strVal val="visible"/>
                                      </p:to>
                                    </p:set>
                                    <p:anim calcmode="lin" valueType="num">
                                      <p:cBhvr additive="base">
                                        <p:cTn id="26" dur="500" fill="hold"/>
                                        <p:tgtEl>
                                          <p:spTgt spid="109570">
                                            <p:txEl>
                                              <p:pRg st="10" end="1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57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B882523B-E77C-41D6-9D72-61728B6B3246}"/>
              </a:ext>
            </a:extLst>
          </p:cNvPr>
          <p:cNvSpPr>
            <a:spLocks noChangeArrowheads="1"/>
          </p:cNvSpPr>
          <p:nvPr/>
        </p:nvSpPr>
        <p:spPr bwMode="auto">
          <a:xfrm>
            <a:off x="457200" y="449263"/>
            <a:ext cx="8382000"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r>
              <a:rPr lang="en-US" altLang="en-US" sz="2800" b="1" i="1">
                <a:cs typeface="Arial" panose="020B0604020202020204" pitchFamily="34" charset="0"/>
              </a:rPr>
              <a:t>Portland cement blends (contd)</a:t>
            </a:r>
            <a:endParaRPr lang="en-US" altLang="en-US" sz="2800" b="1">
              <a:cs typeface="Times New Roman" panose="02020603050405020304" pitchFamily="18" charset="0"/>
            </a:endParaRPr>
          </a:p>
          <a:p>
            <a:pPr eaLnBrk="1" hangingPunct="1"/>
            <a:endParaRPr lang="en-US" altLang="en-US" sz="2800" b="1">
              <a:cs typeface="Times New Roman" panose="02020603050405020304" pitchFamily="18" charset="0"/>
            </a:endParaRPr>
          </a:p>
          <a:p>
            <a:pPr eaLnBrk="1" hangingPunct="1"/>
            <a:r>
              <a:rPr lang="en-US" altLang="en-US" sz="2800" b="1">
                <a:cs typeface="Times New Roman" panose="02020603050405020304" pitchFamily="18" charset="0"/>
              </a:rPr>
              <a:t>Portland Flyash Cement</a:t>
            </a:r>
            <a:r>
              <a:rPr lang="en-US" altLang="en-US" sz="2800">
                <a:cs typeface="Times New Roman" panose="02020603050405020304" pitchFamily="18" charset="0"/>
              </a:rPr>
              <a:t> </a:t>
            </a:r>
          </a:p>
          <a:p>
            <a:pPr eaLnBrk="1" hangingPunct="1"/>
            <a:endParaRPr lang="en-US" altLang="en-US" sz="2800">
              <a:cs typeface="Times New Roman" panose="02020603050405020304" pitchFamily="18" charset="0"/>
            </a:endParaRPr>
          </a:p>
          <a:p>
            <a:pPr eaLnBrk="1" hangingPunct="1"/>
            <a:r>
              <a:rPr lang="en-US" altLang="en-US" sz="2800">
                <a:cs typeface="Times New Roman" panose="02020603050405020304" pitchFamily="18" charset="0"/>
              </a:rPr>
              <a:t>Contains up to 30% fly ash. </a:t>
            </a:r>
          </a:p>
          <a:p>
            <a:pPr eaLnBrk="1" hangingPunct="1"/>
            <a:endParaRPr lang="en-US" altLang="en-US" sz="2800">
              <a:cs typeface="Times New Roman" panose="02020603050405020304" pitchFamily="18" charset="0"/>
            </a:endParaRPr>
          </a:p>
          <a:p>
            <a:pPr eaLnBrk="1" hangingPunct="1"/>
            <a:r>
              <a:rPr lang="en-US" altLang="en-US" sz="2800">
                <a:cs typeface="Times New Roman" panose="02020603050405020304" pitchFamily="18" charset="0"/>
              </a:rPr>
              <a:t>The flyash is pozzolanic, so that ultimate strength is maintained. </a:t>
            </a:r>
          </a:p>
          <a:p>
            <a:pPr eaLnBrk="1" hangingPunct="1"/>
            <a:endParaRPr lang="en-US" altLang="en-US" sz="2800">
              <a:cs typeface="Times New Roman" panose="02020603050405020304" pitchFamily="18" charset="0"/>
            </a:endParaRPr>
          </a:p>
          <a:p>
            <a:pPr eaLnBrk="1" hangingPunct="1"/>
            <a:r>
              <a:rPr lang="en-US" altLang="en-US" sz="2800">
                <a:cs typeface="Times New Roman" panose="02020603050405020304" pitchFamily="18" charset="0"/>
              </a:rPr>
              <a:t>Because flyash addition allows a lower concrete water content, early strength can also be maintained. </a:t>
            </a:r>
          </a:p>
          <a:p>
            <a:pPr eaLnBrk="1" hangingPunct="1"/>
            <a:endParaRPr lang="en-US" altLang="en-US" sz="2800">
              <a:cs typeface="Times New Roman" panose="02020603050405020304" pitchFamily="18" charset="0"/>
            </a:endParaRPr>
          </a:p>
          <a:p>
            <a:pPr eaLnBrk="1" hangingPunct="1"/>
            <a:r>
              <a:rPr lang="en-US" altLang="en-US" sz="2800">
                <a:cs typeface="Times New Roman" panose="02020603050405020304" pitchFamily="18" charset="0"/>
              </a:rPr>
              <a:t>Where good quality cheap flyash is available, this can be an economic alternative to ordinary Portland cement.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0594">
                                            <p:txEl>
                                              <p:pRg st="4" end="4"/>
                                            </p:txEl>
                                          </p:spTgt>
                                        </p:tgtEl>
                                        <p:attrNameLst>
                                          <p:attrName>style.visibility</p:attrName>
                                        </p:attrNameLst>
                                      </p:cBhvr>
                                      <p:to>
                                        <p:strVal val="visible"/>
                                      </p:to>
                                    </p:set>
                                    <p:anim calcmode="lin" valueType="num">
                                      <p:cBhvr additive="base">
                                        <p:cTn id="7" dur="500" fill="hold"/>
                                        <p:tgtEl>
                                          <p:spTgt spid="110594">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5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10594">
                                            <p:txEl>
                                              <p:pRg st="6" end="6"/>
                                            </p:txEl>
                                          </p:spTgt>
                                        </p:tgtEl>
                                        <p:attrNameLst>
                                          <p:attrName>style.visibility</p:attrName>
                                        </p:attrNameLst>
                                      </p:cBhvr>
                                      <p:to>
                                        <p:strVal val="visible"/>
                                      </p:to>
                                    </p:set>
                                    <p:animEffect transition="in" filter="blinds(horizontal)">
                                      <p:cBhvr>
                                        <p:cTn id="13" dur="500"/>
                                        <p:tgtEl>
                                          <p:spTgt spid="110594">
                                            <p:txEl>
                                              <p:pRg st="6" end="6"/>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10594">
                                            <p:txEl>
                                              <p:pRg st="8" end="8"/>
                                            </p:txEl>
                                          </p:spTgt>
                                        </p:tgtEl>
                                        <p:attrNameLst>
                                          <p:attrName>style.visibility</p:attrName>
                                        </p:attrNameLst>
                                      </p:cBhvr>
                                      <p:to>
                                        <p:strVal val="visible"/>
                                      </p:to>
                                    </p:set>
                                    <p:animEffect transition="in" filter="box(in)">
                                      <p:cBhvr>
                                        <p:cTn id="18" dur="500"/>
                                        <p:tgtEl>
                                          <p:spTgt spid="110594">
                                            <p:txEl>
                                              <p:pRg st="8" end="8"/>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10594">
                                            <p:txEl>
                                              <p:pRg st="10" end="10"/>
                                            </p:txEl>
                                          </p:spTgt>
                                        </p:tgtEl>
                                        <p:attrNameLst>
                                          <p:attrName>style.visibility</p:attrName>
                                        </p:attrNameLst>
                                      </p:cBhvr>
                                      <p:to>
                                        <p:strVal val="visible"/>
                                      </p:to>
                                    </p:set>
                                    <p:anim calcmode="lin" valueType="num">
                                      <p:cBhvr additive="base">
                                        <p:cTn id="23" dur="500" fill="hold"/>
                                        <p:tgtEl>
                                          <p:spTgt spid="110594">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059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51BDFD25-6FFA-4810-B36B-C22582EE193D}"/>
              </a:ext>
            </a:extLst>
          </p:cNvPr>
          <p:cNvSpPr>
            <a:spLocks noChangeArrowheads="1"/>
          </p:cNvSpPr>
          <p:nvPr/>
        </p:nvSpPr>
        <p:spPr bwMode="auto">
          <a:xfrm>
            <a:off x="838200" y="381000"/>
            <a:ext cx="75438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r>
              <a:rPr lang="en-US" altLang="en-US" sz="2400" b="1" i="1">
                <a:cs typeface="Arial" panose="020B0604020202020204" pitchFamily="34" charset="0"/>
              </a:rPr>
              <a:t>Portland cement blends (contd)</a:t>
            </a:r>
            <a:endParaRPr lang="en-US" altLang="en-US" sz="2400" b="1">
              <a:cs typeface="Times New Roman" panose="02020603050405020304" pitchFamily="18" charset="0"/>
            </a:endParaRPr>
          </a:p>
          <a:p>
            <a:pPr eaLnBrk="1" hangingPunct="1"/>
            <a:r>
              <a:rPr lang="en-US" altLang="en-US" sz="2400" b="1">
                <a:cs typeface="Times New Roman" panose="02020603050405020304" pitchFamily="18" charset="0"/>
              </a:rPr>
              <a:t>Portland Pozzolan Cement</a:t>
            </a:r>
            <a:r>
              <a:rPr lang="en-US" altLang="en-US" sz="2400">
                <a:cs typeface="Times New Roman" panose="02020603050405020304" pitchFamily="18" charset="0"/>
              </a:rPr>
              <a:t> </a:t>
            </a:r>
          </a:p>
          <a:p>
            <a:pPr eaLnBrk="1" hangingPunct="1"/>
            <a:r>
              <a:rPr lang="en-US" altLang="en-US" sz="2400">
                <a:cs typeface="Times New Roman" panose="02020603050405020304" pitchFamily="18" charset="0"/>
              </a:rPr>
              <a:t>Includes fly ash cement, since fly ash is a pozzolan, but also includes cements made from other natural or artificial pozzolans. </a:t>
            </a:r>
          </a:p>
          <a:p>
            <a:pPr eaLnBrk="1" hangingPunct="1">
              <a:lnSpc>
                <a:spcPct val="20000"/>
              </a:lnSpc>
            </a:pPr>
            <a:endParaRPr lang="en-US" altLang="en-US" sz="2400">
              <a:cs typeface="Times New Roman" panose="02020603050405020304" pitchFamily="18" charset="0"/>
            </a:endParaRPr>
          </a:p>
          <a:p>
            <a:pPr eaLnBrk="1" hangingPunct="1"/>
            <a:r>
              <a:rPr lang="en-US" altLang="en-US" sz="2400">
                <a:cs typeface="Times New Roman" panose="02020603050405020304" pitchFamily="18" charset="0"/>
              </a:rPr>
              <a:t>In countries where volcanic ashes are available (e.g. Italy, Chile, Mexico, the Philippines) these cements are often the most common form in use.</a:t>
            </a:r>
          </a:p>
          <a:p>
            <a:pPr eaLnBrk="1" hangingPunct="1"/>
            <a:endParaRPr lang="en-US" altLang="en-US" sz="2400">
              <a:cs typeface="Times New Roman" panose="02020603050405020304" pitchFamily="18" charset="0"/>
            </a:endParaRPr>
          </a:p>
          <a:p>
            <a:pPr eaLnBrk="1" hangingPunct="1"/>
            <a:r>
              <a:rPr lang="en-US" altLang="en-US" sz="2400" b="1">
                <a:cs typeface="Arial" panose="020B0604020202020204" pitchFamily="34" charset="0"/>
              </a:rPr>
              <a:t>Portland Silica Fume cement</a:t>
            </a:r>
            <a:r>
              <a:rPr lang="en-US" altLang="en-US" sz="2400">
                <a:cs typeface="Arial" panose="020B0604020202020204" pitchFamily="34" charset="0"/>
              </a:rPr>
              <a:t>. </a:t>
            </a:r>
          </a:p>
          <a:p>
            <a:pPr eaLnBrk="1" hangingPunct="1"/>
            <a:r>
              <a:rPr lang="en-US" altLang="en-US" sz="2400">
                <a:cs typeface="Arial" panose="020B0604020202020204" pitchFamily="34" charset="0"/>
              </a:rPr>
              <a:t>Addition of silica fume can yield exceptionally high strengths, and cements containing 5-20% silica fume are occasionally produced. </a:t>
            </a:r>
          </a:p>
          <a:p>
            <a:pPr eaLnBrk="1" hangingPunct="1"/>
            <a:endParaRPr lang="en-US" altLang="en-US" sz="2400">
              <a:cs typeface="Arial" panose="020B0604020202020204" pitchFamily="34" charset="0"/>
            </a:endParaRPr>
          </a:p>
          <a:p>
            <a:pPr eaLnBrk="1" hangingPunct="1"/>
            <a:r>
              <a:rPr lang="en-US" altLang="en-US" sz="2400">
                <a:cs typeface="Arial" panose="020B0604020202020204" pitchFamily="34" charset="0"/>
              </a:rPr>
              <a:t>However, silica fume is more usually added to Portland cement at the concrete mixer.</a:t>
            </a:r>
            <a:endParaRPr lang="en-US" altLang="en-US" sz="24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1618">
                                            <p:txEl>
                                              <p:pRg st="2" end="2"/>
                                            </p:txEl>
                                          </p:spTgt>
                                        </p:tgtEl>
                                        <p:attrNameLst>
                                          <p:attrName>style.visibility</p:attrName>
                                        </p:attrNameLst>
                                      </p:cBhvr>
                                      <p:to>
                                        <p:strVal val="visible"/>
                                      </p:to>
                                    </p:set>
                                    <p:animEffect transition="in" filter="blinds(horizontal)">
                                      <p:cBhvr>
                                        <p:cTn id="7" dur="500"/>
                                        <p:tgtEl>
                                          <p:spTgt spid="11161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1618">
                                            <p:txEl>
                                              <p:pRg st="4" end="4"/>
                                            </p:txEl>
                                          </p:spTgt>
                                        </p:tgtEl>
                                        <p:attrNameLst>
                                          <p:attrName>style.visibility</p:attrName>
                                        </p:attrNameLst>
                                      </p:cBhvr>
                                      <p:to>
                                        <p:strVal val="visible"/>
                                      </p:to>
                                    </p:set>
                                    <p:animEffect transition="in" filter="box(in)">
                                      <p:cBhvr>
                                        <p:cTn id="12" dur="500"/>
                                        <p:tgtEl>
                                          <p:spTgt spid="11161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1618">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11618">
                                            <p:txEl>
                                              <p:pRg st="7" end="7"/>
                                            </p:txEl>
                                          </p:spTgt>
                                        </p:tgtEl>
                                        <p:attrNameLst>
                                          <p:attrName>style.visibility</p:attrName>
                                        </p:attrNameLst>
                                      </p:cBhvr>
                                      <p:to>
                                        <p:strVal val="visible"/>
                                      </p:to>
                                    </p:set>
                                    <p:animEffect transition="in" filter="checkerboard(across)">
                                      <p:cBhvr>
                                        <p:cTn id="21" dur="500"/>
                                        <p:tgtEl>
                                          <p:spTgt spid="111618">
                                            <p:txEl>
                                              <p:pRg st="7" end="7"/>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1618">
                                            <p:txEl>
                                              <p:pRg st="9" end="9"/>
                                            </p:txEl>
                                          </p:spTgt>
                                        </p:tgtEl>
                                        <p:attrNameLst>
                                          <p:attrName>style.visibility</p:attrName>
                                        </p:attrNameLst>
                                      </p:cBhvr>
                                      <p:to>
                                        <p:strVal val="visible"/>
                                      </p:to>
                                    </p:set>
                                    <p:anim calcmode="lin" valueType="num">
                                      <p:cBhvr additive="base">
                                        <p:cTn id="26" dur="500" fill="hold"/>
                                        <p:tgtEl>
                                          <p:spTgt spid="111618">
                                            <p:txEl>
                                              <p:pRg st="9" end="9"/>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161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58C81BF4-A678-45B3-BB66-0CC291D72B40}"/>
              </a:ext>
            </a:extLst>
          </p:cNvPr>
          <p:cNvSpPr>
            <a:spLocks noChangeArrowheads="1"/>
          </p:cNvSpPr>
          <p:nvPr/>
        </p:nvSpPr>
        <p:spPr bwMode="auto">
          <a:xfrm>
            <a:off x="838200" y="523875"/>
            <a:ext cx="7467600"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90000"/>
              </a:lnSpc>
            </a:pPr>
            <a:r>
              <a:rPr lang="en-US" altLang="en-US" sz="2400" b="1" i="1">
                <a:cs typeface="Arial" panose="020B0604020202020204" pitchFamily="34" charset="0"/>
              </a:rPr>
              <a:t>Portland cement blends (contd)</a:t>
            </a:r>
            <a:endParaRPr lang="en-US" altLang="en-US" sz="2400" b="1">
              <a:cs typeface="Times New Roman" panose="02020603050405020304" pitchFamily="18" charset="0"/>
            </a:endParaRPr>
          </a:p>
          <a:p>
            <a:pPr eaLnBrk="1" hangingPunct="1">
              <a:lnSpc>
                <a:spcPct val="90000"/>
              </a:lnSpc>
            </a:pPr>
            <a:r>
              <a:rPr lang="en-US" altLang="en-US" sz="3200" b="1">
                <a:cs typeface="Times New Roman" panose="02020603050405020304" pitchFamily="18" charset="0"/>
              </a:rPr>
              <a:t>Masonry Cements  </a:t>
            </a:r>
          </a:p>
          <a:p>
            <a:pPr eaLnBrk="1" hangingPunct="1">
              <a:lnSpc>
                <a:spcPct val="90000"/>
              </a:lnSpc>
            </a:pPr>
            <a:r>
              <a:rPr lang="en-US" altLang="en-US" sz="2800">
                <a:cs typeface="Times New Roman" panose="02020603050405020304" pitchFamily="18" charset="0"/>
              </a:rPr>
              <a:t> </a:t>
            </a:r>
          </a:p>
          <a:p>
            <a:pPr eaLnBrk="1" hangingPunct="1">
              <a:lnSpc>
                <a:spcPct val="90000"/>
              </a:lnSpc>
            </a:pPr>
            <a:r>
              <a:rPr lang="en-US" altLang="en-US" sz="2800">
                <a:cs typeface="Times New Roman" panose="02020603050405020304" pitchFamily="18" charset="0"/>
              </a:rPr>
              <a:t>are used for preparing bricklaying mortars and stuccos, and must not be used in concrete. </a:t>
            </a:r>
          </a:p>
          <a:p>
            <a:pPr eaLnBrk="1" hangingPunct="1">
              <a:lnSpc>
                <a:spcPct val="90000"/>
              </a:lnSpc>
            </a:pPr>
            <a:endParaRPr lang="en-US" altLang="en-US" sz="2800">
              <a:cs typeface="Times New Roman" panose="02020603050405020304" pitchFamily="18" charset="0"/>
            </a:endParaRPr>
          </a:p>
          <a:p>
            <a:pPr eaLnBrk="1" hangingPunct="1">
              <a:lnSpc>
                <a:spcPct val="90000"/>
              </a:lnSpc>
            </a:pPr>
            <a:r>
              <a:rPr lang="en-US" altLang="en-US" sz="2800">
                <a:cs typeface="Times New Roman" panose="02020603050405020304" pitchFamily="18" charset="0"/>
              </a:rPr>
              <a:t>They are usually complex proprietary formulations containing Portland clinker and a number of other ingredients that may include limestone, hydrated lime, air entrainers, retarders, waterproofers and coloring agents. </a:t>
            </a:r>
          </a:p>
          <a:p>
            <a:pPr eaLnBrk="1" hangingPunct="1">
              <a:lnSpc>
                <a:spcPct val="90000"/>
              </a:lnSpc>
            </a:pPr>
            <a:endParaRPr lang="en-US" altLang="en-US" sz="2800">
              <a:cs typeface="Times New Roman" panose="02020603050405020304" pitchFamily="18" charset="0"/>
            </a:endParaRPr>
          </a:p>
          <a:p>
            <a:pPr eaLnBrk="1" hangingPunct="1">
              <a:lnSpc>
                <a:spcPct val="90000"/>
              </a:lnSpc>
            </a:pPr>
            <a:r>
              <a:rPr lang="en-US" altLang="en-US" sz="2800">
                <a:cs typeface="Times New Roman" panose="02020603050405020304" pitchFamily="18" charset="0"/>
              </a:rPr>
              <a:t>They are formulated to yield workable mortars that allow rapid and consistent masonry work.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42">
                                            <p:txEl>
                                              <p:pRg st="3" end="3"/>
                                            </p:txEl>
                                          </p:spTgt>
                                        </p:tgtEl>
                                        <p:attrNameLst>
                                          <p:attrName>style.visibility</p:attrName>
                                        </p:attrNameLst>
                                      </p:cBhvr>
                                      <p:to>
                                        <p:strVal val="visible"/>
                                      </p:to>
                                    </p:set>
                                    <p:animEffect transition="in" filter="blinds(horizontal)">
                                      <p:cBhvr>
                                        <p:cTn id="7" dur="500"/>
                                        <p:tgtEl>
                                          <p:spTgt spid="11264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2642">
                                            <p:txEl>
                                              <p:pRg st="5" end="5"/>
                                            </p:txEl>
                                          </p:spTgt>
                                        </p:tgtEl>
                                        <p:attrNameLst>
                                          <p:attrName>style.visibility</p:attrName>
                                        </p:attrNameLst>
                                      </p:cBhvr>
                                      <p:to>
                                        <p:strVal val="visible"/>
                                      </p:to>
                                    </p:set>
                                    <p:animEffect transition="in" filter="checkerboard(across)">
                                      <p:cBhvr>
                                        <p:cTn id="12" dur="500"/>
                                        <p:tgtEl>
                                          <p:spTgt spid="112642">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2642">
                                            <p:txEl>
                                              <p:pRg st="7" end="7"/>
                                            </p:txEl>
                                          </p:spTgt>
                                        </p:tgtEl>
                                        <p:attrNameLst>
                                          <p:attrName>style.visibility</p:attrName>
                                        </p:attrNameLst>
                                      </p:cBhvr>
                                      <p:to>
                                        <p:strVal val="visible"/>
                                      </p:to>
                                    </p:set>
                                    <p:anim calcmode="lin" valueType="num">
                                      <p:cBhvr additive="base">
                                        <p:cTn id="17" dur="500" fill="hold"/>
                                        <p:tgtEl>
                                          <p:spTgt spid="112642">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4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CD4D22B8-D507-4A5C-A513-CA5C1EB3F0E4}"/>
              </a:ext>
            </a:extLst>
          </p:cNvPr>
          <p:cNvSpPr>
            <a:spLocks noChangeArrowheads="1"/>
          </p:cNvSpPr>
          <p:nvPr/>
        </p:nvSpPr>
        <p:spPr bwMode="auto">
          <a:xfrm>
            <a:off x="838200" y="774700"/>
            <a:ext cx="74676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r>
              <a:rPr lang="en-US" altLang="en-US" sz="2400" b="1" i="1">
                <a:cs typeface="Arial" panose="020B0604020202020204" pitchFamily="34" charset="0"/>
              </a:rPr>
              <a:t>Portland cement blends (contd)</a:t>
            </a:r>
            <a:endParaRPr lang="en-US" altLang="en-US" sz="2400" b="1">
              <a:cs typeface="Times New Roman" panose="02020603050405020304" pitchFamily="18" charset="0"/>
            </a:endParaRPr>
          </a:p>
          <a:p>
            <a:pPr eaLnBrk="1" hangingPunct="1"/>
            <a:r>
              <a:rPr lang="en-US" altLang="en-US" sz="3200" b="1">
                <a:cs typeface="Times New Roman" panose="02020603050405020304" pitchFamily="18" charset="0"/>
              </a:rPr>
              <a:t>Expansive Cements</a:t>
            </a:r>
          </a:p>
          <a:p>
            <a:pPr eaLnBrk="1" hangingPunct="1"/>
            <a:r>
              <a:rPr lang="en-US" altLang="en-US" sz="2800">
                <a:cs typeface="Times New Roman" panose="02020603050405020304" pitchFamily="18" charset="0"/>
              </a:rPr>
              <a:t> </a:t>
            </a:r>
          </a:p>
          <a:p>
            <a:pPr eaLnBrk="1" hangingPunct="1"/>
            <a:r>
              <a:rPr lang="en-US" altLang="en-US" sz="2800">
                <a:cs typeface="Times New Roman" panose="02020603050405020304" pitchFamily="18" charset="0"/>
              </a:rPr>
              <a:t>Contain, in addition to Portland clinker, expansive clinkers (usually sulfoaluminate clinkers), and are designed to offset the effects of drying shrinkage that is normally encountered with hydraulic cements. </a:t>
            </a:r>
          </a:p>
          <a:p>
            <a:pPr eaLnBrk="1" hangingPunct="1"/>
            <a:endParaRPr lang="en-US" altLang="en-US" sz="2800">
              <a:cs typeface="Times New Roman" panose="02020603050405020304" pitchFamily="18" charset="0"/>
            </a:endParaRPr>
          </a:p>
          <a:p>
            <a:pPr eaLnBrk="1" hangingPunct="1"/>
            <a:r>
              <a:rPr lang="en-US" altLang="en-US" sz="2800">
                <a:cs typeface="Times New Roman" panose="02020603050405020304" pitchFamily="18" charset="0"/>
              </a:rPr>
              <a:t>This allows large floor slabs (up to 60 m square) to be prepared without contraction joints.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3666">
                                            <p:txEl>
                                              <p:pRg st="3" end="3"/>
                                            </p:txEl>
                                          </p:spTgt>
                                        </p:tgtEl>
                                        <p:attrNameLst>
                                          <p:attrName>style.visibility</p:attrName>
                                        </p:attrNameLst>
                                      </p:cBhvr>
                                      <p:to>
                                        <p:strVal val="visible"/>
                                      </p:to>
                                    </p:set>
                                    <p:animEffect transition="in" filter="box(in)">
                                      <p:cBhvr>
                                        <p:cTn id="7" dur="500"/>
                                        <p:tgtEl>
                                          <p:spTgt spid="113666">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3666">
                                            <p:txEl>
                                              <p:pRg st="5" end="5"/>
                                            </p:txEl>
                                          </p:spTgt>
                                        </p:tgtEl>
                                        <p:attrNameLst>
                                          <p:attrName>style.visibility</p:attrName>
                                        </p:attrNameLst>
                                      </p:cBhvr>
                                      <p:to>
                                        <p:strVal val="visible"/>
                                      </p:to>
                                    </p:set>
                                    <p:anim calcmode="lin" valueType="num">
                                      <p:cBhvr additive="base">
                                        <p:cTn id="12" dur="500" fill="hold"/>
                                        <p:tgtEl>
                                          <p:spTgt spid="113666">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366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01F5FD36-96B1-4FC8-AC1E-4AB66D265EBB}"/>
              </a:ext>
            </a:extLst>
          </p:cNvPr>
          <p:cNvSpPr>
            <a:spLocks noChangeArrowheads="1"/>
          </p:cNvSpPr>
          <p:nvPr/>
        </p:nvSpPr>
        <p:spPr bwMode="auto">
          <a:xfrm>
            <a:off x="762000" y="355600"/>
            <a:ext cx="7696200" cy="6183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90000"/>
              </a:lnSpc>
            </a:pPr>
            <a:r>
              <a:rPr lang="en-US" altLang="en-US" sz="2400" b="1" i="1">
                <a:cs typeface="Arial" panose="020B0604020202020204" pitchFamily="34" charset="0"/>
              </a:rPr>
              <a:t>Portland cement blends (contd)</a:t>
            </a:r>
            <a:endParaRPr lang="en-US" altLang="en-US" sz="2400" b="1">
              <a:cs typeface="Times New Roman" panose="02020603050405020304" pitchFamily="18" charset="0"/>
            </a:endParaRPr>
          </a:p>
          <a:p>
            <a:pPr eaLnBrk="1" hangingPunct="1">
              <a:lnSpc>
                <a:spcPct val="90000"/>
              </a:lnSpc>
            </a:pPr>
            <a:r>
              <a:rPr lang="en-US" altLang="en-US" sz="2800" b="1">
                <a:cs typeface="Times New Roman" panose="02020603050405020304" pitchFamily="18" charset="0"/>
              </a:rPr>
              <a:t>White blended cements</a:t>
            </a:r>
            <a:r>
              <a:rPr lang="en-US" altLang="en-US" sz="2800">
                <a:cs typeface="Times New Roman" panose="02020603050405020304" pitchFamily="18" charset="0"/>
              </a:rPr>
              <a:t> </a:t>
            </a:r>
          </a:p>
          <a:p>
            <a:pPr eaLnBrk="1" hangingPunct="1">
              <a:lnSpc>
                <a:spcPct val="90000"/>
              </a:lnSpc>
            </a:pPr>
            <a:r>
              <a:rPr lang="en-US" altLang="en-US" sz="2800">
                <a:cs typeface="Times New Roman" panose="02020603050405020304" pitchFamily="18" charset="0"/>
              </a:rPr>
              <a:t>may be made using white clinker and white supplementary materials such as high-purity metakaolin.</a:t>
            </a:r>
          </a:p>
          <a:p>
            <a:pPr eaLnBrk="1" hangingPunct="1">
              <a:lnSpc>
                <a:spcPct val="90000"/>
              </a:lnSpc>
            </a:pPr>
            <a:endParaRPr lang="en-US" altLang="en-US" sz="2800">
              <a:cs typeface="Times New Roman" panose="02020603050405020304" pitchFamily="18" charset="0"/>
            </a:endParaRPr>
          </a:p>
          <a:p>
            <a:pPr eaLnBrk="1" hangingPunct="1">
              <a:lnSpc>
                <a:spcPct val="90000"/>
              </a:lnSpc>
            </a:pPr>
            <a:endParaRPr lang="en-US" altLang="en-US" sz="2800">
              <a:cs typeface="Times New Roman" panose="02020603050405020304" pitchFamily="18" charset="0"/>
            </a:endParaRPr>
          </a:p>
          <a:p>
            <a:pPr eaLnBrk="1" hangingPunct="1">
              <a:lnSpc>
                <a:spcPct val="90000"/>
              </a:lnSpc>
            </a:pPr>
            <a:r>
              <a:rPr lang="en-US" altLang="en-US" sz="2800" b="1">
                <a:cs typeface="Times New Roman" panose="02020603050405020304" pitchFamily="18" charset="0"/>
              </a:rPr>
              <a:t>Colored cements</a:t>
            </a:r>
            <a:r>
              <a:rPr lang="en-US" altLang="en-US" sz="2800">
                <a:cs typeface="Times New Roman" panose="02020603050405020304" pitchFamily="18" charset="0"/>
              </a:rPr>
              <a:t> </a:t>
            </a:r>
          </a:p>
          <a:p>
            <a:pPr eaLnBrk="1" hangingPunct="1">
              <a:lnSpc>
                <a:spcPct val="90000"/>
              </a:lnSpc>
            </a:pPr>
            <a:r>
              <a:rPr lang="en-US" altLang="en-US" sz="2800">
                <a:cs typeface="Times New Roman" panose="02020603050405020304" pitchFamily="18" charset="0"/>
              </a:rPr>
              <a:t>are used for decorative purposes. In some standards, the addition of pigments to produce "colored Portland cement" is allowed. </a:t>
            </a:r>
          </a:p>
          <a:p>
            <a:pPr eaLnBrk="1" hangingPunct="1">
              <a:lnSpc>
                <a:spcPct val="90000"/>
              </a:lnSpc>
            </a:pPr>
            <a:endParaRPr lang="en-US" altLang="en-US" sz="2800">
              <a:cs typeface="Times New Roman" panose="02020603050405020304" pitchFamily="18" charset="0"/>
            </a:endParaRPr>
          </a:p>
          <a:p>
            <a:pPr eaLnBrk="1" hangingPunct="1">
              <a:lnSpc>
                <a:spcPct val="90000"/>
              </a:lnSpc>
            </a:pPr>
            <a:r>
              <a:rPr lang="en-US" altLang="en-US" sz="2800">
                <a:cs typeface="Times New Roman" panose="02020603050405020304" pitchFamily="18" charset="0"/>
              </a:rPr>
              <a:t>In other standards (e.g. ASTM), pigments are not allowed constituents of Portland cement, and colored cements are sold as "blended hydraulic cements".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4690">
                                            <p:txEl>
                                              <p:pRg st="2" end="2"/>
                                            </p:txEl>
                                          </p:spTgt>
                                        </p:tgtEl>
                                        <p:attrNameLst>
                                          <p:attrName>style.visibility</p:attrName>
                                        </p:attrNameLst>
                                      </p:cBhvr>
                                      <p:to>
                                        <p:strVal val="visible"/>
                                      </p:to>
                                    </p:set>
                                    <p:animEffect transition="in" filter="blinds(horizontal)">
                                      <p:cBhvr>
                                        <p:cTn id="7" dur="500"/>
                                        <p:tgtEl>
                                          <p:spTgt spid="11469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4690">
                                            <p:txEl>
                                              <p:pRg st="5" end="5"/>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114690">
                                            <p:txEl>
                                              <p:pRg st="6" end="6"/>
                                            </p:txEl>
                                          </p:spTgt>
                                        </p:tgtEl>
                                        <p:attrNameLst>
                                          <p:attrName>style.visibility</p:attrName>
                                        </p:attrNameLst>
                                      </p:cBhvr>
                                      <p:to>
                                        <p:strVal val="visible"/>
                                      </p:to>
                                    </p:set>
                                    <p:animEffect transition="in" filter="checkerboard(across)">
                                      <p:cBhvr>
                                        <p:cTn id="16" dur="500"/>
                                        <p:tgtEl>
                                          <p:spTgt spid="114690">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14690">
                                            <p:txEl>
                                              <p:pRg st="8" end="8"/>
                                            </p:txEl>
                                          </p:spTgt>
                                        </p:tgtEl>
                                        <p:attrNameLst>
                                          <p:attrName>style.visibility</p:attrName>
                                        </p:attrNameLst>
                                      </p:cBhvr>
                                      <p:to>
                                        <p:strVal val="visible"/>
                                      </p:to>
                                    </p:set>
                                    <p:anim calcmode="lin" valueType="num">
                                      <p:cBhvr additive="base">
                                        <p:cTn id="21" dur="500" fill="hold"/>
                                        <p:tgtEl>
                                          <p:spTgt spid="114690">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469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39DDFB64-50F7-4902-913E-9428C77D7C75}"/>
              </a:ext>
            </a:extLst>
          </p:cNvPr>
          <p:cNvSpPr>
            <a:spLocks noChangeArrowheads="1"/>
          </p:cNvSpPr>
          <p:nvPr/>
        </p:nvSpPr>
        <p:spPr bwMode="auto">
          <a:xfrm>
            <a:off x="685800" y="552450"/>
            <a:ext cx="7772400" cy="5618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cs typeface="Times New Roman" panose="02020603050405020304" pitchFamily="18" charset="0"/>
              </a:rPr>
              <a:t>Non-Portland hydraulic cements</a:t>
            </a:r>
          </a:p>
          <a:p>
            <a:pPr eaLnBrk="1" hangingPunct="1">
              <a:lnSpc>
                <a:spcPct val="60000"/>
              </a:lnSpc>
            </a:pPr>
            <a:endParaRPr lang="en-US" altLang="en-US" sz="3200" b="1">
              <a:cs typeface="Times New Roman" panose="02020603050405020304" pitchFamily="18" charset="0"/>
            </a:endParaRPr>
          </a:p>
          <a:p>
            <a:pPr eaLnBrk="1" hangingPunct="1"/>
            <a:r>
              <a:rPr lang="en-US" altLang="en-US" sz="2400" b="1">
                <a:cs typeface="Times New Roman" panose="02020603050405020304" pitchFamily="18" charset="0"/>
              </a:rPr>
              <a:t>Pozzolan-lime cements.</a:t>
            </a:r>
            <a:r>
              <a:rPr lang="en-US" altLang="en-US" sz="2400">
                <a:cs typeface="Times New Roman" panose="02020603050405020304" pitchFamily="18" charset="0"/>
              </a:rPr>
              <a:t> Mixtures of ground pozzolan and lime are the cements used by the Romans, and are to be found in Roman structures still standing (e.g. the Pantheon in Rome). They develop strength slowly, but their ultimate strength can be very high. The hydration products that produce strength are essentially the same as those produced by Portland cement.</a:t>
            </a:r>
          </a:p>
          <a:p>
            <a:pPr eaLnBrk="1" hangingPunct="1"/>
            <a:endParaRPr lang="en-US" altLang="en-US" sz="2400">
              <a:cs typeface="Times New Roman" panose="02020603050405020304" pitchFamily="18" charset="0"/>
            </a:endParaRPr>
          </a:p>
          <a:p>
            <a:pPr eaLnBrk="1" hangingPunct="1"/>
            <a:r>
              <a:rPr lang="en-US" altLang="en-US" sz="2400" b="1">
                <a:cs typeface="Times New Roman" panose="02020603050405020304" pitchFamily="18" charset="0"/>
              </a:rPr>
              <a:t>Slag-lime cements.</a:t>
            </a:r>
            <a:r>
              <a:rPr lang="en-US" altLang="en-US" sz="2400">
                <a:cs typeface="Times New Roman" panose="02020603050405020304" pitchFamily="18" charset="0"/>
              </a:rPr>
              <a:t> Ground granulated blast furnace slag is not hydraulic on its own, but is “activated” by addition of alkalis, most economically using lime. They are similar to pozzolan lime cements in their properties. Only granulated slag (i.e. water-quenched, glassy slag) is effective as a cement component.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5714">
                                            <p:txEl>
                                              <p:pRg st="2" end="2"/>
                                            </p:txEl>
                                          </p:spTgt>
                                        </p:tgtEl>
                                        <p:attrNameLst>
                                          <p:attrName>style.visibility</p:attrName>
                                        </p:attrNameLst>
                                      </p:cBhvr>
                                      <p:to>
                                        <p:strVal val="visible"/>
                                      </p:to>
                                    </p:set>
                                    <p:animEffect transition="in" filter="blinds(horizontal)">
                                      <p:cBhvr>
                                        <p:cTn id="7" dur="500"/>
                                        <p:tgtEl>
                                          <p:spTgt spid="11571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5714">
                                            <p:txEl>
                                              <p:pRg st="4" end="4"/>
                                            </p:txEl>
                                          </p:spTgt>
                                        </p:tgtEl>
                                        <p:attrNameLst>
                                          <p:attrName>style.visibility</p:attrName>
                                        </p:attrNameLst>
                                      </p:cBhvr>
                                      <p:to>
                                        <p:strVal val="visible"/>
                                      </p:to>
                                    </p:set>
                                    <p:animEffect transition="in" filter="diamond(in)">
                                      <p:cBhvr>
                                        <p:cTn id="12" dur="2000"/>
                                        <p:tgtEl>
                                          <p:spTgt spid="1157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07B1CBD9-13F5-4A48-B4CD-A727B8B241D7}"/>
              </a:ext>
            </a:extLst>
          </p:cNvPr>
          <p:cNvSpPr>
            <a:spLocks noChangeArrowheads="1"/>
          </p:cNvSpPr>
          <p:nvPr/>
        </p:nvSpPr>
        <p:spPr bwMode="auto">
          <a:xfrm>
            <a:off x="685800" y="792163"/>
            <a:ext cx="77724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b="1">
                <a:ea typeface="SimSun" panose="02010600030101010101" pitchFamily="2" charset="-122"/>
                <a:cs typeface="Arial" panose="020B0604020202020204" pitchFamily="34" charset="0"/>
              </a:rPr>
              <a:t>Supersulfated cements.</a:t>
            </a:r>
            <a:r>
              <a:rPr lang="en-US" altLang="zh-CN" sz="2400">
                <a:ea typeface="SimSun" panose="02010600030101010101" pitchFamily="2" charset="-122"/>
                <a:cs typeface="Arial" panose="020B0604020202020204" pitchFamily="34" charset="0"/>
              </a:rPr>
              <a:t> These contain about 80% ground granulated blast furnace slag, 15% gypsum or anhydrite and a little Portland clinker or lime as an activator. They produce strength by formation of ettringite, with strength growth similar to a slow Portland cement. They exhibit good resistance to aggressive agents, including sulfate.</a:t>
            </a:r>
          </a:p>
          <a:p>
            <a:pPr eaLnBrk="1" hangingPunct="1"/>
            <a:endParaRPr lang="en-US" altLang="zh-CN" sz="2400">
              <a:ea typeface="SimSun" panose="02010600030101010101" pitchFamily="2" charset="-122"/>
              <a:cs typeface="Arial" panose="020B0604020202020204" pitchFamily="34" charset="0"/>
            </a:endParaRPr>
          </a:p>
          <a:p>
            <a:pPr eaLnBrk="1" hangingPunct="1"/>
            <a:r>
              <a:rPr lang="en-US" altLang="zh-CN" sz="2400" b="1">
                <a:ea typeface="SimSun" panose="02010600030101010101" pitchFamily="2" charset="-122"/>
                <a:cs typeface="Arial" panose="020B0604020202020204" pitchFamily="34" charset="0"/>
              </a:rPr>
              <a:t>Calcium aluminate cements</a:t>
            </a:r>
            <a:r>
              <a:rPr lang="en-US" altLang="zh-CN" sz="2400">
                <a:ea typeface="SimSun" panose="02010600030101010101" pitchFamily="2" charset="-122"/>
                <a:cs typeface="Arial" panose="020B0604020202020204" pitchFamily="34" charset="0"/>
              </a:rPr>
              <a:t> are hydraulic cements made primarily from limestone and bauxite. The active ingredients are monocalcium aluminate CaAl</a:t>
            </a:r>
            <a:r>
              <a:rPr lang="en-US" altLang="zh-CN" sz="2400" baseline="-25000">
                <a:ea typeface="SimSun" panose="02010600030101010101" pitchFamily="2" charset="-122"/>
                <a:cs typeface="Arial" panose="020B0604020202020204" pitchFamily="34" charset="0"/>
              </a:rPr>
              <a:t>2</a:t>
            </a:r>
            <a:r>
              <a:rPr lang="en-US" altLang="zh-CN" sz="2400">
                <a:ea typeface="SimSun" panose="02010600030101010101" pitchFamily="2" charset="-122"/>
                <a:cs typeface="Arial" panose="020B0604020202020204" pitchFamily="34" charset="0"/>
              </a:rPr>
              <a:t>O</a:t>
            </a:r>
            <a:r>
              <a:rPr lang="en-US" altLang="zh-CN" sz="2400" baseline="-25000">
                <a:ea typeface="SimSun" panose="02010600030101010101" pitchFamily="2" charset="-122"/>
                <a:cs typeface="Arial" panose="020B0604020202020204" pitchFamily="34" charset="0"/>
              </a:rPr>
              <a:t>4</a:t>
            </a:r>
            <a:r>
              <a:rPr lang="en-US" altLang="zh-CN" sz="2400">
                <a:ea typeface="SimSun" panose="02010600030101010101" pitchFamily="2" charset="-122"/>
                <a:cs typeface="Arial" panose="020B0604020202020204" pitchFamily="34" charset="0"/>
              </a:rPr>
              <a:t> (CA in Cement chemist notation) and Mayenite Ca</a:t>
            </a:r>
            <a:r>
              <a:rPr lang="en-US" altLang="zh-CN" sz="2400" baseline="-25000">
                <a:ea typeface="SimSun" panose="02010600030101010101" pitchFamily="2" charset="-122"/>
                <a:cs typeface="Arial" panose="020B0604020202020204" pitchFamily="34" charset="0"/>
              </a:rPr>
              <a:t>12</a:t>
            </a:r>
            <a:r>
              <a:rPr lang="en-US" altLang="zh-CN" sz="2400">
                <a:ea typeface="SimSun" panose="02010600030101010101" pitchFamily="2" charset="-122"/>
                <a:cs typeface="Arial" panose="020B0604020202020204" pitchFamily="34" charset="0"/>
              </a:rPr>
              <a:t>Al</a:t>
            </a:r>
            <a:r>
              <a:rPr lang="en-US" altLang="zh-CN" sz="2400" baseline="-25000">
                <a:ea typeface="SimSun" panose="02010600030101010101" pitchFamily="2" charset="-122"/>
                <a:cs typeface="Arial" panose="020B0604020202020204" pitchFamily="34" charset="0"/>
              </a:rPr>
              <a:t>14</a:t>
            </a:r>
            <a:r>
              <a:rPr lang="en-US" altLang="zh-CN" sz="2400">
                <a:ea typeface="SimSun" panose="02010600030101010101" pitchFamily="2" charset="-122"/>
                <a:cs typeface="Arial" panose="020B0604020202020204" pitchFamily="34" charset="0"/>
              </a:rPr>
              <a:t>O</a:t>
            </a:r>
            <a:r>
              <a:rPr lang="en-US" altLang="zh-CN" sz="2400" baseline="-25000">
                <a:ea typeface="SimSun" panose="02010600030101010101" pitchFamily="2" charset="-122"/>
                <a:cs typeface="Arial" panose="020B0604020202020204" pitchFamily="34" charset="0"/>
              </a:rPr>
              <a:t>33 </a:t>
            </a:r>
            <a:r>
              <a:rPr lang="en-US" altLang="zh-CN" sz="2400">
                <a:ea typeface="SimSun" panose="02010600030101010101" pitchFamily="2" charset="-122"/>
                <a:cs typeface="Arial" panose="020B0604020202020204" pitchFamily="34" charset="0"/>
              </a:rPr>
              <a:t>(C</a:t>
            </a:r>
            <a:r>
              <a:rPr lang="en-US" altLang="zh-CN" sz="2400" baseline="-25000">
                <a:ea typeface="SimSun" panose="02010600030101010101" pitchFamily="2" charset="-122"/>
                <a:cs typeface="Arial" panose="020B0604020202020204" pitchFamily="34" charset="0"/>
              </a:rPr>
              <a:t>12</a:t>
            </a:r>
            <a:r>
              <a:rPr lang="en-US" altLang="zh-CN" sz="2400">
                <a:ea typeface="SimSun" panose="02010600030101010101" pitchFamily="2" charset="-122"/>
                <a:cs typeface="Arial" panose="020B0604020202020204" pitchFamily="34" charset="0"/>
              </a:rPr>
              <a:t>A</a:t>
            </a:r>
            <a:r>
              <a:rPr lang="en-US" altLang="zh-CN" sz="2400" baseline="-25000">
                <a:ea typeface="SimSun" panose="02010600030101010101" pitchFamily="2" charset="-122"/>
                <a:cs typeface="Arial" panose="020B0604020202020204" pitchFamily="34" charset="0"/>
              </a:rPr>
              <a:t>7</a:t>
            </a:r>
            <a:r>
              <a:rPr lang="en-US" altLang="zh-CN" sz="2400">
                <a:ea typeface="SimSun" panose="02010600030101010101" pitchFamily="2" charset="-122"/>
                <a:cs typeface="Arial" panose="020B0604020202020204" pitchFamily="34" charset="0"/>
              </a:rPr>
              <a:t> in CCN). Strength forms by hydration to calcium aluminate hydrates. They are well-adapted for use in refractory (high-temperature resistant) concretes, e.g. for furnace linings.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Effect transition="in" filter="box(in)">
                                      <p:cBhvr>
                                        <p:cTn id="7" dur="500"/>
                                        <p:tgtEl>
                                          <p:spTgt spid="1167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6738">
                                            <p:txEl>
                                              <p:pRg st="2" end="2"/>
                                            </p:txEl>
                                          </p:spTgt>
                                        </p:tgtEl>
                                        <p:attrNameLst>
                                          <p:attrName>style.visibility</p:attrName>
                                        </p:attrNameLst>
                                      </p:cBhvr>
                                      <p:to>
                                        <p:strVal val="visible"/>
                                      </p:to>
                                    </p:set>
                                    <p:animEffect transition="in" filter="checkerboard(across)">
                                      <p:cBhvr>
                                        <p:cTn id="12" dur="500"/>
                                        <p:tgtEl>
                                          <p:spTgt spid="1167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bar \mathrm{S}">
            <a:extLst>
              <a:ext uri="{FF2B5EF4-FFF2-40B4-BE49-F238E27FC236}">
                <a16:creationId xmlns:a16="http://schemas.microsoft.com/office/drawing/2014/main" id="{1899CA59-6650-47E5-AF31-A84FEEC8EFC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79938" y="3151188"/>
            <a:ext cx="1238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3">
            <a:extLst>
              <a:ext uri="{FF2B5EF4-FFF2-40B4-BE49-F238E27FC236}">
                <a16:creationId xmlns:a16="http://schemas.microsoft.com/office/drawing/2014/main" id="{BB3C0925-EB89-48E6-8E2C-533749CF97BF}"/>
              </a:ext>
            </a:extLst>
          </p:cNvPr>
          <p:cNvSpPr>
            <a:spLocks noChangeArrowheads="1"/>
          </p:cNvSpPr>
          <p:nvPr/>
        </p:nvSpPr>
        <p:spPr bwMode="auto">
          <a:xfrm>
            <a:off x="609600" y="395288"/>
            <a:ext cx="8001000" cy="6043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US" altLang="en-US" sz="3200" b="1">
                <a:cs typeface="Arial" panose="020B0604020202020204" pitchFamily="34" charset="0"/>
              </a:rPr>
              <a:t>Calcium sulfoaluminate cements</a:t>
            </a:r>
            <a:r>
              <a:rPr lang="en-US" altLang="en-US" sz="2400">
                <a:cs typeface="Arial" panose="020B0604020202020204" pitchFamily="34" charset="0"/>
              </a:rPr>
              <a:t> </a:t>
            </a:r>
            <a:endParaRPr lang="en-US" altLang="en-US" sz="2400" b="1">
              <a:ea typeface="SimSun" panose="02010600030101010101" pitchFamily="2" charset="-122"/>
              <a:cs typeface="Times New Roman" panose="02020603050405020304" pitchFamily="18" charset="0"/>
            </a:endParaRPr>
          </a:p>
          <a:p>
            <a:pPr eaLnBrk="1" hangingPunct="1">
              <a:lnSpc>
                <a:spcPct val="70000"/>
              </a:lnSpc>
            </a:pPr>
            <a:endParaRPr lang="en-US" altLang="en-US" sz="2400">
              <a:ea typeface="SimSun" panose="02010600030101010101" pitchFamily="2" charset="-122"/>
              <a:cs typeface="Times New Roman" panose="02020603050405020304" pitchFamily="18" charset="0"/>
            </a:endParaRPr>
          </a:p>
          <a:p>
            <a:pPr eaLnBrk="1" hangingPunct="1">
              <a:lnSpc>
                <a:spcPct val="90000"/>
              </a:lnSpc>
            </a:pPr>
            <a:r>
              <a:rPr lang="en-US" altLang="en-US" sz="2400">
                <a:ea typeface="SimSun" panose="02010600030101010101" pitchFamily="2" charset="-122"/>
                <a:cs typeface="Times New Roman" panose="02020603050405020304" pitchFamily="18" charset="0"/>
              </a:rPr>
              <a:t>are made from clinkers that include ye’elimite (Ca</a:t>
            </a:r>
            <a:r>
              <a:rPr lang="en-US" altLang="en-US" sz="2400" baseline="-25000">
                <a:ea typeface="SimSun" panose="02010600030101010101" pitchFamily="2" charset="-122"/>
                <a:cs typeface="Times New Roman" panose="02020603050405020304" pitchFamily="18" charset="0"/>
              </a:rPr>
              <a:t>4</a:t>
            </a:r>
            <a:r>
              <a:rPr lang="en-US" altLang="en-US" sz="2400">
                <a:ea typeface="SimSun" panose="02010600030101010101" pitchFamily="2" charset="-122"/>
                <a:cs typeface="Times New Roman" panose="02020603050405020304" pitchFamily="18" charset="0"/>
              </a:rPr>
              <a:t>(AlO</a:t>
            </a:r>
            <a:r>
              <a:rPr lang="en-US" altLang="en-US" sz="2400" baseline="-25000">
                <a:ea typeface="SimSun" panose="02010600030101010101" pitchFamily="2" charset="-122"/>
                <a:cs typeface="Times New Roman" panose="02020603050405020304" pitchFamily="18" charset="0"/>
              </a:rPr>
              <a:t>2</a:t>
            </a:r>
            <a:r>
              <a:rPr lang="en-US" altLang="en-US" sz="2400">
                <a:ea typeface="SimSun" panose="02010600030101010101" pitchFamily="2" charset="-122"/>
                <a:cs typeface="Times New Roman" panose="02020603050405020304" pitchFamily="18" charset="0"/>
              </a:rPr>
              <a:t>)</a:t>
            </a:r>
            <a:r>
              <a:rPr lang="en-US" altLang="en-US" sz="2400" baseline="-25000">
                <a:ea typeface="SimSun" panose="02010600030101010101" pitchFamily="2" charset="-122"/>
                <a:cs typeface="Times New Roman" panose="02020603050405020304" pitchFamily="18" charset="0"/>
              </a:rPr>
              <a:t>6</a:t>
            </a:r>
            <a:r>
              <a:rPr lang="en-US" altLang="en-US" sz="2400">
                <a:ea typeface="SimSun" panose="02010600030101010101" pitchFamily="2" charset="-122"/>
                <a:cs typeface="Times New Roman" panose="02020603050405020304" pitchFamily="18" charset="0"/>
              </a:rPr>
              <a:t>SO</a:t>
            </a:r>
            <a:r>
              <a:rPr lang="en-US" altLang="en-US" sz="2400" baseline="-25000">
                <a:ea typeface="SimSun" panose="02010600030101010101" pitchFamily="2" charset="-122"/>
                <a:cs typeface="Times New Roman" panose="02020603050405020304" pitchFamily="18" charset="0"/>
              </a:rPr>
              <a:t>4</a:t>
            </a:r>
            <a:r>
              <a:rPr lang="en-US" altLang="en-US" sz="2400">
                <a:ea typeface="SimSun" panose="02010600030101010101" pitchFamily="2" charset="-122"/>
                <a:cs typeface="Times New Roman" panose="02020603050405020304" pitchFamily="18" charset="0"/>
              </a:rPr>
              <a:t> </a:t>
            </a:r>
          </a:p>
          <a:p>
            <a:pPr eaLnBrk="1" hangingPunct="1">
              <a:lnSpc>
                <a:spcPct val="90000"/>
              </a:lnSpc>
            </a:pPr>
            <a:r>
              <a:rPr lang="en-US" altLang="en-US" sz="2400">
                <a:ea typeface="SimSun" panose="02010600030101010101" pitchFamily="2" charset="-122"/>
                <a:cs typeface="Times New Roman" panose="02020603050405020304" pitchFamily="18" charset="0"/>
              </a:rPr>
              <a:t>or C</a:t>
            </a:r>
            <a:r>
              <a:rPr lang="en-US" altLang="en-US" sz="2400" baseline="-25000">
                <a:ea typeface="SimSun" panose="02010600030101010101" pitchFamily="2" charset="-122"/>
                <a:cs typeface="Times New Roman" panose="02020603050405020304" pitchFamily="18" charset="0"/>
              </a:rPr>
              <a:t>4</a:t>
            </a:r>
            <a:r>
              <a:rPr lang="en-US" altLang="en-US" sz="2400">
                <a:ea typeface="SimSun" panose="02010600030101010101" pitchFamily="2" charset="-122"/>
                <a:cs typeface="Times New Roman" panose="02020603050405020304" pitchFamily="18" charset="0"/>
              </a:rPr>
              <a:t>A</a:t>
            </a:r>
            <a:r>
              <a:rPr lang="en-US" altLang="en-US" sz="2400" baseline="-25000">
                <a:ea typeface="SimSun" panose="02010600030101010101" pitchFamily="2" charset="-122"/>
                <a:cs typeface="Times New Roman" panose="02020603050405020304" pitchFamily="18" charset="0"/>
              </a:rPr>
              <a:t>3</a:t>
            </a:r>
            <a:r>
              <a:rPr lang="en-US" altLang="en-US" sz="2400">
                <a:ea typeface="SimSun" panose="02010600030101010101" pitchFamily="2" charset="-122"/>
                <a:cs typeface="Times New Roman" panose="02020603050405020304" pitchFamily="18" charset="0"/>
              </a:rPr>
              <a:t>    </a:t>
            </a:r>
            <a:r>
              <a:rPr lang="en-US" altLang="zh-CN" sz="2400">
                <a:ea typeface="SimSun" panose="02010600030101010101" pitchFamily="2" charset="-122"/>
                <a:cs typeface="Times New Roman" panose="02020603050405020304" pitchFamily="18" charset="0"/>
              </a:rPr>
              <a:t>in Cement chemist’s notation) </a:t>
            </a:r>
            <a:r>
              <a:rPr lang="en-US" altLang="en-US" sz="2400">
                <a:ea typeface="SimSun" panose="02010600030101010101" pitchFamily="2" charset="-122"/>
                <a:cs typeface="Times New Roman" panose="02020603050405020304" pitchFamily="18" charset="0"/>
              </a:rPr>
              <a:t>as a primary phase. </a:t>
            </a:r>
          </a:p>
          <a:p>
            <a:pPr eaLnBrk="1" hangingPunct="1">
              <a:lnSpc>
                <a:spcPct val="90000"/>
              </a:lnSpc>
            </a:pPr>
            <a:endParaRPr lang="en-US" altLang="en-US" sz="2400">
              <a:ea typeface="SimSun" panose="02010600030101010101" pitchFamily="2" charset="-122"/>
              <a:cs typeface="Times New Roman" panose="02020603050405020304" pitchFamily="18" charset="0"/>
            </a:endParaRPr>
          </a:p>
          <a:p>
            <a:pPr eaLnBrk="1" hangingPunct="1">
              <a:lnSpc>
                <a:spcPct val="90000"/>
              </a:lnSpc>
            </a:pPr>
            <a:r>
              <a:rPr lang="en-US" altLang="en-US" sz="2400">
                <a:ea typeface="SimSun" panose="02010600030101010101" pitchFamily="2" charset="-122"/>
                <a:cs typeface="Times New Roman" panose="02020603050405020304" pitchFamily="18" charset="0"/>
              </a:rPr>
              <a:t>They are used in expansive cements, in ultra-high early strength cements, and in "low-energy" cements. </a:t>
            </a:r>
          </a:p>
          <a:p>
            <a:pPr eaLnBrk="1" hangingPunct="1">
              <a:lnSpc>
                <a:spcPct val="90000"/>
              </a:lnSpc>
            </a:pPr>
            <a:endParaRPr lang="en-US" altLang="en-US" sz="2400">
              <a:ea typeface="SimSun" panose="02010600030101010101" pitchFamily="2" charset="-122"/>
              <a:cs typeface="Times New Roman" panose="02020603050405020304" pitchFamily="18" charset="0"/>
            </a:endParaRPr>
          </a:p>
          <a:p>
            <a:pPr eaLnBrk="1" hangingPunct="1">
              <a:lnSpc>
                <a:spcPct val="90000"/>
              </a:lnSpc>
            </a:pPr>
            <a:r>
              <a:rPr lang="en-US" altLang="en-US" sz="2400">
                <a:ea typeface="SimSun" panose="02010600030101010101" pitchFamily="2" charset="-122"/>
                <a:cs typeface="Times New Roman" panose="02020603050405020304" pitchFamily="18" charset="0"/>
              </a:rPr>
              <a:t>Energy requirements are lower because of the lower kiln temperatures required for reaction, and the lower amount of limestone (which must be endothermically decarbonated) in the mix. </a:t>
            </a:r>
          </a:p>
          <a:p>
            <a:pPr eaLnBrk="1" hangingPunct="1">
              <a:lnSpc>
                <a:spcPct val="90000"/>
              </a:lnSpc>
            </a:pPr>
            <a:endParaRPr lang="en-US" altLang="en-US" sz="2400">
              <a:ea typeface="SimSun" panose="02010600030101010101" pitchFamily="2" charset="-122"/>
              <a:cs typeface="Times New Roman" panose="02020603050405020304" pitchFamily="18" charset="0"/>
            </a:endParaRPr>
          </a:p>
          <a:p>
            <a:pPr eaLnBrk="1" hangingPunct="1">
              <a:lnSpc>
                <a:spcPct val="90000"/>
              </a:lnSpc>
            </a:pPr>
            <a:r>
              <a:rPr lang="en-US" altLang="en-US" sz="2400">
                <a:ea typeface="SimSun" panose="02010600030101010101" pitchFamily="2" charset="-122"/>
                <a:cs typeface="Times New Roman" panose="02020603050405020304" pitchFamily="18" charset="0"/>
              </a:rPr>
              <a:t>In addition, the lower limestone content and lower fuel consumption leads to a CO</a:t>
            </a:r>
            <a:r>
              <a:rPr lang="en-US" altLang="en-US" sz="2400" baseline="-30000">
                <a:ea typeface="SimSun" panose="02010600030101010101" pitchFamily="2" charset="-122"/>
                <a:cs typeface="Times New Roman" panose="02020603050405020304" pitchFamily="18" charset="0"/>
              </a:rPr>
              <a:t>2</a:t>
            </a:r>
            <a:r>
              <a:rPr lang="en-US" altLang="en-US" sz="2400">
                <a:ea typeface="SimSun" panose="02010600030101010101" pitchFamily="2" charset="-122"/>
                <a:cs typeface="Times New Roman" panose="02020603050405020304" pitchFamily="18" charset="0"/>
              </a:rPr>
              <a:t> emission around half that associated with Portland clinker. </a:t>
            </a:r>
          </a:p>
          <a:p>
            <a:pPr eaLnBrk="1" hangingPunct="1">
              <a:lnSpc>
                <a:spcPct val="90000"/>
              </a:lnSpc>
            </a:pPr>
            <a:endParaRPr lang="en-US" altLang="en-US" sz="2400">
              <a:ea typeface="SimSun" panose="02010600030101010101" pitchFamily="2" charset="-122"/>
              <a:cs typeface="Times New Roman" panose="02020603050405020304" pitchFamily="18" charset="0"/>
            </a:endParaRPr>
          </a:p>
          <a:p>
            <a:pPr eaLnBrk="1" hangingPunct="1">
              <a:lnSpc>
                <a:spcPct val="90000"/>
              </a:lnSpc>
            </a:pPr>
            <a:r>
              <a:rPr lang="en-US" altLang="en-US" sz="2400">
                <a:ea typeface="SimSun" panose="02010600030101010101" pitchFamily="2" charset="-122"/>
                <a:cs typeface="Times New Roman" panose="02020603050405020304" pitchFamily="18" charset="0"/>
              </a:rPr>
              <a:t>However, SO</a:t>
            </a:r>
            <a:r>
              <a:rPr lang="en-US" altLang="en-US" sz="2400" baseline="-30000">
                <a:ea typeface="SimSun" panose="02010600030101010101" pitchFamily="2" charset="-122"/>
                <a:cs typeface="Times New Roman" panose="02020603050405020304" pitchFamily="18" charset="0"/>
              </a:rPr>
              <a:t>2</a:t>
            </a:r>
            <a:r>
              <a:rPr lang="en-US" altLang="en-US" sz="2400">
                <a:ea typeface="SimSun" panose="02010600030101010101" pitchFamily="2" charset="-122"/>
                <a:cs typeface="Times New Roman" panose="02020603050405020304" pitchFamily="18" charset="0"/>
              </a:rPr>
              <a:t> emissions are usually significantly higher.</a:t>
            </a:r>
          </a:p>
        </p:txBody>
      </p:sp>
      <p:pic>
        <p:nvPicPr>
          <p:cNvPr id="40964" name="Picture 4" descr="\bar \mathrm{S}">
            <a:extLst>
              <a:ext uri="{FF2B5EF4-FFF2-40B4-BE49-F238E27FC236}">
                <a16:creationId xmlns:a16="http://schemas.microsoft.com/office/drawing/2014/main" id="{A2B2E1BB-072F-42E4-9289-EB471AA38F12}"/>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676400" y="1447800"/>
            <a:ext cx="222250" cy="3429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7763">
                                            <p:txEl>
                                              <p:pRg st="2" end="2"/>
                                            </p:txEl>
                                          </p:spTgt>
                                        </p:tgtEl>
                                        <p:attrNameLst>
                                          <p:attrName>style.visibility</p:attrName>
                                        </p:attrNameLst>
                                      </p:cBhvr>
                                      <p:to>
                                        <p:strVal val="visible"/>
                                      </p:to>
                                    </p:set>
                                    <p:animEffect transition="in" filter="blinds(horizontal)">
                                      <p:cBhvr>
                                        <p:cTn id="7" dur="500"/>
                                        <p:tgtEl>
                                          <p:spTgt spid="11776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7763">
                                            <p:txEl>
                                              <p:pRg st="3" end="3"/>
                                            </p:txEl>
                                          </p:spTgt>
                                        </p:tgtEl>
                                        <p:attrNameLst>
                                          <p:attrName>style.visibility</p:attrName>
                                        </p:attrNameLst>
                                      </p:cBhvr>
                                      <p:to>
                                        <p:strVal val="visible"/>
                                      </p:to>
                                    </p:set>
                                    <p:animEffect transition="in" filter="blinds(horizontal)">
                                      <p:cBhvr>
                                        <p:cTn id="10" dur="500"/>
                                        <p:tgtEl>
                                          <p:spTgt spid="11776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17763">
                                            <p:txEl>
                                              <p:pRg st="5" end="5"/>
                                            </p:txEl>
                                          </p:spTgt>
                                        </p:tgtEl>
                                        <p:attrNameLst>
                                          <p:attrName>style.visibility</p:attrName>
                                        </p:attrNameLst>
                                      </p:cBhvr>
                                      <p:to>
                                        <p:strVal val="visible"/>
                                      </p:to>
                                    </p:set>
                                    <p:animEffect transition="in" filter="box(in)">
                                      <p:cBhvr>
                                        <p:cTn id="15" dur="500"/>
                                        <p:tgtEl>
                                          <p:spTgt spid="117763">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117763">
                                            <p:txEl>
                                              <p:pRg st="7" end="7"/>
                                            </p:txEl>
                                          </p:spTgt>
                                        </p:tgtEl>
                                        <p:attrNameLst>
                                          <p:attrName>style.visibility</p:attrName>
                                        </p:attrNameLst>
                                      </p:cBhvr>
                                      <p:to>
                                        <p:strVal val="visible"/>
                                      </p:to>
                                    </p:set>
                                    <p:animEffect transition="in" filter="checkerboard(across)">
                                      <p:cBhvr>
                                        <p:cTn id="20" dur="500"/>
                                        <p:tgtEl>
                                          <p:spTgt spid="117763">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117763">
                                            <p:txEl>
                                              <p:pRg st="9" end="9"/>
                                            </p:txEl>
                                          </p:spTgt>
                                        </p:tgtEl>
                                        <p:attrNameLst>
                                          <p:attrName>style.visibility</p:attrName>
                                        </p:attrNameLst>
                                      </p:cBhvr>
                                      <p:to>
                                        <p:strVal val="visible"/>
                                      </p:to>
                                    </p:set>
                                    <p:animEffect transition="in" filter="diamond(in)">
                                      <p:cBhvr>
                                        <p:cTn id="25" dur="2000"/>
                                        <p:tgtEl>
                                          <p:spTgt spid="117763">
                                            <p:txEl>
                                              <p:pRg st="9" end="9"/>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17763">
                                            <p:txEl>
                                              <p:pRg st="11" end="11"/>
                                            </p:txEl>
                                          </p:spTgt>
                                        </p:tgtEl>
                                        <p:attrNameLst>
                                          <p:attrName>style.visibility</p:attrName>
                                        </p:attrNameLst>
                                      </p:cBhvr>
                                      <p:to>
                                        <p:strVal val="visible"/>
                                      </p:to>
                                    </p:set>
                                    <p:anim calcmode="lin" valueType="num">
                                      <p:cBhvr additive="base">
                                        <p:cTn id="30" dur="500" fill="hold"/>
                                        <p:tgtEl>
                                          <p:spTgt spid="117763">
                                            <p:txEl>
                                              <p:pRg st="11" end="1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776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CAA7943E-A733-4B54-A54C-416D6FA1D91C}"/>
              </a:ext>
            </a:extLst>
          </p:cNvPr>
          <p:cNvSpPr>
            <a:spLocks noChangeArrowheads="1"/>
          </p:cNvSpPr>
          <p:nvPr/>
        </p:nvSpPr>
        <p:spPr bwMode="auto">
          <a:xfrm>
            <a:off x="304800" y="203200"/>
            <a:ext cx="85344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70000"/>
              </a:lnSpc>
            </a:pPr>
            <a:r>
              <a:rPr lang="en-US" altLang="zh-CN" sz="2800" b="1">
                <a:ea typeface="SimSun" panose="02010600030101010101" pitchFamily="2" charset="-122"/>
                <a:cs typeface="Arial" panose="020B0604020202020204" pitchFamily="34" charset="0"/>
              </a:rPr>
              <a:t>Non-hydraulic cements</a:t>
            </a:r>
            <a:r>
              <a:rPr lang="en-US" altLang="zh-CN" sz="2800">
                <a:ea typeface="SimSun" panose="02010600030101010101" pitchFamily="2" charset="-122"/>
                <a:cs typeface="Arial" panose="020B0604020202020204" pitchFamily="34" charset="0"/>
              </a:rPr>
              <a:t> </a:t>
            </a:r>
          </a:p>
          <a:p>
            <a:pPr eaLnBrk="1" hangingPunct="1">
              <a:lnSpc>
                <a:spcPct val="70000"/>
              </a:lnSpc>
            </a:pPr>
            <a:r>
              <a:rPr lang="en-US" altLang="zh-CN" sz="2800">
                <a:ea typeface="SimSun" panose="02010600030101010101" pitchFamily="2" charset="-122"/>
                <a:cs typeface="Arial" panose="020B0604020202020204" pitchFamily="34" charset="0"/>
              </a:rPr>
              <a:t>include such materials as (non-hydraulic) lime and gypsum plasters, which must be kept dry in order to gain strength, and oxychloride cements which have liquid components. </a:t>
            </a:r>
          </a:p>
          <a:p>
            <a:pPr eaLnBrk="1" hangingPunct="1">
              <a:lnSpc>
                <a:spcPct val="70000"/>
              </a:lnSpc>
            </a:pPr>
            <a:endParaRPr lang="en-US" altLang="zh-CN" sz="2800">
              <a:ea typeface="SimSun" panose="02010600030101010101" pitchFamily="2" charset="-122"/>
              <a:cs typeface="Arial" panose="020B0604020202020204" pitchFamily="34" charset="0"/>
            </a:endParaRPr>
          </a:p>
          <a:p>
            <a:pPr eaLnBrk="1" hangingPunct="1">
              <a:lnSpc>
                <a:spcPct val="70000"/>
              </a:lnSpc>
            </a:pPr>
            <a:r>
              <a:rPr lang="en-US" altLang="zh-CN" sz="2800">
                <a:ea typeface="SimSun" panose="02010600030101010101" pitchFamily="2" charset="-122"/>
                <a:cs typeface="Arial" panose="020B0604020202020204" pitchFamily="34" charset="0"/>
              </a:rPr>
              <a:t>Lime mortars, for example, "set" only by drying out, and gain strength only very slowly by absorption of carbon dioxide from the atmosphere to re-form calcium carbonate.</a:t>
            </a:r>
          </a:p>
          <a:p>
            <a:pPr eaLnBrk="1" hangingPunct="1">
              <a:lnSpc>
                <a:spcPct val="70000"/>
              </a:lnSpc>
            </a:pPr>
            <a:endParaRPr lang="en-US" altLang="zh-CN" sz="2800">
              <a:ea typeface="SimSun" panose="02010600030101010101" pitchFamily="2" charset="-122"/>
              <a:cs typeface="Arial" panose="020B0604020202020204" pitchFamily="34" charset="0"/>
            </a:endParaRPr>
          </a:p>
          <a:p>
            <a:pPr eaLnBrk="1" hangingPunct="1">
              <a:lnSpc>
                <a:spcPct val="70000"/>
              </a:lnSpc>
            </a:pPr>
            <a:r>
              <a:rPr lang="en-US" altLang="zh-CN" sz="2800">
                <a:ea typeface="SimSun" panose="02010600030101010101" pitchFamily="2" charset="-122"/>
                <a:cs typeface="Arial" panose="020B0604020202020204" pitchFamily="34" charset="0"/>
              </a:rPr>
              <a:t>The earliest construction cements are as old as construction and were </a:t>
            </a:r>
            <a:r>
              <a:rPr lang="en-US" altLang="zh-CN" sz="2800" b="1" i="1">
                <a:ea typeface="SimSun" panose="02010600030101010101" pitchFamily="2" charset="-122"/>
                <a:cs typeface="Arial" panose="020B0604020202020204" pitchFamily="34" charset="0"/>
              </a:rPr>
              <a:t>non-hydraulic</a:t>
            </a:r>
            <a:r>
              <a:rPr lang="en-US" altLang="zh-CN" sz="2800">
                <a:ea typeface="SimSun" panose="02010600030101010101" pitchFamily="2" charset="-122"/>
                <a:cs typeface="Arial" panose="020B0604020202020204" pitchFamily="34" charset="0"/>
              </a:rPr>
              <a:t>. Wherever primitive mud bricks were used, they were bedded together with a thin layer of clay slurry. </a:t>
            </a:r>
          </a:p>
          <a:p>
            <a:pPr eaLnBrk="1" hangingPunct="1">
              <a:lnSpc>
                <a:spcPct val="70000"/>
              </a:lnSpc>
            </a:pPr>
            <a:endParaRPr lang="en-US" altLang="zh-CN" sz="2800">
              <a:ea typeface="SimSun" panose="02010600030101010101" pitchFamily="2" charset="-122"/>
              <a:cs typeface="Arial" panose="020B0604020202020204" pitchFamily="34" charset="0"/>
            </a:endParaRPr>
          </a:p>
          <a:p>
            <a:pPr eaLnBrk="1" hangingPunct="1">
              <a:lnSpc>
                <a:spcPct val="70000"/>
              </a:lnSpc>
            </a:pPr>
            <a:r>
              <a:rPr lang="en-US" altLang="zh-CN" sz="2800">
                <a:ea typeface="SimSun" panose="02010600030101010101" pitchFamily="2" charset="-122"/>
                <a:cs typeface="Arial" panose="020B0604020202020204" pitchFamily="34" charset="0"/>
              </a:rPr>
              <a:t>Mud-based materials were also used for rendering on the walls. Lime was probably used for the first time as an additive in these renders, and for stabilizing mud floors. A "daub" consisting of mud, cow dung and lime produces a tough and water-proof coating, due to coagulation, by the lime, of proteins in the cow dung.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1858">
                                            <p:txEl>
                                              <p:pRg st="1" end="1"/>
                                            </p:txEl>
                                          </p:spTgt>
                                        </p:tgtEl>
                                        <p:attrNameLst>
                                          <p:attrName>style.visibility</p:attrName>
                                        </p:attrNameLst>
                                      </p:cBhvr>
                                      <p:to>
                                        <p:strVal val="visible"/>
                                      </p:to>
                                    </p:set>
                                    <p:animEffect transition="in" filter="blinds(horizontal)">
                                      <p:cBhvr>
                                        <p:cTn id="7" dur="500"/>
                                        <p:tgtEl>
                                          <p:spTgt spid="12185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1858">
                                            <p:txEl>
                                              <p:pRg st="3" end="3"/>
                                            </p:txEl>
                                          </p:spTgt>
                                        </p:tgtEl>
                                        <p:attrNameLst>
                                          <p:attrName>style.visibility</p:attrName>
                                        </p:attrNameLst>
                                      </p:cBhvr>
                                      <p:to>
                                        <p:strVal val="visible"/>
                                      </p:to>
                                    </p:set>
                                    <p:animEffect transition="in" filter="box(in)">
                                      <p:cBhvr>
                                        <p:cTn id="12" dur="500"/>
                                        <p:tgtEl>
                                          <p:spTgt spid="12185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21858">
                                            <p:txEl>
                                              <p:pRg st="5" end="5"/>
                                            </p:txEl>
                                          </p:spTgt>
                                        </p:tgtEl>
                                        <p:attrNameLst>
                                          <p:attrName>style.visibility</p:attrName>
                                        </p:attrNameLst>
                                      </p:cBhvr>
                                      <p:to>
                                        <p:strVal val="visible"/>
                                      </p:to>
                                    </p:set>
                                    <p:animEffect transition="in" filter="diamond(in)">
                                      <p:cBhvr>
                                        <p:cTn id="17" dur="2000"/>
                                        <p:tgtEl>
                                          <p:spTgt spid="121858">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21858">
                                            <p:txEl>
                                              <p:pRg st="7" end="7"/>
                                            </p:txEl>
                                          </p:spTgt>
                                        </p:tgtEl>
                                        <p:attrNameLst>
                                          <p:attrName>style.visibility</p:attrName>
                                        </p:attrNameLst>
                                      </p:cBhvr>
                                      <p:to>
                                        <p:strVal val="visible"/>
                                      </p:to>
                                    </p:set>
                                    <p:anim calcmode="lin" valueType="num">
                                      <p:cBhvr additive="base">
                                        <p:cTn id="22" dur="500" fill="hold"/>
                                        <p:tgtEl>
                                          <p:spTgt spid="121858">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185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A610755-C9F3-4F59-B9AD-803937B8BB3C}"/>
              </a:ext>
            </a:extLst>
          </p:cNvPr>
          <p:cNvSpPr>
            <a:spLocks noChangeArrowheads="1"/>
          </p:cNvSpPr>
          <p:nvPr/>
        </p:nvSpPr>
        <p:spPr bwMode="auto">
          <a:xfrm>
            <a:off x="685800" y="631825"/>
            <a:ext cx="8153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cs typeface="Times New Roman" panose="02020603050405020304" pitchFamily="18" charset="0"/>
              </a:rPr>
              <a:t>“Natural” Cements</a:t>
            </a:r>
            <a:r>
              <a:rPr lang="en-US" altLang="en-US" sz="2400">
                <a:cs typeface="Times New Roman" panose="02020603050405020304" pitchFamily="18" charset="0"/>
              </a:rPr>
              <a:t> </a:t>
            </a:r>
          </a:p>
          <a:p>
            <a:pPr eaLnBrk="1" hangingPunct="1"/>
            <a:r>
              <a:rPr lang="en-US" altLang="en-US" sz="2400">
                <a:cs typeface="Times New Roman" panose="02020603050405020304" pitchFamily="18" charset="0"/>
              </a:rPr>
              <a:t>correspond to certain cements of the pre-Portland era, produced by burning argillaceous limestones at moderate temperatures. The level of clay components in the limestone (around 30-35%) is such that large amounts of belite (the low-early strength, high-late strength mineral in Portland cement) are formed without the formation of excessive amounts free lime. As with any natural material, such cements have very variable properties.</a:t>
            </a:r>
          </a:p>
          <a:p>
            <a:pPr eaLnBrk="1" hangingPunct="1"/>
            <a:endParaRPr lang="en-US" altLang="zh-CN" sz="2400">
              <a:ea typeface="SimSun" panose="02010600030101010101" pitchFamily="2" charset="-122"/>
              <a:cs typeface="Times New Roman" panose="02020603050405020304" pitchFamily="18" charset="0"/>
            </a:endParaRPr>
          </a:p>
          <a:p>
            <a:pPr eaLnBrk="1" hangingPunct="1"/>
            <a:endParaRPr lang="en-US" altLang="zh-CN" sz="2400" b="1">
              <a:ea typeface="SimSun" panose="02010600030101010101" pitchFamily="2" charset="-122"/>
              <a:cs typeface="Times New Roman" panose="02020603050405020304" pitchFamily="18" charset="0"/>
            </a:endParaRPr>
          </a:p>
          <a:p>
            <a:pPr eaLnBrk="1" hangingPunct="1"/>
            <a:r>
              <a:rPr lang="en-US" altLang="zh-CN" sz="2800" b="1">
                <a:ea typeface="SimSun" panose="02010600030101010101" pitchFamily="2" charset="-122"/>
                <a:cs typeface="Times New Roman" panose="02020603050405020304" pitchFamily="18" charset="0"/>
              </a:rPr>
              <a:t>Geopolymer cements</a:t>
            </a:r>
            <a:r>
              <a:rPr lang="en-US" altLang="zh-CN" sz="2800">
                <a:ea typeface="SimSun" panose="02010600030101010101" pitchFamily="2" charset="-122"/>
                <a:cs typeface="Times New Roman" panose="02020603050405020304" pitchFamily="18" charset="0"/>
              </a:rPr>
              <a:t> </a:t>
            </a:r>
          </a:p>
          <a:p>
            <a:pPr eaLnBrk="1" hangingPunct="1"/>
            <a:r>
              <a:rPr lang="en-US" altLang="zh-CN" sz="2400">
                <a:ea typeface="SimSun" panose="02010600030101010101" pitchFamily="2" charset="-122"/>
                <a:cs typeface="Times New Roman" panose="02020603050405020304" pitchFamily="18" charset="0"/>
              </a:rPr>
              <a:t>are made from mixtures of water-soluble alkali metal silicates and aluminosilicate mineral powders such as fly ash and metakaolin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8786">
                                            <p:txEl>
                                              <p:pRg st="1" end="1"/>
                                            </p:txEl>
                                          </p:spTgt>
                                        </p:tgtEl>
                                        <p:attrNameLst>
                                          <p:attrName>style.visibility</p:attrName>
                                        </p:attrNameLst>
                                      </p:cBhvr>
                                      <p:to>
                                        <p:strVal val="visible"/>
                                      </p:to>
                                    </p:set>
                                    <p:animEffect transition="in" filter="box(in)">
                                      <p:cBhvr>
                                        <p:cTn id="7" dur="500"/>
                                        <p:tgtEl>
                                          <p:spTgt spid="11878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8786">
                                            <p:txEl>
                                              <p:pRg st="4" end="4"/>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18786">
                                            <p:txEl>
                                              <p:pRg st="5" end="5"/>
                                            </p:txEl>
                                          </p:spTgt>
                                        </p:tgtEl>
                                        <p:attrNameLst>
                                          <p:attrName>style.visibility</p:attrName>
                                        </p:attrNameLst>
                                      </p:cBhvr>
                                      <p:to>
                                        <p:strVal val="visible"/>
                                      </p:to>
                                    </p:set>
                                    <p:anim calcmode="lin" valueType="num">
                                      <p:cBhvr additive="base">
                                        <p:cTn id="16" dur="500" fill="hold"/>
                                        <p:tgtEl>
                                          <p:spTgt spid="118786">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878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a:extLst>
              <a:ext uri="{FF2B5EF4-FFF2-40B4-BE49-F238E27FC236}">
                <a16:creationId xmlns:a16="http://schemas.microsoft.com/office/drawing/2014/main" id="{793D10AD-398D-4B59-917D-F49BDB23D83E}"/>
              </a:ext>
            </a:extLst>
          </p:cNvPr>
          <p:cNvSpPr>
            <a:spLocks noChangeArrowheads="1"/>
          </p:cNvSpPr>
          <p:nvPr/>
        </p:nvSpPr>
        <p:spPr bwMode="auto">
          <a:xfrm>
            <a:off x="609600" y="228600"/>
            <a:ext cx="80010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2400" b="1"/>
              <a:t>EXAMINATION OF CEMENT SAMPLES</a:t>
            </a:r>
          </a:p>
          <a:p>
            <a:pPr eaLnBrk="1" hangingPunct="1"/>
            <a:endParaRPr lang="en-US" altLang="en-US" sz="2400"/>
          </a:p>
          <a:p>
            <a:pPr eaLnBrk="1" hangingPunct="1"/>
            <a:r>
              <a:rPr lang="en-GB" altLang="en-US" sz="2400" b="1"/>
              <a:t>Sampling</a:t>
            </a:r>
          </a:p>
          <a:p>
            <a:pPr eaLnBrk="1" hangingPunct="1"/>
            <a:endParaRPr lang="en-US" altLang="en-US" sz="2400"/>
          </a:p>
          <a:p>
            <a:pPr eaLnBrk="1" hangingPunct="1"/>
            <a:r>
              <a:rPr lang="en-GB" altLang="en-US" sz="2400"/>
              <a:t>Mix the sample of cement thoroughly and collect about 100 gm in porcelain dish/ watch glass.  </a:t>
            </a:r>
          </a:p>
          <a:p>
            <a:pPr eaLnBrk="1" hangingPunct="1"/>
            <a:endParaRPr lang="en-GB" altLang="en-US" sz="2400"/>
          </a:p>
          <a:p>
            <a:pPr eaLnBrk="1" hangingPunct="1"/>
            <a:r>
              <a:rPr lang="en-GB" altLang="en-US" sz="2400"/>
              <a:t>Dry for 30 minute in oven at 105</a:t>
            </a:r>
            <a:r>
              <a:rPr lang="en-GB" altLang="en-US" sz="2400" baseline="30000"/>
              <a:t>o</a:t>
            </a:r>
            <a:r>
              <a:rPr lang="en-GB" altLang="en-US" sz="2400"/>
              <a:t>C and cool it to room temperature. Mark the sample and place it in a desiccator. </a:t>
            </a:r>
            <a:endParaRPr lang="en-US" altLang="en-US" sz="2400"/>
          </a:p>
          <a:p>
            <a:pPr eaLnBrk="1" hangingPunct="1"/>
            <a:endParaRPr lang="en-GB" altLang="en-US" sz="2400"/>
          </a:p>
          <a:p>
            <a:pPr eaLnBrk="1" hangingPunct="1"/>
            <a:r>
              <a:rPr lang="en-GB" altLang="en-US" sz="2400"/>
              <a:t>If any solid lumps of cement, which are usually formed due to absorption of moisture, are observed in sample, note it, prior to  any testing because the presence of lumps affects the results of testing.  This type of cement is known as ‘Expired Cement’. </a:t>
            </a:r>
            <a:endParaRPr lang="en-US" altLang="en-US" sz="2400"/>
          </a:p>
          <a:p>
            <a:pPr eaLnBrk="1" hangingPunct="1"/>
            <a:r>
              <a:rPr lang="en-GB" altLang="en-US" sz="2400"/>
              <a:t>	</a:t>
            </a:r>
          </a:p>
          <a:p>
            <a:pPr eaLnBrk="1" hangingPunct="1"/>
            <a:r>
              <a:rPr lang="en-GB" altLang="en-US" sz="2400"/>
              <a:t>All exhibits/samples containing cement should be kept in a dry (moisture free) atmosphere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5">
                                            <p:txEl>
                                              <p:pRg st="4" end="4"/>
                                            </p:txEl>
                                          </p:spTgt>
                                        </p:tgtEl>
                                        <p:attrNameLst>
                                          <p:attrName>style.visibility</p:attrName>
                                        </p:attrNameLst>
                                      </p:cBhvr>
                                      <p:to>
                                        <p:strVal val="visible"/>
                                      </p:to>
                                    </p:set>
                                    <p:animEffect transition="in" filter="blinds(horizontal)">
                                      <p:cBhvr>
                                        <p:cTn id="7" dur="500"/>
                                        <p:tgtEl>
                                          <p:spTgt spid="2560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5605">
                                            <p:txEl>
                                              <p:pRg st="6" end="6"/>
                                            </p:txEl>
                                          </p:spTgt>
                                        </p:tgtEl>
                                        <p:attrNameLst>
                                          <p:attrName>style.visibility</p:attrName>
                                        </p:attrNameLst>
                                      </p:cBhvr>
                                      <p:to>
                                        <p:strVal val="visible"/>
                                      </p:to>
                                    </p:set>
                                    <p:animEffect transition="in" filter="box(in)">
                                      <p:cBhvr>
                                        <p:cTn id="12" dur="500"/>
                                        <p:tgtEl>
                                          <p:spTgt spid="25605">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5605">
                                            <p:txEl>
                                              <p:pRg st="8" end="8"/>
                                            </p:txEl>
                                          </p:spTgt>
                                        </p:tgtEl>
                                        <p:attrNameLst>
                                          <p:attrName>style.visibility</p:attrName>
                                        </p:attrNameLst>
                                      </p:cBhvr>
                                      <p:to>
                                        <p:strVal val="visible"/>
                                      </p:to>
                                    </p:set>
                                    <p:animEffect transition="in" filter="checkerboard(across)">
                                      <p:cBhvr>
                                        <p:cTn id="17" dur="500"/>
                                        <p:tgtEl>
                                          <p:spTgt spid="25605">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25605">
                                            <p:txEl>
                                              <p:pRg st="10" end="10"/>
                                            </p:txEl>
                                          </p:spTgt>
                                        </p:tgtEl>
                                        <p:attrNameLst>
                                          <p:attrName>style.visibility</p:attrName>
                                        </p:attrNameLst>
                                      </p:cBhvr>
                                      <p:to>
                                        <p:strVal val="visible"/>
                                      </p:to>
                                    </p:set>
                                    <p:animEffect transition="in" filter="barn(inHorizontal)">
                                      <p:cBhvr>
                                        <p:cTn id="22" dur="500"/>
                                        <p:tgtEl>
                                          <p:spTgt spid="2560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a:extLst>
              <a:ext uri="{FF2B5EF4-FFF2-40B4-BE49-F238E27FC236}">
                <a16:creationId xmlns:a16="http://schemas.microsoft.com/office/drawing/2014/main" id="{54664594-20D9-43D8-A76B-DF6F4CDEBCCE}"/>
              </a:ext>
            </a:extLst>
          </p:cNvPr>
          <p:cNvSpPr txBox="1">
            <a:spLocks noChangeArrowheads="1"/>
          </p:cNvSpPr>
          <p:nvPr/>
        </p:nvSpPr>
        <p:spPr bwMode="auto">
          <a:xfrm>
            <a:off x="1879600" y="2895600"/>
            <a:ext cx="528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Physical tests for Hydraulic cement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id="{0B0870D7-DF8C-4675-91CC-043D3212A75D}"/>
              </a:ext>
            </a:extLst>
          </p:cNvPr>
          <p:cNvSpPr>
            <a:spLocks noChangeArrowheads="1"/>
          </p:cNvSpPr>
          <p:nvPr/>
        </p:nvSpPr>
        <p:spPr bwMode="auto">
          <a:xfrm>
            <a:off x="381000" y="228600"/>
            <a:ext cx="8382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80000"/>
              </a:lnSpc>
            </a:pPr>
            <a:r>
              <a:rPr lang="en-GB" altLang="en-US" sz="2800" b="1"/>
              <a:t>Bromoform Test</a:t>
            </a:r>
          </a:p>
          <a:p>
            <a:pPr eaLnBrk="1" hangingPunct="1">
              <a:lnSpc>
                <a:spcPct val="80000"/>
              </a:lnSpc>
            </a:pPr>
            <a:endParaRPr lang="en-GB" altLang="en-US" sz="2800" b="1"/>
          </a:p>
          <a:p>
            <a:pPr eaLnBrk="1" hangingPunct="1">
              <a:lnSpc>
                <a:spcPct val="80000"/>
              </a:lnSpc>
            </a:pPr>
            <a:r>
              <a:rPr lang="en-GB" altLang="en-US" sz="2400"/>
              <a:t>Take 200-300 mg of the each of representative cement samples into separate test tubes/ gradient tubes containing 5 ml of bromoform (sp. Gr.= 2.89).  </a:t>
            </a:r>
          </a:p>
          <a:p>
            <a:pPr eaLnBrk="1" hangingPunct="1">
              <a:lnSpc>
                <a:spcPct val="80000"/>
              </a:lnSpc>
            </a:pPr>
            <a:endParaRPr lang="en-GB" altLang="en-US" sz="2400"/>
          </a:p>
          <a:p>
            <a:pPr eaLnBrk="1" hangingPunct="1">
              <a:lnSpc>
                <a:spcPct val="80000"/>
              </a:lnSpc>
            </a:pPr>
            <a:r>
              <a:rPr lang="en-GB" altLang="en-US" sz="2400"/>
              <a:t>Shake the tube vigorously and keep it for settling for </a:t>
            </a:r>
          </a:p>
          <a:p>
            <a:pPr eaLnBrk="1" hangingPunct="1">
              <a:lnSpc>
                <a:spcPct val="80000"/>
              </a:lnSpc>
            </a:pPr>
            <a:r>
              <a:rPr lang="en-GB" altLang="en-US" sz="2400"/>
              <a:t>about an hour. </a:t>
            </a:r>
          </a:p>
          <a:p>
            <a:pPr eaLnBrk="1" hangingPunct="1">
              <a:lnSpc>
                <a:spcPct val="80000"/>
              </a:lnSpc>
            </a:pPr>
            <a:endParaRPr lang="en-GB" altLang="en-US" sz="2400"/>
          </a:p>
          <a:p>
            <a:pPr eaLnBrk="1" hangingPunct="1">
              <a:lnSpc>
                <a:spcPct val="80000"/>
              </a:lnSpc>
            </a:pPr>
            <a:r>
              <a:rPr lang="en-GB" altLang="en-US" sz="2400"/>
              <a:t>Observe and note the distribution of cement particles in the bromoform, whether:</a:t>
            </a:r>
            <a:endParaRPr lang="en-US" altLang="en-US" sz="2400"/>
          </a:p>
          <a:p>
            <a:pPr eaLnBrk="1" hangingPunct="1">
              <a:lnSpc>
                <a:spcPct val="80000"/>
              </a:lnSpc>
            </a:pPr>
            <a:endParaRPr lang="en-GB" altLang="en-US" sz="2400"/>
          </a:p>
          <a:p>
            <a:pPr eaLnBrk="1" hangingPunct="1">
              <a:lnSpc>
                <a:spcPct val="80000"/>
              </a:lnSpc>
              <a:buFontTx/>
              <a:buChar char="-"/>
            </a:pPr>
            <a:r>
              <a:rPr lang="en-GB" altLang="en-US" sz="2400" b="1" i="1"/>
              <a:t>the cement is completely settled in bromoform at the bottom; or </a:t>
            </a:r>
          </a:p>
          <a:p>
            <a:pPr eaLnBrk="1" hangingPunct="1">
              <a:lnSpc>
                <a:spcPct val="80000"/>
              </a:lnSpc>
              <a:buFontTx/>
              <a:buChar char="-"/>
            </a:pPr>
            <a:endParaRPr lang="en-GB" altLang="en-US" sz="2400" b="1" i="1"/>
          </a:p>
          <a:p>
            <a:pPr eaLnBrk="1" hangingPunct="1">
              <a:lnSpc>
                <a:spcPct val="80000"/>
              </a:lnSpc>
            </a:pPr>
            <a:r>
              <a:rPr lang="en-GB" altLang="en-US" sz="2400"/>
              <a:t>-</a:t>
            </a:r>
            <a:r>
              <a:rPr lang="en-GB" altLang="en-US" sz="2400" b="1"/>
              <a:t>floating on the top layer</a:t>
            </a:r>
            <a:r>
              <a:rPr lang="en-GB" altLang="en-US" sz="2400"/>
              <a:t>; </a:t>
            </a:r>
            <a:r>
              <a:rPr lang="en-GB" altLang="en-US" sz="2400" i="1"/>
              <a:t>or </a:t>
            </a:r>
          </a:p>
          <a:p>
            <a:pPr eaLnBrk="1" hangingPunct="1">
              <a:lnSpc>
                <a:spcPct val="80000"/>
              </a:lnSpc>
            </a:pPr>
            <a:endParaRPr lang="en-GB" altLang="en-US" sz="2400" i="1"/>
          </a:p>
          <a:p>
            <a:pPr eaLnBrk="1" hangingPunct="1">
              <a:lnSpc>
                <a:spcPct val="80000"/>
              </a:lnSpc>
            </a:pPr>
            <a:r>
              <a:rPr lang="en-GB" altLang="en-US" sz="2400"/>
              <a:t>-</a:t>
            </a:r>
            <a:r>
              <a:rPr lang="en-GB" altLang="en-US" sz="2400" b="1" i="1"/>
              <a:t>the sample is partially settled at bottom and partially floating on the top. </a:t>
            </a:r>
            <a:endParaRPr lang="en-US" altLang="en-US" sz="2400" b="1" i="1"/>
          </a:p>
          <a:p>
            <a:pPr eaLnBrk="1" hangingPunct="1">
              <a:lnSpc>
                <a:spcPct val="80000"/>
              </a:lnSpc>
            </a:pPr>
            <a:endParaRPr lang="en-GB" altLang="en-US" sz="2400" b="1" i="1"/>
          </a:p>
          <a:p>
            <a:pPr eaLnBrk="1" hangingPunct="1">
              <a:lnSpc>
                <a:spcPct val="80000"/>
              </a:lnSpc>
            </a:pPr>
            <a:r>
              <a:rPr lang="en-GB" altLang="en-US" sz="2400"/>
              <a:t>The particles lighter than cement usually float in bromoform and indicate adulteration in cement.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8">
                                            <p:txEl>
                                              <p:pRg st="2" end="2"/>
                                            </p:txEl>
                                          </p:spTgt>
                                        </p:tgtEl>
                                        <p:attrNameLst>
                                          <p:attrName>style.visibility</p:attrName>
                                        </p:attrNameLst>
                                      </p:cBhvr>
                                      <p:to>
                                        <p:strVal val="visible"/>
                                      </p:to>
                                    </p:set>
                                    <p:animEffect transition="in" filter="blinds(horizontal)">
                                      <p:cBhvr>
                                        <p:cTn id="7" dur="500"/>
                                        <p:tgtEl>
                                          <p:spTgt spid="2662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6628">
                                            <p:txEl>
                                              <p:pRg st="4" end="4"/>
                                            </p:txEl>
                                          </p:spTgt>
                                        </p:tgtEl>
                                        <p:attrNameLst>
                                          <p:attrName>style.visibility</p:attrName>
                                        </p:attrNameLst>
                                      </p:cBhvr>
                                      <p:to>
                                        <p:strVal val="visible"/>
                                      </p:to>
                                    </p:set>
                                    <p:anim calcmode="lin" valueType="num">
                                      <p:cBhvr additive="base">
                                        <p:cTn id="12" dur="500" fill="hold"/>
                                        <p:tgtEl>
                                          <p:spTgt spid="26628">
                                            <p:txEl>
                                              <p:pRg st="4" end="4"/>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628">
                                            <p:txEl>
                                              <p:pRg st="4" end="4"/>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6628">
                                            <p:txEl>
                                              <p:pRg st="5" end="5"/>
                                            </p:txEl>
                                          </p:spTgt>
                                        </p:tgtEl>
                                        <p:attrNameLst>
                                          <p:attrName>style.visibility</p:attrName>
                                        </p:attrNameLst>
                                      </p:cBhvr>
                                      <p:to>
                                        <p:strVal val="visible"/>
                                      </p:to>
                                    </p:set>
                                    <p:anim calcmode="lin" valueType="num">
                                      <p:cBhvr additive="base">
                                        <p:cTn id="16" dur="500" fill="hold"/>
                                        <p:tgtEl>
                                          <p:spTgt spid="26628">
                                            <p:txEl>
                                              <p:pRg st="5" end="5"/>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662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6628">
                                            <p:txEl>
                                              <p:pRg st="7" end="7"/>
                                            </p:txEl>
                                          </p:spTgt>
                                        </p:tgtEl>
                                        <p:attrNameLst>
                                          <p:attrName>style.visibility</p:attrName>
                                        </p:attrNameLst>
                                      </p:cBhvr>
                                      <p:to>
                                        <p:strVal val="visible"/>
                                      </p:to>
                                    </p:set>
                                    <p:animEffect transition="in" filter="checkerboard(across)">
                                      <p:cBhvr>
                                        <p:cTn id="22" dur="500"/>
                                        <p:tgtEl>
                                          <p:spTgt spid="26628">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26628">
                                            <p:txEl>
                                              <p:pRg st="9" end="9"/>
                                            </p:txEl>
                                          </p:spTgt>
                                        </p:tgtEl>
                                        <p:attrNameLst>
                                          <p:attrName>style.visibility</p:attrName>
                                        </p:attrNameLst>
                                      </p:cBhvr>
                                      <p:to>
                                        <p:strVal val="visible"/>
                                      </p:to>
                                    </p:set>
                                    <p:animEffect transition="in" filter="diamond(in)">
                                      <p:cBhvr>
                                        <p:cTn id="27" dur="2000"/>
                                        <p:tgtEl>
                                          <p:spTgt spid="26628">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6628">
                                            <p:txEl>
                                              <p:pRg st="11" end="11"/>
                                            </p:txEl>
                                          </p:spTgt>
                                        </p:tgtEl>
                                        <p:attrNameLst>
                                          <p:attrName>style.visibility</p:attrName>
                                        </p:attrNameLst>
                                      </p:cBhvr>
                                      <p:to>
                                        <p:strVal val="visible"/>
                                      </p:to>
                                    </p:set>
                                    <p:animEffect transition="in" filter="box(in)">
                                      <p:cBhvr>
                                        <p:cTn id="32" dur="500"/>
                                        <p:tgtEl>
                                          <p:spTgt spid="26628">
                                            <p:txEl>
                                              <p:pRg st="11" end="1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6628">
                                            <p:txEl>
                                              <p:pRg st="13" end="13"/>
                                            </p:txEl>
                                          </p:spTgt>
                                        </p:tgtEl>
                                        <p:attrNameLst>
                                          <p:attrName>style.visibility</p:attrName>
                                        </p:attrNameLst>
                                      </p:cBhvr>
                                      <p:to>
                                        <p:strVal val="visible"/>
                                      </p:to>
                                    </p:set>
                                    <p:animEffect transition="in" filter="checkerboard(across)">
                                      <p:cBhvr>
                                        <p:cTn id="37" dur="500"/>
                                        <p:tgtEl>
                                          <p:spTgt spid="26628">
                                            <p:txEl>
                                              <p:pRg st="13" end="1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6628">
                                            <p:txEl>
                                              <p:pRg st="15" end="15"/>
                                            </p:txEl>
                                          </p:spTgt>
                                        </p:tgtEl>
                                        <p:attrNameLst>
                                          <p:attrName>style.visibility</p:attrName>
                                        </p:attrNameLst>
                                      </p:cBhvr>
                                      <p:to>
                                        <p:strVal val="visible"/>
                                      </p:to>
                                    </p:set>
                                    <p:anim calcmode="lin" valueType="num">
                                      <p:cBhvr additive="base">
                                        <p:cTn id="42" dur="500" fill="hold"/>
                                        <p:tgtEl>
                                          <p:spTgt spid="26628">
                                            <p:txEl>
                                              <p:pRg st="15" end="1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628">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F09D009D-5609-4C03-92B6-51E6ECA82FE8}"/>
              </a:ext>
            </a:extLst>
          </p:cNvPr>
          <p:cNvSpPr>
            <a:spLocks noChangeArrowheads="1"/>
          </p:cNvSpPr>
          <p:nvPr/>
        </p:nvSpPr>
        <p:spPr bwMode="auto">
          <a:xfrm>
            <a:off x="609600" y="381000"/>
            <a:ext cx="81534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GB" altLang="en-US" sz="2800" b="1"/>
              <a:t>Fineness Test</a:t>
            </a:r>
            <a:endParaRPr lang="en-US" altLang="en-US" sz="2800"/>
          </a:p>
          <a:p>
            <a:pPr eaLnBrk="1" hangingPunct="1">
              <a:lnSpc>
                <a:spcPct val="90000"/>
              </a:lnSpc>
            </a:pPr>
            <a:r>
              <a:rPr lang="en-GB" altLang="en-US" sz="2400" b="1"/>
              <a:t>	</a:t>
            </a:r>
            <a:endParaRPr lang="en-US" altLang="en-US" sz="2400"/>
          </a:p>
          <a:p>
            <a:pPr eaLnBrk="1" hangingPunct="1">
              <a:lnSpc>
                <a:spcPct val="90000"/>
              </a:lnSpc>
            </a:pPr>
            <a:r>
              <a:rPr lang="en-GB" altLang="en-US" sz="2400"/>
              <a:t>Collect about 50 g of the cement sample and weigh accurately to the nearest 0.01 g. Place it on a clean and dry 90</a:t>
            </a:r>
            <a:r>
              <a:rPr lang="en-GB" altLang="en-US" sz="2400">
                <a:sym typeface="Symbol" panose="05050102010706020507" pitchFamily="18" charset="2"/>
              </a:rPr>
              <a:t></a:t>
            </a:r>
            <a:r>
              <a:rPr lang="en-GB" altLang="en-US" sz="2400"/>
              <a:t>m IS sieve with the pan </a:t>
            </a:r>
            <a:r>
              <a:rPr lang="en-GB" altLang="en-US" sz="2400">
                <a:sym typeface="Symbol" panose="05050102010706020507" pitchFamily="18" charset="2"/>
              </a:rPr>
              <a:t>attached.</a:t>
            </a:r>
          </a:p>
          <a:p>
            <a:pPr eaLnBrk="1" hangingPunct="1">
              <a:lnSpc>
                <a:spcPct val="90000"/>
              </a:lnSpc>
            </a:pPr>
            <a:endParaRPr lang="en-US" altLang="en-US" sz="2400">
              <a:sym typeface="Symbol" panose="05050102010706020507" pitchFamily="18" charset="2"/>
            </a:endParaRPr>
          </a:p>
          <a:p>
            <a:pPr eaLnBrk="1" hangingPunct="1">
              <a:lnSpc>
                <a:spcPct val="90000"/>
              </a:lnSpc>
            </a:pPr>
            <a:r>
              <a:rPr lang="en-GB" altLang="en-US" sz="2400">
                <a:sym typeface="Symbol" panose="05050102010706020507" pitchFamily="18" charset="2"/>
              </a:rPr>
              <a:t>Hold the sieve in both hands. Sieve the sample with a gentle wrist motion.  The continuous rotation of sieve should be carried out through out sieving.  Washers, slots and slugs etc. should not be used on the sieve.  The underside of the sieve should be slightly brushed using a nylon or pure bristle brush after every five minutes of sieving.</a:t>
            </a:r>
          </a:p>
          <a:p>
            <a:pPr eaLnBrk="1" hangingPunct="1">
              <a:lnSpc>
                <a:spcPct val="90000"/>
              </a:lnSpc>
            </a:pPr>
            <a:endParaRPr lang="en-US" altLang="en-US" sz="2400">
              <a:sym typeface="Symbol" panose="05050102010706020507" pitchFamily="18" charset="2"/>
            </a:endParaRPr>
          </a:p>
          <a:p>
            <a:pPr eaLnBrk="1" hangingPunct="1">
              <a:lnSpc>
                <a:spcPct val="90000"/>
              </a:lnSpc>
            </a:pPr>
            <a:r>
              <a:rPr lang="en-GB" altLang="en-US" sz="2400">
                <a:sym typeface="Symbol" panose="05050102010706020507" pitchFamily="18" charset="2"/>
              </a:rPr>
              <a:t>Weigh the mass of cement sample retained on 90</a:t>
            </a:r>
            <a:r>
              <a:rPr lang="en-GB" altLang="en-US" sz="2400"/>
              <a:t>m IS sieve.</a:t>
            </a:r>
          </a:p>
          <a:p>
            <a:pPr eaLnBrk="1" hangingPunct="1">
              <a:lnSpc>
                <a:spcPct val="90000"/>
              </a:lnSpc>
            </a:pPr>
            <a:endParaRPr lang="en-GB" altLang="en-US" sz="2400"/>
          </a:p>
          <a:p>
            <a:pPr eaLnBrk="1" hangingPunct="1">
              <a:lnSpc>
                <a:spcPct val="90000"/>
              </a:lnSpc>
            </a:pPr>
            <a:r>
              <a:rPr lang="en-GB" altLang="en-US" sz="2400"/>
              <a:t>Calculate the percentage of cement sample passed through 90</a:t>
            </a:r>
            <a:r>
              <a:rPr lang="en-GB" altLang="en-US" sz="2400">
                <a:sym typeface="Symbol" panose="05050102010706020507" pitchFamily="18" charset="2"/>
              </a:rPr>
              <a:t></a:t>
            </a:r>
            <a:r>
              <a:rPr lang="en-GB" altLang="en-US" sz="2400"/>
              <a:t>m, and compare the value with the standards for the cement in question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xEl>
                                              <p:pRg st="2" end="2"/>
                                            </p:txEl>
                                          </p:spTgt>
                                        </p:tgtEl>
                                        <p:attrNameLst>
                                          <p:attrName>style.visibility</p:attrName>
                                        </p:attrNameLst>
                                      </p:cBhvr>
                                      <p:to>
                                        <p:strVal val="visible"/>
                                      </p:to>
                                    </p:set>
                                    <p:animEffect transition="in" filter="blinds(horizontal)">
                                      <p:cBhvr>
                                        <p:cTn id="7" dur="500"/>
                                        <p:tgtEl>
                                          <p:spTgt spid="2765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652">
                                            <p:txEl>
                                              <p:pRg st="4" end="4"/>
                                            </p:txEl>
                                          </p:spTgt>
                                        </p:tgtEl>
                                        <p:attrNameLst>
                                          <p:attrName>style.visibility</p:attrName>
                                        </p:attrNameLst>
                                      </p:cBhvr>
                                      <p:to>
                                        <p:strVal val="visible"/>
                                      </p:to>
                                    </p:set>
                                    <p:animEffect transition="in" filter="box(in)">
                                      <p:cBhvr>
                                        <p:cTn id="12" dur="500"/>
                                        <p:tgtEl>
                                          <p:spTgt spid="2765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7652">
                                            <p:txEl>
                                              <p:pRg st="6" end="6"/>
                                            </p:txEl>
                                          </p:spTgt>
                                        </p:tgtEl>
                                        <p:attrNameLst>
                                          <p:attrName>style.visibility</p:attrName>
                                        </p:attrNameLst>
                                      </p:cBhvr>
                                      <p:to>
                                        <p:strVal val="visible"/>
                                      </p:to>
                                    </p:set>
                                    <p:animEffect transition="in" filter="checkerboard(across)">
                                      <p:cBhvr>
                                        <p:cTn id="17" dur="500"/>
                                        <p:tgtEl>
                                          <p:spTgt spid="2765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7652">
                                            <p:txEl>
                                              <p:pRg st="8" end="8"/>
                                            </p:txEl>
                                          </p:spTgt>
                                        </p:tgtEl>
                                        <p:attrNameLst>
                                          <p:attrName>style.visibility</p:attrName>
                                        </p:attrNameLst>
                                      </p:cBhvr>
                                      <p:to>
                                        <p:strVal val="visible"/>
                                      </p:to>
                                    </p:set>
                                    <p:anim calcmode="lin" valueType="num">
                                      <p:cBhvr additive="base">
                                        <p:cTn id="22" dur="500" fill="hold"/>
                                        <p:tgtEl>
                                          <p:spTgt spid="27652">
                                            <p:txEl>
                                              <p:pRg st="8" end="8"/>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765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a:extLst>
              <a:ext uri="{FF2B5EF4-FFF2-40B4-BE49-F238E27FC236}">
                <a16:creationId xmlns:a16="http://schemas.microsoft.com/office/drawing/2014/main" id="{03EC1525-9CE6-402C-8F40-D21122D059DB}"/>
              </a:ext>
            </a:extLst>
          </p:cNvPr>
          <p:cNvSpPr>
            <a:spLocks noChangeArrowheads="1"/>
          </p:cNvSpPr>
          <p:nvPr/>
        </p:nvSpPr>
        <p:spPr bwMode="auto">
          <a:xfrm>
            <a:off x="685800" y="381000"/>
            <a:ext cx="79248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GB" altLang="en-US" sz="2800" b="1"/>
              <a:t>Ignition Test</a:t>
            </a:r>
          </a:p>
          <a:p>
            <a:pPr eaLnBrk="1" hangingPunct="1">
              <a:lnSpc>
                <a:spcPct val="90000"/>
              </a:lnSpc>
            </a:pPr>
            <a:endParaRPr lang="en-US" altLang="en-US" sz="2800"/>
          </a:p>
          <a:p>
            <a:pPr eaLnBrk="1" hangingPunct="1">
              <a:lnSpc>
                <a:spcPct val="90000"/>
              </a:lnSpc>
            </a:pPr>
            <a:r>
              <a:rPr lang="en-GB" altLang="en-US" sz="2400"/>
              <a:t>Take an exactly weighed quantity (one gm) of sample in a  platinum crucible and keep it in a muffle furnace.  </a:t>
            </a:r>
          </a:p>
          <a:p>
            <a:pPr eaLnBrk="1" hangingPunct="1">
              <a:lnSpc>
                <a:spcPct val="90000"/>
              </a:lnSpc>
            </a:pPr>
            <a:endParaRPr lang="en-GB" altLang="en-US" sz="2400"/>
          </a:p>
          <a:p>
            <a:pPr eaLnBrk="1" hangingPunct="1">
              <a:lnSpc>
                <a:spcPct val="90000"/>
              </a:lnSpc>
            </a:pPr>
            <a:r>
              <a:rPr lang="en-GB" altLang="en-US" sz="2400"/>
              <a:t>Ignite it at temperature between 900-1000 </a:t>
            </a:r>
            <a:r>
              <a:rPr lang="en-GB" altLang="en-US" sz="2400" baseline="30000"/>
              <a:t>o</a:t>
            </a:r>
            <a:r>
              <a:rPr lang="en-GB" altLang="en-US" sz="2400"/>
              <a:t>C for one hour and then cool it to room temperature.</a:t>
            </a:r>
            <a:endParaRPr lang="en-US" altLang="en-US" sz="2400"/>
          </a:p>
          <a:p>
            <a:pPr eaLnBrk="1" hangingPunct="1">
              <a:lnSpc>
                <a:spcPct val="90000"/>
              </a:lnSpc>
            </a:pPr>
            <a:endParaRPr lang="en-GB" altLang="en-US" sz="2400"/>
          </a:p>
          <a:p>
            <a:pPr eaLnBrk="1" hangingPunct="1">
              <a:lnSpc>
                <a:spcPct val="90000"/>
              </a:lnSpc>
            </a:pPr>
            <a:r>
              <a:rPr lang="en-GB" altLang="en-US" sz="2400"/>
              <a:t>Weigh accurately and record the loss in weight on ignition and calculate the percentage of loss on ignition to the nearest 0.1.</a:t>
            </a:r>
            <a:endParaRPr lang="en-US" altLang="en-US" sz="2400"/>
          </a:p>
          <a:p>
            <a:pPr eaLnBrk="1" hangingPunct="1">
              <a:lnSpc>
                <a:spcPct val="90000"/>
              </a:lnSpc>
            </a:pPr>
            <a:endParaRPr lang="en-GB" altLang="en-US" sz="2400"/>
          </a:p>
          <a:p>
            <a:pPr eaLnBrk="1" hangingPunct="1">
              <a:lnSpc>
                <a:spcPct val="90000"/>
              </a:lnSpc>
            </a:pPr>
            <a:r>
              <a:rPr lang="en-GB" altLang="en-US" sz="2400"/>
              <a:t>Observe the colour on ignition and compare it with the initial colour (prior to ignition of the sample).</a:t>
            </a:r>
            <a:endParaRPr lang="en-US" altLang="en-US" sz="2400"/>
          </a:p>
          <a:p>
            <a:pPr eaLnBrk="1" hangingPunct="1">
              <a:lnSpc>
                <a:spcPct val="90000"/>
              </a:lnSpc>
            </a:pPr>
            <a:endParaRPr lang="en-GB" altLang="en-US" sz="2400"/>
          </a:p>
          <a:p>
            <a:pPr eaLnBrk="1" hangingPunct="1">
              <a:lnSpc>
                <a:spcPct val="90000"/>
              </a:lnSpc>
            </a:pPr>
            <a:r>
              <a:rPr lang="en-GB" altLang="en-US" sz="2400"/>
              <a:t>High ignition loss with change of colour generally indicates adulteration in cement but high ignition loss alone may be observed in some cases (compare with the standards for the cement in question)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8676">
                                            <p:txEl>
                                              <p:pRg st="2" end="2"/>
                                            </p:txEl>
                                          </p:spTgt>
                                        </p:tgtEl>
                                        <p:attrNameLst>
                                          <p:attrName>style.visibility</p:attrName>
                                        </p:attrNameLst>
                                      </p:cBhvr>
                                      <p:to>
                                        <p:strVal val="visible"/>
                                      </p:to>
                                    </p:set>
                                    <p:animEffect transition="in" filter="fade">
                                      <p:cBhvr>
                                        <p:cTn id="7" dur="1000"/>
                                        <p:tgtEl>
                                          <p:spTgt spid="28676">
                                            <p:txEl>
                                              <p:pRg st="2" end="2"/>
                                            </p:txEl>
                                          </p:spTgt>
                                        </p:tgtEl>
                                      </p:cBhvr>
                                    </p:animEffect>
                                    <p:anim calcmode="lin" valueType="num">
                                      <p:cBhvr>
                                        <p:cTn id="8" dur="1000" fill="hold"/>
                                        <p:tgtEl>
                                          <p:spTgt spid="2867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86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8676">
                                            <p:txEl>
                                              <p:pRg st="4" end="4"/>
                                            </p:txEl>
                                          </p:spTgt>
                                        </p:tgtEl>
                                        <p:attrNameLst>
                                          <p:attrName>style.visibility</p:attrName>
                                        </p:attrNameLst>
                                      </p:cBhvr>
                                      <p:to>
                                        <p:strVal val="visible"/>
                                      </p:to>
                                    </p:set>
                                    <p:animEffect transition="in" filter="blinds(horizontal)">
                                      <p:cBhvr>
                                        <p:cTn id="14" dur="500"/>
                                        <p:tgtEl>
                                          <p:spTgt spid="28676">
                                            <p:txEl>
                                              <p:pRg st="4" end="4"/>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28676">
                                            <p:txEl>
                                              <p:pRg st="6" end="6"/>
                                            </p:txEl>
                                          </p:spTgt>
                                        </p:tgtEl>
                                        <p:attrNameLst>
                                          <p:attrName>style.visibility</p:attrName>
                                        </p:attrNameLst>
                                      </p:cBhvr>
                                      <p:to>
                                        <p:strVal val="visible"/>
                                      </p:to>
                                    </p:set>
                                    <p:animEffect transition="in" filter="box(in)">
                                      <p:cBhvr>
                                        <p:cTn id="19" dur="500"/>
                                        <p:tgtEl>
                                          <p:spTgt spid="28676">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28676">
                                            <p:txEl>
                                              <p:pRg st="8" end="8"/>
                                            </p:txEl>
                                          </p:spTgt>
                                        </p:tgtEl>
                                        <p:attrNameLst>
                                          <p:attrName>style.visibility</p:attrName>
                                        </p:attrNameLst>
                                      </p:cBhvr>
                                      <p:to>
                                        <p:strVal val="visible"/>
                                      </p:to>
                                    </p:set>
                                    <p:animEffect transition="in" filter="checkerboard(across)">
                                      <p:cBhvr>
                                        <p:cTn id="24" dur="500"/>
                                        <p:tgtEl>
                                          <p:spTgt spid="28676">
                                            <p:txEl>
                                              <p:pRg st="8" end="8"/>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8676">
                                            <p:txEl>
                                              <p:pRg st="10" end="10"/>
                                            </p:txEl>
                                          </p:spTgt>
                                        </p:tgtEl>
                                        <p:attrNameLst>
                                          <p:attrName>style.visibility</p:attrName>
                                        </p:attrNameLst>
                                      </p:cBhvr>
                                      <p:to>
                                        <p:strVal val="visible"/>
                                      </p:to>
                                    </p:set>
                                    <p:anim calcmode="lin" valueType="num">
                                      <p:cBhvr additive="base">
                                        <p:cTn id="29" dur="500" fill="hold"/>
                                        <p:tgtEl>
                                          <p:spTgt spid="28676">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67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a:extLst>
              <a:ext uri="{FF2B5EF4-FFF2-40B4-BE49-F238E27FC236}">
                <a16:creationId xmlns:a16="http://schemas.microsoft.com/office/drawing/2014/main" id="{9672713C-9AA5-4286-A6B9-20E2639520D8}"/>
              </a:ext>
            </a:extLst>
          </p:cNvPr>
          <p:cNvSpPr>
            <a:spLocks noChangeArrowheads="1"/>
          </p:cNvSpPr>
          <p:nvPr/>
        </p:nvSpPr>
        <p:spPr bwMode="auto">
          <a:xfrm>
            <a:off x="838200" y="457200"/>
            <a:ext cx="75438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10000"/>
              </a:lnSpc>
            </a:pPr>
            <a:r>
              <a:rPr lang="en-GB" altLang="en-US" sz="3200" b="1"/>
              <a:t>Compressive Strength Test</a:t>
            </a:r>
            <a:r>
              <a:rPr lang="en-GB" altLang="en-US" sz="3200"/>
              <a:t>	</a:t>
            </a:r>
          </a:p>
          <a:p>
            <a:pPr eaLnBrk="1" hangingPunct="1">
              <a:lnSpc>
                <a:spcPct val="110000"/>
              </a:lnSpc>
            </a:pPr>
            <a:endParaRPr lang="en-US" altLang="en-US" sz="3200"/>
          </a:p>
          <a:p>
            <a:pPr eaLnBrk="1" hangingPunct="1">
              <a:lnSpc>
                <a:spcPct val="110000"/>
              </a:lnSpc>
            </a:pPr>
            <a:r>
              <a:rPr lang="en-GB" altLang="en-US" sz="2400" i="1"/>
              <a:t>This test is carried out in three steps given as below</a:t>
            </a:r>
            <a:r>
              <a:rPr lang="en-GB" altLang="en-US" sz="2400"/>
              <a:t>:</a:t>
            </a:r>
            <a:endParaRPr lang="en-US" altLang="en-US" sz="2400"/>
          </a:p>
          <a:p>
            <a:pPr eaLnBrk="1" hangingPunct="1">
              <a:lnSpc>
                <a:spcPct val="110000"/>
              </a:lnSpc>
            </a:pPr>
            <a:endParaRPr lang="en-GB" altLang="en-US" sz="2400" b="1"/>
          </a:p>
          <a:p>
            <a:pPr eaLnBrk="1" hangingPunct="1">
              <a:lnSpc>
                <a:spcPct val="110000"/>
              </a:lnSpc>
            </a:pPr>
            <a:r>
              <a:rPr lang="en-GB" altLang="en-US" sz="2400" b="1"/>
              <a:t>Determination of Standard Consistency</a:t>
            </a:r>
          </a:p>
          <a:p>
            <a:pPr eaLnBrk="1" hangingPunct="1">
              <a:lnSpc>
                <a:spcPct val="110000"/>
              </a:lnSpc>
            </a:pPr>
            <a:endParaRPr lang="en-US" altLang="en-US" sz="2400"/>
          </a:p>
          <a:p>
            <a:pPr eaLnBrk="1" hangingPunct="1">
              <a:lnSpc>
                <a:spcPct val="110000"/>
              </a:lnSpc>
            </a:pPr>
            <a:r>
              <a:rPr lang="en-GB" altLang="en-US" sz="2400"/>
              <a:t>Before determining compressive strength of cement, standard consistency of cement sample i.e. amount of </a:t>
            </a:r>
          </a:p>
          <a:p>
            <a:pPr eaLnBrk="1" hangingPunct="1">
              <a:lnSpc>
                <a:spcPct val="110000"/>
              </a:lnSpc>
            </a:pPr>
            <a:r>
              <a:rPr lang="en-GB" altLang="en-US" sz="2400"/>
              <a:t>water required to prepare the paste for cube is determined.  </a:t>
            </a:r>
          </a:p>
          <a:p>
            <a:pPr eaLnBrk="1" hangingPunct="1">
              <a:lnSpc>
                <a:spcPct val="110000"/>
              </a:lnSpc>
            </a:pPr>
            <a:endParaRPr lang="en-GB" altLang="en-US" sz="2400"/>
          </a:p>
          <a:p>
            <a:pPr eaLnBrk="1" hangingPunct="1">
              <a:lnSpc>
                <a:spcPct val="110000"/>
              </a:lnSpc>
            </a:pPr>
            <a:r>
              <a:rPr lang="en-GB" altLang="en-US" sz="2400"/>
              <a:t>The standard consistency of a cement paste is defined as that consistency which will permit the  </a:t>
            </a:r>
            <a:r>
              <a:rPr lang="en-GB" altLang="en-US" sz="2400" i="1"/>
              <a:t>Vicat plunger</a:t>
            </a:r>
            <a:r>
              <a:rPr lang="en-GB" altLang="en-US" sz="2400"/>
              <a:t> to penetrate to a point 5 to 7 mm from the bottom of the Vicat mould when the cement is tested.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5">
                                            <p:txEl>
                                              <p:pRg st="2" end="2"/>
                                            </p:txEl>
                                          </p:spTgt>
                                        </p:tgtEl>
                                        <p:attrNameLst>
                                          <p:attrName>style.visibility</p:attrName>
                                        </p:attrNameLst>
                                      </p:cBhvr>
                                      <p:to>
                                        <p:strVal val="visible"/>
                                      </p:to>
                                    </p:set>
                                    <p:animEffect transition="in" filter="fade">
                                      <p:cBhvr>
                                        <p:cTn id="7" dur="1000"/>
                                        <p:tgtEl>
                                          <p:spTgt spid="35845">
                                            <p:txEl>
                                              <p:pRg st="2" end="2"/>
                                            </p:txEl>
                                          </p:spTgt>
                                        </p:tgtEl>
                                      </p:cBhvr>
                                    </p:animEffect>
                                    <p:anim calcmode="lin" valueType="num">
                                      <p:cBhvr>
                                        <p:cTn id="8" dur="1000" fill="hold"/>
                                        <p:tgtEl>
                                          <p:spTgt spid="3584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58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5845">
                                            <p:txEl>
                                              <p:pRg st="4" end="4"/>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5845">
                                            <p:txEl>
                                              <p:pRg st="6" end="6"/>
                                            </p:txEl>
                                          </p:spTgt>
                                        </p:tgtEl>
                                        <p:attrNameLst>
                                          <p:attrName>style.visibility</p:attrName>
                                        </p:attrNameLst>
                                      </p:cBhvr>
                                      <p:to>
                                        <p:strVal val="visible"/>
                                      </p:to>
                                    </p:set>
                                    <p:animEffect transition="in" filter="box(in)">
                                      <p:cBhvr>
                                        <p:cTn id="18" dur="500"/>
                                        <p:tgtEl>
                                          <p:spTgt spid="35845">
                                            <p:txEl>
                                              <p:pRg st="6" end="6"/>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5845">
                                            <p:txEl>
                                              <p:pRg st="7" end="7"/>
                                            </p:txEl>
                                          </p:spTgt>
                                        </p:tgtEl>
                                        <p:attrNameLst>
                                          <p:attrName>style.visibility</p:attrName>
                                        </p:attrNameLst>
                                      </p:cBhvr>
                                      <p:to>
                                        <p:strVal val="visible"/>
                                      </p:to>
                                    </p:set>
                                    <p:animEffect transition="in" filter="box(in)">
                                      <p:cBhvr>
                                        <p:cTn id="21" dur="500"/>
                                        <p:tgtEl>
                                          <p:spTgt spid="35845">
                                            <p:txEl>
                                              <p:pRg st="7" end="7"/>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35845">
                                            <p:txEl>
                                              <p:pRg st="9" end="9"/>
                                            </p:txEl>
                                          </p:spTgt>
                                        </p:tgtEl>
                                        <p:attrNameLst>
                                          <p:attrName>style.visibility</p:attrName>
                                        </p:attrNameLst>
                                      </p:cBhvr>
                                      <p:to>
                                        <p:strVal val="visible"/>
                                      </p:to>
                                    </p:set>
                                    <p:animEffect transition="in" filter="diamond(in)">
                                      <p:cBhvr>
                                        <p:cTn id="26" dur="2000"/>
                                        <p:tgtEl>
                                          <p:spTgt spid="3584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vicat">
            <a:extLst>
              <a:ext uri="{FF2B5EF4-FFF2-40B4-BE49-F238E27FC236}">
                <a16:creationId xmlns:a16="http://schemas.microsoft.com/office/drawing/2014/main" id="{8FFA476A-FB96-4AE3-AA72-695AE8F38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57200"/>
            <a:ext cx="2089150"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Rectangle 5">
            <a:extLst>
              <a:ext uri="{FF2B5EF4-FFF2-40B4-BE49-F238E27FC236}">
                <a16:creationId xmlns:a16="http://schemas.microsoft.com/office/drawing/2014/main" id="{D9B64302-2461-4D32-9103-18EC3B81A79E}"/>
              </a:ext>
            </a:extLst>
          </p:cNvPr>
          <p:cNvSpPr>
            <a:spLocks noChangeArrowheads="1"/>
          </p:cNvSpPr>
          <p:nvPr/>
        </p:nvSpPr>
        <p:spPr bwMode="auto">
          <a:xfrm>
            <a:off x="2895600" y="6096000"/>
            <a:ext cx="1982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b="1">
                <a:cs typeface="Times New Roman" panose="02020603050405020304" pitchFamily="18" charset="0"/>
              </a:rPr>
              <a:t>Vicat Apparatus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diamond(in)">
                                      <p:cBhvr>
                                        <p:cTn id="7" dur="2000"/>
                                        <p:tgtEl>
                                          <p:spTgt spid="13107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1077"/>
                                        </p:tgtEl>
                                        <p:attrNameLst>
                                          <p:attrName>style.visibility</p:attrName>
                                        </p:attrNameLst>
                                      </p:cBhvr>
                                      <p:to>
                                        <p:strVal val="visible"/>
                                      </p:to>
                                    </p:set>
                                    <p:animEffect transition="in" filter="diamond(in)">
                                      <p:cBhvr>
                                        <p:cTn id="10" dur="20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6D0C51C9-8148-4773-A4F3-5BC6F85F01EE}"/>
              </a:ext>
            </a:extLst>
          </p:cNvPr>
          <p:cNvSpPr>
            <a:spLocks noChangeArrowheads="1"/>
          </p:cNvSpPr>
          <p:nvPr/>
        </p:nvSpPr>
        <p:spPr bwMode="auto">
          <a:xfrm>
            <a:off x="609600" y="317500"/>
            <a:ext cx="76962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110000"/>
              </a:lnSpc>
            </a:pPr>
            <a:r>
              <a:rPr lang="en-GB" altLang="en-US" b="1" i="1"/>
              <a:t>Determination of Standard Consistency (contd.)</a:t>
            </a:r>
          </a:p>
          <a:p>
            <a:pPr eaLnBrk="1" hangingPunct="1">
              <a:lnSpc>
                <a:spcPct val="0"/>
              </a:lnSpc>
            </a:pPr>
            <a:endParaRPr lang="en-GB" altLang="en-US" sz="2400"/>
          </a:p>
          <a:p>
            <a:pPr eaLnBrk="1" hangingPunct="1"/>
            <a:r>
              <a:rPr lang="en-GB" altLang="en-US" sz="2400"/>
              <a:t>Take 400g of cement sample (representative sample) in a wide metallic pot or on a metallic sheet where gauging is easily possible. </a:t>
            </a:r>
          </a:p>
          <a:p>
            <a:pPr eaLnBrk="1" hangingPunct="1"/>
            <a:endParaRPr lang="en-GB" altLang="en-US" sz="2400"/>
          </a:p>
          <a:p>
            <a:pPr eaLnBrk="1" hangingPunct="1"/>
            <a:r>
              <a:rPr lang="en-GB" altLang="en-US" sz="2400"/>
              <a:t>Add measured amount of water into it and prepare paste by gauging it within 3 to 5 minutes.  </a:t>
            </a:r>
            <a:r>
              <a:rPr lang="en-GB" altLang="en-US" sz="2400" i="1"/>
              <a:t>(The gauging shall be completed before any sign of setting occurs. The gauging time shall be counted from the time of adding water to dry cement until commencing to fill the mould).</a:t>
            </a:r>
            <a:r>
              <a:rPr lang="en-GB" altLang="en-US" sz="2400"/>
              <a:t> </a:t>
            </a:r>
          </a:p>
          <a:p>
            <a:pPr eaLnBrk="1" hangingPunct="1"/>
            <a:endParaRPr lang="en-GB" altLang="en-US" sz="2400"/>
          </a:p>
          <a:p>
            <a:pPr eaLnBrk="1" hangingPunct="1"/>
            <a:r>
              <a:rPr lang="en-GB" altLang="en-US" sz="2400"/>
              <a:t>Apply petroleum jelly to the inner surface of </a:t>
            </a:r>
          </a:p>
          <a:p>
            <a:pPr eaLnBrk="1" hangingPunct="1"/>
            <a:r>
              <a:rPr lang="en-GB" altLang="en-US" sz="2400"/>
              <a:t>Vicat mould and base plate.  </a:t>
            </a:r>
          </a:p>
          <a:p>
            <a:pPr eaLnBrk="1" hangingPunct="1"/>
            <a:endParaRPr lang="en-GB" altLang="en-US" sz="2400"/>
          </a:p>
          <a:p>
            <a:pPr eaLnBrk="1" hangingPunct="1"/>
            <a:r>
              <a:rPr lang="en-GB" altLang="en-US" sz="2400"/>
              <a:t>Fill the Vicat mould resting upon a non-porous plate with the paste after completely filling the mould, smooth the surface of paste using gauging trowel blade.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8">
                                            <p:txEl>
                                              <p:pRg st="4" end="4"/>
                                            </p:txEl>
                                          </p:spTgt>
                                        </p:tgtEl>
                                        <p:attrNameLst>
                                          <p:attrName>style.visibility</p:attrName>
                                        </p:attrNameLst>
                                      </p:cBhvr>
                                      <p:to>
                                        <p:strVal val="visible"/>
                                      </p:to>
                                    </p:set>
                                    <p:animEffect transition="in" filter="blinds(horizontal)">
                                      <p:cBhvr>
                                        <p:cTn id="7" dur="500"/>
                                        <p:tgtEl>
                                          <p:spTgt spid="36868">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868">
                                            <p:txEl>
                                              <p:pRg st="6" end="6"/>
                                            </p:txEl>
                                          </p:spTgt>
                                        </p:tgtEl>
                                        <p:attrNameLst>
                                          <p:attrName>style.visibility</p:attrName>
                                        </p:attrNameLst>
                                      </p:cBhvr>
                                      <p:to>
                                        <p:strVal val="visible"/>
                                      </p:to>
                                    </p:set>
                                    <p:animEffect transition="in" filter="box(in)">
                                      <p:cBhvr>
                                        <p:cTn id="12" dur="500"/>
                                        <p:tgtEl>
                                          <p:spTgt spid="36868">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6868">
                                            <p:txEl>
                                              <p:pRg st="7" end="7"/>
                                            </p:txEl>
                                          </p:spTgt>
                                        </p:tgtEl>
                                        <p:attrNameLst>
                                          <p:attrName>style.visibility</p:attrName>
                                        </p:attrNameLst>
                                      </p:cBhvr>
                                      <p:to>
                                        <p:strVal val="visible"/>
                                      </p:to>
                                    </p:set>
                                    <p:animEffect transition="in" filter="box(in)">
                                      <p:cBhvr>
                                        <p:cTn id="15" dur="500"/>
                                        <p:tgtEl>
                                          <p:spTgt spid="36868">
                                            <p:txEl>
                                              <p:pRg st="7" end="7"/>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6868">
                                            <p:txEl>
                                              <p:pRg st="9" end="9"/>
                                            </p:txEl>
                                          </p:spTgt>
                                        </p:tgtEl>
                                        <p:attrNameLst>
                                          <p:attrName>style.visibility</p:attrName>
                                        </p:attrNameLst>
                                      </p:cBhvr>
                                      <p:to>
                                        <p:strVal val="visible"/>
                                      </p:to>
                                    </p:set>
                                    <p:anim calcmode="lin" valueType="num">
                                      <p:cBhvr additive="base">
                                        <p:cTn id="20" dur="500" fill="hold"/>
                                        <p:tgtEl>
                                          <p:spTgt spid="36868">
                                            <p:txEl>
                                              <p:pRg st="9" end="9"/>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686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BE MOULDS">
            <a:extLst>
              <a:ext uri="{FF2B5EF4-FFF2-40B4-BE49-F238E27FC236}">
                <a16:creationId xmlns:a16="http://schemas.microsoft.com/office/drawing/2014/main" id="{80A3756C-0396-43E3-A801-B75299ED4A92}"/>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5750" y="1143000"/>
            <a:ext cx="1771650" cy="1430338"/>
          </a:xfrm>
          <a:noFill/>
        </p:spPr>
      </p:pic>
      <p:sp>
        <p:nvSpPr>
          <p:cNvPr id="51203" name="Rectangle 3">
            <a:extLst>
              <a:ext uri="{FF2B5EF4-FFF2-40B4-BE49-F238E27FC236}">
                <a16:creationId xmlns:a16="http://schemas.microsoft.com/office/drawing/2014/main" id="{F1D18B42-F7F7-4466-A1F7-6D804253A12D}"/>
              </a:ext>
            </a:extLst>
          </p:cNvPr>
          <p:cNvSpPr>
            <a:spLocks noChangeArrowheads="1"/>
          </p:cNvSpPr>
          <p:nvPr/>
        </p:nvSpPr>
        <p:spPr bwMode="auto">
          <a:xfrm>
            <a:off x="381000" y="381000"/>
            <a:ext cx="159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a:cs typeface="Times New Roman" panose="02020603050405020304" pitchFamily="18" charset="0"/>
              </a:rPr>
              <a:t>Cube moulds </a:t>
            </a:r>
          </a:p>
        </p:txBody>
      </p:sp>
      <p:pic>
        <p:nvPicPr>
          <p:cNvPr id="133124" name="Picture 4" descr="CYLINDRICAL MOULDS">
            <a:extLst>
              <a:ext uri="{FF2B5EF4-FFF2-40B4-BE49-F238E27FC236}">
                <a16:creationId xmlns:a16="http://schemas.microsoft.com/office/drawing/2014/main" id="{633804EC-D977-41D4-ADA6-621819BA178B}"/>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19800" y="609600"/>
            <a:ext cx="1509713" cy="1952625"/>
          </a:xfrm>
          <a:noFill/>
        </p:spPr>
      </p:pic>
      <p:sp>
        <p:nvSpPr>
          <p:cNvPr id="133125" name="Rectangle 5">
            <a:extLst>
              <a:ext uri="{FF2B5EF4-FFF2-40B4-BE49-F238E27FC236}">
                <a16:creationId xmlns:a16="http://schemas.microsoft.com/office/drawing/2014/main" id="{BACFA8C1-5280-4500-AC34-F069CDDB450E}"/>
              </a:ext>
            </a:extLst>
          </p:cNvPr>
          <p:cNvSpPr>
            <a:spLocks noChangeArrowheads="1"/>
          </p:cNvSpPr>
          <p:nvPr/>
        </p:nvSpPr>
        <p:spPr bwMode="auto">
          <a:xfrm>
            <a:off x="5791200" y="228600"/>
            <a:ext cx="2197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a:cs typeface="Times New Roman" panose="02020603050405020304" pitchFamily="18" charset="0"/>
              </a:rPr>
              <a:t>Cylindrical moulds </a:t>
            </a:r>
            <a:endParaRPr lang="en-US" altLang="en-US" sz="1000">
              <a:latin typeface="Arial" panose="020B0604020202020204" pitchFamily="34" charset="0"/>
              <a:cs typeface="Arial" panose="020B0604020202020204" pitchFamily="34" charset="0"/>
            </a:endParaRPr>
          </a:p>
        </p:txBody>
      </p:sp>
      <p:sp>
        <p:nvSpPr>
          <p:cNvPr id="133126" name="Rectangle 6">
            <a:extLst>
              <a:ext uri="{FF2B5EF4-FFF2-40B4-BE49-F238E27FC236}">
                <a16:creationId xmlns:a16="http://schemas.microsoft.com/office/drawing/2014/main" id="{09589CD1-E432-4720-85D7-BD4C973B9357}"/>
              </a:ext>
            </a:extLst>
          </p:cNvPr>
          <p:cNvSpPr>
            <a:spLocks noChangeArrowheads="1"/>
          </p:cNvSpPr>
          <p:nvPr/>
        </p:nvSpPr>
        <p:spPr bwMode="auto">
          <a:xfrm>
            <a:off x="152400" y="2981325"/>
            <a:ext cx="38862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70000"/>
              </a:lnSpc>
            </a:pPr>
            <a:r>
              <a:rPr lang="en-US" altLang="en-US" sz="2000" b="1">
                <a:cs typeface="Times New Roman" panose="02020603050405020304" pitchFamily="18" charset="0"/>
              </a:rPr>
              <a:t>Specifications </a:t>
            </a:r>
            <a:r>
              <a:rPr lang="en-US" altLang="en-US" sz="2000">
                <a:cs typeface="Times New Roman" panose="02020603050405020304" pitchFamily="18" charset="0"/>
              </a:rPr>
              <a:t>: These are available in different sizes and are made according to Indian and British standards. </a:t>
            </a:r>
          </a:p>
          <a:p>
            <a:pPr eaLnBrk="1" hangingPunct="1">
              <a:lnSpc>
                <a:spcPct val="70000"/>
              </a:lnSpc>
            </a:pPr>
            <a:br>
              <a:rPr lang="en-US" altLang="en-US" sz="2000">
                <a:cs typeface="Times New Roman" panose="02020603050405020304" pitchFamily="18" charset="0"/>
              </a:rPr>
            </a:br>
            <a:r>
              <a:rPr lang="en-US" altLang="en-US" sz="2000">
                <a:cs typeface="Times New Roman" panose="02020603050405020304" pitchFamily="18" charset="0"/>
              </a:rPr>
              <a:t>For the metric size cube moulds, the faces are machined flat to 0.02mm accuracy and finished to within 0.02mm. </a:t>
            </a:r>
          </a:p>
          <a:p>
            <a:pPr eaLnBrk="1" hangingPunct="1">
              <a:lnSpc>
                <a:spcPct val="70000"/>
              </a:lnSpc>
            </a:pPr>
            <a:endParaRPr lang="en-US" altLang="en-US" sz="2000">
              <a:cs typeface="Times New Roman" panose="02020603050405020304" pitchFamily="18" charset="0"/>
            </a:endParaRPr>
          </a:p>
          <a:p>
            <a:pPr eaLnBrk="1" hangingPunct="1">
              <a:lnSpc>
                <a:spcPct val="70000"/>
              </a:lnSpc>
            </a:pPr>
            <a:r>
              <a:rPr lang="en-US" altLang="en-US" sz="2000">
                <a:cs typeface="Times New Roman" panose="02020603050405020304" pitchFamily="18" charset="0"/>
              </a:rPr>
              <a:t>For the inch size moulds, the faces are machined flat to 0.01 inches and finished to within 0.01 in. </a:t>
            </a:r>
          </a:p>
          <a:p>
            <a:pPr eaLnBrk="1" hangingPunct="1">
              <a:lnSpc>
                <a:spcPct val="70000"/>
              </a:lnSpc>
            </a:pPr>
            <a:endParaRPr lang="en-US" altLang="en-US" sz="2000">
              <a:cs typeface="Times New Roman" panose="02020603050405020304" pitchFamily="18" charset="0"/>
            </a:endParaRPr>
          </a:p>
          <a:p>
            <a:pPr eaLnBrk="1" hangingPunct="1">
              <a:lnSpc>
                <a:spcPct val="70000"/>
              </a:lnSpc>
            </a:pPr>
            <a:r>
              <a:rPr lang="en-US" altLang="en-US" sz="2000">
                <a:cs typeface="Times New Roman" panose="02020603050405020304" pitchFamily="18" charset="0"/>
              </a:rPr>
              <a:t>All moulds are supplied complete with base plate.</a:t>
            </a:r>
          </a:p>
        </p:txBody>
      </p:sp>
      <p:sp>
        <p:nvSpPr>
          <p:cNvPr id="133127" name="Rectangle 7">
            <a:extLst>
              <a:ext uri="{FF2B5EF4-FFF2-40B4-BE49-F238E27FC236}">
                <a16:creationId xmlns:a16="http://schemas.microsoft.com/office/drawing/2014/main" id="{93706EE6-9AD9-46B2-B356-91AF5DA726F0}"/>
              </a:ext>
            </a:extLst>
          </p:cNvPr>
          <p:cNvSpPr>
            <a:spLocks noChangeArrowheads="1"/>
          </p:cNvSpPr>
          <p:nvPr/>
        </p:nvSpPr>
        <p:spPr bwMode="auto">
          <a:xfrm>
            <a:off x="5105400" y="2971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70000"/>
              </a:lnSpc>
            </a:pPr>
            <a:r>
              <a:rPr lang="en-US" altLang="en-US" sz="2000">
                <a:cs typeface="Times New Roman" panose="02020603050405020304" pitchFamily="18" charset="0"/>
              </a:rPr>
              <a:t>For testing concrete cylinders for compressive strength tests.</a:t>
            </a:r>
            <a:br>
              <a:rPr lang="en-US" altLang="en-US" sz="2000">
                <a:cs typeface="Times New Roman" panose="02020603050405020304" pitchFamily="18" charset="0"/>
              </a:rPr>
            </a:br>
            <a:r>
              <a:rPr lang="en-US" altLang="en-US" sz="2000" b="1">
                <a:cs typeface="Times New Roman" panose="02020603050405020304" pitchFamily="18" charset="0"/>
              </a:rPr>
              <a:t>Salient Features</a:t>
            </a:r>
            <a:endParaRPr lang="en-US" altLang="en-US" sz="2000">
              <a:cs typeface="Times New Roman" panose="02020603050405020304" pitchFamily="18" charset="0"/>
            </a:endParaRPr>
          </a:p>
          <a:p>
            <a:pPr eaLnBrk="1" hangingPunct="1">
              <a:lnSpc>
                <a:spcPct val="70000"/>
              </a:lnSpc>
            </a:pPr>
            <a:r>
              <a:rPr lang="en-US" altLang="en-US" sz="2000" b="1">
                <a:cs typeface="Times New Roman" panose="02020603050405020304" pitchFamily="18" charset="0"/>
              </a:rPr>
              <a:t>Specifications </a:t>
            </a:r>
            <a:r>
              <a:rPr lang="en-US" altLang="en-US" sz="2000">
                <a:cs typeface="Times New Roman" panose="02020603050405020304" pitchFamily="18" charset="0"/>
              </a:rPr>
              <a:t>: The moulds is split vertically into two parts. </a:t>
            </a:r>
          </a:p>
          <a:p>
            <a:pPr eaLnBrk="1" hangingPunct="1">
              <a:lnSpc>
                <a:spcPct val="70000"/>
              </a:lnSpc>
            </a:pPr>
            <a:endParaRPr lang="en-US" altLang="en-US" sz="2000">
              <a:cs typeface="Times New Roman" panose="02020603050405020304" pitchFamily="18" charset="0"/>
            </a:endParaRPr>
          </a:p>
          <a:p>
            <a:pPr eaLnBrk="1" hangingPunct="1">
              <a:lnSpc>
                <a:spcPct val="70000"/>
              </a:lnSpc>
            </a:pPr>
            <a:r>
              <a:rPr lang="en-US" altLang="en-US" sz="2000">
                <a:cs typeface="Times New Roman" panose="02020603050405020304" pitchFamily="18" charset="0"/>
              </a:rPr>
              <a:t>The mean internal diameter is within 0.2mm and height is within 1mm. The ends are machined to 0.05. </a:t>
            </a:r>
          </a:p>
          <a:p>
            <a:pPr eaLnBrk="1" hangingPunct="1">
              <a:lnSpc>
                <a:spcPct val="70000"/>
              </a:lnSpc>
            </a:pPr>
            <a:endParaRPr lang="en-US" altLang="en-US" sz="2000">
              <a:cs typeface="Times New Roman" panose="02020603050405020304" pitchFamily="18" charset="0"/>
            </a:endParaRPr>
          </a:p>
          <a:p>
            <a:pPr eaLnBrk="1" hangingPunct="1">
              <a:lnSpc>
                <a:spcPct val="70000"/>
              </a:lnSpc>
            </a:pPr>
            <a:r>
              <a:rPr lang="en-US" altLang="en-US" sz="2000">
                <a:cs typeface="Times New Roman" panose="02020603050405020304" pitchFamily="18" charset="0"/>
              </a:rPr>
              <a:t>The base plate and top plate are machined flat to 0.03mm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33126"/>
                                        </p:tgtEl>
                                        <p:attrNameLst>
                                          <p:attrName>style.visibility</p:attrName>
                                        </p:attrNameLst>
                                      </p:cBhvr>
                                      <p:to>
                                        <p:strVal val="visible"/>
                                      </p:to>
                                    </p:set>
                                    <p:animEffect transition="in" filter="diamond(out)">
                                      <p:cBhvr>
                                        <p:cTn id="7" dur="2000"/>
                                        <p:tgtEl>
                                          <p:spTgt spid="133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124"/>
                                        </p:tgtEl>
                                        <p:attrNameLst>
                                          <p:attrName>style.visibility</p:attrName>
                                        </p:attrNameLst>
                                      </p:cBhvr>
                                      <p:to>
                                        <p:strVal val="visible"/>
                                      </p:to>
                                    </p:set>
                                    <p:animEffect transition="in" filter="box(in)">
                                      <p:cBhvr>
                                        <p:cTn id="12" dur="500"/>
                                        <p:tgtEl>
                                          <p:spTgt spid="13312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3125"/>
                                        </p:tgtEl>
                                        <p:attrNameLst>
                                          <p:attrName>style.visibility</p:attrName>
                                        </p:attrNameLst>
                                      </p:cBhvr>
                                      <p:to>
                                        <p:strVal val="visible"/>
                                      </p:to>
                                    </p:set>
                                    <p:animEffect transition="in" filter="box(in)">
                                      <p:cBhvr>
                                        <p:cTn id="15" dur="500"/>
                                        <p:tgtEl>
                                          <p:spTgt spid="1331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33127"/>
                                        </p:tgtEl>
                                        <p:attrNameLst>
                                          <p:attrName>style.visibility</p:attrName>
                                        </p:attrNameLst>
                                      </p:cBhvr>
                                      <p:to>
                                        <p:strVal val="visible"/>
                                      </p:to>
                                    </p:set>
                                    <p:animEffect transition="in" filter="checkerboard(across)">
                                      <p:cBhvr>
                                        <p:cTn id="20" dur="500"/>
                                        <p:tgtEl>
                                          <p:spTgt spid="13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P spid="133126" grpId="0"/>
      <p:bldP spid="133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EA185FC2-6A00-4F23-981E-C3C9E2D6D2BC}"/>
              </a:ext>
            </a:extLst>
          </p:cNvPr>
          <p:cNvSpPr>
            <a:spLocks noChangeArrowheads="1"/>
          </p:cNvSpPr>
          <p:nvPr/>
        </p:nvSpPr>
        <p:spPr bwMode="auto">
          <a:xfrm>
            <a:off x="457200" y="103188"/>
            <a:ext cx="83058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4400">
                <a:ea typeface="SimSun" panose="02010600030101010101" pitchFamily="2" charset="-122"/>
              </a:rPr>
              <a:t>Pozzolana</a:t>
            </a:r>
            <a:endParaRPr lang="en-US" altLang="zh-CN" sz="5400">
              <a:ea typeface="SimSun" panose="02010600030101010101" pitchFamily="2" charset="-122"/>
            </a:endParaRPr>
          </a:p>
          <a:p>
            <a:pPr eaLnBrk="1" hangingPunct="1"/>
            <a:r>
              <a:rPr lang="en-US" altLang="zh-CN" sz="2400">
                <a:ea typeface="SimSun" panose="02010600030101010101" pitchFamily="2" charset="-122"/>
              </a:rPr>
              <a:t>Pozzolana,  also known as </a:t>
            </a:r>
            <a:r>
              <a:rPr lang="en-US" altLang="zh-CN" sz="2400" b="1">
                <a:ea typeface="SimSun" panose="02010600030101010101" pitchFamily="2" charset="-122"/>
              </a:rPr>
              <a:t>pozzolanic ash</a:t>
            </a:r>
            <a:r>
              <a:rPr lang="en-US" altLang="zh-CN" sz="2400">
                <a:ea typeface="SimSun" panose="02010600030101010101" pitchFamily="2" charset="-122"/>
              </a:rPr>
              <a:t>,   is  a  fine,  sandy volcanic ash, originally discovered and dug in Italy at </a:t>
            </a:r>
            <a:r>
              <a:rPr lang="en-US" altLang="zh-CN" sz="2400" i="1">
                <a:ea typeface="SimSun" panose="02010600030101010101" pitchFamily="2" charset="-122"/>
              </a:rPr>
              <a:t>Pozzuoli</a:t>
            </a:r>
            <a:r>
              <a:rPr lang="en-US" altLang="zh-CN" sz="2400">
                <a:ea typeface="SimSun" panose="02010600030101010101" pitchFamily="2" charset="-122"/>
              </a:rPr>
              <a:t>. </a:t>
            </a:r>
          </a:p>
          <a:p>
            <a:pPr eaLnBrk="1" hangingPunct="1"/>
            <a:r>
              <a:rPr lang="en-US" altLang="zh-CN" sz="2400">
                <a:ea typeface="SimSun" panose="02010600030101010101" pitchFamily="2" charset="-122"/>
              </a:rPr>
              <a:t>It is found in all the volcanic areas of Italy in various colours: black, white, grey and red. </a:t>
            </a:r>
          </a:p>
          <a:p>
            <a:pPr eaLnBrk="1" hangingPunct="1"/>
            <a:endParaRPr lang="en-US" altLang="zh-CN" sz="2400">
              <a:ea typeface="SimSun" panose="02010600030101010101" pitchFamily="2" charset="-122"/>
            </a:endParaRPr>
          </a:p>
          <a:p>
            <a:pPr eaLnBrk="1" hangingPunct="1"/>
            <a:r>
              <a:rPr lang="en-US" altLang="zh-CN" sz="2400">
                <a:ea typeface="SimSun" panose="02010600030101010101" pitchFamily="2" charset="-122"/>
              </a:rPr>
              <a:t>Pozzolana is a siliceous and aluminous material which reacts with calcium hydroxide in the presence of water to form compounds possessing cementitious properties at room temperature. </a:t>
            </a:r>
          </a:p>
          <a:p>
            <a:pPr eaLnBrk="1" hangingPunct="1"/>
            <a:endParaRPr lang="en-US" altLang="zh-CN" sz="2400">
              <a:ea typeface="SimSun" panose="02010600030101010101" pitchFamily="2" charset="-122"/>
            </a:endParaRPr>
          </a:p>
          <a:p>
            <a:pPr eaLnBrk="1" hangingPunct="1"/>
            <a:r>
              <a:rPr lang="en-US" altLang="zh-CN" sz="2400">
                <a:ea typeface="SimSun" panose="02010600030101010101" pitchFamily="2" charset="-122"/>
              </a:rPr>
              <a:t>Finely ground and </a:t>
            </a:r>
            <a:r>
              <a:rPr lang="en-US" altLang="zh-CN" sz="2400" b="1">
                <a:ea typeface="SimSun" panose="02010600030101010101" pitchFamily="2" charset="-122"/>
              </a:rPr>
              <a:t>mixed with lime it creates a hydraulic</a:t>
            </a:r>
            <a:r>
              <a:rPr lang="en-US" altLang="zh-CN" sz="2400">
                <a:ea typeface="SimSun" panose="02010600030101010101" pitchFamily="2" charset="-122"/>
              </a:rPr>
              <a:t> </a:t>
            </a:r>
            <a:r>
              <a:rPr lang="en-US" altLang="zh-CN" sz="2400" b="1">
                <a:ea typeface="SimSun" panose="02010600030101010101" pitchFamily="2" charset="-122"/>
              </a:rPr>
              <a:t>cement</a:t>
            </a:r>
            <a:r>
              <a:rPr lang="en-US" altLang="zh-CN" sz="2400">
                <a:ea typeface="SimSun" panose="02010600030101010101" pitchFamily="2" charset="-122"/>
              </a:rPr>
              <a:t> and can be used to make a strong mortar that will also set under water. </a:t>
            </a:r>
          </a:p>
          <a:p>
            <a:pPr eaLnBrk="1" hangingPunct="1"/>
            <a:endParaRPr lang="en-US" altLang="zh-CN" sz="2400">
              <a:ea typeface="SimSun" panose="02010600030101010101" pitchFamily="2" charset="-122"/>
            </a:endParaRPr>
          </a:p>
          <a:p>
            <a:pPr eaLnBrk="1" hangingPunct="1"/>
            <a:r>
              <a:rPr lang="en-US" altLang="zh-CN" sz="2400">
                <a:ea typeface="SimSun" panose="02010600030101010101" pitchFamily="2" charset="-122"/>
              </a:rPr>
              <a:t>It transformed the possibilities for making concrete structures. Typically it was mixed two-to-one with lime just prior to mixing with water. </a:t>
            </a:r>
          </a:p>
        </p:txBody>
      </p:sp>
      <p:sp>
        <p:nvSpPr>
          <p:cNvPr id="6147" name="Text Box 3">
            <a:extLst>
              <a:ext uri="{FF2B5EF4-FFF2-40B4-BE49-F238E27FC236}">
                <a16:creationId xmlns:a16="http://schemas.microsoft.com/office/drawing/2014/main" id="{1436C8B0-A815-4AFB-AA0A-6EDD2ABAB046}"/>
              </a:ext>
            </a:extLst>
          </p:cNvPr>
          <p:cNvSpPr txBox="1">
            <a:spLocks noChangeArrowheads="1"/>
          </p:cNvSpPr>
          <p:nvPr/>
        </p:nvSpPr>
        <p:spPr bwMode="auto">
          <a:xfrm>
            <a:off x="7650163" y="6316663"/>
            <a:ext cx="1417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i="1">
                <a:latin typeface="Bookman Old Style" panose="02050604050505020204" pitchFamily="18" charset="0"/>
              </a:rPr>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71010">
                                            <p:txEl>
                                              <p:pRg st="0" end="0"/>
                                            </p:txEl>
                                          </p:spTgt>
                                        </p:tgtEl>
                                        <p:attrNameLst>
                                          <p:attrName>style.visibility</p:attrName>
                                        </p:attrNameLst>
                                      </p:cBhvr>
                                      <p:to>
                                        <p:strVal val="visible"/>
                                      </p:to>
                                    </p:set>
                                    <p:animEffect transition="in" filter="blinds(horizontal)">
                                      <p:cBhvr>
                                        <p:cTn id="7" dur="500"/>
                                        <p:tgtEl>
                                          <p:spTgt spid="1710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71010">
                                            <p:txEl>
                                              <p:pRg st="1" end="1"/>
                                            </p:txEl>
                                          </p:spTgt>
                                        </p:tgtEl>
                                        <p:attrNameLst>
                                          <p:attrName>style.visibility</p:attrName>
                                        </p:attrNameLst>
                                      </p:cBhvr>
                                      <p:to>
                                        <p:strVal val="visible"/>
                                      </p:to>
                                    </p:set>
                                    <p:animEffect transition="in" filter="diamond(in)">
                                      <p:cBhvr>
                                        <p:cTn id="12" dur="2000"/>
                                        <p:tgtEl>
                                          <p:spTgt spid="171010">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71010">
                                            <p:txEl>
                                              <p:pRg st="2" end="2"/>
                                            </p:txEl>
                                          </p:spTgt>
                                        </p:tgtEl>
                                        <p:attrNameLst>
                                          <p:attrName>style.visibility</p:attrName>
                                        </p:attrNameLst>
                                      </p:cBhvr>
                                      <p:to>
                                        <p:strVal val="visible"/>
                                      </p:to>
                                    </p:set>
                                    <p:animEffect transition="in" filter="diamond(in)">
                                      <p:cBhvr>
                                        <p:cTn id="15" dur="2000"/>
                                        <p:tgtEl>
                                          <p:spTgt spid="17101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71010">
                                            <p:txEl>
                                              <p:pRg st="4" end="4"/>
                                            </p:txEl>
                                          </p:spTgt>
                                        </p:tgtEl>
                                        <p:attrNameLst>
                                          <p:attrName>style.visibility</p:attrName>
                                        </p:attrNameLst>
                                      </p:cBhvr>
                                      <p:to>
                                        <p:strVal val="visible"/>
                                      </p:to>
                                    </p:set>
                                    <p:animEffect transition="in" filter="box(in)">
                                      <p:cBhvr>
                                        <p:cTn id="20" dur="500"/>
                                        <p:tgtEl>
                                          <p:spTgt spid="171010">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171010">
                                            <p:txEl>
                                              <p:pRg st="6" end="6"/>
                                            </p:txEl>
                                          </p:spTgt>
                                        </p:tgtEl>
                                        <p:attrNameLst>
                                          <p:attrName>style.visibility</p:attrName>
                                        </p:attrNameLst>
                                      </p:cBhvr>
                                      <p:to>
                                        <p:strVal val="visible"/>
                                      </p:to>
                                    </p:set>
                                    <p:animEffect transition="in" filter="diamond(in)">
                                      <p:cBhvr>
                                        <p:cTn id="25" dur="2000"/>
                                        <p:tgtEl>
                                          <p:spTgt spid="171010">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71010">
                                            <p:txEl>
                                              <p:pRg st="8" end="8"/>
                                            </p:txEl>
                                          </p:spTgt>
                                        </p:tgtEl>
                                        <p:attrNameLst>
                                          <p:attrName>style.visibility</p:attrName>
                                        </p:attrNameLst>
                                      </p:cBhvr>
                                      <p:to>
                                        <p:strVal val="visible"/>
                                      </p:to>
                                    </p:set>
                                    <p:anim calcmode="lin" valueType="num">
                                      <p:cBhvr additive="base">
                                        <p:cTn id="30" dur="500" fill="hold"/>
                                        <p:tgtEl>
                                          <p:spTgt spid="171010">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10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F148D19-45BD-476D-8873-D57553835C74}"/>
              </a:ext>
            </a:extLst>
          </p:cNvPr>
          <p:cNvSpPr>
            <a:spLocks noChangeArrowheads="1"/>
          </p:cNvSpPr>
          <p:nvPr/>
        </p:nvSpPr>
        <p:spPr bwMode="auto">
          <a:xfrm>
            <a:off x="457200" y="419100"/>
            <a:ext cx="84582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80000"/>
              </a:lnSpc>
            </a:pPr>
            <a:r>
              <a:rPr lang="en-GB" altLang="en-US" b="1" i="1"/>
              <a:t>Determination of Standard Consistency (contd.)</a:t>
            </a:r>
          </a:p>
          <a:p>
            <a:pPr eaLnBrk="1" hangingPunct="1">
              <a:lnSpc>
                <a:spcPct val="80000"/>
              </a:lnSpc>
            </a:pPr>
            <a:r>
              <a:rPr lang="en-GB" altLang="en-US" sz="2400"/>
              <a:t>The mould may be slightly shaken to expel the air.  </a:t>
            </a:r>
          </a:p>
          <a:p>
            <a:pPr eaLnBrk="1" hangingPunct="1">
              <a:lnSpc>
                <a:spcPct val="80000"/>
              </a:lnSpc>
            </a:pPr>
            <a:endParaRPr lang="en-GB" altLang="en-US" sz="2400"/>
          </a:p>
          <a:p>
            <a:pPr eaLnBrk="1" hangingPunct="1">
              <a:lnSpc>
                <a:spcPct val="80000"/>
              </a:lnSpc>
            </a:pPr>
            <a:r>
              <a:rPr lang="en-GB" altLang="en-US" sz="2400"/>
              <a:t>Place the whole assembly (test block) on the base of </a:t>
            </a:r>
          </a:p>
          <a:p>
            <a:pPr eaLnBrk="1" hangingPunct="1">
              <a:lnSpc>
                <a:spcPct val="80000"/>
              </a:lnSpc>
            </a:pPr>
            <a:r>
              <a:rPr lang="en-GB" altLang="en-US" sz="2400"/>
              <a:t>Vicat apparatus.</a:t>
            </a:r>
          </a:p>
          <a:p>
            <a:pPr eaLnBrk="1" hangingPunct="1">
              <a:lnSpc>
                <a:spcPct val="80000"/>
              </a:lnSpc>
            </a:pPr>
            <a:endParaRPr lang="en-US" altLang="en-US" sz="2400"/>
          </a:p>
          <a:p>
            <a:pPr eaLnBrk="1" hangingPunct="1">
              <a:lnSpc>
                <a:spcPct val="80000"/>
              </a:lnSpc>
            </a:pPr>
            <a:r>
              <a:rPr lang="en-GB" altLang="en-US" sz="2400"/>
              <a:t>Slowly bring down the plunger attached to the bearing rod to touch the surface of the cement paste (rest block) and quickly release</a:t>
            </a:r>
          </a:p>
          <a:p>
            <a:pPr eaLnBrk="1" hangingPunct="1">
              <a:lnSpc>
                <a:spcPct val="80000"/>
              </a:lnSpc>
            </a:pPr>
            <a:endParaRPr lang="en-GB" altLang="en-US" sz="2400"/>
          </a:p>
          <a:p>
            <a:pPr eaLnBrk="1" hangingPunct="1">
              <a:lnSpc>
                <a:spcPct val="80000"/>
              </a:lnSpc>
            </a:pPr>
            <a:r>
              <a:rPr lang="en-GB" altLang="en-US" sz="2400"/>
              <a:t>This operation shall be carried out immediately after filling the mould</a:t>
            </a:r>
          </a:p>
          <a:p>
            <a:pPr eaLnBrk="1" hangingPunct="1">
              <a:lnSpc>
                <a:spcPct val="80000"/>
              </a:lnSpc>
            </a:pPr>
            <a:endParaRPr lang="en-US" altLang="en-US" sz="2400"/>
          </a:p>
          <a:p>
            <a:pPr eaLnBrk="1" hangingPunct="1">
              <a:lnSpc>
                <a:spcPct val="80000"/>
              </a:lnSpc>
            </a:pPr>
            <a:r>
              <a:rPr lang="en-GB" altLang="en-US" sz="2400"/>
              <a:t>Observe the plunger point reading. </a:t>
            </a:r>
          </a:p>
          <a:p>
            <a:pPr eaLnBrk="1" hangingPunct="1">
              <a:lnSpc>
                <a:spcPct val="80000"/>
              </a:lnSpc>
            </a:pPr>
            <a:endParaRPr lang="en-GB" altLang="en-US" sz="2400"/>
          </a:p>
          <a:p>
            <a:pPr eaLnBrk="1" hangingPunct="1">
              <a:lnSpc>
                <a:spcPct val="80000"/>
              </a:lnSpc>
            </a:pPr>
            <a:r>
              <a:rPr lang="en-GB" altLang="en-US" sz="2400"/>
              <a:t> Prepare trial pastes with varying percentages of water and test as described above until the plunger penetrate to a point 5 to 7 mm from the bottom of the Vicat mould. </a:t>
            </a:r>
          </a:p>
          <a:p>
            <a:pPr eaLnBrk="1" hangingPunct="1">
              <a:lnSpc>
                <a:spcPct val="80000"/>
              </a:lnSpc>
            </a:pPr>
            <a:r>
              <a:rPr lang="en-GB" altLang="en-US" sz="2400"/>
              <a:t> </a:t>
            </a:r>
          </a:p>
          <a:p>
            <a:pPr eaLnBrk="1" hangingPunct="1">
              <a:lnSpc>
                <a:spcPct val="80000"/>
              </a:lnSpc>
            </a:pPr>
            <a:r>
              <a:rPr lang="en-GB" altLang="en-US" sz="2400" b="1" i="1"/>
              <a:t>The value of standard consistency P </a:t>
            </a:r>
          </a:p>
          <a:p>
            <a:pPr eaLnBrk="1" hangingPunct="1">
              <a:lnSpc>
                <a:spcPct val="80000"/>
              </a:lnSpc>
            </a:pPr>
            <a:r>
              <a:rPr lang="en-GB" altLang="en-US" sz="2400"/>
              <a:t>= </a:t>
            </a:r>
            <a:r>
              <a:rPr lang="en-GB" altLang="en-US" sz="2400" b="1" i="1"/>
              <a:t>[(water used to prepare paste (ml)/(mass of dry cement]*100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0">
                                            <p:txEl>
                                              <p:pRg st="3" end="3"/>
                                            </p:txEl>
                                          </p:spTgt>
                                        </p:tgtEl>
                                        <p:attrNameLst>
                                          <p:attrName>style.visibility</p:attrName>
                                        </p:attrNameLst>
                                      </p:cBhvr>
                                      <p:to>
                                        <p:strVal val="visible"/>
                                      </p:to>
                                    </p:set>
                                    <p:animEffect transition="in" filter="blinds(horizontal)">
                                      <p:cBhvr>
                                        <p:cTn id="7" dur="500"/>
                                        <p:tgtEl>
                                          <p:spTgt spid="43010">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3010">
                                            <p:txEl>
                                              <p:pRg st="4" end="4"/>
                                            </p:txEl>
                                          </p:spTgt>
                                        </p:tgtEl>
                                        <p:attrNameLst>
                                          <p:attrName>style.visibility</p:attrName>
                                        </p:attrNameLst>
                                      </p:cBhvr>
                                      <p:to>
                                        <p:strVal val="visible"/>
                                      </p:to>
                                    </p:set>
                                    <p:animEffect transition="in" filter="blinds(horizontal)">
                                      <p:cBhvr>
                                        <p:cTn id="10" dur="500"/>
                                        <p:tgtEl>
                                          <p:spTgt spid="43010">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3010">
                                            <p:txEl>
                                              <p:pRg st="6" end="6"/>
                                            </p:txEl>
                                          </p:spTgt>
                                        </p:tgtEl>
                                        <p:attrNameLst>
                                          <p:attrName>style.visibility</p:attrName>
                                        </p:attrNameLst>
                                      </p:cBhvr>
                                      <p:to>
                                        <p:strVal val="visible"/>
                                      </p:to>
                                    </p:set>
                                    <p:animEffect transition="in" filter="box(in)">
                                      <p:cBhvr>
                                        <p:cTn id="15" dur="500"/>
                                        <p:tgtEl>
                                          <p:spTgt spid="43010">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43010">
                                            <p:txEl>
                                              <p:pRg st="8" end="8"/>
                                            </p:txEl>
                                          </p:spTgt>
                                        </p:tgtEl>
                                        <p:attrNameLst>
                                          <p:attrName>style.visibility</p:attrName>
                                        </p:attrNameLst>
                                      </p:cBhvr>
                                      <p:to>
                                        <p:strVal val="visible"/>
                                      </p:to>
                                    </p:set>
                                    <p:animEffect transition="in" filter="checkerboard(across)">
                                      <p:cBhvr>
                                        <p:cTn id="20" dur="500"/>
                                        <p:tgtEl>
                                          <p:spTgt spid="43010">
                                            <p:txEl>
                                              <p:pRg st="8" end="8"/>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3010">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43010">
                                            <p:txEl>
                                              <p:pRg st="12" end="12"/>
                                            </p:txEl>
                                          </p:spTgt>
                                        </p:tgtEl>
                                        <p:attrNameLst>
                                          <p:attrName>style.visibility</p:attrName>
                                        </p:attrNameLst>
                                      </p:cBhvr>
                                      <p:to>
                                        <p:strVal val="visible"/>
                                      </p:to>
                                    </p:set>
                                    <p:animEffect transition="in" filter="blinds(horizontal)">
                                      <p:cBhvr>
                                        <p:cTn id="29" dur="500"/>
                                        <p:tgtEl>
                                          <p:spTgt spid="43010">
                                            <p:txEl>
                                              <p:pRg st="12" end="1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0" presetClass="entr" presetSubtype="0" fill="hold" nodeType="clickEffect">
                                  <p:stCondLst>
                                    <p:cond delay="0"/>
                                  </p:stCondLst>
                                  <p:iterate type="lt">
                                    <p:tmPct val="10000"/>
                                  </p:iterate>
                                  <p:childTnLst>
                                    <p:set>
                                      <p:cBhvr>
                                        <p:cTn id="33" dur="1" fill="hold">
                                          <p:stCondLst>
                                            <p:cond delay="0"/>
                                          </p:stCondLst>
                                        </p:cTn>
                                        <p:tgtEl>
                                          <p:spTgt spid="43010">
                                            <p:txEl>
                                              <p:pRg st="14" end="14"/>
                                            </p:txEl>
                                          </p:spTgt>
                                        </p:tgtEl>
                                        <p:attrNameLst>
                                          <p:attrName>style.visibility</p:attrName>
                                        </p:attrNameLst>
                                      </p:cBhvr>
                                      <p:to>
                                        <p:strVal val="visible"/>
                                      </p:to>
                                    </p:set>
                                    <p:animEffect transition="in" filter="fade">
                                      <p:cBhvr>
                                        <p:cTn id="34" dur="1000"/>
                                        <p:tgtEl>
                                          <p:spTgt spid="43010">
                                            <p:txEl>
                                              <p:pRg st="14" end="14"/>
                                            </p:txEl>
                                          </p:spTgt>
                                        </p:tgtEl>
                                      </p:cBhvr>
                                    </p:animEffect>
                                    <p:anim calcmode="lin" valueType="num">
                                      <p:cBhvr>
                                        <p:cTn id="35" dur="1000" fill="hold"/>
                                        <p:tgtEl>
                                          <p:spTgt spid="43010">
                                            <p:txEl>
                                              <p:pRg st="14" end="14"/>
                                            </p:txEl>
                                          </p:spTgt>
                                        </p:tgtEl>
                                        <p:attrNameLst>
                                          <p:attrName>ppt_x</p:attrName>
                                        </p:attrNameLst>
                                      </p:cBhvr>
                                      <p:tavLst>
                                        <p:tav tm="0">
                                          <p:val>
                                            <p:strVal val="#ppt_x-.1"/>
                                          </p:val>
                                        </p:tav>
                                        <p:tav tm="100000">
                                          <p:val>
                                            <p:strVal val="#ppt_x"/>
                                          </p:val>
                                        </p:tav>
                                      </p:tavLst>
                                    </p:anim>
                                    <p:anim calcmode="lin" valueType="num">
                                      <p:cBhvr>
                                        <p:cTn id="36" dur="1000" fill="hold"/>
                                        <p:tgtEl>
                                          <p:spTgt spid="43010">
                                            <p:txEl>
                                              <p:pRg st="14" end="14"/>
                                            </p:txEl>
                                          </p:spTgt>
                                        </p:tgtEl>
                                        <p:attrNameLst>
                                          <p:attrName>ppt_y</p:attrName>
                                        </p:attrNameLst>
                                      </p:cBhvr>
                                      <p:tavLst>
                                        <p:tav tm="0">
                                          <p:val>
                                            <p:strVal val="#ppt_y"/>
                                          </p:val>
                                        </p:tav>
                                        <p:tav tm="100000">
                                          <p:val>
                                            <p:strVal val="#ppt_y"/>
                                          </p:val>
                                        </p:tav>
                                      </p:tavLst>
                                    </p:anim>
                                  </p:childTnLst>
                                </p:cTn>
                              </p:par>
                              <p:par>
                                <p:cTn id="37" presetID="40" presetClass="entr" presetSubtype="0" fill="hold" nodeType="withEffect">
                                  <p:stCondLst>
                                    <p:cond delay="0"/>
                                  </p:stCondLst>
                                  <p:iterate type="lt">
                                    <p:tmPct val="10000"/>
                                  </p:iterate>
                                  <p:childTnLst>
                                    <p:set>
                                      <p:cBhvr>
                                        <p:cTn id="38" dur="1" fill="hold">
                                          <p:stCondLst>
                                            <p:cond delay="0"/>
                                          </p:stCondLst>
                                        </p:cTn>
                                        <p:tgtEl>
                                          <p:spTgt spid="43010">
                                            <p:txEl>
                                              <p:pRg st="15" end="15"/>
                                            </p:txEl>
                                          </p:spTgt>
                                        </p:tgtEl>
                                        <p:attrNameLst>
                                          <p:attrName>style.visibility</p:attrName>
                                        </p:attrNameLst>
                                      </p:cBhvr>
                                      <p:to>
                                        <p:strVal val="visible"/>
                                      </p:to>
                                    </p:set>
                                    <p:animEffect transition="in" filter="fade">
                                      <p:cBhvr>
                                        <p:cTn id="39" dur="1000"/>
                                        <p:tgtEl>
                                          <p:spTgt spid="43010">
                                            <p:txEl>
                                              <p:pRg st="15" end="15"/>
                                            </p:txEl>
                                          </p:spTgt>
                                        </p:tgtEl>
                                      </p:cBhvr>
                                    </p:animEffect>
                                    <p:anim calcmode="lin" valueType="num">
                                      <p:cBhvr>
                                        <p:cTn id="40" dur="1000" fill="hold"/>
                                        <p:tgtEl>
                                          <p:spTgt spid="43010">
                                            <p:txEl>
                                              <p:pRg st="15" end="15"/>
                                            </p:txEl>
                                          </p:spTgt>
                                        </p:tgtEl>
                                        <p:attrNameLst>
                                          <p:attrName>ppt_x</p:attrName>
                                        </p:attrNameLst>
                                      </p:cBhvr>
                                      <p:tavLst>
                                        <p:tav tm="0">
                                          <p:val>
                                            <p:strVal val="#ppt_x-.1"/>
                                          </p:val>
                                        </p:tav>
                                        <p:tav tm="100000">
                                          <p:val>
                                            <p:strVal val="#ppt_x"/>
                                          </p:val>
                                        </p:tav>
                                      </p:tavLst>
                                    </p:anim>
                                    <p:anim calcmode="lin" valueType="num">
                                      <p:cBhvr>
                                        <p:cTn id="41" dur="1000" fill="hold"/>
                                        <p:tgtEl>
                                          <p:spTgt spid="43010">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a:extLst>
              <a:ext uri="{FF2B5EF4-FFF2-40B4-BE49-F238E27FC236}">
                <a16:creationId xmlns:a16="http://schemas.microsoft.com/office/drawing/2014/main" id="{420CEB63-3F60-4E2A-AB17-075CDFE462CE}"/>
              </a:ext>
            </a:extLst>
          </p:cNvPr>
          <p:cNvSpPr>
            <a:spLocks noChangeArrowheads="1"/>
          </p:cNvSpPr>
          <p:nvPr/>
        </p:nvSpPr>
        <p:spPr bwMode="auto">
          <a:xfrm>
            <a:off x="685800" y="401638"/>
            <a:ext cx="76200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GB" altLang="en-US" sz="3200" b="1"/>
              <a:t>Preparation of Cube</a:t>
            </a:r>
            <a:r>
              <a:rPr lang="en-GB" altLang="en-US" sz="3200"/>
              <a:t> </a:t>
            </a:r>
            <a:endParaRPr lang="en-US" altLang="en-US" sz="3200"/>
          </a:p>
          <a:p>
            <a:pPr eaLnBrk="1" hangingPunct="1">
              <a:lnSpc>
                <a:spcPct val="90000"/>
              </a:lnSpc>
            </a:pPr>
            <a:endParaRPr lang="en-GB" altLang="en-US" sz="2400"/>
          </a:p>
          <a:p>
            <a:pPr eaLnBrk="1" hangingPunct="1">
              <a:lnSpc>
                <a:spcPct val="90000"/>
              </a:lnSpc>
            </a:pPr>
            <a:r>
              <a:rPr lang="en-GB" altLang="en-US" sz="2400"/>
              <a:t>Set the vibration machine.  </a:t>
            </a:r>
          </a:p>
          <a:p>
            <a:pPr eaLnBrk="1" hangingPunct="1">
              <a:lnSpc>
                <a:spcPct val="90000"/>
              </a:lnSpc>
            </a:pPr>
            <a:endParaRPr lang="en-GB" altLang="en-US" sz="2400"/>
          </a:p>
          <a:p>
            <a:pPr eaLnBrk="1" hangingPunct="1">
              <a:lnSpc>
                <a:spcPct val="90000"/>
              </a:lnSpc>
            </a:pPr>
            <a:r>
              <a:rPr lang="en-GB" altLang="en-US" sz="2400"/>
              <a:t>Remove the hopper and cube mould.  </a:t>
            </a:r>
          </a:p>
          <a:p>
            <a:pPr eaLnBrk="1" hangingPunct="1">
              <a:lnSpc>
                <a:spcPct val="90000"/>
              </a:lnSpc>
            </a:pPr>
            <a:endParaRPr lang="en-GB" altLang="en-US" sz="2400"/>
          </a:p>
          <a:p>
            <a:pPr eaLnBrk="1" hangingPunct="1">
              <a:lnSpc>
                <a:spcPct val="90000"/>
              </a:lnSpc>
            </a:pPr>
            <a:r>
              <a:rPr lang="en-GB" altLang="en-US" sz="2400"/>
              <a:t>Apply grease lightly to all the four inside faces of mould and base plate.  </a:t>
            </a:r>
          </a:p>
          <a:p>
            <a:pPr eaLnBrk="1" hangingPunct="1">
              <a:lnSpc>
                <a:spcPct val="90000"/>
              </a:lnSpc>
            </a:pPr>
            <a:endParaRPr lang="en-GB" altLang="en-US" sz="2400"/>
          </a:p>
          <a:p>
            <a:pPr eaLnBrk="1" hangingPunct="1">
              <a:lnSpc>
                <a:spcPct val="90000"/>
              </a:lnSpc>
            </a:pPr>
            <a:r>
              <a:rPr lang="en-GB" altLang="en-US" sz="2400"/>
              <a:t>Mount with base plate on the top of vibrator under the hopper.  </a:t>
            </a:r>
          </a:p>
          <a:p>
            <a:pPr eaLnBrk="1" hangingPunct="1">
              <a:lnSpc>
                <a:spcPct val="90000"/>
              </a:lnSpc>
            </a:pPr>
            <a:endParaRPr lang="en-GB" altLang="en-US" sz="2400"/>
          </a:p>
          <a:p>
            <a:pPr eaLnBrk="1" hangingPunct="1">
              <a:lnSpc>
                <a:spcPct val="90000"/>
              </a:lnSpc>
            </a:pPr>
            <a:r>
              <a:rPr lang="en-GB" altLang="en-US" sz="2400"/>
              <a:t>Tightly fit the mould and hopper with nut and side screws for mould. </a:t>
            </a:r>
          </a:p>
          <a:p>
            <a:pPr eaLnBrk="1" hangingPunct="1">
              <a:lnSpc>
                <a:spcPct val="90000"/>
              </a:lnSpc>
            </a:pPr>
            <a:r>
              <a:rPr lang="en-GB" altLang="en-US" sz="2400"/>
              <a:t> </a:t>
            </a:r>
          </a:p>
          <a:p>
            <a:pPr eaLnBrk="1" hangingPunct="1">
              <a:lnSpc>
                <a:spcPct val="90000"/>
              </a:lnSpc>
            </a:pPr>
            <a:r>
              <a:rPr lang="en-GB" altLang="en-US" sz="2400"/>
              <a:t>Hopper should not be removed until the completion of the vibration period.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7892">
                                            <p:txEl>
                                              <p:pRg st="2" end="2"/>
                                            </p:txEl>
                                          </p:spTgt>
                                        </p:tgtEl>
                                        <p:attrNameLst>
                                          <p:attrName>style.visibility</p:attrName>
                                        </p:attrNameLst>
                                      </p:cBhvr>
                                      <p:to>
                                        <p:strVal val="visible"/>
                                      </p:to>
                                    </p:set>
                                    <p:animEffect transition="in" filter="fade">
                                      <p:cBhvr>
                                        <p:cTn id="7" dur="1000"/>
                                        <p:tgtEl>
                                          <p:spTgt spid="37892">
                                            <p:txEl>
                                              <p:pRg st="2" end="2"/>
                                            </p:txEl>
                                          </p:spTgt>
                                        </p:tgtEl>
                                      </p:cBhvr>
                                    </p:animEffect>
                                    <p:anim calcmode="lin" valueType="num">
                                      <p:cBhvr>
                                        <p:cTn id="8" dur="1000" fill="hold"/>
                                        <p:tgtEl>
                                          <p:spTgt spid="3789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78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7892">
                                            <p:txEl>
                                              <p:pRg st="4" end="4"/>
                                            </p:txEl>
                                          </p:spTgt>
                                        </p:tgtEl>
                                        <p:attrNameLst>
                                          <p:attrName>style.visibility</p:attrName>
                                        </p:attrNameLst>
                                      </p:cBhvr>
                                      <p:to>
                                        <p:strVal val="visible"/>
                                      </p:to>
                                    </p:set>
                                    <p:animEffect transition="in" filter="fade">
                                      <p:cBhvr>
                                        <p:cTn id="14" dur="1000"/>
                                        <p:tgtEl>
                                          <p:spTgt spid="37892">
                                            <p:txEl>
                                              <p:pRg st="4" end="4"/>
                                            </p:txEl>
                                          </p:spTgt>
                                        </p:tgtEl>
                                      </p:cBhvr>
                                    </p:animEffect>
                                    <p:anim calcmode="lin" valueType="num">
                                      <p:cBhvr>
                                        <p:cTn id="15" dur="1000" fill="hold"/>
                                        <p:tgtEl>
                                          <p:spTgt spid="3789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789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7892">
                                            <p:txEl>
                                              <p:pRg st="6" end="6"/>
                                            </p:txEl>
                                          </p:spTgt>
                                        </p:tgtEl>
                                        <p:attrNameLst>
                                          <p:attrName>style.visibility</p:attrName>
                                        </p:attrNameLst>
                                      </p:cBhvr>
                                      <p:to>
                                        <p:strVal val="visible"/>
                                      </p:to>
                                    </p:set>
                                    <p:animEffect transition="in" filter="blinds(horizontal)">
                                      <p:cBhvr>
                                        <p:cTn id="21" dur="500"/>
                                        <p:tgtEl>
                                          <p:spTgt spid="37892">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7892">
                                            <p:txEl>
                                              <p:pRg st="8" end="8"/>
                                            </p:txEl>
                                          </p:spTgt>
                                        </p:tgtEl>
                                        <p:attrNameLst>
                                          <p:attrName>style.visibility</p:attrName>
                                        </p:attrNameLst>
                                      </p:cBhvr>
                                      <p:to>
                                        <p:strVal val="visible"/>
                                      </p:to>
                                    </p:set>
                                    <p:animEffect transition="in" filter="fade">
                                      <p:cBhvr>
                                        <p:cTn id="26" dur="1000"/>
                                        <p:tgtEl>
                                          <p:spTgt spid="37892">
                                            <p:txEl>
                                              <p:pRg st="8" end="8"/>
                                            </p:txEl>
                                          </p:spTgt>
                                        </p:tgtEl>
                                      </p:cBhvr>
                                    </p:animEffect>
                                    <p:anim calcmode="lin" valueType="num">
                                      <p:cBhvr>
                                        <p:cTn id="27" dur="1000" fill="hold"/>
                                        <p:tgtEl>
                                          <p:spTgt spid="37892">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789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37892">
                                            <p:txEl>
                                              <p:pRg st="10" end="10"/>
                                            </p:txEl>
                                          </p:spTgt>
                                        </p:tgtEl>
                                        <p:attrNameLst>
                                          <p:attrName>style.visibility</p:attrName>
                                        </p:attrNameLst>
                                      </p:cBhvr>
                                      <p:to>
                                        <p:strVal val="visible"/>
                                      </p:to>
                                    </p:set>
                                    <p:animEffect transition="in" filter="box(in)">
                                      <p:cBhvr>
                                        <p:cTn id="33" dur="500"/>
                                        <p:tgtEl>
                                          <p:spTgt spid="37892">
                                            <p:txEl>
                                              <p:pRg st="10" end="1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37892">
                                            <p:txEl>
                                              <p:pRg st="12" end="12"/>
                                            </p:txEl>
                                          </p:spTgt>
                                        </p:tgtEl>
                                        <p:attrNameLst>
                                          <p:attrName>style.visibility</p:attrName>
                                        </p:attrNameLst>
                                      </p:cBhvr>
                                      <p:to>
                                        <p:strVal val="visible"/>
                                      </p:to>
                                    </p:set>
                                    <p:animEffect transition="in" filter="blinds(horizontal)">
                                      <p:cBhvr>
                                        <p:cTn id="38" dur="500"/>
                                        <p:tgtEl>
                                          <p:spTgt spid="3789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853D04B-D4D1-4CD8-B88A-6EF4722C24EC}"/>
              </a:ext>
            </a:extLst>
          </p:cNvPr>
          <p:cNvSpPr>
            <a:spLocks noChangeArrowheads="1"/>
          </p:cNvSpPr>
          <p:nvPr/>
        </p:nvSpPr>
        <p:spPr bwMode="auto">
          <a:xfrm>
            <a:off x="304800" y="544513"/>
            <a:ext cx="8458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90000"/>
              </a:lnSpc>
            </a:pPr>
            <a:r>
              <a:rPr lang="en-GB" altLang="en-US" sz="2000" b="1" i="1"/>
              <a:t>Preparation of Cube (contd.)</a:t>
            </a:r>
            <a:endParaRPr lang="en-US" altLang="en-US" sz="2000" b="1" i="1"/>
          </a:p>
          <a:p>
            <a:pPr eaLnBrk="1" hangingPunct="1">
              <a:lnSpc>
                <a:spcPct val="90000"/>
              </a:lnSpc>
            </a:pPr>
            <a:endParaRPr lang="en-GB" altLang="en-US" sz="1600" b="1" i="1"/>
          </a:p>
          <a:p>
            <a:pPr eaLnBrk="1" hangingPunct="1">
              <a:lnSpc>
                <a:spcPct val="90000"/>
              </a:lnSpc>
            </a:pPr>
            <a:r>
              <a:rPr lang="en-GB" altLang="en-US" sz="2400"/>
              <a:t>For each cube, take weighed quantity of cement, sand and water separately; say</a:t>
            </a:r>
            <a:endParaRPr lang="en-US" altLang="en-US" sz="2400"/>
          </a:p>
          <a:p>
            <a:pPr eaLnBrk="1" hangingPunct="1">
              <a:lnSpc>
                <a:spcPct val="90000"/>
              </a:lnSpc>
            </a:pPr>
            <a:r>
              <a:rPr lang="en-GB" altLang="en-US" sz="2400"/>
              <a:t>	Cement sample  	=	200 g</a:t>
            </a:r>
            <a:endParaRPr lang="en-US" altLang="en-US" sz="2400"/>
          </a:p>
          <a:p>
            <a:pPr eaLnBrk="1" hangingPunct="1">
              <a:lnSpc>
                <a:spcPct val="90000"/>
              </a:lnSpc>
            </a:pPr>
            <a:r>
              <a:rPr lang="en-GB" altLang="en-US" sz="2400"/>
              <a:t>	Standard sand*	=	600 g</a:t>
            </a:r>
            <a:endParaRPr lang="en-US" altLang="en-US" sz="2400"/>
          </a:p>
          <a:p>
            <a:pPr eaLnBrk="1" hangingPunct="1">
              <a:lnSpc>
                <a:spcPct val="90000"/>
              </a:lnSpc>
            </a:pPr>
            <a:r>
              <a:rPr lang="en-GB" altLang="en-US" sz="2400"/>
              <a:t>	Water			=	(P/4+3.0) *% weight of 							cement and sand</a:t>
            </a:r>
            <a:endParaRPr lang="en-US" altLang="en-US" sz="2400"/>
          </a:p>
          <a:p>
            <a:pPr eaLnBrk="1" hangingPunct="1">
              <a:lnSpc>
                <a:spcPct val="90000"/>
              </a:lnSpc>
            </a:pPr>
            <a:r>
              <a:rPr lang="en-GB" altLang="en-US" sz="2400"/>
              <a:t>where: ‘P’ is standard consistency i.e. the percentage of water required to prepare a paste of standard consistency.</a:t>
            </a:r>
            <a:endParaRPr lang="en-US" altLang="en-US" sz="2400"/>
          </a:p>
          <a:p>
            <a:pPr eaLnBrk="1" hangingPunct="1">
              <a:lnSpc>
                <a:spcPct val="90000"/>
              </a:lnSpc>
            </a:pPr>
            <a:r>
              <a:rPr lang="en-GB" altLang="en-US" sz="2000" i="1"/>
              <a:t>(*Standard sand (IS: 650-1966)</a:t>
            </a:r>
            <a:endParaRPr lang="en-US" altLang="en-US" sz="2000" i="1"/>
          </a:p>
          <a:p>
            <a:pPr eaLnBrk="1" hangingPunct="1">
              <a:lnSpc>
                <a:spcPct val="90000"/>
              </a:lnSpc>
            </a:pPr>
            <a:endParaRPr lang="en-GB" altLang="en-US" sz="2400"/>
          </a:p>
          <a:p>
            <a:pPr eaLnBrk="1" hangingPunct="1">
              <a:lnSpc>
                <a:spcPct val="90000"/>
              </a:lnSpc>
            </a:pPr>
            <a:r>
              <a:rPr lang="en-GB" altLang="en-US" sz="2400"/>
              <a:t>Mix thoroughly as above weighed quantity of cement and sand with a trowel for one minute.  </a:t>
            </a:r>
          </a:p>
          <a:p>
            <a:pPr eaLnBrk="1" hangingPunct="1">
              <a:lnSpc>
                <a:spcPct val="90000"/>
              </a:lnSpc>
            </a:pPr>
            <a:endParaRPr lang="en-GB" altLang="en-US" sz="2400"/>
          </a:p>
          <a:p>
            <a:pPr eaLnBrk="1" hangingPunct="1">
              <a:lnSpc>
                <a:spcPct val="90000"/>
              </a:lnSpc>
            </a:pPr>
            <a:r>
              <a:rPr lang="en-GB" altLang="en-US" sz="2400"/>
              <a:t>Then, add the calculated quantity of water and mix these three ingredients thoroughly until uniform colour of the mixture is obtained.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4034">
                                            <p:txEl>
                                              <p:pRg st="2" end="2"/>
                                            </p:txEl>
                                          </p:spTgt>
                                        </p:tgtEl>
                                        <p:attrNameLst>
                                          <p:attrName>style.visibility</p:attrName>
                                        </p:attrNameLst>
                                      </p:cBhvr>
                                      <p:to>
                                        <p:strVal val="visible"/>
                                      </p:to>
                                    </p:set>
                                    <p:animEffect transition="in" filter="box(in)">
                                      <p:cBhvr>
                                        <p:cTn id="7" dur="500"/>
                                        <p:tgtEl>
                                          <p:spTgt spid="44034">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4034">
                                            <p:txEl>
                                              <p:pRg st="3" end="3"/>
                                            </p:txEl>
                                          </p:spTgt>
                                        </p:tgtEl>
                                        <p:attrNameLst>
                                          <p:attrName>style.visibility</p:attrName>
                                        </p:attrNameLst>
                                      </p:cBhvr>
                                      <p:to>
                                        <p:strVal val="visible"/>
                                      </p:to>
                                    </p:set>
                                    <p:animEffect transition="in" filter="box(in)">
                                      <p:cBhvr>
                                        <p:cTn id="10" dur="500"/>
                                        <p:tgtEl>
                                          <p:spTgt spid="44034">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4034">
                                            <p:txEl>
                                              <p:pRg st="4" end="4"/>
                                            </p:txEl>
                                          </p:spTgt>
                                        </p:tgtEl>
                                        <p:attrNameLst>
                                          <p:attrName>style.visibility</p:attrName>
                                        </p:attrNameLst>
                                      </p:cBhvr>
                                      <p:to>
                                        <p:strVal val="visible"/>
                                      </p:to>
                                    </p:set>
                                    <p:animEffect transition="in" filter="box(in)">
                                      <p:cBhvr>
                                        <p:cTn id="13" dur="500"/>
                                        <p:tgtEl>
                                          <p:spTgt spid="44034">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4034">
                                            <p:txEl>
                                              <p:pRg st="5" end="5"/>
                                            </p:txEl>
                                          </p:spTgt>
                                        </p:tgtEl>
                                        <p:attrNameLst>
                                          <p:attrName>style.visibility</p:attrName>
                                        </p:attrNameLst>
                                      </p:cBhvr>
                                      <p:to>
                                        <p:strVal val="visible"/>
                                      </p:to>
                                    </p:set>
                                    <p:animEffect transition="in" filter="box(in)">
                                      <p:cBhvr>
                                        <p:cTn id="16" dur="500"/>
                                        <p:tgtEl>
                                          <p:spTgt spid="44034">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44034">
                                            <p:txEl>
                                              <p:pRg st="6" end="6"/>
                                            </p:txEl>
                                          </p:spTgt>
                                        </p:tgtEl>
                                        <p:attrNameLst>
                                          <p:attrName>style.visibility</p:attrName>
                                        </p:attrNameLst>
                                      </p:cBhvr>
                                      <p:to>
                                        <p:strVal val="visible"/>
                                      </p:to>
                                    </p:set>
                                    <p:animEffect transition="in" filter="blinds(horizontal)">
                                      <p:cBhvr>
                                        <p:cTn id="21" dur="500"/>
                                        <p:tgtEl>
                                          <p:spTgt spid="44034">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4034">
                                            <p:txEl>
                                              <p:pRg st="7" end="7"/>
                                            </p:txEl>
                                          </p:spTgt>
                                        </p:tgtEl>
                                        <p:attrNameLst>
                                          <p:attrName>style.visibility</p:attrName>
                                        </p:attrNameLst>
                                      </p:cBhvr>
                                      <p:to>
                                        <p:strVal val="visible"/>
                                      </p:to>
                                    </p:set>
                                    <p:animEffect transition="in" filter="blinds(horizontal)">
                                      <p:cBhvr>
                                        <p:cTn id="24" dur="500"/>
                                        <p:tgtEl>
                                          <p:spTgt spid="44034">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44034">
                                            <p:txEl>
                                              <p:pRg st="9" end="9"/>
                                            </p:txEl>
                                          </p:spTgt>
                                        </p:tgtEl>
                                        <p:attrNameLst>
                                          <p:attrName>style.visibility</p:attrName>
                                        </p:attrNameLst>
                                      </p:cBhvr>
                                      <p:to>
                                        <p:strVal val="visible"/>
                                      </p:to>
                                    </p:set>
                                    <p:animEffect transition="in" filter="box(in)">
                                      <p:cBhvr>
                                        <p:cTn id="29" dur="500"/>
                                        <p:tgtEl>
                                          <p:spTgt spid="44034">
                                            <p:txEl>
                                              <p:pRg st="9" end="9"/>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4034">
                                            <p:txEl>
                                              <p:pRg st="11" end="11"/>
                                            </p:txEl>
                                          </p:spTgt>
                                        </p:tgtEl>
                                        <p:attrNameLst>
                                          <p:attrName>style.visibility</p:attrName>
                                        </p:attrNameLst>
                                      </p:cBhvr>
                                      <p:to>
                                        <p:strVal val="visible"/>
                                      </p:to>
                                    </p:set>
                                    <p:anim calcmode="lin" valueType="num">
                                      <p:cBhvr additive="base">
                                        <p:cTn id="34" dur="500" fill="hold"/>
                                        <p:tgtEl>
                                          <p:spTgt spid="44034">
                                            <p:txEl>
                                              <p:pRg st="11" end="1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403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CF6ED43-ADAF-4035-A8CA-5124C145F086}"/>
              </a:ext>
            </a:extLst>
          </p:cNvPr>
          <p:cNvSpPr>
            <a:spLocks noChangeArrowheads="1"/>
          </p:cNvSpPr>
          <p:nvPr/>
        </p:nvSpPr>
        <p:spPr bwMode="auto">
          <a:xfrm>
            <a:off x="533400" y="428625"/>
            <a:ext cx="822960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r>
              <a:rPr lang="en-GB" altLang="en-US" sz="2000" b="1" i="1"/>
              <a:t>Preparation of Cube (contd.)</a:t>
            </a:r>
            <a:endParaRPr lang="en-US" altLang="en-US" sz="2000" b="1" i="1"/>
          </a:p>
          <a:p>
            <a:pPr eaLnBrk="1" hangingPunct="1"/>
            <a:r>
              <a:rPr lang="en-GB" altLang="en-US" sz="2400"/>
              <a:t>If uniform colour is not obtained within four minutes, reject the mixture and prepare another mixture. Gauging time is very important, it should not exceed 3 minutes at 20 </a:t>
            </a:r>
            <a:r>
              <a:rPr lang="en-GB" altLang="en-US" sz="2400" baseline="30000"/>
              <a:t>o</a:t>
            </a:r>
            <a:r>
              <a:rPr lang="en-GB" altLang="en-US" sz="2400"/>
              <a:t>C.</a:t>
            </a:r>
            <a:endParaRPr lang="en-US" altLang="en-US" sz="2400"/>
          </a:p>
          <a:p>
            <a:pPr eaLnBrk="1" hangingPunct="1"/>
            <a:endParaRPr lang="en-GB" altLang="en-US" sz="2400"/>
          </a:p>
          <a:p>
            <a:pPr eaLnBrk="1" hangingPunct="1"/>
            <a:r>
              <a:rPr lang="en-GB" altLang="en-US" sz="2400"/>
              <a:t>Transfer the paste through hopper into the assembled mould placed in the position on the table of the vibration machine.  </a:t>
            </a:r>
          </a:p>
          <a:p>
            <a:pPr eaLnBrk="1" hangingPunct="1"/>
            <a:endParaRPr lang="en-GB" altLang="en-US" sz="2400"/>
          </a:p>
          <a:p>
            <a:pPr eaLnBrk="1" hangingPunct="1"/>
            <a:r>
              <a:rPr lang="en-GB" altLang="en-US" sz="2400"/>
              <a:t>Prod the mortar with poking rod 20 times in about 8 seconds to ensure elimination of entrained air and honey combing.  </a:t>
            </a:r>
          </a:p>
          <a:p>
            <a:pPr eaLnBrk="1" hangingPunct="1"/>
            <a:endParaRPr lang="en-GB" altLang="en-US" sz="2400"/>
          </a:p>
          <a:p>
            <a:pPr eaLnBrk="1" hangingPunct="1"/>
            <a:r>
              <a:rPr lang="en-GB" altLang="en-US" sz="2400"/>
              <a:t>Place the remaining quantity of mortar in the hopper of the cube mould and prod again as specified for the first layer and then compact the mortar by vibration.</a:t>
            </a:r>
          </a:p>
          <a:p>
            <a:pPr eaLnBrk="1" hangingPunct="1"/>
            <a:endParaRPr lang="en-US" altLang="en-US" sz="2400"/>
          </a:p>
          <a:p>
            <a:pPr eaLnBrk="1" hangingPunct="1"/>
            <a:r>
              <a:rPr lang="en-GB" altLang="en-US" sz="2400"/>
              <a:t>Start vibration machine and vibrate for two minutes.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5058">
                                            <p:txEl>
                                              <p:pRg st="3" end="3"/>
                                            </p:txEl>
                                          </p:spTgt>
                                        </p:tgtEl>
                                        <p:attrNameLst>
                                          <p:attrName>style.visibility</p:attrName>
                                        </p:attrNameLst>
                                      </p:cBhvr>
                                      <p:to>
                                        <p:strVal val="visible"/>
                                      </p:to>
                                    </p:set>
                                    <p:animEffect transition="in" filter="fade">
                                      <p:cBhvr>
                                        <p:cTn id="7" dur="1000"/>
                                        <p:tgtEl>
                                          <p:spTgt spid="45058">
                                            <p:txEl>
                                              <p:pRg st="3" end="3"/>
                                            </p:txEl>
                                          </p:spTgt>
                                        </p:tgtEl>
                                      </p:cBhvr>
                                    </p:animEffect>
                                    <p:anim calcmode="lin" valueType="num">
                                      <p:cBhvr>
                                        <p:cTn id="8" dur="1000" fill="hold"/>
                                        <p:tgtEl>
                                          <p:spTgt spid="4505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50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45058">
                                            <p:txEl>
                                              <p:pRg st="5" end="5"/>
                                            </p:txEl>
                                          </p:spTgt>
                                        </p:tgtEl>
                                        <p:attrNameLst>
                                          <p:attrName>style.visibility</p:attrName>
                                        </p:attrNameLst>
                                      </p:cBhvr>
                                      <p:to>
                                        <p:strVal val="visible"/>
                                      </p:to>
                                    </p:set>
                                    <p:animEffect transition="in" filter="blinds(horizontal)">
                                      <p:cBhvr>
                                        <p:cTn id="14" dur="500"/>
                                        <p:tgtEl>
                                          <p:spTgt spid="45058">
                                            <p:txEl>
                                              <p:pRg st="5" end="5"/>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45058">
                                            <p:txEl>
                                              <p:pRg st="7" end="7"/>
                                            </p:txEl>
                                          </p:spTgt>
                                        </p:tgtEl>
                                        <p:attrNameLst>
                                          <p:attrName>style.visibility</p:attrName>
                                        </p:attrNameLst>
                                      </p:cBhvr>
                                      <p:to>
                                        <p:strVal val="visible"/>
                                      </p:to>
                                    </p:set>
                                    <p:animEffect transition="in" filter="box(in)">
                                      <p:cBhvr>
                                        <p:cTn id="19" dur="500"/>
                                        <p:tgtEl>
                                          <p:spTgt spid="45058">
                                            <p:txEl>
                                              <p:pRg st="7" end="7"/>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5058">
                                            <p:txEl>
                                              <p:pRg st="9" end="9"/>
                                            </p:txEl>
                                          </p:spTgt>
                                        </p:tgtEl>
                                        <p:attrNameLst>
                                          <p:attrName>style.visibility</p:attrName>
                                        </p:attrNameLst>
                                      </p:cBhvr>
                                      <p:to>
                                        <p:strVal val="visible"/>
                                      </p:to>
                                    </p:set>
                                    <p:anim calcmode="lin" valueType="num">
                                      <p:cBhvr additive="base">
                                        <p:cTn id="24" dur="500" fill="hold"/>
                                        <p:tgtEl>
                                          <p:spTgt spid="45058">
                                            <p:txEl>
                                              <p:pRg st="9" end="9"/>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505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A591B6F-57D7-4314-BA18-D4880FD05327}"/>
              </a:ext>
            </a:extLst>
          </p:cNvPr>
          <p:cNvSpPr>
            <a:spLocks noChangeArrowheads="1"/>
          </p:cNvSpPr>
          <p:nvPr/>
        </p:nvSpPr>
        <p:spPr bwMode="auto">
          <a:xfrm>
            <a:off x="533400" y="533400"/>
            <a:ext cx="81534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110000"/>
              </a:lnSpc>
            </a:pPr>
            <a:r>
              <a:rPr lang="en-GB" altLang="en-US" sz="2000" b="1" i="1"/>
              <a:t>Preparation of Cube (contd.)</a:t>
            </a:r>
            <a:endParaRPr lang="en-US" altLang="en-US" sz="2000" b="1" i="1"/>
          </a:p>
          <a:p>
            <a:pPr eaLnBrk="1" hangingPunct="1">
              <a:lnSpc>
                <a:spcPct val="110000"/>
              </a:lnSpc>
            </a:pPr>
            <a:endParaRPr lang="en-GB" altLang="en-US" sz="1600" b="1" i="1"/>
          </a:p>
          <a:p>
            <a:pPr eaLnBrk="1" hangingPunct="1">
              <a:lnSpc>
                <a:spcPct val="110000"/>
              </a:lnSpc>
            </a:pPr>
            <a:r>
              <a:rPr lang="en-GB" altLang="en-US" sz="2400"/>
              <a:t>Remove the mould with the base plate from the machine and finish the top surface of the cube in the mould by smoothing the surface with the blade of trowel.</a:t>
            </a:r>
          </a:p>
          <a:p>
            <a:pPr eaLnBrk="1" hangingPunct="1">
              <a:lnSpc>
                <a:spcPct val="110000"/>
              </a:lnSpc>
            </a:pPr>
            <a:endParaRPr lang="en-US" altLang="en-US" sz="2400"/>
          </a:p>
          <a:p>
            <a:pPr eaLnBrk="1" hangingPunct="1">
              <a:lnSpc>
                <a:spcPct val="110000"/>
              </a:lnSpc>
            </a:pPr>
            <a:r>
              <a:rPr lang="en-GB" altLang="en-US" sz="2400"/>
              <a:t>Keep the mould in humid atmosphere (moist closet or moist room) for 24 hours.  </a:t>
            </a:r>
          </a:p>
          <a:p>
            <a:pPr eaLnBrk="1" hangingPunct="1">
              <a:lnSpc>
                <a:spcPct val="110000"/>
              </a:lnSpc>
            </a:pPr>
            <a:endParaRPr lang="en-GB" altLang="en-US" sz="2400"/>
          </a:p>
          <a:p>
            <a:pPr eaLnBrk="1" hangingPunct="1">
              <a:lnSpc>
                <a:spcPct val="110000"/>
              </a:lnSpc>
            </a:pPr>
            <a:r>
              <a:rPr lang="en-GB" altLang="en-US" sz="2400"/>
              <a:t>After that remove the cube from mould and submerge in clean and fresh water.  </a:t>
            </a:r>
          </a:p>
          <a:p>
            <a:pPr eaLnBrk="1" hangingPunct="1">
              <a:lnSpc>
                <a:spcPct val="110000"/>
              </a:lnSpc>
            </a:pPr>
            <a:endParaRPr lang="en-GB" altLang="en-US" sz="2400"/>
          </a:p>
          <a:p>
            <a:pPr eaLnBrk="1" hangingPunct="1">
              <a:lnSpc>
                <a:spcPct val="110000"/>
              </a:lnSpc>
            </a:pPr>
            <a:r>
              <a:rPr lang="en-GB" altLang="en-US" sz="2400"/>
              <a:t>Keep there for 7 (or 28 days  as required ).  Change the water every 7 days and maintained at a temperature of 27</a:t>
            </a:r>
            <a:r>
              <a:rPr lang="en-GB" altLang="en-US" sz="2400" baseline="30000"/>
              <a:t>o</a:t>
            </a:r>
            <a:r>
              <a:rPr lang="en-GB" altLang="en-US" sz="2400"/>
              <a:t>C </a:t>
            </a:r>
            <a:r>
              <a:rPr lang="en-GB" altLang="en-US" sz="2400">
                <a:sym typeface="Symbol" panose="05050102010706020507" pitchFamily="18" charset="2"/>
              </a:rPr>
              <a:t></a:t>
            </a:r>
            <a:r>
              <a:rPr lang="en-GB" altLang="en-US" sz="2400"/>
              <a:t> 2</a:t>
            </a:r>
            <a:r>
              <a:rPr lang="en-GB" altLang="en-US" sz="2400" baseline="30000">
                <a:sym typeface="Symbol" panose="05050102010706020507" pitchFamily="18" charset="2"/>
              </a:rPr>
              <a:t>o</a:t>
            </a:r>
            <a:r>
              <a:rPr lang="en-GB" altLang="en-US" sz="2400">
                <a:sym typeface="Symbol" panose="05050102010706020507" pitchFamily="18" charset="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082">
                                            <p:txEl>
                                              <p:pRg st="4" end="4"/>
                                            </p:txEl>
                                          </p:spTgt>
                                        </p:tgtEl>
                                        <p:attrNameLst>
                                          <p:attrName>style.visibility</p:attrName>
                                        </p:attrNameLst>
                                      </p:cBhvr>
                                      <p:to>
                                        <p:strVal val="visible"/>
                                      </p:to>
                                    </p:set>
                                    <p:animEffect transition="in" filter="box(in)">
                                      <p:cBhvr>
                                        <p:cTn id="7" dur="500"/>
                                        <p:tgtEl>
                                          <p:spTgt spid="46082">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082">
                                            <p:txEl>
                                              <p:pRg st="6" end="6"/>
                                            </p:txEl>
                                          </p:spTgt>
                                        </p:tgtEl>
                                        <p:attrNameLst>
                                          <p:attrName>style.visibility</p:attrName>
                                        </p:attrNameLst>
                                      </p:cBhvr>
                                      <p:to>
                                        <p:strVal val="visible"/>
                                      </p:to>
                                    </p:set>
                                    <p:animEffect transition="in" filter="blinds(horizontal)">
                                      <p:cBhvr>
                                        <p:cTn id="12" dur="500"/>
                                        <p:tgtEl>
                                          <p:spTgt spid="46082">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6082">
                                            <p:txEl>
                                              <p:pRg st="8" end="8"/>
                                            </p:txEl>
                                          </p:spTgt>
                                        </p:tgtEl>
                                        <p:attrNameLst>
                                          <p:attrName>style.visibility</p:attrName>
                                        </p:attrNameLst>
                                      </p:cBhvr>
                                      <p:to>
                                        <p:strVal val="visible"/>
                                      </p:to>
                                    </p:set>
                                    <p:anim calcmode="lin" valueType="num">
                                      <p:cBhvr additive="base">
                                        <p:cTn id="17" dur="500" fill="hold"/>
                                        <p:tgtEl>
                                          <p:spTgt spid="46082">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608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a:extLst>
              <a:ext uri="{FF2B5EF4-FFF2-40B4-BE49-F238E27FC236}">
                <a16:creationId xmlns:a16="http://schemas.microsoft.com/office/drawing/2014/main" id="{8AB2BEC3-F61E-47D8-BE4A-710A3DF2F386}"/>
              </a:ext>
            </a:extLst>
          </p:cNvPr>
          <p:cNvSpPr>
            <a:spLocks noChangeArrowheads="1"/>
          </p:cNvSpPr>
          <p:nvPr/>
        </p:nvSpPr>
        <p:spPr bwMode="auto">
          <a:xfrm>
            <a:off x="381000" y="655638"/>
            <a:ext cx="8458200"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10000"/>
              </a:lnSpc>
            </a:pPr>
            <a:r>
              <a:rPr lang="en-GB" altLang="en-US" sz="2400" b="1">
                <a:solidFill>
                  <a:srgbClr val="000000"/>
                </a:solidFill>
                <a:ea typeface="Courier" charset="0"/>
                <a:cs typeface="Times New Roman" panose="02020603050405020304" pitchFamily="18" charset="0"/>
              </a:rPr>
              <a:t>Determination of Compressive Strength</a:t>
            </a:r>
            <a:endParaRPr lang="en-US" altLang="en-US" sz="2400">
              <a:ea typeface="Courier" charset="0"/>
              <a:cs typeface="Times New Roman" panose="02020603050405020304" pitchFamily="18" charset="0"/>
            </a:endParaRPr>
          </a:p>
          <a:p>
            <a:pPr>
              <a:lnSpc>
                <a:spcPct val="110000"/>
              </a:lnSpc>
            </a:pPr>
            <a:endParaRPr lang="en-GB" altLang="en-US" sz="2400">
              <a:solidFill>
                <a:srgbClr val="000000"/>
              </a:solidFill>
              <a:ea typeface="Courier" charset="0"/>
              <a:cs typeface="Times New Roman" panose="02020603050405020304" pitchFamily="18" charset="0"/>
            </a:endParaRPr>
          </a:p>
          <a:p>
            <a:pPr>
              <a:lnSpc>
                <a:spcPct val="110000"/>
              </a:lnSpc>
            </a:pPr>
            <a:r>
              <a:rPr lang="en-GB" altLang="en-US" sz="2400">
                <a:solidFill>
                  <a:srgbClr val="000000"/>
                </a:solidFill>
                <a:ea typeface="Courier" charset="0"/>
                <a:cs typeface="Times New Roman" panose="02020603050405020304" pitchFamily="18" charset="0"/>
              </a:rPr>
              <a:t>After 7 (or 28 days as required), take out the cube from water. </a:t>
            </a:r>
          </a:p>
          <a:p>
            <a:pPr>
              <a:lnSpc>
                <a:spcPct val="110000"/>
              </a:lnSpc>
            </a:pPr>
            <a:endParaRPr lang="en-GB" altLang="en-US" sz="2400">
              <a:solidFill>
                <a:srgbClr val="000000"/>
              </a:solidFill>
              <a:ea typeface="Courier" charset="0"/>
              <a:cs typeface="Times New Roman" panose="02020603050405020304" pitchFamily="18" charset="0"/>
            </a:endParaRPr>
          </a:p>
          <a:p>
            <a:pPr>
              <a:lnSpc>
                <a:spcPct val="110000"/>
              </a:lnSpc>
            </a:pPr>
            <a:r>
              <a:rPr lang="en-GB" altLang="en-US" sz="2400">
                <a:solidFill>
                  <a:srgbClr val="000000"/>
                </a:solidFill>
                <a:ea typeface="Courier" charset="0"/>
                <a:cs typeface="Times New Roman" panose="02020603050405020304" pitchFamily="18" charset="0"/>
              </a:rPr>
              <a:t> Place it on the base of compressive strength testing machine. </a:t>
            </a:r>
          </a:p>
          <a:p>
            <a:pPr>
              <a:lnSpc>
                <a:spcPct val="110000"/>
              </a:lnSpc>
            </a:pPr>
            <a:endParaRPr lang="en-GB" altLang="en-US" sz="2400">
              <a:solidFill>
                <a:srgbClr val="000000"/>
              </a:solidFill>
              <a:ea typeface="Courier" charset="0"/>
              <a:cs typeface="Times New Roman" panose="02020603050405020304" pitchFamily="18" charset="0"/>
            </a:endParaRPr>
          </a:p>
          <a:p>
            <a:pPr>
              <a:lnSpc>
                <a:spcPct val="110000"/>
              </a:lnSpc>
            </a:pPr>
            <a:r>
              <a:rPr lang="en-GB" altLang="en-US" sz="2400">
                <a:solidFill>
                  <a:srgbClr val="000000"/>
                </a:solidFill>
                <a:ea typeface="Courier" charset="0"/>
                <a:cs typeface="Times New Roman" panose="02020603050405020304" pitchFamily="18" charset="0"/>
              </a:rPr>
              <a:t> Break it with the help of compressive strength testing machine and note the total load applied at which cube is broken. </a:t>
            </a:r>
          </a:p>
          <a:p>
            <a:pPr>
              <a:lnSpc>
                <a:spcPct val="110000"/>
              </a:lnSpc>
            </a:pPr>
            <a:endParaRPr lang="en-GB" altLang="en-US" sz="2400">
              <a:solidFill>
                <a:srgbClr val="000000"/>
              </a:solidFill>
              <a:ea typeface="Courier" charset="0"/>
              <a:cs typeface="Times New Roman" panose="02020603050405020304" pitchFamily="18" charset="0"/>
            </a:endParaRPr>
          </a:p>
          <a:p>
            <a:pPr>
              <a:lnSpc>
                <a:spcPct val="110000"/>
              </a:lnSpc>
            </a:pPr>
            <a:r>
              <a:rPr lang="en-GB" altLang="en-US" sz="2400">
                <a:solidFill>
                  <a:srgbClr val="000000"/>
                </a:solidFill>
                <a:ea typeface="Courier" charset="0"/>
                <a:cs typeface="Times New Roman" panose="02020603050405020304" pitchFamily="18" charset="0"/>
              </a:rPr>
              <a:t> Calculate the compressive strength as below:</a:t>
            </a:r>
          </a:p>
          <a:p>
            <a:pPr>
              <a:lnSpc>
                <a:spcPct val="110000"/>
              </a:lnSpc>
            </a:pPr>
            <a:endParaRPr lang="en-US" altLang="en-US" sz="2400">
              <a:ea typeface="Courier" charset="0"/>
              <a:cs typeface="Times New Roman" panose="02020603050405020304" pitchFamily="18" charset="0"/>
            </a:endParaRPr>
          </a:p>
          <a:p>
            <a:pPr>
              <a:lnSpc>
                <a:spcPct val="110000"/>
              </a:lnSpc>
            </a:pPr>
            <a:r>
              <a:rPr lang="en-GB" altLang="en-US" sz="2800" b="1" i="1">
                <a:solidFill>
                  <a:srgbClr val="000000"/>
                </a:solidFill>
                <a:ea typeface="Courier" charset="0"/>
                <a:cs typeface="Times New Roman" panose="02020603050405020304" pitchFamily="18" charset="0"/>
              </a:rPr>
              <a:t>Compressive Strength</a:t>
            </a:r>
            <a:endParaRPr lang="en-US" altLang="en-US" sz="2800" b="1" i="1">
              <a:solidFill>
                <a:srgbClr val="000000"/>
              </a:solidFill>
              <a:ea typeface="Courier" charset="0"/>
              <a:cs typeface="Times New Roman" panose="02020603050405020304" pitchFamily="18" charset="0"/>
            </a:endParaRPr>
          </a:p>
          <a:p>
            <a:pPr>
              <a:lnSpc>
                <a:spcPct val="110000"/>
              </a:lnSpc>
            </a:pPr>
            <a:r>
              <a:rPr lang="en-GB" altLang="en-US" sz="2400" b="1" i="1">
                <a:solidFill>
                  <a:srgbClr val="000000"/>
                </a:solidFill>
                <a:ea typeface="Courier" charset="0"/>
                <a:cs typeface="Times New Roman" panose="02020603050405020304" pitchFamily="18" charset="0"/>
              </a:rPr>
              <a:t>= [Total load (strength) applied)/(face area of cube) ]  (Kg)/(cm</a:t>
            </a:r>
            <a:r>
              <a:rPr lang="en-GB" altLang="en-US" sz="2400" b="1" i="1" baseline="30000">
                <a:solidFill>
                  <a:srgbClr val="000000"/>
                </a:solidFill>
                <a:ea typeface="Courier" charset="0"/>
                <a:cs typeface="Times New Roman" panose="02020603050405020304" pitchFamily="18" charset="0"/>
              </a:rPr>
              <a:t>2</a:t>
            </a:r>
            <a:r>
              <a:rPr lang="en-GB" altLang="en-US" sz="2400" b="1" i="1">
                <a:solidFill>
                  <a:srgbClr val="000000"/>
                </a:solidFill>
                <a:ea typeface="Courier" charset="0"/>
                <a:cs typeface="Times New Roman" panose="02020603050405020304" pitchFamily="18" charset="0"/>
              </a:rPr>
              <a:t>)</a:t>
            </a:r>
            <a:endParaRPr lang="en-US" altLang="en-US" sz="2400" b="1" i="1">
              <a:ea typeface="Courier" charset="0"/>
              <a:cs typeface="Times New Roman" panose="02020603050405020304" pitchFamily="18" charset="0"/>
            </a:endParaRPr>
          </a:p>
          <a:p>
            <a:pPr>
              <a:lnSpc>
                <a:spcPct val="110000"/>
              </a:lnSpc>
            </a:pPr>
            <a:r>
              <a:rPr lang="en-GB" altLang="en-US" sz="2400" b="1" i="1">
                <a:solidFill>
                  <a:srgbClr val="000000"/>
                </a:solidFill>
                <a:ea typeface="Courier" charset="0"/>
                <a:cs typeface="Times New Roman" panose="02020603050405020304" pitchFamily="18" charset="0"/>
              </a:rPr>
              <a:t>	</a:t>
            </a:r>
            <a:endParaRPr lang="en-US" altLang="en-US" sz="2400" b="1" i="1">
              <a:solidFill>
                <a:srgbClr val="000000"/>
              </a:solidFill>
              <a:ea typeface="Courier"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8">
                                            <p:txEl>
                                              <p:pRg st="2" end="2"/>
                                            </p:txEl>
                                          </p:spTgt>
                                        </p:tgtEl>
                                        <p:attrNameLst>
                                          <p:attrName>style.visibility</p:attrName>
                                        </p:attrNameLst>
                                      </p:cBhvr>
                                      <p:to>
                                        <p:strVal val="visible"/>
                                      </p:to>
                                    </p:set>
                                    <p:animEffect transition="in" filter="blinds(horizontal)">
                                      <p:cBhvr>
                                        <p:cTn id="7" dur="500"/>
                                        <p:tgtEl>
                                          <p:spTgt spid="4710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7108">
                                            <p:txEl>
                                              <p:pRg st="4" end="4"/>
                                            </p:txEl>
                                          </p:spTgt>
                                        </p:tgtEl>
                                        <p:attrNameLst>
                                          <p:attrName>style.visibility</p:attrName>
                                        </p:attrNameLst>
                                      </p:cBhvr>
                                      <p:to>
                                        <p:strVal val="visible"/>
                                      </p:to>
                                    </p:set>
                                    <p:animEffect transition="in" filter="fade">
                                      <p:cBhvr>
                                        <p:cTn id="12" dur="1000"/>
                                        <p:tgtEl>
                                          <p:spTgt spid="47108">
                                            <p:txEl>
                                              <p:pRg st="4" end="4"/>
                                            </p:txEl>
                                          </p:spTgt>
                                        </p:tgtEl>
                                      </p:cBhvr>
                                    </p:animEffect>
                                    <p:anim calcmode="lin" valueType="num">
                                      <p:cBhvr>
                                        <p:cTn id="13" dur="1000" fill="hold"/>
                                        <p:tgtEl>
                                          <p:spTgt spid="47108">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710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47108">
                                            <p:txEl>
                                              <p:pRg st="6" end="6"/>
                                            </p:txEl>
                                          </p:spTgt>
                                        </p:tgtEl>
                                        <p:attrNameLst>
                                          <p:attrName>style.visibility</p:attrName>
                                        </p:attrNameLst>
                                      </p:cBhvr>
                                      <p:to>
                                        <p:strVal val="visible"/>
                                      </p:to>
                                    </p:set>
                                    <p:animEffect transition="in" filter="blinds(horizontal)">
                                      <p:cBhvr>
                                        <p:cTn id="19" dur="500"/>
                                        <p:tgtEl>
                                          <p:spTgt spid="47108">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47108">
                                            <p:txEl>
                                              <p:pRg st="8" end="8"/>
                                            </p:txEl>
                                          </p:spTgt>
                                        </p:tgtEl>
                                        <p:attrNameLst>
                                          <p:attrName>style.visibility</p:attrName>
                                        </p:attrNameLst>
                                      </p:cBhvr>
                                      <p:to>
                                        <p:strVal val="visible"/>
                                      </p:to>
                                    </p:set>
                                    <p:animEffect transition="in" filter="checkerboard(across)">
                                      <p:cBhvr>
                                        <p:cTn id="24" dur="500"/>
                                        <p:tgtEl>
                                          <p:spTgt spid="47108">
                                            <p:txEl>
                                              <p:pRg st="8" end="8"/>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nodeType="clickEffect">
                                  <p:stCondLst>
                                    <p:cond delay="0"/>
                                  </p:stCondLst>
                                  <p:iterate type="lt">
                                    <p:tmPct val="10000"/>
                                  </p:iterate>
                                  <p:childTnLst>
                                    <p:set>
                                      <p:cBhvr>
                                        <p:cTn id="28" dur="1" fill="hold">
                                          <p:stCondLst>
                                            <p:cond delay="0"/>
                                          </p:stCondLst>
                                        </p:cTn>
                                        <p:tgtEl>
                                          <p:spTgt spid="47108">
                                            <p:txEl>
                                              <p:pRg st="10" end="10"/>
                                            </p:txEl>
                                          </p:spTgt>
                                        </p:tgtEl>
                                        <p:attrNameLst>
                                          <p:attrName>style.visibility</p:attrName>
                                        </p:attrNameLst>
                                      </p:cBhvr>
                                      <p:to>
                                        <p:strVal val="visible"/>
                                      </p:to>
                                    </p:set>
                                    <p:animEffect transition="in" filter="fade">
                                      <p:cBhvr>
                                        <p:cTn id="29" dur="1000"/>
                                        <p:tgtEl>
                                          <p:spTgt spid="47108">
                                            <p:txEl>
                                              <p:pRg st="10" end="10"/>
                                            </p:txEl>
                                          </p:spTgt>
                                        </p:tgtEl>
                                      </p:cBhvr>
                                    </p:animEffect>
                                    <p:anim calcmode="lin" valueType="num">
                                      <p:cBhvr>
                                        <p:cTn id="30" dur="1000" fill="hold"/>
                                        <p:tgtEl>
                                          <p:spTgt spid="47108">
                                            <p:txEl>
                                              <p:pRg st="10" end="10"/>
                                            </p:txEl>
                                          </p:spTgt>
                                        </p:tgtEl>
                                        <p:attrNameLst>
                                          <p:attrName>ppt_x</p:attrName>
                                        </p:attrNameLst>
                                      </p:cBhvr>
                                      <p:tavLst>
                                        <p:tav tm="0">
                                          <p:val>
                                            <p:strVal val="#ppt_x-.1"/>
                                          </p:val>
                                        </p:tav>
                                        <p:tav tm="100000">
                                          <p:val>
                                            <p:strVal val="#ppt_x"/>
                                          </p:val>
                                        </p:tav>
                                      </p:tavLst>
                                    </p:anim>
                                    <p:anim calcmode="lin" valueType="num">
                                      <p:cBhvr>
                                        <p:cTn id="31" dur="1000" fill="hold"/>
                                        <p:tgtEl>
                                          <p:spTgt spid="47108">
                                            <p:txEl>
                                              <p:pRg st="10" end="10"/>
                                            </p:txEl>
                                          </p:spTgt>
                                        </p:tgtEl>
                                        <p:attrNameLst>
                                          <p:attrName>ppt_y</p:attrName>
                                        </p:attrNameLst>
                                      </p:cBhvr>
                                      <p:tavLst>
                                        <p:tav tm="0">
                                          <p:val>
                                            <p:strVal val="#ppt_y"/>
                                          </p:val>
                                        </p:tav>
                                        <p:tav tm="100000">
                                          <p:val>
                                            <p:strVal val="#ppt_y"/>
                                          </p:val>
                                        </p:tav>
                                      </p:tavLst>
                                    </p:anim>
                                  </p:childTnLst>
                                </p:cTn>
                              </p:par>
                              <p:par>
                                <p:cTn id="32" presetID="40" presetClass="entr" presetSubtype="0" fill="hold" nodeType="withEffect">
                                  <p:stCondLst>
                                    <p:cond delay="0"/>
                                  </p:stCondLst>
                                  <p:iterate type="lt">
                                    <p:tmPct val="10000"/>
                                  </p:iterate>
                                  <p:childTnLst>
                                    <p:set>
                                      <p:cBhvr>
                                        <p:cTn id="33" dur="1" fill="hold">
                                          <p:stCondLst>
                                            <p:cond delay="0"/>
                                          </p:stCondLst>
                                        </p:cTn>
                                        <p:tgtEl>
                                          <p:spTgt spid="47108">
                                            <p:txEl>
                                              <p:pRg st="11" end="11"/>
                                            </p:txEl>
                                          </p:spTgt>
                                        </p:tgtEl>
                                        <p:attrNameLst>
                                          <p:attrName>style.visibility</p:attrName>
                                        </p:attrNameLst>
                                      </p:cBhvr>
                                      <p:to>
                                        <p:strVal val="visible"/>
                                      </p:to>
                                    </p:set>
                                    <p:animEffect transition="in" filter="fade">
                                      <p:cBhvr>
                                        <p:cTn id="34" dur="1000"/>
                                        <p:tgtEl>
                                          <p:spTgt spid="47108">
                                            <p:txEl>
                                              <p:pRg st="11" end="11"/>
                                            </p:txEl>
                                          </p:spTgt>
                                        </p:tgtEl>
                                      </p:cBhvr>
                                    </p:animEffect>
                                    <p:anim calcmode="lin" valueType="num">
                                      <p:cBhvr>
                                        <p:cTn id="35" dur="1000" fill="hold"/>
                                        <p:tgtEl>
                                          <p:spTgt spid="47108">
                                            <p:txEl>
                                              <p:pRg st="11" end="11"/>
                                            </p:txEl>
                                          </p:spTgt>
                                        </p:tgtEl>
                                        <p:attrNameLst>
                                          <p:attrName>ppt_x</p:attrName>
                                        </p:attrNameLst>
                                      </p:cBhvr>
                                      <p:tavLst>
                                        <p:tav tm="0">
                                          <p:val>
                                            <p:strVal val="#ppt_x-.1"/>
                                          </p:val>
                                        </p:tav>
                                        <p:tav tm="100000">
                                          <p:val>
                                            <p:strVal val="#ppt_x"/>
                                          </p:val>
                                        </p:tav>
                                      </p:tavLst>
                                    </p:anim>
                                    <p:anim calcmode="lin" valueType="num">
                                      <p:cBhvr>
                                        <p:cTn id="36" dur="1000" fill="hold"/>
                                        <p:tgtEl>
                                          <p:spTgt spid="47108">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tm_hand">
            <a:extLst>
              <a:ext uri="{FF2B5EF4-FFF2-40B4-BE49-F238E27FC236}">
                <a16:creationId xmlns:a16="http://schemas.microsoft.com/office/drawing/2014/main" id="{BCF95AFD-617B-43D2-984C-72ACF597EBDF}"/>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rot="196944">
            <a:off x="1508125" y="2133600"/>
            <a:ext cx="1539875" cy="3048000"/>
          </a:xfrm>
          <a:noFill/>
        </p:spPr>
      </p:pic>
      <p:pic>
        <p:nvPicPr>
          <p:cNvPr id="136195" name="Picture 3" descr="COMPRESSION TESTING MACHINES">
            <a:extLst>
              <a:ext uri="{FF2B5EF4-FFF2-40B4-BE49-F238E27FC236}">
                <a16:creationId xmlns:a16="http://schemas.microsoft.com/office/drawing/2014/main" id="{51005268-240E-407D-AE32-FBBF097EB091}"/>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0"/>
            <a:ext cx="9144000" cy="6932613"/>
          </a:xfrm>
          <a:noFill/>
        </p:spPr>
      </p:pic>
      <p:sp>
        <p:nvSpPr>
          <p:cNvPr id="136197" name="Rectangle 5">
            <a:extLst>
              <a:ext uri="{FF2B5EF4-FFF2-40B4-BE49-F238E27FC236}">
                <a16:creationId xmlns:a16="http://schemas.microsoft.com/office/drawing/2014/main" id="{1423C6A3-45CF-4936-9736-B2915E68DA46}"/>
              </a:ext>
            </a:extLst>
          </p:cNvPr>
          <p:cNvSpPr>
            <a:spLocks noChangeArrowheads="1"/>
          </p:cNvSpPr>
          <p:nvPr/>
        </p:nvSpPr>
        <p:spPr bwMode="auto">
          <a:xfrm>
            <a:off x="2590800" y="228600"/>
            <a:ext cx="633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60000"/>
              </a:lnSpc>
            </a:pPr>
            <a:r>
              <a:rPr lang="en-GB" altLang="en-US" sz="4000">
                <a:solidFill>
                  <a:srgbClr val="FF0000"/>
                </a:solidFill>
              </a:rPr>
              <a:t>c</a:t>
            </a:r>
            <a:r>
              <a:rPr lang="en-GB" altLang="en-US" sz="3200">
                <a:solidFill>
                  <a:srgbClr val="FF0000"/>
                </a:solidFill>
              </a:rPr>
              <a:t>ompressive strength testing machine</a:t>
            </a:r>
            <a:endParaRPr lang="en-US" altLang="en-US"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diamond(out)">
                                      <p:cBhvr>
                                        <p:cTn id="7" dur="2000"/>
                                        <p:tgtEl>
                                          <p:spTgt spid="136194"/>
                                        </p:tgtEl>
                                      </p:cBhvr>
                                    </p:animEffect>
                                  </p:childTnLst>
                                </p:cTn>
                              </p:par>
                              <p:par>
                                <p:cTn id="8" presetID="8" presetClass="entr" presetSubtype="32" fill="hold" nodeType="withEffect">
                                  <p:stCondLst>
                                    <p:cond delay="0"/>
                                  </p:stCondLst>
                                  <p:childTnLst>
                                    <p:set>
                                      <p:cBhvr>
                                        <p:cTn id="9" dur="1" fill="hold">
                                          <p:stCondLst>
                                            <p:cond delay="0"/>
                                          </p:stCondLst>
                                        </p:cTn>
                                        <p:tgtEl>
                                          <p:spTgt spid="136195"/>
                                        </p:tgtEl>
                                        <p:attrNameLst>
                                          <p:attrName>style.visibility</p:attrName>
                                        </p:attrNameLst>
                                      </p:cBhvr>
                                      <p:to>
                                        <p:strVal val="visible"/>
                                      </p:to>
                                    </p:set>
                                    <p:animEffect transition="in" filter="diamond(out)">
                                      <p:cBhvr>
                                        <p:cTn id="10" dur="2000"/>
                                        <p:tgtEl>
                                          <p:spTgt spid="136195"/>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136197"/>
                                        </p:tgtEl>
                                        <p:attrNameLst>
                                          <p:attrName>style.visibility</p:attrName>
                                        </p:attrNameLst>
                                      </p:cBhvr>
                                      <p:to>
                                        <p:strVal val="visible"/>
                                      </p:to>
                                    </p:set>
                                    <p:animEffect transition="in" filter="diamond(out)">
                                      <p:cBhvr>
                                        <p:cTn id="13" dur="2000"/>
                                        <p:tgtEl>
                                          <p:spTgt spid="136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Compression testing of a concrete cylinder">
            <a:hlinkClick r:id="rId3" tooltip="Compression testing of a concrete cylinder"/>
            <a:extLst>
              <a:ext uri="{FF2B5EF4-FFF2-40B4-BE49-F238E27FC236}">
                <a16:creationId xmlns:a16="http://schemas.microsoft.com/office/drawing/2014/main" id="{52096B35-B9BE-4C69-B977-8D8DA8A10499}"/>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85800" y="838200"/>
            <a:ext cx="2833688" cy="3429000"/>
          </a:xfrm>
        </p:spPr>
      </p:pic>
      <p:sp>
        <p:nvSpPr>
          <p:cNvPr id="139267" name="Rectangle 3">
            <a:extLst>
              <a:ext uri="{FF2B5EF4-FFF2-40B4-BE49-F238E27FC236}">
                <a16:creationId xmlns:a16="http://schemas.microsoft.com/office/drawing/2014/main" id="{DF889D57-D9D5-4C94-9187-6AC8598C9DC0}"/>
              </a:ext>
            </a:extLst>
          </p:cNvPr>
          <p:cNvSpPr>
            <a:spLocks noChangeArrowheads="1"/>
          </p:cNvSpPr>
          <p:nvPr/>
        </p:nvSpPr>
        <p:spPr bwMode="auto">
          <a:xfrm>
            <a:off x="533400" y="4343400"/>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a:cs typeface="Arial" panose="020B0604020202020204" pitchFamily="34" charset="0"/>
              </a:rPr>
              <a:t>Compression testing of a concrete cylinder </a:t>
            </a:r>
          </a:p>
        </p:txBody>
      </p:sp>
      <p:pic>
        <p:nvPicPr>
          <p:cNvPr id="139268" name="Picture 4" descr="Same cylinder after failure">
            <a:hlinkClick r:id="rId5" tooltip="Same cylinder after failure"/>
            <a:extLst>
              <a:ext uri="{FF2B5EF4-FFF2-40B4-BE49-F238E27FC236}">
                <a16:creationId xmlns:a16="http://schemas.microsoft.com/office/drawing/2014/main" id="{0509D9F6-E5E9-4AB8-8584-E9114A423B6D}"/>
              </a:ext>
            </a:extLst>
          </p:cNvPr>
          <p:cNvPicPr>
            <a:picLocks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343400" y="2076450"/>
            <a:ext cx="3657600" cy="2114550"/>
          </a:xfrm>
        </p:spPr>
      </p:pic>
      <p:sp>
        <p:nvSpPr>
          <p:cNvPr id="139269" name="Rectangle 5">
            <a:extLst>
              <a:ext uri="{FF2B5EF4-FFF2-40B4-BE49-F238E27FC236}">
                <a16:creationId xmlns:a16="http://schemas.microsoft.com/office/drawing/2014/main" id="{F8E0397E-768F-4E49-B21A-0A39BDBB2F83}"/>
              </a:ext>
            </a:extLst>
          </p:cNvPr>
          <p:cNvSpPr>
            <a:spLocks noChangeArrowheads="1"/>
          </p:cNvSpPr>
          <p:nvPr/>
        </p:nvSpPr>
        <p:spPr bwMode="auto">
          <a:xfrm>
            <a:off x="4343400" y="4343400"/>
            <a:ext cx="375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a:cs typeface="Arial" panose="020B0604020202020204" pitchFamily="34" charset="0"/>
              </a:rPr>
              <a:t>Same cylinder after failure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diamond(in)">
                                      <p:cBhvr>
                                        <p:cTn id="7" dur="2000"/>
                                        <p:tgtEl>
                                          <p:spTgt spid="139267"/>
                                        </p:tgtEl>
                                      </p:cBhvr>
                                    </p:animEffect>
                                  </p:childTnLst>
                                </p:cTn>
                              </p:par>
                              <p:par>
                                <p:cTn id="8" presetID="8" presetClass="entr" presetSubtype="16" fill="hold" nodeType="withEffect">
                                  <p:stCondLst>
                                    <p:cond delay="0"/>
                                  </p:stCondLst>
                                  <p:childTnLst>
                                    <p:set>
                                      <p:cBhvr>
                                        <p:cTn id="9" dur="1" fill="hold">
                                          <p:stCondLst>
                                            <p:cond delay="0"/>
                                          </p:stCondLst>
                                        </p:cTn>
                                        <p:tgtEl>
                                          <p:spTgt spid="139266"/>
                                        </p:tgtEl>
                                        <p:attrNameLst>
                                          <p:attrName>style.visibility</p:attrName>
                                        </p:attrNameLst>
                                      </p:cBhvr>
                                      <p:to>
                                        <p:strVal val="visible"/>
                                      </p:to>
                                    </p:set>
                                    <p:animEffect transition="in" filter="diamond(in)">
                                      <p:cBhvr>
                                        <p:cTn id="10" dur="2000"/>
                                        <p:tgtEl>
                                          <p:spTgt spid="1392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39269"/>
                                        </p:tgtEl>
                                        <p:attrNameLst>
                                          <p:attrName>style.visibility</p:attrName>
                                        </p:attrNameLst>
                                      </p:cBhvr>
                                      <p:to>
                                        <p:strVal val="visible"/>
                                      </p:to>
                                    </p:set>
                                    <p:animEffect transition="in" filter="diamond(in)">
                                      <p:cBhvr>
                                        <p:cTn id="15" dur="2000"/>
                                        <p:tgtEl>
                                          <p:spTgt spid="139269"/>
                                        </p:tgtEl>
                                      </p:cBhvr>
                                    </p:animEffect>
                                  </p:childTnLst>
                                </p:cTn>
                              </p:par>
                              <p:par>
                                <p:cTn id="16" presetID="8" presetClass="entr" presetSubtype="16" fill="hold" nodeType="withEffect">
                                  <p:stCondLst>
                                    <p:cond delay="0"/>
                                  </p:stCondLst>
                                  <p:childTnLst>
                                    <p:set>
                                      <p:cBhvr>
                                        <p:cTn id="17" dur="1" fill="hold">
                                          <p:stCondLst>
                                            <p:cond delay="0"/>
                                          </p:stCondLst>
                                        </p:cTn>
                                        <p:tgtEl>
                                          <p:spTgt spid="139268"/>
                                        </p:tgtEl>
                                        <p:attrNameLst>
                                          <p:attrName>style.visibility</p:attrName>
                                        </p:attrNameLst>
                                      </p:cBhvr>
                                      <p:to>
                                        <p:strVal val="visible"/>
                                      </p:to>
                                    </p:set>
                                    <p:animEffect transition="in" filter="diamond(in)">
                                      <p:cBhvr>
                                        <p:cTn id="18" dur="2000"/>
                                        <p:tgtEl>
                                          <p:spTgt spid="139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P spid="13926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a:extLst>
              <a:ext uri="{FF2B5EF4-FFF2-40B4-BE49-F238E27FC236}">
                <a16:creationId xmlns:a16="http://schemas.microsoft.com/office/drawing/2014/main" id="{71B93E1B-7B89-42A9-AEC8-C99EFF025F63}"/>
              </a:ext>
            </a:extLst>
          </p:cNvPr>
          <p:cNvSpPr>
            <a:spLocks noChangeArrowheads="1"/>
          </p:cNvSpPr>
          <p:nvPr/>
        </p:nvSpPr>
        <p:spPr bwMode="auto">
          <a:xfrm>
            <a:off x="609600" y="639763"/>
            <a:ext cx="8229600"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3200" b="1"/>
              <a:t>Determination of Setting Times</a:t>
            </a:r>
            <a:endParaRPr lang="en-US" altLang="en-US" sz="3200"/>
          </a:p>
          <a:p>
            <a:pPr eaLnBrk="1" hangingPunct="1"/>
            <a:endParaRPr lang="en-GB" altLang="en-US" sz="2400" b="1"/>
          </a:p>
          <a:p>
            <a:pPr eaLnBrk="1" hangingPunct="1"/>
            <a:r>
              <a:rPr lang="en-GB" altLang="en-US" sz="2400" b="1"/>
              <a:t>Preparation of Test Block  </a:t>
            </a:r>
            <a:endParaRPr lang="en-US" altLang="en-US" sz="2400"/>
          </a:p>
          <a:p>
            <a:pPr eaLnBrk="1" hangingPunct="1"/>
            <a:endParaRPr lang="en-GB" altLang="en-US" sz="2400"/>
          </a:p>
          <a:p>
            <a:pPr eaLnBrk="1" hangingPunct="1"/>
            <a:r>
              <a:rPr lang="en-GB" altLang="en-US" sz="2400"/>
              <a:t>First, determine the amount of water required to give a paste of standard consistency as described earlier</a:t>
            </a:r>
          </a:p>
          <a:p>
            <a:pPr eaLnBrk="1" hangingPunct="1"/>
            <a:endParaRPr lang="en-US" altLang="en-US" sz="2400"/>
          </a:p>
          <a:p>
            <a:pPr eaLnBrk="1" hangingPunct="1"/>
            <a:r>
              <a:rPr lang="en-GB" altLang="en-US" sz="2400"/>
              <a:t>Prepare a neat cement paste by gauging the cement with 0.85 times the water required for standard consistency.</a:t>
            </a:r>
          </a:p>
          <a:p>
            <a:pPr eaLnBrk="1" hangingPunct="1"/>
            <a:endParaRPr lang="en-US" altLang="en-US" sz="2400"/>
          </a:p>
          <a:p>
            <a:pPr eaLnBrk="1" hangingPunct="1"/>
            <a:r>
              <a:rPr lang="en-GB" altLang="en-US" sz="2400"/>
              <a:t>Start a stop watch at the time when water is added to the cement.</a:t>
            </a:r>
          </a:p>
          <a:p>
            <a:pPr eaLnBrk="1" hangingPunct="1"/>
            <a:r>
              <a:rPr lang="en-GB" altLang="en-US" sz="2400"/>
              <a:t> </a:t>
            </a:r>
          </a:p>
          <a:p>
            <a:pPr eaLnBrk="1" hangingPunct="1"/>
            <a:r>
              <a:rPr lang="en-GB" altLang="en-US" sz="2400"/>
              <a:t>Fill the Vicat mould positioned in the glass plate with cement paste and smooth off the surface of the paste making it level with the top of the mould.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132">
                                            <p:txEl>
                                              <p:pRg st="2" end="2"/>
                                            </p:txEl>
                                          </p:spTgt>
                                        </p:tgtEl>
                                        <p:attrNameLst>
                                          <p:attrName>style.visibility</p:attrName>
                                        </p:attrNameLst>
                                      </p:cBhvr>
                                      <p:to>
                                        <p:strVal val="visible"/>
                                      </p:to>
                                    </p:set>
                                    <p:animEffect transition="in" filter="blinds(horizontal)">
                                      <p:cBhvr>
                                        <p:cTn id="7" dur="500"/>
                                        <p:tgtEl>
                                          <p:spTgt spid="4813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8132">
                                            <p:txEl>
                                              <p:pRg st="4" end="4"/>
                                            </p:txEl>
                                          </p:spTgt>
                                        </p:tgtEl>
                                        <p:attrNameLst>
                                          <p:attrName>style.visibility</p:attrName>
                                        </p:attrNameLst>
                                      </p:cBhvr>
                                      <p:to>
                                        <p:strVal val="visible"/>
                                      </p:to>
                                    </p:set>
                                    <p:animEffect transition="in" filter="checkerboard(across)">
                                      <p:cBhvr>
                                        <p:cTn id="12" dur="500"/>
                                        <p:tgtEl>
                                          <p:spTgt spid="4813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8132">
                                            <p:txEl>
                                              <p:pRg st="6" end="6"/>
                                            </p:txEl>
                                          </p:spTgt>
                                        </p:tgtEl>
                                        <p:attrNameLst>
                                          <p:attrName>style.visibility</p:attrName>
                                        </p:attrNameLst>
                                      </p:cBhvr>
                                      <p:to>
                                        <p:strVal val="visible"/>
                                      </p:to>
                                    </p:set>
                                    <p:animEffect transition="in" filter="diamond(in)">
                                      <p:cBhvr>
                                        <p:cTn id="17" dur="2000"/>
                                        <p:tgtEl>
                                          <p:spTgt spid="4813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8132">
                                            <p:txEl>
                                              <p:pRg st="8" end="8"/>
                                            </p:txEl>
                                          </p:spTgt>
                                        </p:tgtEl>
                                        <p:attrNameLst>
                                          <p:attrName>style.visibility</p:attrName>
                                        </p:attrNameLst>
                                      </p:cBhvr>
                                      <p:to>
                                        <p:strVal val="visible"/>
                                      </p:to>
                                    </p:set>
                                    <p:animEffect transition="in" filter="box(in)">
                                      <p:cBhvr>
                                        <p:cTn id="22" dur="500"/>
                                        <p:tgtEl>
                                          <p:spTgt spid="48132">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8132">
                                            <p:txEl>
                                              <p:pRg st="10" end="10"/>
                                            </p:txEl>
                                          </p:spTgt>
                                        </p:tgtEl>
                                        <p:attrNameLst>
                                          <p:attrName>style.visibility</p:attrName>
                                        </p:attrNameLst>
                                      </p:cBhvr>
                                      <p:to>
                                        <p:strVal val="visible"/>
                                      </p:to>
                                    </p:set>
                                    <p:anim calcmode="lin" valueType="num">
                                      <p:cBhvr additive="base">
                                        <p:cTn id="27" dur="500" fill="hold"/>
                                        <p:tgtEl>
                                          <p:spTgt spid="48132">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813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12300D5-5EFB-4BBF-9F34-6FE68CAD13BE}"/>
              </a:ext>
            </a:extLst>
          </p:cNvPr>
          <p:cNvSpPr>
            <a:spLocks noChangeArrowheads="1"/>
          </p:cNvSpPr>
          <p:nvPr/>
        </p:nvSpPr>
        <p:spPr bwMode="auto">
          <a:xfrm>
            <a:off x="457200" y="293688"/>
            <a:ext cx="7696200" cy="62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90000"/>
              </a:lnSpc>
            </a:pPr>
            <a:r>
              <a:rPr lang="en-GB" altLang="en-US" sz="2000" b="1"/>
              <a:t>Determination of Setting Times: </a:t>
            </a:r>
            <a:r>
              <a:rPr lang="en-GB" altLang="en-US" sz="2000" b="1" i="1"/>
              <a:t>Preparation of Test Block (contd.) </a:t>
            </a:r>
            <a:endParaRPr lang="en-US" altLang="en-US" sz="2000" b="1" i="1"/>
          </a:p>
          <a:p>
            <a:pPr eaLnBrk="1" hangingPunct="1">
              <a:lnSpc>
                <a:spcPct val="90000"/>
              </a:lnSpc>
            </a:pPr>
            <a:endParaRPr lang="en-GB" altLang="en-US" sz="2400"/>
          </a:p>
          <a:p>
            <a:pPr eaLnBrk="1" hangingPunct="1">
              <a:lnSpc>
                <a:spcPct val="90000"/>
              </a:lnSpc>
            </a:pPr>
            <a:r>
              <a:rPr lang="en-GB" altLang="en-US" sz="2400"/>
              <a:t>The cement block thus prepared in the mould is the test block.  </a:t>
            </a:r>
          </a:p>
          <a:p>
            <a:pPr eaLnBrk="1" hangingPunct="1">
              <a:lnSpc>
                <a:spcPct val="90000"/>
              </a:lnSpc>
            </a:pPr>
            <a:endParaRPr lang="en-GB" altLang="en-US" sz="2400"/>
          </a:p>
          <a:p>
            <a:pPr eaLnBrk="1" hangingPunct="1">
              <a:lnSpc>
                <a:spcPct val="90000"/>
              </a:lnSpc>
            </a:pPr>
            <a:r>
              <a:rPr lang="en-GB" altLang="en-US" sz="2400"/>
              <a:t>After moulding place the test block in the moist closet or moist room and allow it to remain there except when determinations of time of setting are being made</a:t>
            </a:r>
            <a:r>
              <a:rPr lang="en-US" altLang="en-US" sz="2400"/>
              <a:t> </a:t>
            </a:r>
          </a:p>
          <a:p>
            <a:pPr eaLnBrk="1" hangingPunct="1">
              <a:lnSpc>
                <a:spcPct val="90000"/>
              </a:lnSpc>
            </a:pPr>
            <a:endParaRPr lang="en-GB" altLang="en-US" sz="2400" b="1"/>
          </a:p>
          <a:p>
            <a:pPr eaLnBrk="1" hangingPunct="1">
              <a:lnSpc>
                <a:spcPct val="90000"/>
              </a:lnSpc>
            </a:pPr>
            <a:r>
              <a:rPr lang="en-GB" altLang="en-US" sz="2400" b="1"/>
              <a:t>Determination of Initial Setting Time</a:t>
            </a:r>
            <a:endParaRPr lang="en-GB" altLang="en-US" sz="2400"/>
          </a:p>
          <a:p>
            <a:pPr eaLnBrk="1" hangingPunct="1">
              <a:lnSpc>
                <a:spcPct val="90000"/>
              </a:lnSpc>
            </a:pPr>
            <a:endParaRPr lang="en-GB" altLang="en-US" sz="2400"/>
          </a:p>
          <a:p>
            <a:pPr eaLnBrk="1" hangingPunct="1">
              <a:lnSpc>
                <a:spcPct val="90000"/>
              </a:lnSpc>
            </a:pPr>
            <a:r>
              <a:rPr lang="en-GB" altLang="en-US" sz="2400"/>
              <a:t>Attach a initial needle to the movable bearing rod of </a:t>
            </a:r>
          </a:p>
          <a:p>
            <a:pPr eaLnBrk="1" hangingPunct="1">
              <a:lnSpc>
                <a:spcPct val="90000"/>
              </a:lnSpc>
            </a:pPr>
            <a:r>
              <a:rPr lang="en-GB" altLang="en-US" sz="2400"/>
              <a:t>the Vicat apparatus.  </a:t>
            </a:r>
          </a:p>
          <a:p>
            <a:pPr eaLnBrk="1" hangingPunct="1">
              <a:lnSpc>
                <a:spcPct val="90000"/>
              </a:lnSpc>
            </a:pPr>
            <a:endParaRPr lang="en-GB" altLang="en-US" sz="2400"/>
          </a:p>
          <a:p>
            <a:pPr eaLnBrk="1" hangingPunct="1">
              <a:lnSpc>
                <a:spcPct val="90000"/>
              </a:lnSpc>
            </a:pPr>
            <a:r>
              <a:rPr lang="en-GB" altLang="en-US" sz="2400"/>
              <a:t>Place the mould with test block on glass plate on the base </a:t>
            </a:r>
          </a:p>
          <a:p>
            <a:pPr eaLnBrk="1" hangingPunct="1">
              <a:lnSpc>
                <a:spcPct val="90000"/>
              </a:lnSpc>
            </a:pPr>
            <a:r>
              <a:rPr lang="en-GB" altLang="en-US" sz="2400"/>
              <a:t>of the Vicat apparatus.  </a:t>
            </a:r>
          </a:p>
          <a:p>
            <a:pPr eaLnBrk="1" hangingPunct="1">
              <a:lnSpc>
                <a:spcPct val="90000"/>
              </a:lnSpc>
            </a:pPr>
            <a:endParaRPr lang="en-GB" altLang="en-US" sz="2400"/>
          </a:p>
          <a:p>
            <a:pPr eaLnBrk="1" hangingPunct="1">
              <a:lnSpc>
                <a:spcPct val="90000"/>
              </a:lnSpc>
            </a:pPr>
            <a:r>
              <a:rPr lang="en-GB" altLang="en-US" sz="2400"/>
              <a:t>Slowly bring down the needle to the surface of the cement paste and quickly release.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74">
                                            <p:txEl>
                                              <p:pRg st="2" end="2"/>
                                            </p:txEl>
                                          </p:spTgt>
                                        </p:tgtEl>
                                        <p:attrNameLst>
                                          <p:attrName>style.visibility</p:attrName>
                                        </p:attrNameLst>
                                      </p:cBhvr>
                                      <p:to>
                                        <p:strVal val="visible"/>
                                      </p:to>
                                    </p:set>
                                    <p:animEffect transition="in" filter="blinds(horizontal)">
                                      <p:cBhvr>
                                        <p:cTn id="7" dur="500"/>
                                        <p:tgtEl>
                                          <p:spTgt spid="5427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4274">
                                            <p:txEl>
                                              <p:pRg st="4" end="4"/>
                                            </p:txEl>
                                          </p:spTgt>
                                        </p:tgtEl>
                                        <p:attrNameLst>
                                          <p:attrName>style.visibility</p:attrName>
                                        </p:attrNameLst>
                                      </p:cBhvr>
                                      <p:to>
                                        <p:strVal val="visible"/>
                                      </p:to>
                                    </p:set>
                                    <p:animEffect transition="in" filter="box(in)">
                                      <p:cBhvr>
                                        <p:cTn id="12" dur="500"/>
                                        <p:tgtEl>
                                          <p:spTgt spid="5427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4274">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54274">
                                            <p:txEl>
                                              <p:pRg st="8" end="8"/>
                                            </p:txEl>
                                          </p:spTgt>
                                        </p:tgtEl>
                                        <p:attrNameLst>
                                          <p:attrName>style.visibility</p:attrName>
                                        </p:attrNameLst>
                                      </p:cBhvr>
                                      <p:to>
                                        <p:strVal val="visible"/>
                                      </p:to>
                                    </p:set>
                                    <p:animEffect transition="in" filter="box(in)">
                                      <p:cBhvr>
                                        <p:cTn id="21" dur="500"/>
                                        <p:tgtEl>
                                          <p:spTgt spid="54274">
                                            <p:txEl>
                                              <p:pRg st="8" end="8"/>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54274">
                                            <p:txEl>
                                              <p:pRg st="9" end="9"/>
                                            </p:txEl>
                                          </p:spTgt>
                                        </p:tgtEl>
                                        <p:attrNameLst>
                                          <p:attrName>style.visibility</p:attrName>
                                        </p:attrNameLst>
                                      </p:cBhvr>
                                      <p:to>
                                        <p:strVal val="visible"/>
                                      </p:to>
                                    </p:set>
                                    <p:animEffect transition="in" filter="box(in)">
                                      <p:cBhvr>
                                        <p:cTn id="24" dur="500"/>
                                        <p:tgtEl>
                                          <p:spTgt spid="54274">
                                            <p:txEl>
                                              <p:pRg st="9" end="9"/>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54274">
                                            <p:txEl>
                                              <p:pRg st="11" end="11"/>
                                            </p:txEl>
                                          </p:spTgt>
                                        </p:tgtEl>
                                        <p:attrNameLst>
                                          <p:attrName>style.visibility</p:attrName>
                                        </p:attrNameLst>
                                      </p:cBhvr>
                                      <p:to>
                                        <p:strVal val="visible"/>
                                      </p:to>
                                    </p:set>
                                    <p:animEffect transition="in" filter="box(in)">
                                      <p:cBhvr>
                                        <p:cTn id="29" dur="500"/>
                                        <p:tgtEl>
                                          <p:spTgt spid="54274">
                                            <p:txEl>
                                              <p:pRg st="11" end="11"/>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54274">
                                            <p:txEl>
                                              <p:pRg st="12" end="12"/>
                                            </p:txEl>
                                          </p:spTgt>
                                        </p:tgtEl>
                                        <p:attrNameLst>
                                          <p:attrName>style.visibility</p:attrName>
                                        </p:attrNameLst>
                                      </p:cBhvr>
                                      <p:to>
                                        <p:strVal val="visible"/>
                                      </p:to>
                                    </p:set>
                                    <p:animEffect transition="in" filter="box(in)">
                                      <p:cBhvr>
                                        <p:cTn id="32" dur="500"/>
                                        <p:tgtEl>
                                          <p:spTgt spid="54274">
                                            <p:txEl>
                                              <p:pRg st="12" end="1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4274">
                                            <p:txEl>
                                              <p:pRg st="14" end="14"/>
                                            </p:txEl>
                                          </p:spTgt>
                                        </p:tgtEl>
                                        <p:attrNameLst>
                                          <p:attrName>style.visibility</p:attrName>
                                        </p:attrNameLst>
                                      </p:cBhvr>
                                      <p:to>
                                        <p:strVal val="visible"/>
                                      </p:to>
                                    </p:set>
                                    <p:anim calcmode="lin" valueType="num">
                                      <p:cBhvr additive="base">
                                        <p:cTn id="37" dur="500" fill="hold"/>
                                        <p:tgtEl>
                                          <p:spTgt spid="54274">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ypsum from New South Wales, Australia">
            <a:hlinkClick r:id="rId3" tooltip="&quot;Gypsum from New South Wales, Australia&quot;"/>
            <a:extLst>
              <a:ext uri="{FF2B5EF4-FFF2-40B4-BE49-F238E27FC236}">
                <a16:creationId xmlns:a16="http://schemas.microsoft.com/office/drawing/2014/main" id="{1B8FAA1E-3E96-4EB7-85A4-E7F4688875E8}"/>
              </a:ext>
            </a:extLst>
          </p:cNvPr>
          <p:cNvPicPr>
            <a:picLocks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457200" y="228600"/>
            <a:ext cx="1549400" cy="1162050"/>
          </a:xfrm>
        </p:spPr>
      </p:pic>
      <p:sp>
        <p:nvSpPr>
          <p:cNvPr id="172035" name="Rectangle 3">
            <a:extLst>
              <a:ext uri="{FF2B5EF4-FFF2-40B4-BE49-F238E27FC236}">
                <a16:creationId xmlns:a16="http://schemas.microsoft.com/office/drawing/2014/main" id="{A010A1FC-69A4-47F9-92E1-45805D325A34}"/>
              </a:ext>
            </a:extLst>
          </p:cNvPr>
          <p:cNvSpPr>
            <a:spLocks noChangeArrowheads="1"/>
          </p:cNvSpPr>
          <p:nvPr/>
        </p:nvSpPr>
        <p:spPr bwMode="auto">
          <a:xfrm>
            <a:off x="457200" y="1417638"/>
            <a:ext cx="80772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US" altLang="en-US" sz="2800" b="1">
                <a:cs typeface="Times New Roman" panose="02020603050405020304" pitchFamily="18" charset="0"/>
              </a:rPr>
              <a:t>Plaster of Paris</a:t>
            </a:r>
            <a:r>
              <a:rPr lang="en-US" altLang="en-US" sz="2400">
                <a:cs typeface="Times New Roman" panose="02020603050405020304" pitchFamily="18" charset="0"/>
              </a:rPr>
              <a:t>, or simply </a:t>
            </a:r>
            <a:r>
              <a:rPr lang="en-US" altLang="en-US" sz="2400" b="1">
                <a:cs typeface="Times New Roman" panose="02020603050405020304" pitchFamily="18" charset="0"/>
              </a:rPr>
              <a:t>plaster</a:t>
            </a:r>
            <a:r>
              <a:rPr lang="en-US" altLang="en-US" sz="2400">
                <a:cs typeface="Times New Roman" panose="02020603050405020304" pitchFamily="18" charset="0"/>
              </a:rPr>
              <a:t>, is a type of building material based on calcium sulfate hemihydrate. It is created by heating gypsum to about 150 °C.</a:t>
            </a:r>
          </a:p>
          <a:p>
            <a:pPr eaLnBrk="1" hangingPunct="1">
              <a:lnSpc>
                <a:spcPct val="50000"/>
              </a:lnSpc>
            </a:pPr>
            <a:endParaRPr lang="en-US" altLang="en-US" sz="2400">
              <a:cs typeface="Times New Roman" panose="02020603050405020304" pitchFamily="18" charset="0"/>
            </a:endParaRPr>
          </a:p>
          <a:p>
            <a:pPr eaLnBrk="1" hangingPunct="1">
              <a:lnSpc>
                <a:spcPct val="90000"/>
              </a:lnSpc>
            </a:pPr>
            <a:r>
              <a:rPr lang="en-US" altLang="en-US" sz="2400" b="1">
                <a:cs typeface="Times New Roman" panose="02020603050405020304" pitchFamily="18" charset="0"/>
              </a:rPr>
              <a:t>2CaSO</a:t>
            </a:r>
            <a:r>
              <a:rPr lang="en-US" altLang="en-US" sz="2400" b="1" baseline="-25000">
                <a:cs typeface="Times New Roman" panose="02020603050405020304" pitchFamily="18" charset="0"/>
              </a:rPr>
              <a:t>4 </a:t>
            </a:r>
            <a:r>
              <a:rPr lang="en-US" altLang="en-US" sz="2400" b="1">
                <a:cs typeface="Times New Roman" panose="02020603050405020304" pitchFamily="18" charset="0"/>
              </a:rPr>
              <a:t>· 4H</a:t>
            </a:r>
            <a:r>
              <a:rPr lang="en-US" altLang="en-US" sz="2400" b="1" baseline="-25000">
                <a:cs typeface="Times New Roman" panose="02020603050405020304" pitchFamily="18" charset="0"/>
              </a:rPr>
              <a:t>2</a:t>
            </a:r>
            <a:r>
              <a:rPr lang="en-US" altLang="en-US" sz="2400" b="1">
                <a:cs typeface="Times New Roman" panose="02020603050405020304" pitchFamily="18" charset="0"/>
              </a:rPr>
              <a:t>O </a:t>
            </a:r>
            <a:r>
              <a:rPr lang="en-US" altLang="en-US" sz="2400" b="1">
                <a:cs typeface="Arial" panose="020B0604020202020204" pitchFamily="34" charset="0"/>
              </a:rPr>
              <a:t>→</a:t>
            </a:r>
            <a:r>
              <a:rPr lang="en-US" altLang="en-US" sz="2400" b="1">
                <a:cs typeface="Times New Roman" panose="02020603050405020304" pitchFamily="18" charset="0"/>
              </a:rPr>
              <a:t> 2CaSO</a:t>
            </a:r>
            <a:r>
              <a:rPr lang="en-US" altLang="en-US" sz="2400" b="1" baseline="-25000">
                <a:cs typeface="Times New Roman" panose="02020603050405020304" pitchFamily="18" charset="0"/>
              </a:rPr>
              <a:t>4 </a:t>
            </a:r>
            <a:r>
              <a:rPr lang="en-US" altLang="en-US" sz="2400" b="1">
                <a:cs typeface="Times New Roman" panose="02020603050405020304" pitchFamily="18" charset="0"/>
              </a:rPr>
              <a:t>· H</a:t>
            </a:r>
            <a:r>
              <a:rPr lang="en-US" altLang="en-US" sz="2400" b="1" baseline="-25000">
                <a:cs typeface="Times New Roman" panose="02020603050405020304" pitchFamily="18" charset="0"/>
              </a:rPr>
              <a:t>2</a:t>
            </a:r>
            <a:r>
              <a:rPr lang="en-US" altLang="en-US" sz="2400" b="1">
                <a:cs typeface="Times New Roman" panose="02020603050405020304" pitchFamily="18" charset="0"/>
              </a:rPr>
              <a:t>O + 3H</a:t>
            </a:r>
            <a:r>
              <a:rPr lang="en-US" altLang="en-US" sz="2400" b="1" baseline="-25000">
                <a:cs typeface="Times New Roman" panose="02020603050405020304" pitchFamily="18" charset="0"/>
              </a:rPr>
              <a:t>2</a:t>
            </a:r>
            <a:r>
              <a:rPr lang="en-US" altLang="en-US" sz="2400" b="1">
                <a:cs typeface="Times New Roman" panose="02020603050405020304" pitchFamily="18" charset="0"/>
              </a:rPr>
              <a:t>O (released as steam)</a:t>
            </a:r>
            <a:r>
              <a:rPr lang="en-US" altLang="en-US" sz="2400">
                <a:cs typeface="Times New Roman" panose="02020603050405020304" pitchFamily="18" charset="0"/>
              </a:rPr>
              <a:t> </a:t>
            </a:r>
          </a:p>
          <a:p>
            <a:pPr eaLnBrk="1" hangingPunct="1">
              <a:lnSpc>
                <a:spcPct val="60000"/>
              </a:lnSpc>
            </a:pPr>
            <a:endParaRPr lang="en-US" altLang="en-US" sz="2400">
              <a:cs typeface="Times New Roman" panose="02020603050405020304" pitchFamily="18" charset="0"/>
            </a:endParaRPr>
          </a:p>
          <a:p>
            <a:pPr eaLnBrk="1" hangingPunct="1">
              <a:lnSpc>
                <a:spcPct val="90000"/>
              </a:lnSpc>
            </a:pPr>
            <a:r>
              <a:rPr lang="en-US" altLang="en-US" sz="2400">
                <a:cs typeface="Times New Roman" panose="02020603050405020304" pitchFamily="18" charset="0"/>
              </a:rPr>
              <a:t>A large gypsum deposit at Montmartre in Paris is the source of the name. </a:t>
            </a:r>
          </a:p>
          <a:p>
            <a:pPr eaLnBrk="1" hangingPunct="1">
              <a:lnSpc>
                <a:spcPct val="50000"/>
              </a:lnSpc>
            </a:pPr>
            <a:endParaRPr lang="en-US" altLang="en-US" sz="2400">
              <a:cs typeface="Times New Roman" panose="02020603050405020304" pitchFamily="18" charset="0"/>
            </a:endParaRPr>
          </a:p>
          <a:p>
            <a:pPr eaLnBrk="1" hangingPunct="1"/>
            <a:r>
              <a:rPr lang="en-US" altLang="en-US" sz="2400">
                <a:cs typeface="Times New Roman" panose="02020603050405020304" pitchFamily="18" charset="0"/>
              </a:rPr>
              <a:t>When the dry plaster powder is mixed with water, it re-forms into gypsum. </a:t>
            </a:r>
            <a:r>
              <a:rPr lang="en-US" altLang="zh-CN" sz="2400">
                <a:ea typeface="SimSun" panose="02010600030101010101" pitchFamily="2" charset="-122"/>
                <a:cs typeface="Times New Roman" panose="02020603050405020304" pitchFamily="18" charset="0"/>
              </a:rPr>
              <a:t>Unlike mortar and cement, plaster remains quite soft after drying, and can be easily manipulated with metal tools or even sandpaper. </a:t>
            </a:r>
          </a:p>
          <a:p>
            <a:pPr eaLnBrk="1" hangingPunct="1">
              <a:lnSpc>
                <a:spcPct val="30000"/>
              </a:lnSpc>
            </a:pPr>
            <a:endParaRPr lang="en-US" altLang="zh-CN" sz="2400">
              <a:ea typeface="SimSun" panose="02010600030101010101" pitchFamily="2" charset="-122"/>
              <a:cs typeface="Times New Roman" panose="02020603050405020304" pitchFamily="18" charset="0"/>
            </a:endParaRPr>
          </a:p>
          <a:p>
            <a:pPr eaLnBrk="1" hangingPunct="1">
              <a:lnSpc>
                <a:spcPct val="40000"/>
              </a:lnSpc>
            </a:pPr>
            <a:endParaRPr lang="en-US" altLang="zh-CN" sz="2400">
              <a:ea typeface="SimSun" panose="02010600030101010101" pitchFamily="2" charset="-122"/>
              <a:cs typeface="Times New Roman" panose="02020603050405020304" pitchFamily="18" charset="0"/>
            </a:endParaRPr>
          </a:p>
          <a:p>
            <a:pPr eaLnBrk="1" hangingPunct="1"/>
            <a:r>
              <a:rPr lang="en-US" altLang="zh-CN" sz="2400">
                <a:ea typeface="SimSun" panose="02010600030101010101" pitchFamily="2" charset="-122"/>
                <a:cs typeface="Times New Roman" panose="02020603050405020304" pitchFamily="18" charset="0"/>
              </a:rPr>
              <a:t>These characteristics make plaster suitable for a finishing, rather than a load-bearing material</a:t>
            </a:r>
            <a:r>
              <a:rPr lang="en-US" altLang="zh-CN" sz="2800">
                <a:ea typeface="SimSun" panose="02010600030101010101" pitchFamily="2" charset="-122"/>
              </a:rPr>
              <a:t>.</a:t>
            </a:r>
            <a:r>
              <a:rPr lang="en-US" altLang="en-US" sz="2400">
                <a:cs typeface="Times New Roman" panose="02020603050405020304" pitchFamily="18" charset="0"/>
              </a:rPr>
              <a:t> </a:t>
            </a:r>
          </a:p>
        </p:txBody>
      </p:sp>
      <p:sp>
        <p:nvSpPr>
          <p:cNvPr id="172036" name="Text Box 4">
            <a:extLst>
              <a:ext uri="{FF2B5EF4-FFF2-40B4-BE49-F238E27FC236}">
                <a16:creationId xmlns:a16="http://schemas.microsoft.com/office/drawing/2014/main" id="{F004B1DC-7288-4473-977A-5C4B99C4C97E}"/>
              </a:ext>
            </a:extLst>
          </p:cNvPr>
          <p:cNvSpPr txBox="1">
            <a:spLocks noChangeArrowheads="1"/>
          </p:cNvSpPr>
          <p:nvPr/>
        </p:nvSpPr>
        <p:spPr bwMode="auto">
          <a:xfrm>
            <a:off x="2209800" y="228600"/>
            <a:ext cx="5638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US" altLang="en-US" sz="2400" b="1">
                <a:cs typeface="Times New Roman" panose="02020603050405020304" pitchFamily="18" charset="0"/>
              </a:rPr>
              <a:t>Gypsum</a:t>
            </a:r>
            <a:r>
              <a:rPr lang="en-US" altLang="en-US" sz="2400">
                <a:cs typeface="Times New Roman" panose="02020603050405020304" pitchFamily="18" charset="0"/>
              </a:rPr>
              <a:t> is a very soft mineral composed of calcium sulfate dihydrate, with the chemical formula CaSO</a:t>
            </a:r>
            <a:r>
              <a:rPr lang="en-US" altLang="en-US" sz="2400" baseline="-25000">
                <a:cs typeface="Times New Roman" panose="02020603050405020304" pitchFamily="18" charset="0"/>
              </a:rPr>
              <a:t>4</a:t>
            </a:r>
            <a:r>
              <a:rPr lang="en-US" altLang="en-US" sz="2400">
                <a:cs typeface="Times New Roman" panose="02020603050405020304" pitchFamily="18" charset="0"/>
              </a:rPr>
              <a:t>·2H</a:t>
            </a:r>
            <a:r>
              <a:rPr lang="en-US" altLang="en-US" sz="2400" baseline="-25000">
                <a:cs typeface="Times New Roman" panose="02020603050405020304" pitchFamily="18" charset="0"/>
              </a:rPr>
              <a:t>2</a:t>
            </a:r>
            <a:r>
              <a:rPr lang="en-US" altLang="en-US" sz="2400">
                <a:cs typeface="Times New Roman" panose="02020603050405020304" pitchFamily="18" charset="0"/>
              </a:rPr>
              <a:t>O</a:t>
            </a:r>
          </a:p>
        </p:txBody>
      </p:sp>
      <p:sp>
        <p:nvSpPr>
          <p:cNvPr id="7173" name="Text Box 5">
            <a:extLst>
              <a:ext uri="{FF2B5EF4-FFF2-40B4-BE49-F238E27FC236}">
                <a16:creationId xmlns:a16="http://schemas.microsoft.com/office/drawing/2014/main" id="{01BE5004-AE09-460A-B44E-8E59F56AC63C}"/>
              </a:ext>
            </a:extLst>
          </p:cNvPr>
          <p:cNvSpPr txBox="1">
            <a:spLocks noChangeArrowheads="1"/>
          </p:cNvSpPr>
          <p:nvPr/>
        </p:nvSpPr>
        <p:spPr bwMode="auto">
          <a:xfrm>
            <a:off x="7543800" y="6316663"/>
            <a:ext cx="1417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i="1">
                <a:latin typeface="Bookman Old Style" panose="02050604050505020204" pitchFamily="18" charset="0"/>
              </a:rPr>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2036">
                                            <p:txEl>
                                              <p:pRg st="0" end="0"/>
                                            </p:txEl>
                                          </p:spTgt>
                                        </p:tgtEl>
                                        <p:attrNameLst>
                                          <p:attrName>style.visibility</p:attrName>
                                        </p:attrNameLst>
                                      </p:cBhvr>
                                      <p:to>
                                        <p:strVal val="visible"/>
                                      </p:to>
                                    </p:set>
                                    <p:animEffect transition="in" filter="blinds(horizontal)">
                                      <p:cBhvr>
                                        <p:cTn id="7" dur="500"/>
                                        <p:tgtEl>
                                          <p:spTgt spid="1720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72035">
                                            <p:txEl>
                                              <p:pRg st="0" end="0"/>
                                            </p:txEl>
                                          </p:spTgt>
                                        </p:tgtEl>
                                        <p:attrNameLst>
                                          <p:attrName>style.visibility</p:attrName>
                                        </p:attrNameLst>
                                      </p:cBhvr>
                                      <p:to>
                                        <p:strVal val="visible"/>
                                      </p:to>
                                    </p:set>
                                    <p:animEffect transition="in" filter="diamond(in)">
                                      <p:cBhvr>
                                        <p:cTn id="12" dur="2000"/>
                                        <p:tgtEl>
                                          <p:spTgt spid="172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0" presetClass="entr" presetSubtype="0" fill="hold" nodeType="clickEffect">
                                  <p:stCondLst>
                                    <p:cond delay="0"/>
                                  </p:stCondLst>
                                  <p:iterate type="lt">
                                    <p:tmPct val="10000"/>
                                  </p:iterate>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fade">
                                      <p:cBhvr>
                                        <p:cTn id="17" dur="1000"/>
                                        <p:tgtEl>
                                          <p:spTgt spid="172035">
                                            <p:txEl>
                                              <p:pRg st="2" end="2"/>
                                            </p:txEl>
                                          </p:spTgt>
                                        </p:tgtEl>
                                      </p:cBhvr>
                                    </p:animEffect>
                                    <p:anim calcmode="lin" valueType="num">
                                      <p:cBhvr>
                                        <p:cTn id="18" dur="1000" fill="hold"/>
                                        <p:tgtEl>
                                          <p:spTgt spid="172035">
                                            <p:txEl>
                                              <p:pRg st="2" end="2"/>
                                            </p:txEl>
                                          </p:spTgt>
                                        </p:tgtEl>
                                        <p:attrNameLst>
                                          <p:attrName>ppt_x</p:attrName>
                                        </p:attrNameLst>
                                      </p:cBhvr>
                                      <p:tavLst>
                                        <p:tav tm="0">
                                          <p:val>
                                            <p:strVal val="#ppt_x-.1"/>
                                          </p:val>
                                        </p:tav>
                                        <p:tav tm="100000">
                                          <p:val>
                                            <p:strVal val="#ppt_x"/>
                                          </p:val>
                                        </p:tav>
                                      </p:tavLst>
                                    </p:anim>
                                    <p:anim calcmode="lin" valueType="num">
                                      <p:cBhvr>
                                        <p:cTn id="19" dur="1000" fill="hold"/>
                                        <p:tgtEl>
                                          <p:spTgt spid="172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172035">
                                            <p:txEl>
                                              <p:pRg st="4" end="4"/>
                                            </p:txEl>
                                          </p:spTgt>
                                        </p:tgtEl>
                                        <p:attrNameLst>
                                          <p:attrName>style.visibility</p:attrName>
                                        </p:attrNameLst>
                                      </p:cBhvr>
                                      <p:to>
                                        <p:strVal val="visible"/>
                                      </p:to>
                                    </p:set>
                                    <p:animEffect transition="in" filter="barn(inHorizontal)">
                                      <p:cBhvr>
                                        <p:cTn id="24" dur="500"/>
                                        <p:tgtEl>
                                          <p:spTgt spid="17203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172035">
                                            <p:txEl>
                                              <p:pRg st="6" end="6"/>
                                            </p:txEl>
                                          </p:spTgt>
                                        </p:tgtEl>
                                        <p:attrNameLst>
                                          <p:attrName>style.visibility</p:attrName>
                                        </p:attrNameLst>
                                      </p:cBhvr>
                                      <p:to>
                                        <p:strVal val="visible"/>
                                      </p:to>
                                    </p:set>
                                    <p:animEffect transition="in" filter="diamond(in)">
                                      <p:cBhvr>
                                        <p:cTn id="29" dur="2000"/>
                                        <p:tgtEl>
                                          <p:spTgt spid="172035">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72035">
                                            <p:txEl>
                                              <p:pRg st="9" end="9"/>
                                            </p:txEl>
                                          </p:spTgt>
                                        </p:tgtEl>
                                        <p:attrNameLst>
                                          <p:attrName>style.visibility</p:attrName>
                                        </p:attrNameLst>
                                      </p:cBhvr>
                                      <p:to>
                                        <p:strVal val="visible"/>
                                      </p:to>
                                    </p:set>
                                    <p:anim calcmode="lin" valueType="num">
                                      <p:cBhvr additive="base">
                                        <p:cTn id="34" dur="500" fill="hold"/>
                                        <p:tgtEl>
                                          <p:spTgt spid="172035">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20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F8F7BD2-0693-426C-9F6B-ED35A444B679}"/>
              </a:ext>
            </a:extLst>
          </p:cNvPr>
          <p:cNvSpPr>
            <a:spLocks noChangeArrowheads="1"/>
          </p:cNvSpPr>
          <p:nvPr/>
        </p:nvSpPr>
        <p:spPr bwMode="auto">
          <a:xfrm>
            <a:off x="533400" y="609600"/>
            <a:ext cx="80772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110000"/>
              </a:lnSpc>
            </a:pPr>
            <a:r>
              <a:rPr lang="en-GB" altLang="en-US" sz="2000" b="1"/>
              <a:t>Determination of Setting Times: </a:t>
            </a:r>
            <a:r>
              <a:rPr lang="en-GB" altLang="en-US" sz="2000" b="1" i="1"/>
              <a:t>Preparation of Test Block (contd.) </a:t>
            </a:r>
            <a:endParaRPr lang="en-US" altLang="en-US" sz="2000" b="1" i="1"/>
          </a:p>
          <a:p>
            <a:pPr eaLnBrk="1" hangingPunct="1">
              <a:lnSpc>
                <a:spcPct val="110000"/>
              </a:lnSpc>
            </a:pPr>
            <a:endParaRPr lang="en-GB" altLang="en-US" sz="2400"/>
          </a:p>
          <a:p>
            <a:pPr eaLnBrk="1" hangingPunct="1">
              <a:lnSpc>
                <a:spcPct val="110000"/>
              </a:lnSpc>
            </a:pPr>
            <a:r>
              <a:rPr lang="en-GB" altLang="en-US" sz="2400"/>
              <a:t>In beginning, the needle will completely pierce the test block. </a:t>
            </a:r>
          </a:p>
          <a:p>
            <a:pPr eaLnBrk="1" hangingPunct="1">
              <a:lnSpc>
                <a:spcPct val="110000"/>
              </a:lnSpc>
            </a:pPr>
            <a:endParaRPr lang="en-GB" altLang="en-US" sz="2400"/>
          </a:p>
          <a:p>
            <a:pPr eaLnBrk="1" hangingPunct="1">
              <a:lnSpc>
                <a:spcPct val="110000"/>
              </a:lnSpc>
            </a:pPr>
            <a:r>
              <a:rPr lang="en-GB" altLang="en-US" sz="2400"/>
              <a:t>Repeat the procedure and note down the reading on the scale at a regular interval of 10 minutes.  </a:t>
            </a:r>
          </a:p>
          <a:p>
            <a:pPr eaLnBrk="1" hangingPunct="1">
              <a:lnSpc>
                <a:spcPct val="110000"/>
              </a:lnSpc>
            </a:pPr>
            <a:endParaRPr lang="en-GB" altLang="en-US" sz="2400"/>
          </a:p>
          <a:p>
            <a:pPr eaLnBrk="1" hangingPunct="1">
              <a:lnSpc>
                <a:spcPct val="110000"/>
              </a:lnSpc>
            </a:pPr>
            <a:r>
              <a:rPr lang="en-GB" altLang="en-US" sz="2400"/>
              <a:t>Every time, clean the needle from the stretching cement paste soon after it is withdrawn.</a:t>
            </a:r>
          </a:p>
          <a:p>
            <a:pPr eaLnBrk="1" hangingPunct="1">
              <a:lnSpc>
                <a:spcPct val="110000"/>
              </a:lnSpc>
            </a:pPr>
            <a:endParaRPr lang="en-GB" altLang="en-US" sz="2400"/>
          </a:p>
          <a:p>
            <a:pPr eaLnBrk="1" hangingPunct="1">
              <a:lnSpc>
                <a:spcPct val="110000"/>
              </a:lnSpc>
            </a:pPr>
            <a:r>
              <a:rPr lang="en-GB" altLang="en-US" sz="2400"/>
              <a:t>Note the time when the needle rests about a point 5</a:t>
            </a:r>
            <a:r>
              <a:rPr lang="en-GB" altLang="en-US" sz="2400">
                <a:sym typeface="Symbol" panose="05050102010706020507" pitchFamily="18" charset="2"/>
              </a:rPr>
              <a:t></a:t>
            </a:r>
            <a:r>
              <a:rPr lang="en-GB" altLang="en-US" sz="2400"/>
              <a:t>0.5 mm from the bottom of the mould.  </a:t>
            </a:r>
          </a:p>
          <a:p>
            <a:pPr eaLnBrk="1" hangingPunct="1">
              <a:lnSpc>
                <a:spcPct val="110000"/>
              </a:lnSpc>
            </a:pPr>
            <a:endParaRPr lang="en-GB" altLang="en-US" sz="2400"/>
          </a:p>
          <a:p>
            <a:pPr eaLnBrk="1" hangingPunct="1">
              <a:lnSpc>
                <a:spcPct val="110000"/>
              </a:lnSpc>
            </a:pPr>
            <a:r>
              <a:rPr lang="en-GB" altLang="en-US" sz="2400"/>
              <a:t>This gives the initial setting time.</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5298">
                                            <p:txEl>
                                              <p:pRg st="2" end="2"/>
                                            </p:txEl>
                                          </p:spTgt>
                                        </p:tgtEl>
                                        <p:attrNameLst>
                                          <p:attrName>style.visibility</p:attrName>
                                        </p:attrNameLst>
                                      </p:cBhvr>
                                      <p:to>
                                        <p:strVal val="visible"/>
                                      </p:to>
                                    </p:set>
                                    <p:animEffect transition="in" filter="box(in)">
                                      <p:cBhvr>
                                        <p:cTn id="7" dur="500"/>
                                        <p:tgtEl>
                                          <p:spTgt spid="5529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5298">
                                            <p:txEl>
                                              <p:pRg st="4" end="4"/>
                                            </p:txEl>
                                          </p:spTgt>
                                        </p:tgtEl>
                                        <p:attrNameLst>
                                          <p:attrName>style.visibility</p:attrName>
                                        </p:attrNameLst>
                                      </p:cBhvr>
                                      <p:to>
                                        <p:strVal val="visible"/>
                                      </p:to>
                                    </p:set>
                                    <p:animEffect transition="in" filter="diamond(in)">
                                      <p:cBhvr>
                                        <p:cTn id="12" dur="2000"/>
                                        <p:tgtEl>
                                          <p:spTgt spid="5529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5298">
                                            <p:txEl>
                                              <p:pRg st="6" end="6"/>
                                            </p:txEl>
                                          </p:spTgt>
                                        </p:tgtEl>
                                        <p:attrNameLst>
                                          <p:attrName>style.visibility</p:attrName>
                                        </p:attrNameLst>
                                      </p:cBhvr>
                                      <p:to>
                                        <p:strVal val="visible"/>
                                      </p:to>
                                    </p:set>
                                    <p:animEffect transition="in" filter="blinds(horizontal)">
                                      <p:cBhvr>
                                        <p:cTn id="17" dur="500"/>
                                        <p:tgtEl>
                                          <p:spTgt spid="55298">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5298">
                                            <p:txEl>
                                              <p:pRg st="8" end="8"/>
                                            </p:txEl>
                                          </p:spTgt>
                                        </p:tgtEl>
                                        <p:attrNameLst>
                                          <p:attrName>style.visibility</p:attrName>
                                        </p:attrNameLst>
                                      </p:cBhvr>
                                      <p:to>
                                        <p:strVal val="visible"/>
                                      </p:to>
                                    </p:set>
                                    <p:animEffect transition="in" filter="diamond(in)">
                                      <p:cBhvr>
                                        <p:cTn id="22" dur="2000"/>
                                        <p:tgtEl>
                                          <p:spTgt spid="55298">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5298">
                                            <p:txEl>
                                              <p:pRg st="10" end="10"/>
                                            </p:txEl>
                                          </p:spTgt>
                                        </p:tgtEl>
                                        <p:attrNameLst>
                                          <p:attrName>style.visibility</p:attrName>
                                        </p:attrNameLst>
                                      </p:cBhvr>
                                      <p:to>
                                        <p:strVal val="visible"/>
                                      </p:to>
                                    </p:set>
                                    <p:anim calcmode="lin" valueType="num">
                                      <p:cBhvr additive="base">
                                        <p:cTn id="27" dur="500" fill="hold"/>
                                        <p:tgtEl>
                                          <p:spTgt spid="55298">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a:extLst>
              <a:ext uri="{FF2B5EF4-FFF2-40B4-BE49-F238E27FC236}">
                <a16:creationId xmlns:a16="http://schemas.microsoft.com/office/drawing/2014/main" id="{01D1E380-8BD1-49CA-9810-1AD45FD7AC71}"/>
              </a:ext>
            </a:extLst>
          </p:cNvPr>
          <p:cNvSpPr>
            <a:spLocks noChangeArrowheads="1"/>
          </p:cNvSpPr>
          <p:nvPr/>
        </p:nvSpPr>
        <p:spPr bwMode="auto">
          <a:xfrm>
            <a:off x="457200" y="293688"/>
            <a:ext cx="830580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GB" altLang="en-US" sz="2400" b="1"/>
              <a:t>Determination of Final Setting Time</a:t>
            </a:r>
            <a:r>
              <a:rPr lang="en-GB" altLang="en-US" sz="2400"/>
              <a:t> </a:t>
            </a:r>
            <a:endParaRPr lang="en-US" altLang="en-US" sz="2400"/>
          </a:p>
          <a:p>
            <a:pPr eaLnBrk="1" hangingPunct="1">
              <a:lnSpc>
                <a:spcPct val="90000"/>
              </a:lnSpc>
            </a:pPr>
            <a:r>
              <a:rPr lang="en-GB" altLang="en-US" sz="2400" b="1"/>
              <a:t>	</a:t>
            </a:r>
            <a:endParaRPr lang="en-US" altLang="en-US" sz="2400"/>
          </a:p>
          <a:p>
            <a:pPr eaLnBrk="1" hangingPunct="1">
              <a:lnSpc>
                <a:spcPct val="90000"/>
              </a:lnSpc>
            </a:pPr>
            <a:r>
              <a:rPr lang="en-GB" altLang="en-US" sz="2400"/>
              <a:t>Remove the initial needle and fit the final needle with hollowed out metallic attachment to the bearing rod.  </a:t>
            </a:r>
          </a:p>
          <a:p>
            <a:pPr eaLnBrk="1" hangingPunct="1">
              <a:lnSpc>
                <a:spcPct val="90000"/>
              </a:lnSpc>
            </a:pPr>
            <a:endParaRPr lang="en-GB" altLang="en-US" sz="2400"/>
          </a:p>
          <a:p>
            <a:pPr eaLnBrk="1" hangingPunct="1">
              <a:lnSpc>
                <a:spcPct val="90000"/>
              </a:lnSpc>
            </a:pPr>
            <a:r>
              <a:rPr lang="en-GB" altLang="en-US" sz="2400"/>
              <a:t>Lower down the needle slowly to contact with the surface of the paste and apply the needle gently to the surface.</a:t>
            </a:r>
            <a:endParaRPr lang="en-US" altLang="en-US" sz="2400"/>
          </a:p>
          <a:p>
            <a:pPr eaLnBrk="1" hangingPunct="1">
              <a:lnSpc>
                <a:spcPct val="90000"/>
              </a:lnSpc>
            </a:pPr>
            <a:endParaRPr lang="en-GB" altLang="en-US" sz="2400"/>
          </a:p>
          <a:p>
            <a:pPr eaLnBrk="1" hangingPunct="1">
              <a:lnSpc>
                <a:spcPct val="90000"/>
              </a:lnSpc>
            </a:pPr>
            <a:r>
              <a:rPr lang="en-GB" altLang="en-US" sz="2400"/>
              <a:t>Repeat the same operation at regular intervals of time until the needle makes a mark on the surface of the test block while metallic attachment fails to do so.</a:t>
            </a:r>
            <a:endParaRPr lang="en-US" altLang="en-US" sz="2400"/>
          </a:p>
          <a:p>
            <a:pPr eaLnBrk="1" hangingPunct="1">
              <a:lnSpc>
                <a:spcPct val="90000"/>
              </a:lnSpc>
            </a:pPr>
            <a:endParaRPr lang="en-GB" altLang="en-US" sz="2400"/>
          </a:p>
          <a:p>
            <a:pPr eaLnBrk="1" hangingPunct="1">
              <a:lnSpc>
                <a:spcPct val="90000"/>
              </a:lnSpc>
            </a:pPr>
            <a:r>
              <a:rPr lang="en-GB" altLang="en-US" sz="2400"/>
              <a:t>Note  down the time.  </a:t>
            </a:r>
          </a:p>
          <a:p>
            <a:pPr eaLnBrk="1" hangingPunct="1">
              <a:lnSpc>
                <a:spcPct val="90000"/>
              </a:lnSpc>
            </a:pPr>
            <a:endParaRPr lang="en-GB" altLang="en-US" sz="2400"/>
          </a:p>
          <a:p>
            <a:pPr eaLnBrk="1" hangingPunct="1">
              <a:lnSpc>
                <a:spcPct val="90000"/>
              </a:lnSpc>
            </a:pPr>
            <a:r>
              <a:rPr lang="en-GB" altLang="en-US" sz="2400"/>
              <a:t>The period elapsing between the time when water is added to the cement and the time at which the needle makes an impression on the surface while the attachment fail to do so, gives the final setting time.</a:t>
            </a:r>
            <a:endParaRPr lang="en-US" altLang="en-US" sz="2400"/>
          </a:p>
          <a:p>
            <a:pPr>
              <a:lnSpc>
                <a:spcPct val="90000"/>
              </a:lnSpc>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56">
                                            <p:txEl>
                                              <p:pRg st="2" end="2"/>
                                            </p:txEl>
                                          </p:spTgt>
                                        </p:tgtEl>
                                        <p:attrNameLst>
                                          <p:attrName>style.visibility</p:attrName>
                                        </p:attrNameLst>
                                      </p:cBhvr>
                                      <p:to>
                                        <p:strVal val="visible"/>
                                      </p:to>
                                    </p:set>
                                    <p:animEffect transition="in" filter="box(in)">
                                      <p:cBhvr>
                                        <p:cTn id="7" dur="500"/>
                                        <p:tgtEl>
                                          <p:spTgt spid="4915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9156">
                                            <p:txEl>
                                              <p:pRg st="4" end="4"/>
                                            </p:txEl>
                                          </p:spTgt>
                                        </p:tgtEl>
                                        <p:attrNameLst>
                                          <p:attrName>style.visibility</p:attrName>
                                        </p:attrNameLst>
                                      </p:cBhvr>
                                      <p:to>
                                        <p:strVal val="visible"/>
                                      </p:to>
                                    </p:set>
                                    <p:animEffect transition="in" filter="checkerboard(across)">
                                      <p:cBhvr>
                                        <p:cTn id="12" dur="500"/>
                                        <p:tgtEl>
                                          <p:spTgt spid="4915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9156">
                                            <p:txEl>
                                              <p:pRg st="6" end="6"/>
                                            </p:txEl>
                                          </p:spTgt>
                                        </p:tgtEl>
                                        <p:attrNameLst>
                                          <p:attrName>style.visibility</p:attrName>
                                        </p:attrNameLst>
                                      </p:cBhvr>
                                      <p:to>
                                        <p:strVal val="visible"/>
                                      </p:to>
                                    </p:set>
                                    <p:animEffect transition="in" filter="diamond(in)">
                                      <p:cBhvr>
                                        <p:cTn id="17" dur="2000"/>
                                        <p:tgtEl>
                                          <p:spTgt spid="49156">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nodeType="clickEffect">
                                  <p:stCondLst>
                                    <p:cond delay="0"/>
                                  </p:stCondLst>
                                  <p:iterate type="lt">
                                    <p:tmPct val="10000"/>
                                  </p:iterate>
                                  <p:childTnLst>
                                    <p:set>
                                      <p:cBhvr>
                                        <p:cTn id="21" dur="1" fill="hold">
                                          <p:stCondLst>
                                            <p:cond delay="0"/>
                                          </p:stCondLst>
                                        </p:cTn>
                                        <p:tgtEl>
                                          <p:spTgt spid="49156">
                                            <p:txEl>
                                              <p:pRg st="8" end="8"/>
                                            </p:txEl>
                                          </p:spTgt>
                                        </p:tgtEl>
                                        <p:attrNameLst>
                                          <p:attrName>style.visibility</p:attrName>
                                        </p:attrNameLst>
                                      </p:cBhvr>
                                      <p:to>
                                        <p:strVal val="visible"/>
                                      </p:to>
                                    </p:set>
                                    <p:animEffect transition="in" filter="fade">
                                      <p:cBhvr>
                                        <p:cTn id="22" dur="1000"/>
                                        <p:tgtEl>
                                          <p:spTgt spid="49156">
                                            <p:txEl>
                                              <p:pRg st="8" end="8"/>
                                            </p:txEl>
                                          </p:spTgt>
                                        </p:tgtEl>
                                      </p:cBhvr>
                                    </p:animEffect>
                                    <p:anim calcmode="lin" valueType="num">
                                      <p:cBhvr>
                                        <p:cTn id="23" dur="1000" fill="hold"/>
                                        <p:tgtEl>
                                          <p:spTgt spid="49156">
                                            <p:txEl>
                                              <p:pRg st="8" end="8"/>
                                            </p:txEl>
                                          </p:spTgt>
                                        </p:tgtEl>
                                        <p:attrNameLst>
                                          <p:attrName>ppt_x</p:attrName>
                                        </p:attrNameLst>
                                      </p:cBhvr>
                                      <p:tavLst>
                                        <p:tav tm="0">
                                          <p:val>
                                            <p:strVal val="#ppt_x-.1"/>
                                          </p:val>
                                        </p:tav>
                                        <p:tav tm="100000">
                                          <p:val>
                                            <p:strVal val="#ppt_x"/>
                                          </p:val>
                                        </p:tav>
                                      </p:tavLst>
                                    </p:anim>
                                    <p:anim calcmode="lin" valueType="num">
                                      <p:cBhvr>
                                        <p:cTn id="24" dur="1000" fill="hold"/>
                                        <p:tgtEl>
                                          <p:spTgt spid="4915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9156">
                                            <p:txEl>
                                              <p:pRg st="10" end="10"/>
                                            </p:txEl>
                                          </p:spTgt>
                                        </p:tgtEl>
                                        <p:attrNameLst>
                                          <p:attrName>style.visibility</p:attrName>
                                        </p:attrNameLst>
                                      </p:cBhvr>
                                      <p:to>
                                        <p:strVal val="visible"/>
                                      </p:to>
                                    </p:set>
                                    <p:anim calcmode="lin" valueType="num">
                                      <p:cBhvr additive="base">
                                        <p:cTn id="29" dur="500" fill="hold"/>
                                        <p:tgtEl>
                                          <p:spTgt spid="49156">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915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AD60C92F-2CD9-410B-8662-4BBC0A98022F}"/>
              </a:ext>
            </a:extLst>
          </p:cNvPr>
          <p:cNvSpPr txBox="1">
            <a:spLocks noChangeArrowheads="1"/>
          </p:cNvSpPr>
          <p:nvPr/>
        </p:nvSpPr>
        <p:spPr bwMode="auto">
          <a:xfrm>
            <a:off x="1157288" y="3059113"/>
            <a:ext cx="70723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a:t>Chemical Analysis fore Hydraulic cement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B4BDF05A-9F9C-4AA4-B5B8-EC95EF6503F0}"/>
              </a:ext>
            </a:extLst>
          </p:cNvPr>
          <p:cNvSpPr>
            <a:spLocks noChangeArrowheads="1"/>
          </p:cNvSpPr>
          <p:nvPr/>
        </p:nvSpPr>
        <p:spPr bwMode="auto">
          <a:xfrm>
            <a:off x="533400" y="612775"/>
            <a:ext cx="822960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70000"/>
              </a:lnSpc>
            </a:pPr>
            <a:r>
              <a:rPr lang="en-GB" altLang="en-US" sz="2800" b="1"/>
              <a:t>Analysis of Chemical Constituents </a:t>
            </a:r>
          </a:p>
          <a:p>
            <a:pPr eaLnBrk="1" hangingPunct="1">
              <a:lnSpc>
                <a:spcPct val="70000"/>
              </a:lnSpc>
            </a:pPr>
            <a:r>
              <a:rPr lang="en-GB" altLang="en-US" sz="2800" b="1" i="1"/>
              <a:t>(Gravimetric method)</a:t>
            </a:r>
          </a:p>
          <a:p>
            <a:pPr eaLnBrk="1" hangingPunct="1">
              <a:lnSpc>
                <a:spcPct val="90000"/>
              </a:lnSpc>
            </a:pPr>
            <a:endParaRPr lang="en-US" altLang="en-US" sz="2800" i="1"/>
          </a:p>
          <a:p>
            <a:pPr eaLnBrk="1" hangingPunct="1">
              <a:lnSpc>
                <a:spcPct val="110000"/>
              </a:lnSpc>
            </a:pPr>
            <a:r>
              <a:rPr lang="en-GB" altLang="en-US" sz="2400"/>
              <a:t>There are a number of chemical ingredients such as </a:t>
            </a:r>
            <a:r>
              <a:rPr lang="en-GB" altLang="en-US" sz="2400" b="1"/>
              <a:t>silica</a:t>
            </a:r>
            <a:r>
              <a:rPr lang="en-GB" altLang="en-US" sz="2400"/>
              <a:t> (SiO</a:t>
            </a:r>
            <a:r>
              <a:rPr lang="en-GB" altLang="en-US" sz="2400" baseline="-25000"/>
              <a:t>2</a:t>
            </a:r>
            <a:r>
              <a:rPr lang="en-GB" altLang="en-US" sz="2400"/>
              <a:t>), </a:t>
            </a:r>
            <a:r>
              <a:rPr lang="en-GB" altLang="en-US" sz="2400" b="1"/>
              <a:t>alumina </a:t>
            </a:r>
            <a:r>
              <a:rPr lang="en-GB" altLang="en-US" sz="2400"/>
              <a:t>(Al</a:t>
            </a:r>
            <a:r>
              <a:rPr lang="en-GB" altLang="en-US" sz="2400" baseline="-25000"/>
              <a:t>2</a:t>
            </a:r>
            <a:r>
              <a:rPr lang="en-GB" altLang="en-US" sz="2400"/>
              <a:t> O</a:t>
            </a:r>
            <a:r>
              <a:rPr lang="en-GB" altLang="en-US" sz="2400" baseline="-25000"/>
              <a:t>3</a:t>
            </a:r>
            <a:r>
              <a:rPr lang="en-GB" altLang="en-US" sz="2400"/>
              <a:t>),</a:t>
            </a:r>
            <a:r>
              <a:rPr lang="en-GB" altLang="en-US" sz="2400" b="1"/>
              <a:t>ferric oxide</a:t>
            </a:r>
            <a:r>
              <a:rPr lang="en-GB" altLang="en-US" sz="2400"/>
              <a:t> (Fe</a:t>
            </a:r>
            <a:r>
              <a:rPr lang="en-GB" altLang="en-US" sz="2400" baseline="-25000"/>
              <a:t>2</a:t>
            </a:r>
            <a:r>
              <a:rPr lang="en-GB" altLang="en-US" sz="2400"/>
              <a:t> O</a:t>
            </a:r>
            <a:r>
              <a:rPr lang="en-GB" altLang="en-US" sz="2400" baseline="-25000"/>
              <a:t>3</a:t>
            </a:r>
            <a:r>
              <a:rPr lang="en-GB" altLang="en-US" sz="2400"/>
              <a:t>), </a:t>
            </a:r>
            <a:r>
              <a:rPr lang="en-GB" altLang="en-US" sz="2400" b="1"/>
              <a:t>lime</a:t>
            </a:r>
            <a:r>
              <a:rPr lang="en-GB" altLang="en-US" sz="2400"/>
              <a:t> (CaO), </a:t>
            </a:r>
            <a:r>
              <a:rPr lang="en-GB" altLang="en-US" sz="2400" b="1"/>
              <a:t>magnesia </a:t>
            </a:r>
            <a:r>
              <a:rPr lang="en-GB" altLang="en-US" sz="2400"/>
              <a:t>(MgO),  </a:t>
            </a:r>
            <a:r>
              <a:rPr lang="en-GB" altLang="en-US" sz="2400" b="1"/>
              <a:t>sodium oxide</a:t>
            </a:r>
            <a:r>
              <a:rPr lang="en-GB" altLang="en-US" sz="2400"/>
              <a:t> (Na</a:t>
            </a:r>
            <a:r>
              <a:rPr lang="en-GB" altLang="en-US" sz="2400" baseline="-25000"/>
              <a:t>2</a:t>
            </a:r>
            <a:r>
              <a:rPr lang="en-GB" altLang="en-US" sz="2400"/>
              <a:t> O), </a:t>
            </a:r>
            <a:r>
              <a:rPr lang="en-GB" altLang="en-US" sz="2400" b="1"/>
              <a:t>potassium oxide</a:t>
            </a:r>
            <a:r>
              <a:rPr lang="en-GB" altLang="en-US" sz="2400"/>
              <a:t> (K</a:t>
            </a:r>
            <a:r>
              <a:rPr lang="en-GB" altLang="en-US" sz="2400" baseline="-25000"/>
              <a:t>2</a:t>
            </a:r>
            <a:r>
              <a:rPr lang="en-GB" altLang="en-US" sz="2400"/>
              <a:t>O) etc.  in cement which can be analysed, but in the </a:t>
            </a:r>
            <a:r>
              <a:rPr lang="en-GB" altLang="en-US" sz="2400" b="1" i="1"/>
              <a:t>forensic context</a:t>
            </a:r>
            <a:r>
              <a:rPr lang="en-GB" altLang="en-US" sz="2400"/>
              <a:t> only the </a:t>
            </a:r>
            <a:r>
              <a:rPr lang="en-GB" altLang="en-US" sz="2400" b="1"/>
              <a:t>insoluble residue, silica and lime</a:t>
            </a:r>
            <a:r>
              <a:rPr lang="en-GB" altLang="en-US" sz="2400"/>
              <a:t> are analyzed. </a:t>
            </a:r>
            <a:endParaRPr lang="en-US" altLang="en-US" sz="2400"/>
          </a:p>
          <a:p>
            <a:pPr eaLnBrk="1" hangingPunct="1">
              <a:lnSpc>
                <a:spcPct val="110000"/>
              </a:lnSpc>
            </a:pPr>
            <a:endParaRPr lang="en-GB" altLang="en-US" sz="2400" b="1"/>
          </a:p>
          <a:p>
            <a:pPr eaLnBrk="1" hangingPunct="1">
              <a:lnSpc>
                <a:spcPct val="110000"/>
              </a:lnSpc>
            </a:pPr>
            <a:r>
              <a:rPr lang="en-GB" altLang="en-US" sz="2800" b="1"/>
              <a:t>Sample Preparation</a:t>
            </a:r>
          </a:p>
          <a:p>
            <a:pPr eaLnBrk="1" hangingPunct="1">
              <a:lnSpc>
                <a:spcPct val="110000"/>
              </a:lnSpc>
            </a:pPr>
            <a:endParaRPr lang="en-US" altLang="en-US" sz="2800"/>
          </a:p>
          <a:p>
            <a:pPr eaLnBrk="1" hangingPunct="1">
              <a:lnSpc>
                <a:spcPct val="110000"/>
              </a:lnSpc>
            </a:pPr>
            <a:r>
              <a:rPr lang="en-GB" altLang="en-US" sz="2400"/>
              <a:t>Collect 25 gm of representative sample, and sieve it through 90</a:t>
            </a:r>
            <a:r>
              <a:rPr lang="en-GB" altLang="en-US" sz="2400">
                <a:sym typeface="Symbol" panose="05050102010706020507" pitchFamily="18" charset="2"/>
              </a:rPr>
              <a:t></a:t>
            </a:r>
            <a:r>
              <a:rPr lang="en-GB" altLang="en-US" sz="2400"/>
              <a:t>m sieve. If some residue is left in the sieve, crush/grind it and pass it repeatedly till all the sample is passed through the sieve..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700">
                                            <p:txEl>
                                              <p:pRg st="3" end="3"/>
                                            </p:txEl>
                                          </p:spTgt>
                                        </p:tgtEl>
                                        <p:attrNameLst>
                                          <p:attrName>style.visibility</p:attrName>
                                        </p:attrNameLst>
                                      </p:cBhvr>
                                      <p:to>
                                        <p:strVal val="visible"/>
                                      </p:to>
                                    </p:set>
                                    <p:animEffect transition="in" filter="diamond(in)">
                                      <p:cBhvr>
                                        <p:cTn id="7" dur="2000"/>
                                        <p:tgtEl>
                                          <p:spTgt spid="29700">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9700">
                                            <p:txEl>
                                              <p:pRg st="5" end="5"/>
                                            </p:txEl>
                                          </p:spTgt>
                                        </p:tgtEl>
                                        <p:attrNameLst>
                                          <p:attrName>style.visibility</p:attrName>
                                        </p:attrNameLst>
                                      </p:cBhvr>
                                      <p:to>
                                        <p:strVal val="visible"/>
                                      </p:to>
                                    </p:set>
                                    <p:animEffect transition="in" filter="fade">
                                      <p:cBhvr>
                                        <p:cTn id="12" dur="1000"/>
                                        <p:tgtEl>
                                          <p:spTgt spid="29700">
                                            <p:txEl>
                                              <p:pRg st="5" end="5"/>
                                            </p:txEl>
                                          </p:spTgt>
                                        </p:tgtEl>
                                      </p:cBhvr>
                                    </p:animEffect>
                                    <p:anim calcmode="lin" valueType="num">
                                      <p:cBhvr>
                                        <p:cTn id="13" dur="1000" fill="hold"/>
                                        <p:tgtEl>
                                          <p:spTgt spid="29700">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97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29700">
                                            <p:txEl>
                                              <p:pRg st="7" end="7"/>
                                            </p:txEl>
                                          </p:spTgt>
                                        </p:tgtEl>
                                        <p:attrNameLst>
                                          <p:attrName>style.visibility</p:attrName>
                                        </p:attrNameLst>
                                      </p:cBhvr>
                                      <p:to>
                                        <p:strVal val="visible"/>
                                      </p:to>
                                    </p:set>
                                    <p:animEffect transition="in" filter="box(in)">
                                      <p:cBhvr>
                                        <p:cTn id="19" dur="500"/>
                                        <p:tgtEl>
                                          <p:spTgt spid="297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a:extLst>
              <a:ext uri="{FF2B5EF4-FFF2-40B4-BE49-F238E27FC236}">
                <a16:creationId xmlns:a16="http://schemas.microsoft.com/office/drawing/2014/main" id="{02B7DA2D-80B7-41F6-A27E-F20450310BF0}"/>
              </a:ext>
            </a:extLst>
          </p:cNvPr>
          <p:cNvSpPr>
            <a:spLocks noChangeArrowheads="1"/>
          </p:cNvSpPr>
          <p:nvPr/>
        </p:nvSpPr>
        <p:spPr bwMode="auto">
          <a:xfrm>
            <a:off x="457200" y="301625"/>
            <a:ext cx="8382000" cy="622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80000"/>
              </a:lnSpc>
            </a:pPr>
            <a:r>
              <a:rPr lang="en-GB" altLang="en-US" sz="2800" b="1"/>
              <a:t>Preparation of Reagent and solutions</a:t>
            </a:r>
            <a:endParaRPr lang="en-US" altLang="en-US" sz="2800"/>
          </a:p>
          <a:p>
            <a:pPr eaLnBrk="1" hangingPunct="1">
              <a:lnSpc>
                <a:spcPct val="80000"/>
              </a:lnSpc>
            </a:pPr>
            <a:r>
              <a:rPr lang="en-GB" altLang="en-US" sz="2400" b="1" i="1"/>
              <a:t>The following reagents are required for the above analysis:</a:t>
            </a:r>
          </a:p>
          <a:p>
            <a:pPr eaLnBrk="1" hangingPunct="1">
              <a:lnSpc>
                <a:spcPct val="80000"/>
              </a:lnSpc>
            </a:pPr>
            <a:endParaRPr lang="en-US" altLang="en-US" sz="2400" b="1" i="1"/>
          </a:p>
          <a:p>
            <a:pPr eaLnBrk="1" hangingPunct="1">
              <a:lnSpc>
                <a:spcPct val="80000"/>
              </a:lnSpc>
              <a:buFontTx/>
              <a:buAutoNum type="alphaLcParenBoth"/>
            </a:pPr>
            <a:r>
              <a:rPr lang="en-GB" altLang="en-US" sz="2400"/>
              <a:t>Hydrochloric acid (sp. gr. 1.16)- 1:1, 1:3 and 1:9 (by volume)</a:t>
            </a:r>
          </a:p>
          <a:p>
            <a:pPr eaLnBrk="1" hangingPunct="1">
              <a:lnSpc>
                <a:spcPct val="80000"/>
              </a:lnSpc>
              <a:buFontTx/>
              <a:buAutoNum type="alphaLcParenBoth"/>
            </a:pPr>
            <a:endParaRPr lang="en-US" altLang="en-US" sz="2400"/>
          </a:p>
          <a:p>
            <a:pPr eaLnBrk="1" hangingPunct="1">
              <a:lnSpc>
                <a:spcPct val="80000"/>
              </a:lnSpc>
            </a:pPr>
            <a:r>
              <a:rPr lang="en-GB" altLang="en-US" sz="2400"/>
              <a:t>(b) Nitric acid (sp. gr. 1.42) – concentrated</a:t>
            </a:r>
          </a:p>
          <a:p>
            <a:pPr eaLnBrk="1" hangingPunct="1">
              <a:lnSpc>
                <a:spcPct val="80000"/>
              </a:lnSpc>
            </a:pPr>
            <a:endParaRPr lang="en-US" altLang="en-US" sz="2400"/>
          </a:p>
          <a:p>
            <a:pPr eaLnBrk="1" hangingPunct="1">
              <a:lnSpc>
                <a:spcPct val="80000"/>
              </a:lnSpc>
            </a:pPr>
            <a:r>
              <a:rPr lang="en-GB" altLang="en-US" sz="2400"/>
              <a:t>(c) Ammonium Hydroxide (sp. gr. 0.90)- 1:1 (by volume)</a:t>
            </a:r>
          </a:p>
          <a:p>
            <a:pPr eaLnBrk="1" hangingPunct="1">
              <a:lnSpc>
                <a:spcPct val="80000"/>
              </a:lnSpc>
            </a:pPr>
            <a:endParaRPr lang="en-US" altLang="en-US" sz="2400"/>
          </a:p>
          <a:p>
            <a:pPr eaLnBrk="1" hangingPunct="1">
              <a:lnSpc>
                <a:spcPct val="80000"/>
              </a:lnSpc>
            </a:pPr>
            <a:r>
              <a:rPr lang="en-GB" altLang="en-US" sz="2400"/>
              <a:t>(d) Sodium Hydroxide Solution -Dissolve 10 g of sodium      </a:t>
            </a:r>
          </a:p>
          <a:p>
            <a:pPr eaLnBrk="1" hangingPunct="1">
              <a:lnSpc>
                <a:spcPct val="80000"/>
              </a:lnSpc>
            </a:pPr>
            <a:r>
              <a:rPr lang="en-GB" altLang="en-US" sz="2400"/>
              <a:t>      hydroxide in one litre volumetric flask and make up to the   </a:t>
            </a:r>
          </a:p>
          <a:p>
            <a:pPr eaLnBrk="1" hangingPunct="1">
              <a:lnSpc>
                <a:spcPct val="80000"/>
              </a:lnSpc>
            </a:pPr>
            <a:r>
              <a:rPr lang="en-GB" altLang="en-US" sz="2400"/>
              <a:t>      mark with distilled water.</a:t>
            </a:r>
          </a:p>
          <a:p>
            <a:pPr eaLnBrk="1" hangingPunct="1">
              <a:lnSpc>
                <a:spcPct val="80000"/>
              </a:lnSpc>
            </a:pPr>
            <a:endParaRPr lang="en-US" altLang="en-US" sz="2400"/>
          </a:p>
          <a:p>
            <a:pPr eaLnBrk="1" hangingPunct="1">
              <a:lnSpc>
                <a:spcPct val="80000"/>
              </a:lnSpc>
            </a:pPr>
            <a:r>
              <a:rPr lang="en-GB" altLang="en-US" sz="2400"/>
              <a:t>(e) Ammonium Oxalate solution- Dissolve 50 g of ammonium  </a:t>
            </a:r>
          </a:p>
          <a:p>
            <a:pPr eaLnBrk="1" hangingPunct="1">
              <a:lnSpc>
                <a:spcPct val="80000"/>
              </a:lnSpc>
            </a:pPr>
            <a:r>
              <a:rPr lang="en-GB" altLang="en-US" sz="2400"/>
              <a:t>      oxalate [(NH</a:t>
            </a:r>
            <a:r>
              <a:rPr lang="en-GB" altLang="en-US" sz="2400" baseline="-25000"/>
              <a:t>4</a:t>
            </a:r>
            <a:r>
              <a:rPr lang="en-GB" altLang="en-US" sz="2400"/>
              <a:t>)</a:t>
            </a:r>
            <a:r>
              <a:rPr lang="en-GB" altLang="en-US" sz="2400" baseline="-25000"/>
              <a:t>2</a:t>
            </a:r>
            <a:r>
              <a:rPr lang="en-GB" altLang="en-US" sz="2400"/>
              <a:t>C</a:t>
            </a:r>
            <a:r>
              <a:rPr lang="en-GB" altLang="en-US" sz="2400" baseline="-25000"/>
              <a:t>2</a:t>
            </a:r>
            <a:r>
              <a:rPr lang="en-GB" altLang="en-US" sz="2400"/>
              <a:t>O</a:t>
            </a:r>
            <a:r>
              <a:rPr lang="en-GB" altLang="en-US" sz="2400" baseline="-25000"/>
              <a:t>4</a:t>
            </a:r>
            <a:r>
              <a:rPr lang="en-GB" altLang="en-US" sz="2400"/>
              <a:t>) H</a:t>
            </a:r>
            <a:r>
              <a:rPr lang="en-GB" altLang="en-US" sz="2400" baseline="-25000"/>
              <a:t>2</a:t>
            </a:r>
            <a:r>
              <a:rPr lang="en-GB" altLang="en-US" sz="2400"/>
              <a:t>O] in one litre of water.</a:t>
            </a:r>
          </a:p>
          <a:p>
            <a:pPr eaLnBrk="1" hangingPunct="1">
              <a:lnSpc>
                <a:spcPct val="80000"/>
              </a:lnSpc>
            </a:pPr>
            <a:endParaRPr lang="en-US" altLang="en-US" sz="2400"/>
          </a:p>
          <a:p>
            <a:pPr eaLnBrk="1" hangingPunct="1">
              <a:lnSpc>
                <a:spcPct val="80000"/>
              </a:lnSpc>
            </a:pPr>
            <a:r>
              <a:rPr lang="en-GB" altLang="en-US" sz="2400"/>
              <a:t>(f) Bromine water</a:t>
            </a:r>
            <a:endParaRPr lang="en-US" altLang="en-US" sz="2400"/>
          </a:p>
          <a:p>
            <a:pPr eaLnBrk="1" hangingPunct="1">
              <a:lnSpc>
                <a:spcPct val="80000"/>
              </a:lnSpc>
            </a:pPr>
            <a:endParaRPr lang="en-GB" altLang="en-US" sz="2400" b="1" i="1"/>
          </a:p>
          <a:p>
            <a:pPr eaLnBrk="1" hangingPunct="1">
              <a:lnSpc>
                <a:spcPct val="80000"/>
              </a:lnSpc>
            </a:pPr>
            <a:r>
              <a:rPr lang="en-GB" altLang="en-US" sz="2400" b="1" i="1"/>
              <a:t>Distilled water shall be used where the use of water as a reagent is intended. </a:t>
            </a:r>
            <a:r>
              <a:rPr lang="en-GB" altLang="en-US" sz="2000" b="1" i="1">
                <a:latin typeface="Arial" panose="020B0604020202020204" pitchFamily="34" charset="0"/>
                <a:ea typeface="Batang" panose="02030600000101010101" pitchFamily="18" charset="-127"/>
              </a:rPr>
              <a:t>Whatman filter paper No. 40, No.41 and No.42 or equivalent shall be used.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24">
                                            <p:txEl>
                                              <p:pRg st="3" end="3"/>
                                            </p:txEl>
                                          </p:spTgt>
                                        </p:tgtEl>
                                        <p:attrNameLst>
                                          <p:attrName>style.visibility</p:attrName>
                                        </p:attrNameLst>
                                      </p:cBhvr>
                                      <p:to>
                                        <p:strVal val="visible"/>
                                      </p:to>
                                    </p:set>
                                    <p:animEffect transition="in" filter="fade">
                                      <p:cBhvr>
                                        <p:cTn id="7" dur="1000"/>
                                        <p:tgtEl>
                                          <p:spTgt spid="30724">
                                            <p:txEl>
                                              <p:pRg st="3" end="3"/>
                                            </p:txEl>
                                          </p:spTgt>
                                        </p:tgtEl>
                                      </p:cBhvr>
                                    </p:animEffect>
                                    <p:anim calcmode="lin" valueType="num">
                                      <p:cBhvr>
                                        <p:cTn id="8" dur="1000" fill="hold"/>
                                        <p:tgtEl>
                                          <p:spTgt spid="3072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07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30724">
                                            <p:txEl>
                                              <p:pRg st="5" end="5"/>
                                            </p:txEl>
                                          </p:spTgt>
                                        </p:tgtEl>
                                        <p:attrNameLst>
                                          <p:attrName>style.visibility</p:attrName>
                                        </p:attrNameLst>
                                      </p:cBhvr>
                                      <p:to>
                                        <p:strVal val="visible"/>
                                      </p:to>
                                    </p:set>
                                    <p:animEffect transition="in" filter="box(in)">
                                      <p:cBhvr>
                                        <p:cTn id="14" dur="500"/>
                                        <p:tgtEl>
                                          <p:spTgt spid="30724">
                                            <p:txEl>
                                              <p:pRg st="5" end="5"/>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30724">
                                            <p:txEl>
                                              <p:pRg st="7" end="7"/>
                                            </p:txEl>
                                          </p:spTgt>
                                        </p:tgtEl>
                                        <p:attrNameLst>
                                          <p:attrName>style.visibility</p:attrName>
                                        </p:attrNameLst>
                                      </p:cBhvr>
                                      <p:to>
                                        <p:strVal val="visible"/>
                                      </p:to>
                                    </p:set>
                                    <p:animEffect transition="in" filter="checkerboard(across)">
                                      <p:cBhvr>
                                        <p:cTn id="19" dur="500"/>
                                        <p:tgtEl>
                                          <p:spTgt spid="30724">
                                            <p:txEl>
                                              <p:pRg st="7" end="7"/>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30724">
                                            <p:txEl>
                                              <p:pRg st="9" end="9"/>
                                            </p:txEl>
                                          </p:spTgt>
                                        </p:tgtEl>
                                        <p:attrNameLst>
                                          <p:attrName>style.visibility</p:attrName>
                                        </p:attrNameLst>
                                      </p:cBhvr>
                                      <p:to>
                                        <p:strVal val="visible"/>
                                      </p:to>
                                    </p:set>
                                    <p:animEffect transition="in" filter="diamond(in)">
                                      <p:cBhvr>
                                        <p:cTn id="24" dur="2000"/>
                                        <p:tgtEl>
                                          <p:spTgt spid="30724">
                                            <p:txEl>
                                              <p:pRg st="9" end="9"/>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30724">
                                            <p:txEl>
                                              <p:pRg st="10" end="10"/>
                                            </p:txEl>
                                          </p:spTgt>
                                        </p:tgtEl>
                                        <p:attrNameLst>
                                          <p:attrName>style.visibility</p:attrName>
                                        </p:attrNameLst>
                                      </p:cBhvr>
                                      <p:to>
                                        <p:strVal val="visible"/>
                                      </p:to>
                                    </p:set>
                                    <p:animEffect transition="in" filter="diamond(in)">
                                      <p:cBhvr>
                                        <p:cTn id="27" dur="2000"/>
                                        <p:tgtEl>
                                          <p:spTgt spid="30724">
                                            <p:txEl>
                                              <p:pRg st="10" end="10"/>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30724">
                                            <p:txEl>
                                              <p:pRg st="11" end="11"/>
                                            </p:txEl>
                                          </p:spTgt>
                                        </p:tgtEl>
                                        <p:attrNameLst>
                                          <p:attrName>style.visibility</p:attrName>
                                        </p:attrNameLst>
                                      </p:cBhvr>
                                      <p:to>
                                        <p:strVal val="visible"/>
                                      </p:to>
                                    </p:set>
                                    <p:animEffect transition="in" filter="diamond(in)">
                                      <p:cBhvr>
                                        <p:cTn id="30" dur="2000"/>
                                        <p:tgtEl>
                                          <p:spTgt spid="30724">
                                            <p:txEl>
                                              <p:pRg st="11" end="1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30724">
                                            <p:txEl>
                                              <p:pRg st="13" end="13"/>
                                            </p:txEl>
                                          </p:spTgt>
                                        </p:tgtEl>
                                        <p:attrNameLst>
                                          <p:attrName>style.visibility</p:attrName>
                                        </p:attrNameLst>
                                      </p:cBhvr>
                                      <p:to>
                                        <p:strVal val="visible"/>
                                      </p:to>
                                    </p:set>
                                    <p:animEffect transition="in" filter="checkerboard(across)">
                                      <p:cBhvr>
                                        <p:cTn id="35" dur="500"/>
                                        <p:tgtEl>
                                          <p:spTgt spid="30724">
                                            <p:txEl>
                                              <p:pRg st="13" end="13"/>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30724">
                                            <p:txEl>
                                              <p:pRg st="14" end="14"/>
                                            </p:txEl>
                                          </p:spTgt>
                                        </p:tgtEl>
                                        <p:attrNameLst>
                                          <p:attrName>style.visibility</p:attrName>
                                        </p:attrNameLst>
                                      </p:cBhvr>
                                      <p:to>
                                        <p:strVal val="visible"/>
                                      </p:to>
                                    </p:set>
                                    <p:animEffect transition="in" filter="checkerboard(across)">
                                      <p:cBhvr>
                                        <p:cTn id="38" dur="500"/>
                                        <p:tgtEl>
                                          <p:spTgt spid="30724">
                                            <p:txEl>
                                              <p:pRg st="14" end="1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30724">
                                            <p:txEl>
                                              <p:pRg st="16" end="16"/>
                                            </p:txEl>
                                          </p:spTgt>
                                        </p:tgtEl>
                                        <p:attrNameLst>
                                          <p:attrName>style.visibility</p:attrName>
                                        </p:attrNameLst>
                                      </p:cBhvr>
                                      <p:to>
                                        <p:strVal val="visible"/>
                                      </p:to>
                                    </p:set>
                                    <p:animEffect transition="in" filter="box(in)">
                                      <p:cBhvr>
                                        <p:cTn id="43" dur="500"/>
                                        <p:tgtEl>
                                          <p:spTgt spid="30724">
                                            <p:txEl>
                                              <p:pRg st="16" end="1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30724">
                                            <p:txEl>
                                              <p:pRg st="18" end="18"/>
                                            </p:txEl>
                                          </p:spTgt>
                                        </p:tgtEl>
                                        <p:attrNameLst>
                                          <p:attrName>style.visibility</p:attrName>
                                        </p:attrNameLst>
                                      </p:cBhvr>
                                      <p:to>
                                        <p:strVal val="visible"/>
                                      </p:to>
                                    </p:set>
                                    <p:anim calcmode="lin" valueType="num">
                                      <p:cBhvr additive="base">
                                        <p:cTn id="48" dur="500" fill="hold"/>
                                        <p:tgtEl>
                                          <p:spTgt spid="30724">
                                            <p:txEl>
                                              <p:pRg st="18" end="1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0724">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a:extLst>
              <a:ext uri="{FF2B5EF4-FFF2-40B4-BE49-F238E27FC236}">
                <a16:creationId xmlns:a16="http://schemas.microsoft.com/office/drawing/2014/main" id="{5F6E877D-A8EE-457F-A45F-0906D31DBF21}"/>
              </a:ext>
            </a:extLst>
          </p:cNvPr>
          <p:cNvSpPr>
            <a:spLocks noChangeArrowheads="1"/>
          </p:cNvSpPr>
          <p:nvPr/>
        </p:nvSpPr>
        <p:spPr bwMode="auto">
          <a:xfrm>
            <a:off x="914400" y="381000"/>
            <a:ext cx="7239000"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2800" b="1"/>
              <a:t>Analysis of Insoluble Residue</a:t>
            </a:r>
            <a:endParaRPr lang="en-US" altLang="en-US" sz="2800"/>
          </a:p>
          <a:p>
            <a:pPr eaLnBrk="1" hangingPunct="1"/>
            <a:endParaRPr lang="en-GB" altLang="en-US" sz="2400"/>
          </a:p>
          <a:p>
            <a:pPr eaLnBrk="1" hangingPunct="1"/>
            <a:r>
              <a:rPr lang="en-GB" altLang="en-US" sz="2400"/>
              <a:t>Take about 0.5 g of the sample and weigh accurately into a 250 ml beaker</a:t>
            </a:r>
          </a:p>
          <a:p>
            <a:pPr eaLnBrk="1" hangingPunct="1"/>
            <a:r>
              <a:rPr lang="en-GB" altLang="en-US" sz="2400"/>
              <a:t> </a:t>
            </a:r>
            <a:endParaRPr lang="en-US" altLang="en-US" sz="2400"/>
          </a:p>
          <a:p>
            <a:pPr eaLnBrk="1" hangingPunct="1"/>
            <a:r>
              <a:rPr lang="en-GB" altLang="en-US" sz="2400"/>
              <a:t>Moisten with water and add 100 ml HCl (1:3) to it, heat to boil to ensure complete decomposition.</a:t>
            </a:r>
          </a:p>
          <a:p>
            <a:pPr eaLnBrk="1" hangingPunct="1"/>
            <a:endParaRPr lang="en-US" altLang="en-US" sz="2400"/>
          </a:p>
          <a:p>
            <a:pPr eaLnBrk="1" hangingPunct="1"/>
            <a:r>
              <a:rPr lang="en-GB" altLang="en-US" sz="2400"/>
              <a:t>Now, filter through ash less filter paper (Whatman No. 40 or equivalent) and wash with hot distilled water.</a:t>
            </a:r>
          </a:p>
          <a:p>
            <a:pPr eaLnBrk="1" hangingPunct="1"/>
            <a:endParaRPr lang="en-US" altLang="en-US" sz="2400"/>
          </a:p>
          <a:p>
            <a:pPr eaLnBrk="1" hangingPunct="1"/>
            <a:r>
              <a:rPr lang="en-GB" altLang="en-US" sz="2400" b="1"/>
              <a:t>Mark the Filtrate </a:t>
            </a:r>
            <a:r>
              <a:rPr lang="en-GB" altLang="en-US" sz="2400"/>
              <a:t>as</a:t>
            </a:r>
            <a:r>
              <a:rPr lang="en-GB" altLang="en-US" sz="2400" b="1"/>
              <a:t> A, and the Residue </a:t>
            </a:r>
            <a:r>
              <a:rPr lang="en-GB" altLang="en-US" sz="2400"/>
              <a:t>as</a:t>
            </a:r>
            <a:r>
              <a:rPr lang="en-GB" altLang="en-US" sz="2400" b="1"/>
              <a:t> I</a:t>
            </a:r>
            <a:endParaRPr lang="en-US" altLang="en-US" sz="2400"/>
          </a:p>
          <a:p>
            <a:pPr eaLnBrk="1" hangingPunct="1"/>
            <a:endParaRPr lang="en-GB" altLang="en-US" sz="2400"/>
          </a:p>
          <a:p>
            <a:pPr eaLnBrk="1" hangingPunct="1"/>
            <a:r>
              <a:rPr lang="en-GB" altLang="en-US" sz="2400"/>
              <a:t>Dissolve residue-I with filter paper in 75 ml of </a:t>
            </a:r>
          </a:p>
          <a:p>
            <a:pPr eaLnBrk="1" hangingPunct="1"/>
            <a:r>
              <a:rPr lang="en-GB" altLang="en-US" sz="2400"/>
              <a:t>sodium hydroxide (NaOH 10g per litre) and warm it, </a:t>
            </a:r>
          </a:p>
          <a:p>
            <a:pPr eaLnBrk="1" hangingPunct="1"/>
            <a:r>
              <a:rPr lang="en-GB" altLang="en-US" sz="2400"/>
              <a:t>filter it into filtrate-A.  Wash with hot distilled water.</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48">
                                            <p:txEl>
                                              <p:pRg st="2" end="2"/>
                                            </p:txEl>
                                          </p:spTgt>
                                        </p:tgtEl>
                                        <p:attrNameLst>
                                          <p:attrName>style.visibility</p:attrName>
                                        </p:attrNameLst>
                                      </p:cBhvr>
                                      <p:to>
                                        <p:strVal val="visible"/>
                                      </p:to>
                                    </p:set>
                                    <p:animEffect transition="in" filter="blinds(horizontal)">
                                      <p:cBhvr>
                                        <p:cTn id="7" dur="500"/>
                                        <p:tgtEl>
                                          <p:spTgt spid="3174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1748">
                                            <p:txEl>
                                              <p:pRg st="4" end="4"/>
                                            </p:txEl>
                                          </p:spTgt>
                                        </p:tgtEl>
                                        <p:attrNameLst>
                                          <p:attrName>style.visibility</p:attrName>
                                        </p:attrNameLst>
                                      </p:cBhvr>
                                      <p:to>
                                        <p:strVal val="visible"/>
                                      </p:to>
                                    </p:set>
                                    <p:animEffect transition="in" filter="blinds(horizontal)">
                                      <p:cBhvr>
                                        <p:cTn id="12" dur="500"/>
                                        <p:tgtEl>
                                          <p:spTgt spid="3174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1748">
                                            <p:txEl>
                                              <p:pRg st="6" end="6"/>
                                            </p:txEl>
                                          </p:spTgt>
                                        </p:tgtEl>
                                        <p:attrNameLst>
                                          <p:attrName>style.visibility</p:attrName>
                                        </p:attrNameLst>
                                      </p:cBhvr>
                                      <p:to>
                                        <p:strVal val="visible"/>
                                      </p:to>
                                    </p:set>
                                    <p:animEffect transition="in" filter="checkerboard(across)">
                                      <p:cBhvr>
                                        <p:cTn id="17" dur="500"/>
                                        <p:tgtEl>
                                          <p:spTgt spid="31748">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1748">
                                            <p:txEl>
                                              <p:pRg st="10" end="10"/>
                                            </p:txEl>
                                          </p:spTgt>
                                        </p:tgtEl>
                                        <p:attrNameLst>
                                          <p:attrName>style.visibility</p:attrName>
                                        </p:attrNameLst>
                                      </p:cBhvr>
                                      <p:to>
                                        <p:strVal val="visible"/>
                                      </p:to>
                                    </p:set>
                                    <p:anim calcmode="lin" valueType="num">
                                      <p:cBhvr additive="base">
                                        <p:cTn id="26" dur="500" fill="hold"/>
                                        <p:tgtEl>
                                          <p:spTgt spid="31748">
                                            <p:txEl>
                                              <p:pRg st="10" end="1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1748">
                                            <p:txEl>
                                              <p:pRg st="10" end="10"/>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1748">
                                            <p:txEl>
                                              <p:pRg st="11" end="11"/>
                                            </p:txEl>
                                          </p:spTgt>
                                        </p:tgtEl>
                                        <p:attrNameLst>
                                          <p:attrName>style.visibility</p:attrName>
                                        </p:attrNameLst>
                                      </p:cBhvr>
                                      <p:to>
                                        <p:strVal val="visible"/>
                                      </p:to>
                                    </p:set>
                                    <p:anim calcmode="lin" valueType="num">
                                      <p:cBhvr additive="base">
                                        <p:cTn id="30" dur="500" fill="hold"/>
                                        <p:tgtEl>
                                          <p:spTgt spid="31748">
                                            <p:txEl>
                                              <p:pRg st="11" end="1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1748">
                                            <p:txEl>
                                              <p:pRg st="11" end="11"/>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1748">
                                            <p:txEl>
                                              <p:pRg st="12" end="12"/>
                                            </p:txEl>
                                          </p:spTgt>
                                        </p:tgtEl>
                                        <p:attrNameLst>
                                          <p:attrName>style.visibility</p:attrName>
                                        </p:attrNameLst>
                                      </p:cBhvr>
                                      <p:to>
                                        <p:strVal val="visible"/>
                                      </p:to>
                                    </p:set>
                                    <p:anim calcmode="lin" valueType="num">
                                      <p:cBhvr additive="base">
                                        <p:cTn id="34" dur="500" fill="hold"/>
                                        <p:tgtEl>
                                          <p:spTgt spid="31748">
                                            <p:txEl>
                                              <p:pRg st="12" end="1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174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EEDB330-65F0-4CD4-80ED-65A3B5C093FD}"/>
              </a:ext>
            </a:extLst>
          </p:cNvPr>
          <p:cNvSpPr>
            <a:spLocks noChangeArrowheads="1"/>
          </p:cNvSpPr>
          <p:nvPr/>
        </p:nvSpPr>
        <p:spPr bwMode="auto">
          <a:xfrm>
            <a:off x="381000" y="457200"/>
            <a:ext cx="83820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110000"/>
              </a:lnSpc>
            </a:pPr>
            <a:r>
              <a:rPr lang="en-GB" altLang="en-US" sz="2000" b="1"/>
              <a:t>Analysis of Insoluble Residue (contd.)</a:t>
            </a:r>
            <a:endParaRPr lang="en-US" altLang="en-US" sz="2000"/>
          </a:p>
          <a:p>
            <a:pPr eaLnBrk="1" hangingPunct="1">
              <a:lnSpc>
                <a:spcPct val="110000"/>
              </a:lnSpc>
            </a:pPr>
            <a:endParaRPr lang="en-GB" altLang="en-US" sz="2400" b="1"/>
          </a:p>
          <a:p>
            <a:pPr eaLnBrk="1" hangingPunct="1">
              <a:lnSpc>
                <a:spcPct val="110000"/>
              </a:lnSpc>
            </a:pPr>
            <a:r>
              <a:rPr lang="en-GB" altLang="en-US" sz="2400" b="1"/>
              <a:t>Mark above Filtrate </a:t>
            </a:r>
            <a:r>
              <a:rPr lang="en-GB" altLang="en-US" sz="2400"/>
              <a:t>as</a:t>
            </a:r>
            <a:r>
              <a:rPr lang="en-GB" altLang="en-US" sz="2400" b="1"/>
              <a:t> B, and the Residue </a:t>
            </a:r>
            <a:r>
              <a:rPr lang="en-GB" altLang="en-US" sz="2400"/>
              <a:t>as</a:t>
            </a:r>
            <a:r>
              <a:rPr lang="en-GB" altLang="en-US" sz="2400" b="1"/>
              <a:t> II</a:t>
            </a:r>
            <a:endParaRPr lang="en-US" altLang="en-US" sz="2400"/>
          </a:p>
          <a:p>
            <a:pPr eaLnBrk="1" hangingPunct="1">
              <a:lnSpc>
                <a:spcPct val="110000"/>
              </a:lnSpc>
            </a:pPr>
            <a:endParaRPr lang="en-GB" altLang="en-US" sz="2400"/>
          </a:p>
          <a:p>
            <a:pPr eaLnBrk="1" hangingPunct="1">
              <a:lnSpc>
                <a:spcPct val="110000"/>
              </a:lnSpc>
            </a:pPr>
            <a:r>
              <a:rPr lang="en-GB" altLang="en-US" sz="2400"/>
              <a:t>Keep residue II with filter paper in alumina/platinum crucible (weight of the empty crucible should be recorded); and ignite it at 1000</a:t>
            </a:r>
            <a:r>
              <a:rPr lang="en-GB" altLang="en-US" sz="2400" baseline="30000"/>
              <a:t>o</a:t>
            </a:r>
            <a:r>
              <a:rPr lang="en-GB" altLang="en-US" sz="2400"/>
              <a:t>C for one hour in muffle furnace.  Cool to room temperature and weigh the crucible with the residue.  </a:t>
            </a:r>
          </a:p>
          <a:p>
            <a:pPr eaLnBrk="1" hangingPunct="1">
              <a:lnSpc>
                <a:spcPct val="110000"/>
              </a:lnSpc>
            </a:pPr>
            <a:endParaRPr lang="en-GB" altLang="en-US" sz="2400"/>
          </a:p>
          <a:p>
            <a:pPr eaLnBrk="1" hangingPunct="1">
              <a:lnSpc>
                <a:spcPct val="110000"/>
              </a:lnSpc>
            </a:pPr>
            <a:r>
              <a:rPr lang="en-GB" altLang="en-US" sz="2400" b="1" i="1"/>
              <a:t>Percentage of insoluble residue</a:t>
            </a:r>
            <a:r>
              <a:rPr lang="en-GB" altLang="en-US" sz="2400"/>
              <a:t> </a:t>
            </a:r>
          </a:p>
          <a:p>
            <a:pPr eaLnBrk="1" hangingPunct="1">
              <a:lnSpc>
                <a:spcPct val="110000"/>
              </a:lnSpc>
            </a:pPr>
            <a:r>
              <a:rPr lang="en-GB" altLang="en-US" sz="2400" b="1"/>
              <a:t>= </a:t>
            </a:r>
            <a:r>
              <a:rPr lang="en-GB" altLang="en-US" sz="2400"/>
              <a:t> </a:t>
            </a:r>
            <a:r>
              <a:rPr lang="en-GB" altLang="en-US" sz="2400" b="1" i="1"/>
              <a:t>(weight of the insoluble residue/ initial weight of cement)* 100</a:t>
            </a:r>
            <a:endParaRPr lang="en-US" altLang="en-US" sz="2400" b="1" i="1"/>
          </a:p>
          <a:p>
            <a:pPr eaLnBrk="1" hangingPunct="1">
              <a:lnSpc>
                <a:spcPct val="110000"/>
              </a:lnSpc>
            </a:pPr>
            <a:endParaRPr lang="en-GB" altLang="en-US" sz="2400" b="1" i="1"/>
          </a:p>
          <a:p>
            <a:pPr eaLnBrk="1" hangingPunct="1">
              <a:lnSpc>
                <a:spcPct val="110000"/>
              </a:lnSpc>
            </a:pPr>
            <a:r>
              <a:rPr lang="en-GB" altLang="en-US" sz="2400"/>
              <a:t>If insoluble residue is more with respect to pure cement, sample is considered adulterated</a:t>
            </a:r>
            <a:r>
              <a:rPr lang="en-US" alt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4">
                                            <p:txEl>
                                              <p:pRg st="4" end="4"/>
                                            </p:txEl>
                                          </p:spTgt>
                                        </p:tgtEl>
                                        <p:attrNameLst>
                                          <p:attrName>style.visibility</p:attrName>
                                        </p:attrNameLst>
                                      </p:cBhvr>
                                      <p:to>
                                        <p:strVal val="visible"/>
                                      </p:to>
                                    </p:set>
                                    <p:animEffect transition="in" filter="blinds(horizontal)">
                                      <p:cBhvr>
                                        <p:cTn id="7" dur="500"/>
                                        <p:tgtEl>
                                          <p:spTgt spid="38914">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38914">
                                            <p:txEl>
                                              <p:pRg st="6" end="6"/>
                                            </p:txEl>
                                          </p:spTgt>
                                        </p:tgtEl>
                                        <p:attrNameLst>
                                          <p:attrName>style.visibility</p:attrName>
                                        </p:attrNameLst>
                                      </p:cBhvr>
                                      <p:to>
                                        <p:strVal val="visible"/>
                                      </p:to>
                                    </p:set>
                                    <p:animEffect transition="in" filter="fade">
                                      <p:cBhvr>
                                        <p:cTn id="12" dur="1000"/>
                                        <p:tgtEl>
                                          <p:spTgt spid="38914">
                                            <p:txEl>
                                              <p:pRg st="6" end="6"/>
                                            </p:txEl>
                                          </p:spTgt>
                                        </p:tgtEl>
                                      </p:cBhvr>
                                    </p:animEffect>
                                    <p:anim calcmode="lin" valueType="num">
                                      <p:cBhvr>
                                        <p:cTn id="13" dur="1000" fill="hold"/>
                                        <p:tgtEl>
                                          <p:spTgt spid="38914">
                                            <p:txEl>
                                              <p:pRg st="6" end="6"/>
                                            </p:txEl>
                                          </p:spTgt>
                                        </p:tgtEl>
                                        <p:attrNameLst>
                                          <p:attrName>ppt_x</p:attrName>
                                        </p:attrNameLst>
                                      </p:cBhvr>
                                      <p:tavLst>
                                        <p:tav tm="0">
                                          <p:val>
                                            <p:strVal val="#ppt_x-.1"/>
                                          </p:val>
                                        </p:tav>
                                        <p:tav tm="100000">
                                          <p:val>
                                            <p:strVal val="#ppt_x"/>
                                          </p:val>
                                        </p:tav>
                                      </p:tavLst>
                                    </p:anim>
                                    <p:anim calcmode="lin" valueType="num">
                                      <p:cBhvr>
                                        <p:cTn id="14" dur="1000" fill="hold"/>
                                        <p:tgtEl>
                                          <p:spTgt spid="38914">
                                            <p:txEl>
                                              <p:pRg st="6" end="6"/>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38914">
                                            <p:txEl>
                                              <p:pRg st="7" end="7"/>
                                            </p:txEl>
                                          </p:spTgt>
                                        </p:tgtEl>
                                        <p:attrNameLst>
                                          <p:attrName>style.visibility</p:attrName>
                                        </p:attrNameLst>
                                      </p:cBhvr>
                                      <p:to>
                                        <p:strVal val="visible"/>
                                      </p:to>
                                    </p:set>
                                    <p:animEffect transition="in" filter="fade">
                                      <p:cBhvr>
                                        <p:cTn id="17" dur="1000"/>
                                        <p:tgtEl>
                                          <p:spTgt spid="38914">
                                            <p:txEl>
                                              <p:pRg st="7" end="7"/>
                                            </p:txEl>
                                          </p:spTgt>
                                        </p:tgtEl>
                                      </p:cBhvr>
                                    </p:animEffect>
                                    <p:anim calcmode="lin" valueType="num">
                                      <p:cBhvr>
                                        <p:cTn id="18" dur="1000" fill="hold"/>
                                        <p:tgtEl>
                                          <p:spTgt spid="38914">
                                            <p:txEl>
                                              <p:pRg st="7" end="7"/>
                                            </p:txEl>
                                          </p:spTgt>
                                        </p:tgtEl>
                                        <p:attrNameLst>
                                          <p:attrName>ppt_x</p:attrName>
                                        </p:attrNameLst>
                                      </p:cBhvr>
                                      <p:tavLst>
                                        <p:tav tm="0">
                                          <p:val>
                                            <p:strVal val="#ppt_x-.1"/>
                                          </p:val>
                                        </p:tav>
                                        <p:tav tm="100000">
                                          <p:val>
                                            <p:strVal val="#ppt_x"/>
                                          </p:val>
                                        </p:tav>
                                      </p:tavLst>
                                    </p:anim>
                                    <p:anim calcmode="lin" valueType="num">
                                      <p:cBhvr>
                                        <p:cTn id="19" dur="1000" fill="hold"/>
                                        <p:tgtEl>
                                          <p:spTgt spid="3891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8914">
                                            <p:txEl>
                                              <p:pRg st="9" end="9"/>
                                            </p:txEl>
                                          </p:spTgt>
                                        </p:tgtEl>
                                        <p:attrNameLst>
                                          <p:attrName>style.visibility</p:attrName>
                                        </p:attrNameLst>
                                      </p:cBhvr>
                                      <p:to>
                                        <p:strVal val="visible"/>
                                      </p:to>
                                    </p:set>
                                    <p:anim calcmode="lin" valueType="num">
                                      <p:cBhvr additive="base">
                                        <p:cTn id="24" dur="500" fill="hold"/>
                                        <p:tgtEl>
                                          <p:spTgt spid="38914">
                                            <p:txEl>
                                              <p:pRg st="9" end="9"/>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9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1AE1323C-0169-481D-9986-7854F0161169}"/>
              </a:ext>
            </a:extLst>
          </p:cNvPr>
          <p:cNvSpPr>
            <a:spLocks noChangeArrowheads="1"/>
          </p:cNvSpPr>
          <p:nvPr/>
        </p:nvSpPr>
        <p:spPr bwMode="auto">
          <a:xfrm>
            <a:off x="762000" y="338138"/>
            <a:ext cx="7239000"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GB" altLang="en-US" sz="2800" b="1"/>
              <a:t>Analysis of SiO</a:t>
            </a:r>
            <a:r>
              <a:rPr lang="en-GB" altLang="en-US" sz="2800" b="1" baseline="-25000"/>
              <a:t>2</a:t>
            </a:r>
            <a:endParaRPr lang="en-US" altLang="en-US" sz="2800" b="1" baseline="-25000"/>
          </a:p>
          <a:p>
            <a:pPr eaLnBrk="1" hangingPunct="1">
              <a:lnSpc>
                <a:spcPct val="90000"/>
              </a:lnSpc>
            </a:pPr>
            <a:r>
              <a:rPr lang="en-GB" altLang="en-US" sz="2400" b="1"/>
              <a:t> </a:t>
            </a:r>
            <a:endParaRPr lang="en-US" altLang="en-US" sz="2400"/>
          </a:p>
          <a:p>
            <a:pPr eaLnBrk="1" hangingPunct="1">
              <a:lnSpc>
                <a:spcPct val="90000"/>
              </a:lnSpc>
            </a:pPr>
            <a:r>
              <a:rPr lang="en-GB" altLang="en-US" sz="2400"/>
              <a:t>Take filtrate marked B  and add 10 ml of conc. HCl to acidify.</a:t>
            </a:r>
            <a:endParaRPr lang="en-US" altLang="en-US" sz="2400"/>
          </a:p>
          <a:p>
            <a:pPr eaLnBrk="1" hangingPunct="1">
              <a:lnSpc>
                <a:spcPct val="90000"/>
              </a:lnSpc>
            </a:pPr>
            <a:endParaRPr lang="en-GB" altLang="en-US" sz="2400"/>
          </a:p>
          <a:p>
            <a:pPr eaLnBrk="1" hangingPunct="1">
              <a:lnSpc>
                <a:spcPct val="90000"/>
              </a:lnSpc>
            </a:pPr>
            <a:r>
              <a:rPr lang="en-GB" altLang="en-US" sz="2400"/>
              <a:t>Keep it on hot plate at 90-100</a:t>
            </a:r>
            <a:r>
              <a:rPr lang="en-GB" altLang="en-US" sz="2400" baseline="30000"/>
              <a:t>o</a:t>
            </a:r>
            <a:r>
              <a:rPr lang="en-GB" altLang="en-US" sz="2400"/>
              <a:t>C and heat the filtrate to dryness till yellow mass.</a:t>
            </a:r>
            <a:endParaRPr lang="en-US" altLang="en-US" sz="2400"/>
          </a:p>
          <a:p>
            <a:pPr eaLnBrk="1" hangingPunct="1">
              <a:lnSpc>
                <a:spcPct val="90000"/>
              </a:lnSpc>
            </a:pPr>
            <a:endParaRPr lang="en-GB" altLang="en-US" sz="2400"/>
          </a:p>
          <a:p>
            <a:pPr eaLnBrk="1" hangingPunct="1">
              <a:lnSpc>
                <a:spcPct val="90000"/>
              </a:lnSpc>
            </a:pPr>
            <a:r>
              <a:rPr lang="en-GB" altLang="en-US" sz="2400"/>
              <a:t>Bake it at 120 </a:t>
            </a:r>
            <a:r>
              <a:rPr lang="en-GB" altLang="en-US" sz="2400" baseline="30000"/>
              <a:t>o</a:t>
            </a:r>
            <a:r>
              <a:rPr lang="en-GB" altLang="en-US" sz="2400"/>
              <a:t>C in oven for 30 minute and moisten </a:t>
            </a:r>
          </a:p>
          <a:p>
            <a:pPr eaLnBrk="1" hangingPunct="1">
              <a:lnSpc>
                <a:spcPct val="90000"/>
              </a:lnSpc>
            </a:pPr>
            <a:r>
              <a:rPr lang="en-GB" altLang="en-US" sz="2400"/>
              <a:t>with conc. HCl.</a:t>
            </a:r>
            <a:endParaRPr lang="en-US" altLang="en-US" sz="2400"/>
          </a:p>
          <a:p>
            <a:pPr eaLnBrk="1" hangingPunct="1">
              <a:lnSpc>
                <a:spcPct val="90000"/>
              </a:lnSpc>
            </a:pPr>
            <a:endParaRPr lang="en-GB" altLang="en-US" sz="2400"/>
          </a:p>
          <a:p>
            <a:pPr eaLnBrk="1" hangingPunct="1">
              <a:lnSpc>
                <a:spcPct val="90000"/>
              </a:lnSpc>
            </a:pPr>
            <a:r>
              <a:rPr lang="en-GB" altLang="en-US" sz="2400"/>
              <a:t>Dry again and bake for 30 minute.</a:t>
            </a:r>
            <a:endParaRPr lang="en-US" altLang="en-US" sz="2400"/>
          </a:p>
          <a:p>
            <a:pPr eaLnBrk="1" hangingPunct="1">
              <a:lnSpc>
                <a:spcPct val="90000"/>
              </a:lnSpc>
            </a:pPr>
            <a:endParaRPr lang="en-GB" altLang="en-US" sz="2400"/>
          </a:p>
          <a:p>
            <a:pPr eaLnBrk="1" hangingPunct="1">
              <a:lnSpc>
                <a:spcPct val="90000"/>
              </a:lnSpc>
            </a:pPr>
            <a:r>
              <a:rPr lang="en-GB" altLang="en-US" sz="2400"/>
              <a:t>Dissolve in 75 ml of HCl (1:3) and filter through ash less filter paper (Whatman No.42).  Wash with 50 ml of HCl (1:9) and again wash with hot distilled water.</a:t>
            </a:r>
            <a:endParaRPr lang="en-US" altLang="en-US" sz="2400"/>
          </a:p>
          <a:p>
            <a:pPr eaLnBrk="1" hangingPunct="1">
              <a:lnSpc>
                <a:spcPct val="90000"/>
              </a:lnSpc>
            </a:pPr>
            <a:endParaRPr lang="en-GB" altLang="en-US" sz="2400" b="1"/>
          </a:p>
          <a:p>
            <a:pPr eaLnBrk="1" hangingPunct="1">
              <a:lnSpc>
                <a:spcPct val="90000"/>
              </a:lnSpc>
            </a:pPr>
            <a:r>
              <a:rPr lang="en-GB" altLang="en-US" sz="2400" b="1"/>
              <a:t>Mark this Filtrate </a:t>
            </a:r>
            <a:r>
              <a:rPr lang="en-GB" altLang="en-US" sz="2400"/>
              <a:t>as</a:t>
            </a:r>
            <a:r>
              <a:rPr lang="en-GB" altLang="en-US" sz="2400" b="1"/>
              <a:t> C, and the Precipitate </a:t>
            </a:r>
            <a:r>
              <a:rPr lang="en-GB" altLang="en-US" sz="2400"/>
              <a:t>as</a:t>
            </a:r>
            <a:r>
              <a:rPr lang="en-GB" altLang="en-US" sz="2400" b="1"/>
              <a:t> III</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2772">
                                            <p:txEl>
                                              <p:pRg st="4" end="4"/>
                                            </p:txEl>
                                          </p:spTgt>
                                        </p:tgtEl>
                                        <p:attrNameLst>
                                          <p:attrName>style.visibility</p:attrName>
                                        </p:attrNameLst>
                                      </p:cBhvr>
                                      <p:to>
                                        <p:strVal val="visible"/>
                                      </p:to>
                                    </p:set>
                                    <p:animEffect transition="in" filter="fade">
                                      <p:cBhvr>
                                        <p:cTn id="11" dur="1000"/>
                                        <p:tgtEl>
                                          <p:spTgt spid="32772">
                                            <p:txEl>
                                              <p:pRg st="4" end="4"/>
                                            </p:txEl>
                                          </p:spTgt>
                                        </p:tgtEl>
                                      </p:cBhvr>
                                    </p:animEffect>
                                    <p:anim calcmode="lin" valueType="num">
                                      <p:cBhvr>
                                        <p:cTn id="12" dur="1000" fill="hold"/>
                                        <p:tgtEl>
                                          <p:spTgt spid="32772">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277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2772">
                                            <p:txEl>
                                              <p:pRg st="6" end="6"/>
                                            </p:txEl>
                                          </p:spTgt>
                                        </p:tgtEl>
                                        <p:attrNameLst>
                                          <p:attrName>style.visibility</p:attrName>
                                        </p:attrNameLst>
                                      </p:cBhvr>
                                      <p:to>
                                        <p:strVal val="visible"/>
                                      </p:to>
                                    </p:set>
                                    <p:animEffect transition="in" filter="blinds(horizontal)">
                                      <p:cBhvr>
                                        <p:cTn id="18" dur="500"/>
                                        <p:tgtEl>
                                          <p:spTgt spid="32772">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2772">
                                            <p:txEl>
                                              <p:pRg st="7" end="7"/>
                                            </p:txEl>
                                          </p:spTgt>
                                        </p:tgtEl>
                                        <p:attrNameLst>
                                          <p:attrName>style.visibility</p:attrName>
                                        </p:attrNameLst>
                                      </p:cBhvr>
                                      <p:to>
                                        <p:strVal val="visible"/>
                                      </p:to>
                                    </p:set>
                                    <p:animEffect transition="in" filter="blinds(horizontal)">
                                      <p:cBhvr>
                                        <p:cTn id="21" dur="500"/>
                                        <p:tgtEl>
                                          <p:spTgt spid="32772">
                                            <p:txEl>
                                              <p:pRg st="7" end="7"/>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32772">
                                            <p:txEl>
                                              <p:pRg st="9" end="9"/>
                                            </p:txEl>
                                          </p:spTgt>
                                        </p:tgtEl>
                                        <p:attrNameLst>
                                          <p:attrName>style.visibility</p:attrName>
                                        </p:attrNameLst>
                                      </p:cBhvr>
                                      <p:to>
                                        <p:strVal val="visible"/>
                                      </p:to>
                                    </p:set>
                                    <p:animEffect transition="in" filter="box(in)">
                                      <p:cBhvr>
                                        <p:cTn id="26" dur="500"/>
                                        <p:tgtEl>
                                          <p:spTgt spid="32772">
                                            <p:txEl>
                                              <p:pRg st="9" end="9"/>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32772">
                                            <p:txEl>
                                              <p:pRg st="11" end="11"/>
                                            </p:txEl>
                                          </p:spTgt>
                                        </p:tgtEl>
                                        <p:attrNameLst>
                                          <p:attrName>style.visibility</p:attrName>
                                        </p:attrNameLst>
                                      </p:cBhvr>
                                      <p:to>
                                        <p:strVal val="visible"/>
                                      </p:to>
                                    </p:set>
                                    <p:animEffect transition="in" filter="checkerboard(across)">
                                      <p:cBhvr>
                                        <p:cTn id="31" dur="500"/>
                                        <p:tgtEl>
                                          <p:spTgt spid="32772">
                                            <p:txEl>
                                              <p:pRg st="11" end="1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277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CB80DBB-FED4-49C1-9A24-95527C63CF92}"/>
              </a:ext>
            </a:extLst>
          </p:cNvPr>
          <p:cNvSpPr>
            <a:spLocks noChangeArrowheads="1"/>
          </p:cNvSpPr>
          <p:nvPr/>
        </p:nvSpPr>
        <p:spPr bwMode="auto">
          <a:xfrm>
            <a:off x="304800" y="469900"/>
            <a:ext cx="85344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90000"/>
              </a:lnSpc>
            </a:pPr>
            <a:r>
              <a:rPr lang="en-GB" altLang="en-US" sz="2400" b="1"/>
              <a:t>Analysis of SiO</a:t>
            </a:r>
            <a:r>
              <a:rPr lang="en-GB" altLang="en-US" sz="2400" b="1" baseline="-25000"/>
              <a:t>2 </a:t>
            </a:r>
            <a:r>
              <a:rPr lang="en-GB" altLang="en-US" sz="2400" b="1"/>
              <a:t>(contd.)</a:t>
            </a:r>
            <a:endParaRPr lang="en-US" altLang="en-US" sz="2400" b="1"/>
          </a:p>
          <a:p>
            <a:pPr eaLnBrk="1" hangingPunct="1">
              <a:lnSpc>
                <a:spcPct val="90000"/>
              </a:lnSpc>
            </a:pPr>
            <a:endParaRPr lang="en-US" altLang="en-US" sz="2400"/>
          </a:p>
          <a:p>
            <a:pPr eaLnBrk="1" hangingPunct="1">
              <a:lnSpc>
                <a:spcPct val="90000"/>
              </a:lnSpc>
            </a:pPr>
            <a:r>
              <a:rPr lang="en-GB" altLang="en-US">
                <a:latin typeface="Arial" panose="020B0604020202020204" pitchFamily="34" charset="0"/>
              </a:rPr>
              <a:t>Collect  the p</a:t>
            </a:r>
            <a:r>
              <a:rPr lang="en-GB" altLang="en-US" sz="2400"/>
              <a:t>recipitate of SiO</a:t>
            </a:r>
            <a:r>
              <a:rPr lang="en-GB" altLang="en-US" sz="2400" baseline="-25000"/>
              <a:t>2</a:t>
            </a:r>
            <a:r>
              <a:rPr lang="en-GB" altLang="en-US" sz="2400"/>
              <a:t> on filter paper and place it along with filter paper in alumina/ platinum crucible (weight of the empty crucible should be recorded).</a:t>
            </a:r>
            <a:endParaRPr lang="en-US" altLang="en-US" sz="2400"/>
          </a:p>
          <a:p>
            <a:pPr eaLnBrk="1" hangingPunct="1">
              <a:lnSpc>
                <a:spcPct val="90000"/>
              </a:lnSpc>
            </a:pPr>
            <a:endParaRPr lang="en-GB" altLang="en-US" sz="2400"/>
          </a:p>
          <a:p>
            <a:pPr eaLnBrk="1" hangingPunct="1">
              <a:lnSpc>
                <a:spcPct val="90000"/>
              </a:lnSpc>
            </a:pPr>
            <a:r>
              <a:rPr lang="en-GB" altLang="en-US" sz="2400"/>
              <a:t>Ignite the precipitate with filter paper at 1000 </a:t>
            </a:r>
            <a:r>
              <a:rPr lang="en-GB" altLang="en-US" sz="2400" baseline="30000"/>
              <a:t>o</a:t>
            </a:r>
            <a:r>
              <a:rPr lang="en-GB" altLang="en-US" sz="2400"/>
              <a:t>C for one hour in muffle furnace and then, cool it to room temperature.</a:t>
            </a:r>
            <a:endParaRPr lang="en-US" altLang="en-US" sz="2400"/>
          </a:p>
          <a:p>
            <a:pPr eaLnBrk="1" hangingPunct="1">
              <a:lnSpc>
                <a:spcPct val="90000"/>
              </a:lnSpc>
            </a:pPr>
            <a:endParaRPr lang="en-GB" altLang="en-US" sz="2400"/>
          </a:p>
          <a:p>
            <a:pPr eaLnBrk="1" hangingPunct="1">
              <a:lnSpc>
                <a:spcPct val="90000"/>
              </a:lnSpc>
            </a:pPr>
            <a:r>
              <a:rPr lang="en-GB" altLang="en-US" sz="2400"/>
              <a:t>Weigh crucible with the precipitate </a:t>
            </a:r>
          </a:p>
          <a:p>
            <a:pPr eaLnBrk="1" hangingPunct="1">
              <a:lnSpc>
                <a:spcPct val="90000"/>
              </a:lnSpc>
            </a:pPr>
            <a:endParaRPr lang="en-GB" altLang="en-US" sz="2400"/>
          </a:p>
          <a:p>
            <a:pPr eaLnBrk="1" hangingPunct="1">
              <a:lnSpc>
                <a:spcPct val="90000"/>
              </a:lnSpc>
            </a:pPr>
            <a:r>
              <a:rPr lang="en-GB" altLang="en-US" sz="2400" b="1" i="1"/>
              <a:t>Percentage of SiO</a:t>
            </a:r>
            <a:r>
              <a:rPr lang="en-GB" altLang="en-US" sz="2400" b="1" i="1" baseline="-25000"/>
              <a:t>2 </a:t>
            </a:r>
            <a:r>
              <a:rPr lang="en-GB" altLang="en-US" sz="2400" b="1" i="1"/>
              <a:t>content in the sample</a:t>
            </a:r>
          </a:p>
          <a:p>
            <a:pPr eaLnBrk="1" hangingPunct="1">
              <a:lnSpc>
                <a:spcPct val="90000"/>
              </a:lnSpc>
            </a:pPr>
            <a:r>
              <a:rPr lang="en-GB" altLang="en-US" sz="2400" b="1"/>
              <a:t>=</a:t>
            </a:r>
            <a:r>
              <a:rPr lang="en-GB" altLang="en-US" sz="2400"/>
              <a:t>  </a:t>
            </a:r>
            <a:r>
              <a:rPr lang="en-GB" altLang="en-US" sz="2400" b="1" i="1"/>
              <a:t>(weight of the SiO</a:t>
            </a:r>
            <a:r>
              <a:rPr lang="en-GB" altLang="en-US" sz="2400" b="1" i="1" baseline="-25000"/>
              <a:t>2</a:t>
            </a:r>
            <a:r>
              <a:rPr lang="en-GB" altLang="en-US" sz="2400" b="1" i="1"/>
              <a:t> precipitate / initial weight of cement) * 100</a:t>
            </a:r>
            <a:endParaRPr lang="en-US" altLang="en-US" sz="2400" b="1" i="1"/>
          </a:p>
          <a:p>
            <a:pPr eaLnBrk="1" hangingPunct="1">
              <a:lnSpc>
                <a:spcPct val="90000"/>
              </a:lnSpc>
            </a:pPr>
            <a:endParaRPr lang="en-US" altLang="en-US" sz="2400" b="1" i="1"/>
          </a:p>
          <a:p>
            <a:pPr eaLnBrk="1" hangingPunct="1">
              <a:lnSpc>
                <a:spcPct val="90000"/>
              </a:lnSpc>
            </a:pPr>
            <a:r>
              <a:rPr lang="en-GB" altLang="en-US" sz="2400" i="1"/>
              <a:t>In routine experiment, dissolution of residue-1 in NaOH is usually omitted and then, to acidify the filtrate- A is not necessary.  Filtrate-A can directly be used for dryness and residue-I is treated as insoluble residue.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animEffect transition="in" filter="blinds(horizontal)">
                                      <p:cBhvr>
                                        <p:cTn id="7" dur="500"/>
                                        <p:tgtEl>
                                          <p:spTgt spid="3993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9938">
                                            <p:txEl>
                                              <p:pRg st="4" end="4"/>
                                            </p:txEl>
                                          </p:spTgt>
                                        </p:tgtEl>
                                        <p:attrNameLst>
                                          <p:attrName>style.visibility</p:attrName>
                                        </p:attrNameLst>
                                      </p:cBhvr>
                                      <p:to>
                                        <p:strVal val="visible"/>
                                      </p:to>
                                    </p:set>
                                    <p:animEffect transition="in" filter="diamond(in)">
                                      <p:cBhvr>
                                        <p:cTn id="12" dur="2000"/>
                                        <p:tgtEl>
                                          <p:spTgt spid="3993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9938">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8">
                                            <p:txEl>
                                              <p:pRg st="8" end="8"/>
                                            </p:txEl>
                                          </p:spTgt>
                                        </p:tgtEl>
                                        <p:attrNameLst>
                                          <p:attrName>style.visibility</p:attrName>
                                        </p:attrNameLst>
                                      </p:cBhvr>
                                      <p:to>
                                        <p:strVal val="visible"/>
                                      </p:to>
                                    </p:set>
                                    <p:animEffect transition="in" filter="fade">
                                      <p:cBhvr>
                                        <p:cTn id="21" dur="1000"/>
                                        <p:tgtEl>
                                          <p:spTgt spid="39938">
                                            <p:txEl>
                                              <p:pRg st="8" end="8"/>
                                            </p:txEl>
                                          </p:spTgt>
                                        </p:tgtEl>
                                      </p:cBhvr>
                                    </p:animEffect>
                                    <p:anim calcmode="lin" valueType="num">
                                      <p:cBhvr>
                                        <p:cTn id="22" dur="1000" fill="hold"/>
                                        <p:tgtEl>
                                          <p:spTgt spid="39938">
                                            <p:txEl>
                                              <p:pRg st="8" end="8"/>
                                            </p:txEl>
                                          </p:spTgt>
                                        </p:tgtEl>
                                        <p:attrNameLst>
                                          <p:attrName>ppt_x</p:attrName>
                                        </p:attrNameLst>
                                      </p:cBhvr>
                                      <p:tavLst>
                                        <p:tav tm="0">
                                          <p:val>
                                            <p:strVal val="#ppt_x-.1"/>
                                          </p:val>
                                        </p:tav>
                                        <p:tav tm="100000">
                                          <p:val>
                                            <p:strVal val="#ppt_x"/>
                                          </p:val>
                                        </p:tav>
                                      </p:tavLst>
                                    </p:anim>
                                    <p:anim calcmode="lin" valueType="num">
                                      <p:cBhvr>
                                        <p:cTn id="23" dur="1000" fill="hold"/>
                                        <p:tgtEl>
                                          <p:spTgt spid="39938">
                                            <p:txEl>
                                              <p:pRg st="8" end="8"/>
                                            </p:txEl>
                                          </p:spTgt>
                                        </p:tgtEl>
                                        <p:attrNameLst>
                                          <p:attrName>ppt_y</p:attrName>
                                        </p:attrNameLst>
                                      </p:cBhvr>
                                      <p:tavLst>
                                        <p:tav tm="0">
                                          <p:val>
                                            <p:strVal val="#ppt_y"/>
                                          </p:val>
                                        </p:tav>
                                        <p:tav tm="100000">
                                          <p:val>
                                            <p:strVal val="#ppt_y"/>
                                          </p:val>
                                        </p:tav>
                                      </p:tavLst>
                                    </p:anim>
                                  </p:childTnLst>
                                </p:cTn>
                              </p:par>
                              <p:par>
                                <p:cTn id="24" presetID="40" presetClass="entr" presetSubtype="0" fill="hold" nodeType="withEffect">
                                  <p:stCondLst>
                                    <p:cond delay="0"/>
                                  </p:stCondLst>
                                  <p:iterate type="lt">
                                    <p:tmPct val="10000"/>
                                  </p:iterate>
                                  <p:childTnLst>
                                    <p:set>
                                      <p:cBhvr>
                                        <p:cTn id="25" dur="1" fill="hold">
                                          <p:stCondLst>
                                            <p:cond delay="0"/>
                                          </p:stCondLst>
                                        </p:cTn>
                                        <p:tgtEl>
                                          <p:spTgt spid="39938">
                                            <p:txEl>
                                              <p:pRg st="9" end="9"/>
                                            </p:txEl>
                                          </p:spTgt>
                                        </p:tgtEl>
                                        <p:attrNameLst>
                                          <p:attrName>style.visibility</p:attrName>
                                        </p:attrNameLst>
                                      </p:cBhvr>
                                      <p:to>
                                        <p:strVal val="visible"/>
                                      </p:to>
                                    </p:set>
                                    <p:animEffect transition="in" filter="fade">
                                      <p:cBhvr>
                                        <p:cTn id="26" dur="1000"/>
                                        <p:tgtEl>
                                          <p:spTgt spid="39938">
                                            <p:txEl>
                                              <p:pRg st="9" end="9"/>
                                            </p:txEl>
                                          </p:spTgt>
                                        </p:tgtEl>
                                      </p:cBhvr>
                                    </p:animEffect>
                                    <p:anim calcmode="lin" valueType="num">
                                      <p:cBhvr>
                                        <p:cTn id="27" dur="1000" fill="hold"/>
                                        <p:tgtEl>
                                          <p:spTgt spid="39938">
                                            <p:txEl>
                                              <p:pRg st="9" end="9"/>
                                            </p:txEl>
                                          </p:spTgt>
                                        </p:tgtEl>
                                        <p:attrNameLst>
                                          <p:attrName>ppt_x</p:attrName>
                                        </p:attrNameLst>
                                      </p:cBhvr>
                                      <p:tavLst>
                                        <p:tav tm="0">
                                          <p:val>
                                            <p:strVal val="#ppt_x-.1"/>
                                          </p:val>
                                        </p:tav>
                                        <p:tav tm="100000">
                                          <p:val>
                                            <p:strVal val="#ppt_x"/>
                                          </p:val>
                                        </p:tav>
                                      </p:tavLst>
                                    </p:anim>
                                    <p:anim calcmode="lin" valueType="num">
                                      <p:cBhvr>
                                        <p:cTn id="28" dur="1000" fill="hold"/>
                                        <p:tgtEl>
                                          <p:spTgt spid="3993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9938">
                                            <p:txEl>
                                              <p:pRg st="11" end="11"/>
                                            </p:txEl>
                                          </p:spTgt>
                                        </p:tgtEl>
                                        <p:attrNameLst>
                                          <p:attrName>style.visibility</p:attrName>
                                        </p:attrNameLst>
                                      </p:cBhvr>
                                      <p:to>
                                        <p:strVal val="visible"/>
                                      </p:to>
                                    </p:set>
                                    <p:anim calcmode="lin" valueType="num">
                                      <p:cBhvr additive="base">
                                        <p:cTn id="33" dur="500" fill="hold"/>
                                        <p:tgtEl>
                                          <p:spTgt spid="39938">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993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A53EA330-25F8-4446-A417-CF70AA9A044E}"/>
              </a:ext>
            </a:extLst>
          </p:cNvPr>
          <p:cNvSpPr>
            <a:spLocks noChangeArrowheads="1"/>
          </p:cNvSpPr>
          <p:nvPr/>
        </p:nvSpPr>
        <p:spPr bwMode="auto">
          <a:xfrm>
            <a:off x="381000" y="400050"/>
            <a:ext cx="8305800"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2800" b="1"/>
              <a:t>Analysis of combined Alumina and Ferric Oxide</a:t>
            </a:r>
            <a:endParaRPr lang="en-US" altLang="en-US" sz="2800"/>
          </a:p>
          <a:p>
            <a:pPr eaLnBrk="1" hangingPunct="1"/>
            <a:endParaRPr lang="en-GB" altLang="en-US" sz="2400"/>
          </a:p>
          <a:p>
            <a:pPr eaLnBrk="1" hangingPunct="1"/>
            <a:r>
              <a:rPr lang="en-GB" altLang="en-US" sz="2400"/>
              <a:t>Take filtrate-C; after filtering SiO</a:t>
            </a:r>
            <a:r>
              <a:rPr lang="en-GB" altLang="en-US" sz="2400" baseline="-25000"/>
              <a:t>2</a:t>
            </a:r>
            <a:r>
              <a:rPr lang="en-GB" altLang="en-US" sz="2400"/>
              <a:t> precipitate) and </a:t>
            </a:r>
          </a:p>
          <a:p>
            <a:pPr eaLnBrk="1" hangingPunct="1"/>
            <a:r>
              <a:rPr lang="en-GB" altLang="en-US" sz="2400"/>
              <a:t>evaporate to 100ml.</a:t>
            </a:r>
            <a:endParaRPr lang="en-US" altLang="en-US" sz="2400"/>
          </a:p>
          <a:p>
            <a:pPr eaLnBrk="1" hangingPunct="1"/>
            <a:endParaRPr lang="en-GB" altLang="en-US" sz="2400"/>
          </a:p>
          <a:p>
            <a:pPr eaLnBrk="1" hangingPunct="1"/>
            <a:r>
              <a:rPr lang="en-GB" altLang="en-US" sz="2400"/>
              <a:t>Add few drop of conc. HNO</a:t>
            </a:r>
            <a:r>
              <a:rPr lang="en-GB" altLang="en-US" sz="2400" baseline="-25000"/>
              <a:t>3</a:t>
            </a:r>
            <a:r>
              <a:rPr lang="en-GB" altLang="en-US" sz="2400"/>
              <a:t> or bromine water to hot solution in order to oxidise any ferrous ions to ferric ions (blue litmus paper will be red).</a:t>
            </a:r>
            <a:endParaRPr lang="en-US" altLang="en-US" sz="2400"/>
          </a:p>
          <a:p>
            <a:pPr eaLnBrk="1" hangingPunct="1"/>
            <a:endParaRPr lang="en-GB" altLang="en-US" sz="2400"/>
          </a:p>
          <a:p>
            <a:pPr eaLnBrk="1" hangingPunct="1"/>
            <a:r>
              <a:rPr lang="en-GB" altLang="en-US" sz="2400"/>
              <a:t>Then, add immediately NH</a:t>
            </a:r>
            <a:r>
              <a:rPr lang="en-GB" altLang="en-US" sz="2400" baseline="-25000"/>
              <a:t>4</a:t>
            </a:r>
            <a:r>
              <a:rPr lang="en-GB" altLang="en-US" sz="2400"/>
              <a:t>OH till solution becomes alkaline (red litmus paper will be blue).  Reddish precipitate will appear.</a:t>
            </a:r>
            <a:endParaRPr lang="en-US" altLang="en-US" sz="2400"/>
          </a:p>
          <a:p>
            <a:pPr eaLnBrk="1" hangingPunct="1"/>
            <a:endParaRPr lang="en-GB" altLang="en-US" sz="2400"/>
          </a:p>
          <a:p>
            <a:pPr eaLnBrk="1" hangingPunct="1"/>
            <a:r>
              <a:rPr lang="en-GB" altLang="en-US" sz="2400"/>
              <a:t>Boil for 5 min and allow the precipitate to settle.</a:t>
            </a:r>
            <a:endParaRPr lang="en-US" altLang="en-US" sz="2400"/>
          </a:p>
          <a:p>
            <a:pPr eaLnBrk="1" hangingPunct="1"/>
            <a:endParaRPr lang="en-GB" altLang="en-US" sz="2400"/>
          </a:p>
          <a:p>
            <a:pPr eaLnBrk="1" hangingPunct="1"/>
            <a:r>
              <a:rPr lang="en-GB" altLang="en-US" sz="2400"/>
              <a:t>Filter the precipitate through an ash less filter paper (Whatman No.41 or equivalent and wash with hot distilled water.</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xEl>
                                              <p:pRg st="2" end="2"/>
                                            </p:txEl>
                                          </p:spTgt>
                                        </p:tgtEl>
                                        <p:attrNameLst>
                                          <p:attrName>style.visibility</p:attrName>
                                        </p:attrNameLst>
                                      </p:cBhvr>
                                      <p:to>
                                        <p:strVal val="visible"/>
                                      </p:to>
                                    </p:set>
                                    <p:animEffect transition="in" filter="blinds(horizontal)">
                                      <p:cBhvr>
                                        <p:cTn id="7" dur="500"/>
                                        <p:tgtEl>
                                          <p:spTgt spid="3379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796">
                                            <p:txEl>
                                              <p:pRg st="3" end="3"/>
                                            </p:txEl>
                                          </p:spTgt>
                                        </p:tgtEl>
                                        <p:attrNameLst>
                                          <p:attrName>style.visibility</p:attrName>
                                        </p:attrNameLst>
                                      </p:cBhvr>
                                      <p:to>
                                        <p:strVal val="visible"/>
                                      </p:to>
                                    </p:set>
                                    <p:animEffect transition="in" filter="blinds(horizontal)">
                                      <p:cBhvr>
                                        <p:cTn id="10" dur="500"/>
                                        <p:tgtEl>
                                          <p:spTgt spid="33796">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3796">
                                            <p:txEl>
                                              <p:pRg st="5" end="5"/>
                                            </p:txEl>
                                          </p:spTgt>
                                        </p:tgtEl>
                                        <p:attrNameLst>
                                          <p:attrName>style.visibility</p:attrName>
                                        </p:attrNameLst>
                                      </p:cBhvr>
                                      <p:to>
                                        <p:strVal val="visible"/>
                                      </p:to>
                                    </p:set>
                                    <p:animEffect transition="in" filter="blinds(horizontal)">
                                      <p:cBhvr>
                                        <p:cTn id="15" dur="500"/>
                                        <p:tgtEl>
                                          <p:spTgt spid="33796">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3796">
                                            <p:txEl>
                                              <p:pRg st="7" end="7"/>
                                            </p:txEl>
                                          </p:spTgt>
                                        </p:tgtEl>
                                        <p:attrNameLst>
                                          <p:attrName>style.visibility</p:attrName>
                                        </p:attrNameLst>
                                      </p:cBhvr>
                                      <p:to>
                                        <p:strVal val="visible"/>
                                      </p:to>
                                    </p:set>
                                    <p:animEffect transition="in" filter="box(in)">
                                      <p:cBhvr>
                                        <p:cTn id="20" dur="500"/>
                                        <p:tgtEl>
                                          <p:spTgt spid="33796">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3796">
                                            <p:txEl>
                                              <p:pRg st="9" end="9"/>
                                            </p:txEl>
                                          </p:spTgt>
                                        </p:tgtEl>
                                        <p:attrNameLst>
                                          <p:attrName>style.visibility</p:attrName>
                                        </p:attrNameLst>
                                      </p:cBhvr>
                                      <p:to>
                                        <p:strVal val="visible"/>
                                      </p:to>
                                    </p:set>
                                    <p:animEffect transition="in" filter="blinds(horizontal)">
                                      <p:cBhvr>
                                        <p:cTn id="25" dur="500"/>
                                        <p:tgtEl>
                                          <p:spTgt spid="33796">
                                            <p:txEl>
                                              <p:pRg st="9" end="9"/>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3796">
                                            <p:txEl>
                                              <p:pRg st="11" end="11"/>
                                            </p:txEl>
                                          </p:spTgt>
                                        </p:tgtEl>
                                        <p:attrNameLst>
                                          <p:attrName>style.visibility</p:attrName>
                                        </p:attrNameLst>
                                      </p:cBhvr>
                                      <p:to>
                                        <p:strVal val="visible"/>
                                      </p:to>
                                    </p:set>
                                    <p:anim calcmode="lin" valueType="num">
                                      <p:cBhvr additive="base">
                                        <p:cTn id="30" dur="500" fill="hold"/>
                                        <p:tgtEl>
                                          <p:spTgt spid="33796">
                                            <p:txEl>
                                              <p:pRg st="11" end="1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379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14780DD9-2367-4E5F-806E-A0B9A264DEF2}"/>
              </a:ext>
            </a:extLst>
          </p:cNvPr>
          <p:cNvSpPr>
            <a:spLocks noChangeArrowheads="1"/>
          </p:cNvSpPr>
          <p:nvPr/>
        </p:nvSpPr>
        <p:spPr bwMode="auto">
          <a:xfrm>
            <a:off x="533400" y="233363"/>
            <a:ext cx="7848600" cy="6262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marL="66675" indent="4445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US" altLang="zh-CN" sz="3200" b="1">
                <a:ea typeface="SimSun" panose="02010600030101010101" pitchFamily="2" charset="-122"/>
              </a:rPr>
              <a:t>Fly ash</a:t>
            </a:r>
          </a:p>
          <a:p>
            <a:pPr eaLnBrk="1" hangingPunct="1">
              <a:lnSpc>
                <a:spcPct val="30000"/>
              </a:lnSpc>
            </a:pPr>
            <a:endParaRPr lang="en-US" altLang="zh-CN" sz="3200" b="1">
              <a:ea typeface="SimSun" panose="02010600030101010101" pitchFamily="2" charset="-122"/>
            </a:endParaRPr>
          </a:p>
          <a:p>
            <a:pPr eaLnBrk="1" hangingPunct="1">
              <a:lnSpc>
                <a:spcPct val="90000"/>
              </a:lnSpc>
            </a:pPr>
            <a:r>
              <a:rPr lang="en-US" altLang="zh-CN" sz="2400">
                <a:ea typeface="SimSun" panose="02010600030101010101" pitchFamily="2" charset="-122"/>
              </a:rPr>
              <a:t>Fly ash is the finely divided mineral residue resulting from the combustion of coal in electric generating plants. </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Fly ash consists of inorganic, incombustible matter present in the coal that has been fused during combustion into a glassy, amorphous structure. </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Fly ash material solidifies while suspended in the exhaust gases and hence, the fly ash particles are generally spherical in shape and range in size from 0.5 µm to 100 µm. </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They consist mostly of silicon dioxide (SiO</a:t>
            </a:r>
            <a:r>
              <a:rPr lang="en-US" altLang="zh-CN" sz="2400" baseline="-25000">
                <a:ea typeface="SimSun" panose="02010600030101010101" pitchFamily="2" charset="-122"/>
              </a:rPr>
              <a:t>2</a:t>
            </a:r>
            <a:r>
              <a:rPr lang="en-US" altLang="zh-CN" sz="2400">
                <a:ea typeface="SimSun" panose="02010600030101010101" pitchFamily="2" charset="-122"/>
              </a:rPr>
              <a:t>), aluminium oxide (Al</a:t>
            </a:r>
            <a:r>
              <a:rPr lang="en-US" altLang="zh-CN" sz="2400" baseline="-25000">
                <a:ea typeface="SimSun" panose="02010600030101010101" pitchFamily="2" charset="-122"/>
              </a:rPr>
              <a:t>2</a:t>
            </a:r>
            <a:r>
              <a:rPr lang="en-US" altLang="zh-CN" sz="2400">
                <a:ea typeface="SimSun" panose="02010600030101010101" pitchFamily="2" charset="-122"/>
              </a:rPr>
              <a:t>O</a:t>
            </a:r>
            <a:r>
              <a:rPr lang="en-US" altLang="zh-CN" sz="2400" baseline="-25000">
                <a:ea typeface="SimSun" panose="02010600030101010101" pitchFamily="2" charset="-122"/>
              </a:rPr>
              <a:t>3</a:t>
            </a:r>
            <a:r>
              <a:rPr lang="en-US" altLang="zh-CN" sz="2400">
                <a:ea typeface="SimSun" panose="02010600030101010101" pitchFamily="2" charset="-122"/>
              </a:rPr>
              <a:t>) and iron oxide (Fe</a:t>
            </a:r>
            <a:r>
              <a:rPr lang="en-US" altLang="zh-CN" sz="2400" baseline="-25000">
                <a:ea typeface="SimSun" panose="02010600030101010101" pitchFamily="2" charset="-122"/>
              </a:rPr>
              <a:t>2</a:t>
            </a:r>
            <a:r>
              <a:rPr lang="en-US" altLang="zh-CN" sz="2400">
                <a:ea typeface="SimSun" panose="02010600030101010101" pitchFamily="2" charset="-122"/>
              </a:rPr>
              <a:t>O</a:t>
            </a:r>
            <a:r>
              <a:rPr lang="en-US" altLang="zh-CN" sz="2400" baseline="-25000">
                <a:ea typeface="SimSun" panose="02010600030101010101" pitchFamily="2" charset="-122"/>
              </a:rPr>
              <a:t>3</a:t>
            </a:r>
            <a:r>
              <a:rPr lang="en-US" altLang="zh-CN" sz="2400">
                <a:ea typeface="SimSun" panose="02010600030101010101" pitchFamily="2" charset="-122"/>
              </a:rPr>
              <a:t>). </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They are also pozzolanic in nature and react with calcium hydroxide and alkali to form calcium silicate hydrates (cementitious compounds).</a:t>
            </a:r>
          </a:p>
        </p:txBody>
      </p:sp>
      <p:sp>
        <p:nvSpPr>
          <p:cNvPr id="8195" name="Text Box 3">
            <a:extLst>
              <a:ext uri="{FF2B5EF4-FFF2-40B4-BE49-F238E27FC236}">
                <a16:creationId xmlns:a16="http://schemas.microsoft.com/office/drawing/2014/main" id="{FE59C859-E416-4939-867B-2E689D530EAB}"/>
              </a:ext>
            </a:extLst>
          </p:cNvPr>
          <p:cNvSpPr txBox="1">
            <a:spLocks noChangeArrowheads="1"/>
          </p:cNvSpPr>
          <p:nvPr/>
        </p:nvSpPr>
        <p:spPr bwMode="auto">
          <a:xfrm>
            <a:off x="7573963" y="6316663"/>
            <a:ext cx="1417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i="1">
                <a:latin typeface="Bookman Old Style" panose="02050604050505020204" pitchFamily="18" charset="0"/>
              </a:rPr>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3058">
                                            <p:txEl>
                                              <p:pRg st="2" end="2"/>
                                            </p:txEl>
                                          </p:spTgt>
                                        </p:tgtEl>
                                        <p:attrNameLst>
                                          <p:attrName>style.visibility</p:attrName>
                                        </p:attrNameLst>
                                      </p:cBhvr>
                                      <p:to>
                                        <p:strVal val="visible"/>
                                      </p:to>
                                    </p:set>
                                    <p:animEffect transition="in" filter="box(in)">
                                      <p:cBhvr>
                                        <p:cTn id="7" dur="500"/>
                                        <p:tgtEl>
                                          <p:spTgt spid="17305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73058">
                                            <p:txEl>
                                              <p:pRg st="4" end="4"/>
                                            </p:txEl>
                                          </p:spTgt>
                                        </p:tgtEl>
                                        <p:attrNameLst>
                                          <p:attrName>style.visibility</p:attrName>
                                        </p:attrNameLst>
                                      </p:cBhvr>
                                      <p:to>
                                        <p:strVal val="visible"/>
                                      </p:to>
                                    </p:set>
                                    <p:animEffect transition="in" filter="diamond(in)">
                                      <p:cBhvr>
                                        <p:cTn id="12" dur="2000"/>
                                        <p:tgtEl>
                                          <p:spTgt spid="17305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73058">
                                            <p:txEl>
                                              <p:pRg st="6" end="6"/>
                                            </p:txEl>
                                          </p:spTgt>
                                        </p:tgtEl>
                                        <p:attrNameLst>
                                          <p:attrName>style.visibility</p:attrName>
                                        </p:attrNameLst>
                                      </p:cBhvr>
                                      <p:to>
                                        <p:strVal val="visible"/>
                                      </p:to>
                                    </p:set>
                                    <p:animEffect transition="in" filter="diamond(in)">
                                      <p:cBhvr>
                                        <p:cTn id="17" dur="2000"/>
                                        <p:tgtEl>
                                          <p:spTgt spid="173058">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3058">
                                            <p:txEl>
                                              <p:pRg st="8" end="8"/>
                                            </p:txEl>
                                          </p:spTgt>
                                        </p:tgtEl>
                                        <p:attrNameLst>
                                          <p:attrName>style.visibility</p:attrName>
                                        </p:attrNameLst>
                                      </p:cBhvr>
                                      <p:to>
                                        <p:strVal val="visible"/>
                                      </p:to>
                                    </p:set>
                                    <p:animEffect transition="in" filter="box(in)">
                                      <p:cBhvr>
                                        <p:cTn id="22" dur="500"/>
                                        <p:tgtEl>
                                          <p:spTgt spid="173058">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73058">
                                            <p:txEl>
                                              <p:pRg st="10" end="10"/>
                                            </p:txEl>
                                          </p:spTgt>
                                        </p:tgtEl>
                                        <p:attrNameLst>
                                          <p:attrName>style.visibility</p:attrName>
                                        </p:attrNameLst>
                                      </p:cBhvr>
                                      <p:to>
                                        <p:strVal val="visible"/>
                                      </p:to>
                                    </p:set>
                                    <p:anim calcmode="lin" valueType="num">
                                      <p:cBhvr additive="base">
                                        <p:cTn id="27" dur="500" fill="hold"/>
                                        <p:tgtEl>
                                          <p:spTgt spid="173058">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305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05E04AE-EE91-4962-A42E-6B2DA3BEFC31}"/>
              </a:ext>
            </a:extLst>
          </p:cNvPr>
          <p:cNvSpPr>
            <a:spLocks noChangeArrowheads="1"/>
          </p:cNvSpPr>
          <p:nvPr/>
        </p:nvSpPr>
        <p:spPr bwMode="auto">
          <a:xfrm>
            <a:off x="381000" y="457200"/>
            <a:ext cx="83058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110000"/>
              </a:lnSpc>
            </a:pPr>
            <a:r>
              <a:rPr lang="en-GB" altLang="en-US" sz="2000" b="1" i="1"/>
              <a:t>Analysis of combined Alumina and Ferric Oxide (contd.)</a:t>
            </a:r>
            <a:endParaRPr lang="en-US" altLang="en-US" sz="2000" i="1"/>
          </a:p>
          <a:p>
            <a:pPr eaLnBrk="1" hangingPunct="1">
              <a:lnSpc>
                <a:spcPct val="10000"/>
              </a:lnSpc>
            </a:pPr>
            <a:endParaRPr lang="en-GB" altLang="en-US" sz="2400" i="1"/>
          </a:p>
          <a:p>
            <a:pPr eaLnBrk="1" hangingPunct="1">
              <a:lnSpc>
                <a:spcPct val="110000"/>
              </a:lnSpc>
            </a:pPr>
            <a:r>
              <a:rPr lang="en-GB" altLang="en-US" sz="2400" b="1"/>
              <a:t>Mark the above Filtrate </a:t>
            </a:r>
            <a:r>
              <a:rPr lang="en-GB" altLang="en-US" sz="2400"/>
              <a:t>as</a:t>
            </a:r>
            <a:r>
              <a:rPr lang="en-GB" altLang="en-US" sz="2400" b="1"/>
              <a:t> D, and the Precipitate </a:t>
            </a:r>
            <a:r>
              <a:rPr lang="en-GB" altLang="en-US" sz="2400"/>
              <a:t>as</a:t>
            </a:r>
            <a:r>
              <a:rPr lang="en-GB" altLang="en-US" sz="2400" b="1"/>
              <a:t> IV</a:t>
            </a:r>
            <a:endParaRPr lang="en-US" altLang="en-US" sz="2400"/>
          </a:p>
          <a:p>
            <a:pPr eaLnBrk="1" hangingPunct="1">
              <a:lnSpc>
                <a:spcPct val="110000"/>
              </a:lnSpc>
            </a:pPr>
            <a:endParaRPr lang="en-GB" altLang="en-US" sz="2400"/>
          </a:p>
          <a:p>
            <a:pPr eaLnBrk="1" hangingPunct="1">
              <a:lnSpc>
                <a:spcPct val="110000"/>
              </a:lnSpc>
            </a:pPr>
            <a:r>
              <a:rPr lang="en-GB" altLang="en-US" sz="2400"/>
              <a:t>Ignite the precipitate with filter paper at 1000</a:t>
            </a:r>
            <a:r>
              <a:rPr lang="en-GB" altLang="en-US" sz="2400" baseline="30000"/>
              <a:t>o</a:t>
            </a:r>
            <a:r>
              <a:rPr lang="en-GB" altLang="en-US" sz="2400"/>
              <a:t>C for one hour </a:t>
            </a:r>
          </a:p>
          <a:p>
            <a:pPr eaLnBrk="1" hangingPunct="1">
              <a:lnSpc>
                <a:spcPct val="110000"/>
              </a:lnSpc>
            </a:pPr>
            <a:endParaRPr lang="en-GB" altLang="en-US" sz="2400"/>
          </a:p>
          <a:p>
            <a:pPr eaLnBrk="1" hangingPunct="1">
              <a:lnSpc>
                <a:spcPct val="110000"/>
              </a:lnSpc>
            </a:pPr>
            <a:r>
              <a:rPr lang="en-GB" altLang="en-US" sz="2400"/>
              <a:t>Weigh crucible with the precipitate </a:t>
            </a:r>
          </a:p>
          <a:p>
            <a:pPr eaLnBrk="1" hangingPunct="1">
              <a:lnSpc>
                <a:spcPct val="110000"/>
              </a:lnSpc>
            </a:pPr>
            <a:endParaRPr lang="en-GB" altLang="en-US" sz="2400"/>
          </a:p>
          <a:p>
            <a:pPr eaLnBrk="1" hangingPunct="1">
              <a:lnSpc>
                <a:spcPct val="110000"/>
              </a:lnSpc>
            </a:pPr>
            <a:r>
              <a:rPr lang="en-GB" altLang="en-US" sz="2400"/>
              <a:t> </a:t>
            </a:r>
            <a:r>
              <a:rPr lang="en-GB" altLang="en-US" sz="2400" b="1" i="1"/>
              <a:t>Percentage content of combined ferric oxide and alumina in the sample</a:t>
            </a:r>
            <a:endParaRPr lang="en-US" altLang="en-US" sz="2400" b="1" i="1"/>
          </a:p>
          <a:p>
            <a:pPr eaLnBrk="1" hangingPunct="1">
              <a:lnSpc>
                <a:spcPct val="110000"/>
              </a:lnSpc>
            </a:pPr>
            <a:r>
              <a:rPr lang="en-GB" altLang="en-US" sz="2400"/>
              <a:t>=  </a:t>
            </a:r>
            <a:r>
              <a:rPr lang="en-GB" altLang="en-US" sz="2400" b="1" i="1"/>
              <a:t>(weight of the Fe</a:t>
            </a:r>
            <a:r>
              <a:rPr lang="en-GB" altLang="en-US" sz="2400" b="1" i="1" baseline="-25000"/>
              <a:t>2</a:t>
            </a:r>
            <a:r>
              <a:rPr lang="en-GB" altLang="en-US" sz="2400" b="1" i="1"/>
              <a:t>O</a:t>
            </a:r>
            <a:r>
              <a:rPr lang="en-GB" altLang="en-US" sz="2400" b="1" i="1" baseline="-25000"/>
              <a:t>3</a:t>
            </a:r>
            <a:r>
              <a:rPr lang="en-GB" altLang="en-US" sz="2400" b="1" i="1"/>
              <a:t> and Al</a:t>
            </a:r>
            <a:r>
              <a:rPr lang="en-GB" altLang="en-US" sz="2400" b="1" i="1" baseline="-25000"/>
              <a:t>2</a:t>
            </a:r>
            <a:r>
              <a:rPr lang="en-GB" altLang="en-US" sz="2400" b="1" i="1"/>
              <a:t>O</a:t>
            </a:r>
            <a:r>
              <a:rPr lang="en-GB" altLang="en-US" sz="2400" b="1" i="1" baseline="-25000"/>
              <a:t>3</a:t>
            </a:r>
            <a:r>
              <a:rPr lang="en-GB" altLang="en-US" sz="2400" b="1" i="1"/>
              <a:t> precipitate / initial weight of cement) * 100</a:t>
            </a:r>
          </a:p>
          <a:p>
            <a:pPr eaLnBrk="1" hangingPunct="1">
              <a:lnSpc>
                <a:spcPct val="110000"/>
              </a:lnSpc>
            </a:pPr>
            <a:endParaRPr lang="en-US" altLang="en-US" sz="2400" b="1" i="1"/>
          </a:p>
          <a:p>
            <a:pPr eaLnBrk="1" hangingPunct="1">
              <a:lnSpc>
                <a:spcPct val="110000"/>
              </a:lnSpc>
            </a:pPr>
            <a:r>
              <a:rPr lang="en-GB" altLang="en-US" sz="2400" i="1"/>
              <a:t>In</a:t>
            </a:r>
            <a:r>
              <a:rPr lang="en-GB" altLang="en-US" sz="2400" b="1" i="1"/>
              <a:t> routine</a:t>
            </a:r>
            <a:r>
              <a:rPr lang="en-GB" altLang="en-US" sz="2400" i="1"/>
              <a:t> examination, combined </a:t>
            </a:r>
            <a:r>
              <a:rPr lang="en-GB" altLang="en-US" sz="2400"/>
              <a:t>precipitate</a:t>
            </a:r>
            <a:r>
              <a:rPr lang="en-GB" altLang="en-US" sz="2400" i="1"/>
              <a:t> of ferric oxide and alumina are rejected but their precipitation is essential for analysis of CaO.</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0962">
                                            <p:txEl>
                                              <p:pRg st="4" end="4"/>
                                            </p:txEl>
                                          </p:spTgt>
                                        </p:tgtEl>
                                        <p:attrNameLst>
                                          <p:attrName>style.visibility</p:attrName>
                                        </p:attrNameLst>
                                      </p:cBhvr>
                                      <p:to>
                                        <p:strVal val="visible"/>
                                      </p:to>
                                    </p:set>
                                    <p:animEffect transition="in" filter="fade">
                                      <p:cBhvr>
                                        <p:cTn id="7" dur="1000"/>
                                        <p:tgtEl>
                                          <p:spTgt spid="40962">
                                            <p:txEl>
                                              <p:pRg st="4" end="4"/>
                                            </p:txEl>
                                          </p:spTgt>
                                        </p:tgtEl>
                                      </p:cBhvr>
                                    </p:animEffect>
                                    <p:anim calcmode="lin" valueType="num">
                                      <p:cBhvr>
                                        <p:cTn id="8" dur="1000" fill="hold"/>
                                        <p:tgtEl>
                                          <p:spTgt spid="4096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09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40962">
                                            <p:txEl>
                                              <p:pRg st="6" end="6"/>
                                            </p:txEl>
                                          </p:spTgt>
                                        </p:tgtEl>
                                        <p:attrNameLst>
                                          <p:attrName>style.visibility</p:attrName>
                                        </p:attrNameLst>
                                      </p:cBhvr>
                                      <p:to>
                                        <p:strVal val="visible"/>
                                      </p:to>
                                    </p:set>
                                    <p:animEffect transition="in" filter="box(in)">
                                      <p:cBhvr>
                                        <p:cTn id="14" dur="500"/>
                                        <p:tgtEl>
                                          <p:spTgt spid="40962">
                                            <p:txEl>
                                              <p:pRg st="6" end="6"/>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40962">
                                            <p:txEl>
                                              <p:pRg st="8" end="8"/>
                                            </p:txEl>
                                          </p:spTgt>
                                        </p:tgtEl>
                                        <p:attrNameLst>
                                          <p:attrName>style.visibility</p:attrName>
                                        </p:attrNameLst>
                                      </p:cBhvr>
                                      <p:to>
                                        <p:strVal val="visible"/>
                                      </p:to>
                                    </p:set>
                                    <p:animEffect transition="in" filter="checkerboard(across)">
                                      <p:cBhvr>
                                        <p:cTn id="19" dur="500"/>
                                        <p:tgtEl>
                                          <p:spTgt spid="40962">
                                            <p:txEl>
                                              <p:pRg st="8" end="8"/>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40962">
                                            <p:txEl>
                                              <p:pRg st="9" end="9"/>
                                            </p:txEl>
                                          </p:spTgt>
                                        </p:tgtEl>
                                        <p:attrNameLst>
                                          <p:attrName>style.visibility</p:attrName>
                                        </p:attrNameLst>
                                      </p:cBhvr>
                                      <p:to>
                                        <p:strVal val="visible"/>
                                      </p:to>
                                    </p:set>
                                    <p:animEffect transition="in" filter="checkerboard(across)">
                                      <p:cBhvr>
                                        <p:cTn id="24" dur="500"/>
                                        <p:tgtEl>
                                          <p:spTgt spid="40962">
                                            <p:txEl>
                                              <p:pRg st="9" end="9"/>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0962">
                                            <p:txEl>
                                              <p:pRg st="11" end="11"/>
                                            </p:txEl>
                                          </p:spTgt>
                                        </p:tgtEl>
                                        <p:attrNameLst>
                                          <p:attrName>style.visibility</p:attrName>
                                        </p:attrNameLst>
                                      </p:cBhvr>
                                      <p:to>
                                        <p:strVal val="visible"/>
                                      </p:to>
                                    </p:set>
                                    <p:anim calcmode="lin" valueType="num">
                                      <p:cBhvr additive="base">
                                        <p:cTn id="29" dur="500" fill="hold"/>
                                        <p:tgtEl>
                                          <p:spTgt spid="40962">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6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6B2222FE-923C-43F5-9B06-934FB8EE1A40}"/>
              </a:ext>
            </a:extLst>
          </p:cNvPr>
          <p:cNvSpPr>
            <a:spLocks noChangeArrowheads="1"/>
          </p:cNvSpPr>
          <p:nvPr/>
        </p:nvSpPr>
        <p:spPr bwMode="auto">
          <a:xfrm>
            <a:off x="685800" y="374650"/>
            <a:ext cx="7848600"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2800" b="1"/>
              <a:t>Analysis of CaO</a:t>
            </a:r>
            <a:endParaRPr lang="en-US" altLang="en-US" sz="2800"/>
          </a:p>
          <a:p>
            <a:pPr eaLnBrk="1" hangingPunct="1"/>
            <a:endParaRPr lang="en-GB" altLang="en-US" sz="2400"/>
          </a:p>
          <a:p>
            <a:pPr eaLnBrk="1" hangingPunct="1"/>
            <a:r>
              <a:rPr lang="en-GB" altLang="en-US" sz="2400"/>
              <a:t>Take filtrate-D, after filtering the combined precipitate of Fe</a:t>
            </a:r>
            <a:r>
              <a:rPr lang="en-GB" altLang="en-US" sz="2400" baseline="-25000"/>
              <a:t>2</a:t>
            </a:r>
            <a:r>
              <a:rPr lang="en-GB" altLang="en-US" sz="2400"/>
              <a:t>O</a:t>
            </a:r>
            <a:r>
              <a:rPr lang="en-GB" altLang="en-US" sz="2400" baseline="-25000"/>
              <a:t>3</a:t>
            </a:r>
            <a:r>
              <a:rPr lang="en-GB" altLang="en-US" sz="2400"/>
              <a:t> and Al</a:t>
            </a:r>
            <a:r>
              <a:rPr lang="en-GB" altLang="en-US" sz="2400" baseline="-25000"/>
              <a:t>2</a:t>
            </a:r>
            <a:r>
              <a:rPr lang="en-GB" altLang="en-US" sz="2400"/>
              <a:t>O</a:t>
            </a:r>
            <a:r>
              <a:rPr lang="en-GB" altLang="en-US" sz="2400" baseline="-25000"/>
              <a:t>3</a:t>
            </a:r>
            <a:r>
              <a:rPr lang="en-GB" altLang="en-US" sz="2400"/>
              <a:t>, and acidify with HCl.  </a:t>
            </a:r>
          </a:p>
          <a:p>
            <a:pPr eaLnBrk="1" hangingPunct="1"/>
            <a:endParaRPr lang="en-GB" altLang="en-US" sz="2400"/>
          </a:p>
          <a:p>
            <a:pPr eaLnBrk="1" hangingPunct="1"/>
            <a:r>
              <a:rPr lang="en-GB" altLang="en-US" sz="2400"/>
              <a:t>Dilute and make solution to about 200ml. </a:t>
            </a:r>
            <a:endParaRPr lang="en-US" altLang="en-US" sz="2400"/>
          </a:p>
          <a:p>
            <a:pPr eaLnBrk="1" hangingPunct="1"/>
            <a:endParaRPr lang="en-GB" altLang="en-US" sz="2400"/>
          </a:p>
          <a:p>
            <a:pPr eaLnBrk="1" hangingPunct="1"/>
            <a:r>
              <a:rPr lang="en-GB" altLang="en-US" sz="2400"/>
              <a:t>Boil and add 30-40 ml saturated solution of ammonium oxalate to hot solution.</a:t>
            </a:r>
            <a:endParaRPr lang="en-US" altLang="en-US" sz="2400"/>
          </a:p>
          <a:p>
            <a:pPr eaLnBrk="1" hangingPunct="1"/>
            <a:endParaRPr lang="en-GB" altLang="en-US" sz="2400"/>
          </a:p>
          <a:p>
            <a:pPr eaLnBrk="1" hangingPunct="1"/>
            <a:r>
              <a:rPr lang="en-GB" altLang="en-US" sz="2400"/>
              <a:t>Then, add ammonium hydroxide (1:1) drop by drop till solution become alkaline i.e. white precipitate of calcium oxalate appears, allow the precipitate to settle.</a:t>
            </a:r>
            <a:endParaRPr lang="en-US" altLang="en-US" sz="2400"/>
          </a:p>
          <a:p>
            <a:pPr eaLnBrk="1" hangingPunct="1"/>
            <a:endParaRPr lang="en-GB" altLang="en-US" sz="2400"/>
          </a:p>
          <a:p>
            <a:pPr eaLnBrk="1" hangingPunct="1"/>
            <a:r>
              <a:rPr lang="en-GB" altLang="en-US" sz="2400"/>
              <a:t>Filter the precipitate through ash less filter paper (Whatman No. 42 or equivalent) and wash with distilled water.</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0">
                                            <p:txEl>
                                              <p:pRg st="2" end="2"/>
                                            </p:txEl>
                                          </p:spTgt>
                                        </p:tgtEl>
                                        <p:attrNameLst>
                                          <p:attrName>style.visibility</p:attrName>
                                        </p:attrNameLst>
                                      </p:cBhvr>
                                      <p:to>
                                        <p:strVal val="visible"/>
                                      </p:to>
                                    </p:set>
                                    <p:animEffect transition="in" filter="blinds(horizontal)">
                                      <p:cBhvr>
                                        <p:cTn id="7" dur="500"/>
                                        <p:tgtEl>
                                          <p:spTgt spid="3482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4820">
                                            <p:txEl>
                                              <p:pRg st="4" end="4"/>
                                            </p:txEl>
                                          </p:spTgt>
                                        </p:tgtEl>
                                        <p:attrNameLst>
                                          <p:attrName>style.visibility</p:attrName>
                                        </p:attrNameLst>
                                      </p:cBhvr>
                                      <p:to>
                                        <p:strVal val="visible"/>
                                      </p:to>
                                    </p:set>
                                    <p:animEffect transition="in" filter="box(in)">
                                      <p:cBhvr>
                                        <p:cTn id="12" dur="500"/>
                                        <p:tgtEl>
                                          <p:spTgt spid="3482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820">
                                            <p:txEl>
                                              <p:pRg st="6" end="6"/>
                                            </p:txEl>
                                          </p:spTgt>
                                        </p:tgtEl>
                                        <p:attrNameLst>
                                          <p:attrName>style.visibility</p:attrName>
                                        </p:attrNameLst>
                                      </p:cBhvr>
                                      <p:to>
                                        <p:strVal val="visible"/>
                                      </p:to>
                                    </p:set>
                                    <p:animEffect transition="in" filter="blinds(horizontal)">
                                      <p:cBhvr>
                                        <p:cTn id="17" dur="500"/>
                                        <p:tgtEl>
                                          <p:spTgt spid="34820">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4820">
                                            <p:txEl>
                                              <p:pRg st="8" end="8"/>
                                            </p:txEl>
                                          </p:spTgt>
                                        </p:tgtEl>
                                        <p:attrNameLst>
                                          <p:attrName>style.visibility</p:attrName>
                                        </p:attrNameLst>
                                      </p:cBhvr>
                                      <p:to>
                                        <p:strVal val="visible"/>
                                      </p:to>
                                    </p:set>
                                    <p:animEffect transition="in" filter="checkerboard(across)">
                                      <p:cBhvr>
                                        <p:cTn id="22" dur="500"/>
                                        <p:tgtEl>
                                          <p:spTgt spid="34820">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4820">
                                            <p:txEl>
                                              <p:pRg st="10" end="10"/>
                                            </p:txEl>
                                          </p:spTgt>
                                        </p:tgtEl>
                                        <p:attrNameLst>
                                          <p:attrName>style.visibility</p:attrName>
                                        </p:attrNameLst>
                                      </p:cBhvr>
                                      <p:to>
                                        <p:strVal val="visible"/>
                                      </p:to>
                                    </p:set>
                                    <p:animEffect transition="in" filter="diamond(in)">
                                      <p:cBhvr>
                                        <p:cTn id="27" dur="2000"/>
                                        <p:tgtEl>
                                          <p:spTgt spid="3482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EF876AF-BC31-4C88-9852-BADD7E77BB3A}"/>
              </a:ext>
            </a:extLst>
          </p:cNvPr>
          <p:cNvSpPr>
            <a:spLocks noChangeArrowheads="1"/>
          </p:cNvSpPr>
          <p:nvPr/>
        </p:nvSpPr>
        <p:spPr bwMode="auto">
          <a:xfrm>
            <a:off x="304800" y="746125"/>
            <a:ext cx="8382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130000"/>
              </a:lnSpc>
            </a:pPr>
            <a:r>
              <a:rPr lang="en-GB" altLang="en-US" sz="2000" b="1" i="1"/>
              <a:t>Analysis of CaO (contd.)</a:t>
            </a:r>
            <a:endParaRPr lang="en-US" altLang="en-US" sz="2000" i="1"/>
          </a:p>
          <a:p>
            <a:pPr eaLnBrk="1" hangingPunct="1">
              <a:lnSpc>
                <a:spcPct val="130000"/>
              </a:lnSpc>
            </a:pPr>
            <a:endParaRPr lang="en-GB" altLang="en-US"/>
          </a:p>
          <a:p>
            <a:pPr eaLnBrk="1" hangingPunct="1">
              <a:lnSpc>
                <a:spcPct val="130000"/>
              </a:lnSpc>
            </a:pPr>
            <a:r>
              <a:rPr lang="en-GB" altLang="en-US" sz="2400"/>
              <a:t>Ignite the precipitate with filter paper at 1000</a:t>
            </a:r>
            <a:r>
              <a:rPr lang="en-GB" altLang="en-US" sz="2400" baseline="30000"/>
              <a:t>o</a:t>
            </a:r>
            <a:r>
              <a:rPr lang="en-GB" altLang="en-US" sz="2400"/>
              <a:t>C for 1 hour</a:t>
            </a:r>
          </a:p>
          <a:p>
            <a:pPr eaLnBrk="1" hangingPunct="1">
              <a:lnSpc>
                <a:spcPct val="130000"/>
              </a:lnSpc>
            </a:pPr>
            <a:r>
              <a:rPr lang="en-GB" altLang="en-US" sz="2400"/>
              <a:t> in muffle furnace and then cool to room temperature.  </a:t>
            </a:r>
          </a:p>
          <a:p>
            <a:pPr eaLnBrk="1" hangingPunct="1">
              <a:lnSpc>
                <a:spcPct val="130000"/>
              </a:lnSpc>
            </a:pPr>
            <a:endParaRPr lang="en-GB" altLang="en-US" sz="2400"/>
          </a:p>
          <a:p>
            <a:pPr eaLnBrk="1" hangingPunct="1">
              <a:lnSpc>
                <a:spcPct val="130000"/>
              </a:lnSpc>
            </a:pPr>
            <a:r>
              <a:rPr lang="en-GB" altLang="en-US" sz="2400"/>
              <a:t>On ignition calcium oxalate is converted into CaO.</a:t>
            </a:r>
            <a:endParaRPr lang="en-US" altLang="en-US" sz="2400"/>
          </a:p>
          <a:p>
            <a:pPr eaLnBrk="1" hangingPunct="1">
              <a:lnSpc>
                <a:spcPct val="130000"/>
              </a:lnSpc>
            </a:pPr>
            <a:endParaRPr lang="en-GB" altLang="en-US" sz="2400"/>
          </a:p>
          <a:p>
            <a:pPr eaLnBrk="1" hangingPunct="1">
              <a:lnSpc>
                <a:spcPct val="130000"/>
              </a:lnSpc>
            </a:pPr>
            <a:r>
              <a:rPr lang="en-GB" altLang="en-US" sz="2400"/>
              <a:t>Weigh the precipitate with crucible </a:t>
            </a:r>
          </a:p>
          <a:p>
            <a:pPr eaLnBrk="1" hangingPunct="1">
              <a:lnSpc>
                <a:spcPct val="130000"/>
              </a:lnSpc>
            </a:pPr>
            <a:endParaRPr lang="en-GB" altLang="en-US" sz="2400"/>
          </a:p>
          <a:p>
            <a:pPr eaLnBrk="1" hangingPunct="1">
              <a:lnSpc>
                <a:spcPct val="130000"/>
              </a:lnSpc>
            </a:pPr>
            <a:r>
              <a:rPr lang="en-GB" altLang="en-US" sz="2400" b="1" i="1"/>
              <a:t>Percentage of lime content in cement sample </a:t>
            </a:r>
            <a:endParaRPr lang="en-US" altLang="en-US" sz="2400" b="1" i="1"/>
          </a:p>
          <a:p>
            <a:pPr eaLnBrk="1" hangingPunct="1">
              <a:lnSpc>
                <a:spcPct val="130000"/>
              </a:lnSpc>
            </a:pPr>
            <a:r>
              <a:rPr lang="en-GB" altLang="en-US" sz="2400"/>
              <a:t>=  </a:t>
            </a:r>
            <a:r>
              <a:rPr lang="en-GB" altLang="en-US" sz="2400" b="1" i="1"/>
              <a:t>(weight of the CaO precipitate / initial weight of cement) * 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986">
                                            <p:txEl>
                                              <p:pRg st="2" end="2"/>
                                            </p:txEl>
                                          </p:spTgt>
                                        </p:tgtEl>
                                        <p:attrNameLst>
                                          <p:attrName>style.visibility</p:attrName>
                                        </p:attrNameLst>
                                      </p:cBhvr>
                                      <p:to>
                                        <p:strVal val="visible"/>
                                      </p:to>
                                    </p:set>
                                    <p:animEffect transition="in" filter="box(in)">
                                      <p:cBhvr>
                                        <p:cTn id="7" dur="500"/>
                                        <p:tgtEl>
                                          <p:spTgt spid="41986">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1986">
                                            <p:txEl>
                                              <p:pRg st="3" end="3"/>
                                            </p:txEl>
                                          </p:spTgt>
                                        </p:tgtEl>
                                        <p:attrNameLst>
                                          <p:attrName>style.visibility</p:attrName>
                                        </p:attrNameLst>
                                      </p:cBhvr>
                                      <p:to>
                                        <p:strVal val="visible"/>
                                      </p:to>
                                    </p:set>
                                    <p:animEffect transition="in" filter="box(in)">
                                      <p:cBhvr>
                                        <p:cTn id="10" dur="500"/>
                                        <p:tgtEl>
                                          <p:spTgt spid="41986">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1986">
                                            <p:txEl>
                                              <p:pRg st="5" end="5"/>
                                            </p:txEl>
                                          </p:spTgt>
                                        </p:tgtEl>
                                        <p:attrNameLst>
                                          <p:attrName>style.visibility</p:attrName>
                                        </p:attrNameLst>
                                      </p:cBhvr>
                                      <p:to>
                                        <p:strVal val="visible"/>
                                      </p:to>
                                    </p:set>
                                    <p:animEffect transition="in" filter="blinds(horizontal)">
                                      <p:cBhvr>
                                        <p:cTn id="15" dur="500"/>
                                        <p:tgtEl>
                                          <p:spTgt spid="41986">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1986">
                                            <p:txEl>
                                              <p:pRg st="7" end="7"/>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0" presetClass="entr" presetSubtype="0" fill="hold" nodeType="clickEffect">
                                  <p:stCondLst>
                                    <p:cond delay="0"/>
                                  </p:stCondLst>
                                  <p:iterate type="lt">
                                    <p:tmPct val="10000"/>
                                  </p:iterate>
                                  <p:childTnLst>
                                    <p:set>
                                      <p:cBhvr>
                                        <p:cTn id="23" dur="1" fill="hold">
                                          <p:stCondLst>
                                            <p:cond delay="0"/>
                                          </p:stCondLst>
                                        </p:cTn>
                                        <p:tgtEl>
                                          <p:spTgt spid="41986">
                                            <p:txEl>
                                              <p:pRg st="9" end="9"/>
                                            </p:txEl>
                                          </p:spTgt>
                                        </p:tgtEl>
                                        <p:attrNameLst>
                                          <p:attrName>style.visibility</p:attrName>
                                        </p:attrNameLst>
                                      </p:cBhvr>
                                      <p:to>
                                        <p:strVal val="visible"/>
                                      </p:to>
                                    </p:set>
                                    <p:animEffect transition="in" filter="fade">
                                      <p:cBhvr>
                                        <p:cTn id="24" dur="1000"/>
                                        <p:tgtEl>
                                          <p:spTgt spid="41986">
                                            <p:txEl>
                                              <p:pRg st="9" end="9"/>
                                            </p:txEl>
                                          </p:spTgt>
                                        </p:tgtEl>
                                      </p:cBhvr>
                                    </p:animEffect>
                                    <p:anim calcmode="lin" valueType="num">
                                      <p:cBhvr>
                                        <p:cTn id="25" dur="1000" fill="hold"/>
                                        <p:tgtEl>
                                          <p:spTgt spid="41986">
                                            <p:txEl>
                                              <p:pRg st="9" end="9"/>
                                            </p:txEl>
                                          </p:spTgt>
                                        </p:tgtEl>
                                        <p:attrNameLst>
                                          <p:attrName>ppt_x</p:attrName>
                                        </p:attrNameLst>
                                      </p:cBhvr>
                                      <p:tavLst>
                                        <p:tav tm="0">
                                          <p:val>
                                            <p:strVal val="#ppt_x-.1"/>
                                          </p:val>
                                        </p:tav>
                                        <p:tav tm="100000">
                                          <p:val>
                                            <p:strVal val="#ppt_x"/>
                                          </p:val>
                                        </p:tav>
                                      </p:tavLst>
                                    </p:anim>
                                    <p:anim calcmode="lin" valueType="num">
                                      <p:cBhvr>
                                        <p:cTn id="26" dur="1000" fill="hold"/>
                                        <p:tgtEl>
                                          <p:spTgt spid="41986">
                                            <p:txEl>
                                              <p:pRg st="9" end="9"/>
                                            </p:txEl>
                                          </p:spTgt>
                                        </p:tgtEl>
                                        <p:attrNameLst>
                                          <p:attrName>ppt_y</p:attrName>
                                        </p:attrNameLst>
                                      </p:cBhvr>
                                      <p:tavLst>
                                        <p:tav tm="0">
                                          <p:val>
                                            <p:strVal val="#ppt_y"/>
                                          </p:val>
                                        </p:tav>
                                        <p:tav tm="100000">
                                          <p:val>
                                            <p:strVal val="#ppt_y"/>
                                          </p:val>
                                        </p:tav>
                                      </p:tavLst>
                                    </p:anim>
                                  </p:childTnLst>
                                </p:cTn>
                              </p:par>
                              <p:par>
                                <p:cTn id="27" presetID="40" presetClass="entr" presetSubtype="0" fill="hold" nodeType="withEffect">
                                  <p:stCondLst>
                                    <p:cond delay="0"/>
                                  </p:stCondLst>
                                  <p:iterate type="lt">
                                    <p:tmPct val="10000"/>
                                  </p:iterate>
                                  <p:childTnLst>
                                    <p:set>
                                      <p:cBhvr>
                                        <p:cTn id="28" dur="1" fill="hold">
                                          <p:stCondLst>
                                            <p:cond delay="0"/>
                                          </p:stCondLst>
                                        </p:cTn>
                                        <p:tgtEl>
                                          <p:spTgt spid="41986">
                                            <p:txEl>
                                              <p:pRg st="10" end="10"/>
                                            </p:txEl>
                                          </p:spTgt>
                                        </p:tgtEl>
                                        <p:attrNameLst>
                                          <p:attrName>style.visibility</p:attrName>
                                        </p:attrNameLst>
                                      </p:cBhvr>
                                      <p:to>
                                        <p:strVal val="visible"/>
                                      </p:to>
                                    </p:set>
                                    <p:animEffect transition="in" filter="fade">
                                      <p:cBhvr>
                                        <p:cTn id="29" dur="1000"/>
                                        <p:tgtEl>
                                          <p:spTgt spid="41986">
                                            <p:txEl>
                                              <p:pRg st="10" end="10"/>
                                            </p:txEl>
                                          </p:spTgt>
                                        </p:tgtEl>
                                      </p:cBhvr>
                                    </p:animEffect>
                                    <p:anim calcmode="lin" valueType="num">
                                      <p:cBhvr>
                                        <p:cTn id="30" dur="1000" fill="hold"/>
                                        <p:tgtEl>
                                          <p:spTgt spid="41986">
                                            <p:txEl>
                                              <p:pRg st="10" end="10"/>
                                            </p:txEl>
                                          </p:spTgt>
                                        </p:tgtEl>
                                        <p:attrNameLst>
                                          <p:attrName>ppt_x</p:attrName>
                                        </p:attrNameLst>
                                      </p:cBhvr>
                                      <p:tavLst>
                                        <p:tav tm="0">
                                          <p:val>
                                            <p:strVal val="#ppt_x-.1"/>
                                          </p:val>
                                        </p:tav>
                                        <p:tav tm="100000">
                                          <p:val>
                                            <p:strVal val="#ppt_x"/>
                                          </p:val>
                                        </p:tav>
                                      </p:tavLst>
                                    </p:anim>
                                    <p:anim calcmode="lin" valueType="num">
                                      <p:cBhvr>
                                        <p:cTn id="31" dur="1000" fill="hold"/>
                                        <p:tgtEl>
                                          <p:spTgt spid="4198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0CF708C-FB38-4ABD-B891-569E00ECFE08}"/>
              </a:ext>
            </a:extLst>
          </p:cNvPr>
          <p:cNvSpPr>
            <a:spLocks noChangeArrowheads="1"/>
          </p:cNvSpPr>
          <p:nvPr/>
        </p:nvSpPr>
        <p:spPr bwMode="auto">
          <a:xfrm>
            <a:off x="609600" y="1143000"/>
            <a:ext cx="80010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3200" b="1"/>
              <a:t>Analysis of Chemical Constituents </a:t>
            </a:r>
          </a:p>
          <a:p>
            <a:pPr eaLnBrk="1" hangingPunct="1"/>
            <a:r>
              <a:rPr lang="en-GB" altLang="en-US" sz="3200" b="1"/>
              <a:t>(EDTA Method)</a:t>
            </a:r>
          </a:p>
          <a:p>
            <a:pPr eaLnBrk="1" hangingPunct="1"/>
            <a:endParaRPr lang="en-US" altLang="en-US" sz="3200"/>
          </a:p>
          <a:p>
            <a:pPr eaLnBrk="1" hangingPunct="1"/>
            <a:r>
              <a:rPr lang="en-GB" altLang="en-US" sz="2400" i="1"/>
              <a:t>By this method, content of any chemical constituents of cement except SiO</a:t>
            </a:r>
            <a:r>
              <a:rPr lang="en-GB" altLang="en-US" sz="2400" i="1" baseline="-25000"/>
              <a:t>2</a:t>
            </a:r>
            <a:r>
              <a:rPr lang="en-GB" altLang="en-US" sz="2400" i="1"/>
              <a:t>, can be calculated directly i.e. content of CaO can be calculated directly without precipitation of Fe</a:t>
            </a:r>
            <a:r>
              <a:rPr lang="en-GB" altLang="en-US" sz="2400" i="1" baseline="-25000"/>
              <a:t>2</a:t>
            </a:r>
            <a:r>
              <a:rPr lang="en-GB" altLang="en-US" sz="2400" i="1"/>
              <a:t>O</a:t>
            </a:r>
            <a:r>
              <a:rPr lang="en-GB" altLang="en-US" sz="2400" i="1" baseline="-25000"/>
              <a:t>3</a:t>
            </a:r>
            <a:r>
              <a:rPr lang="en-GB" altLang="en-US" sz="2400" i="1"/>
              <a:t> &amp; Al</a:t>
            </a:r>
            <a:r>
              <a:rPr lang="en-GB" altLang="en-US" sz="2400" i="1" baseline="-25000"/>
              <a:t>2</a:t>
            </a:r>
            <a:r>
              <a:rPr lang="en-GB" altLang="en-US" sz="2400" i="1"/>
              <a:t>O</a:t>
            </a:r>
            <a:r>
              <a:rPr lang="en-GB" altLang="en-US" sz="2400" i="1" baseline="-25000"/>
              <a:t>3</a:t>
            </a:r>
            <a:r>
              <a:rPr lang="en-GB" altLang="en-US" sz="2400" i="1"/>
              <a:t>.</a:t>
            </a:r>
            <a:endParaRPr lang="en-US" altLang="en-US" sz="2400"/>
          </a:p>
          <a:p>
            <a:pPr eaLnBrk="1" hangingPunct="1"/>
            <a:endParaRPr lang="en-GB" altLang="en-US" sz="2400" b="1"/>
          </a:p>
          <a:p>
            <a:pPr eaLnBrk="1" hangingPunct="1"/>
            <a:r>
              <a:rPr lang="en-GB" altLang="en-US" sz="2400" b="1"/>
              <a:t>Preparation of solution</a:t>
            </a:r>
            <a:endParaRPr lang="en-US" altLang="en-US" sz="2400"/>
          </a:p>
          <a:p>
            <a:pPr eaLnBrk="1" hangingPunct="1"/>
            <a:endParaRPr lang="en-GB" altLang="en-US" sz="2400"/>
          </a:p>
          <a:p>
            <a:pPr eaLnBrk="1" hangingPunct="1"/>
            <a:r>
              <a:rPr lang="en-GB" altLang="en-US" sz="2400"/>
              <a:t>Take total filtrate-C i.e. after filtering the SiO</a:t>
            </a:r>
            <a:r>
              <a:rPr lang="en-GB" altLang="en-US" sz="2400" baseline="-25000"/>
              <a:t>2</a:t>
            </a:r>
            <a:r>
              <a:rPr lang="en-GB" altLang="en-US" sz="2400"/>
              <a:t>, and makeup the volume in a 250ml volumetric flask.</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3186">
                                            <p:txEl>
                                              <p:pRg st="3" end="3"/>
                                            </p:txEl>
                                          </p:spTgt>
                                        </p:tgtEl>
                                        <p:attrNameLst>
                                          <p:attrName>style.visibility</p:attrName>
                                        </p:attrNameLst>
                                      </p:cBhvr>
                                      <p:to>
                                        <p:strVal val="visible"/>
                                      </p:to>
                                    </p:set>
                                    <p:animEffect transition="in" filter="blinds(horizontal)">
                                      <p:cBhvr>
                                        <p:cTn id="7" dur="500"/>
                                        <p:tgtEl>
                                          <p:spTgt spid="93186">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3186">
                                            <p:txEl>
                                              <p:pRg st="5" end="5"/>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93186">
                                            <p:txEl>
                                              <p:pRg st="7" end="7"/>
                                            </p:txEl>
                                          </p:spTgt>
                                        </p:tgtEl>
                                        <p:attrNameLst>
                                          <p:attrName>style.visibility</p:attrName>
                                        </p:attrNameLst>
                                      </p:cBhvr>
                                      <p:to>
                                        <p:strVal val="visible"/>
                                      </p:to>
                                    </p:set>
                                    <p:animEffect transition="in" filter="box(in)">
                                      <p:cBhvr>
                                        <p:cTn id="16" dur="500"/>
                                        <p:tgtEl>
                                          <p:spTgt spid="931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6A18DC6E-6015-45A4-BFF0-D18333B6EC80}"/>
              </a:ext>
            </a:extLst>
          </p:cNvPr>
          <p:cNvSpPr>
            <a:spLocks noChangeArrowheads="1"/>
          </p:cNvSpPr>
          <p:nvPr/>
        </p:nvSpPr>
        <p:spPr bwMode="auto">
          <a:xfrm>
            <a:off x="304800" y="487363"/>
            <a:ext cx="8153400"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eaLnBrk="0" hangingPunct="0">
              <a:tabLst>
                <a:tab pos="723900" algn="l"/>
              </a:tabLst>
              <a:defRPr>
                <a:solidFill>
                  <a:schemeClr val="tx1"/>
                </a:solidFill>
                <a:latin typeface="Times New Roman" panose="02020603050405020304" pitchFamily="18" charset="0"/>
              </a:defRPr>
            </a:lvl1pPr>
            <a:lvl2pPr marL="742950" indent="-285750" eaLnBrk="0" hangingPunct="0">
              <a:tabLst>
                <a:tab pos="723900" algn="l"/>
              </a:tabLst>
              <a:defRPr>
                <a:solidFill>
                  <a:schemeClr val="tx1"/>
                </a:solidFill>
                <a:latin typeface="Times New Roman" panose="02020603050405020304" pitchFamily="18" charset="0"/>
              </a:defRPr>
            </a:lvl2pPr>
            <a:lvl3pPr marL="1143000" indent="-228600" eaLnBrk="0" hangingPunct="0">
              <a:tabLst>
                <a:tab pos="723900" algn="l"/>
              </a:tabLst>
              <a:defRPr>
                <a:solidFill>
                  <a:schemeClr val="tx1"/>
                </a:solidFill>
                <a:latin typeface="Times New Roman" panose="02020603050405020304" pitchFamily="18" charset="0"/>
              </a:defRPr>
            </a:lvl3pPr>
            <a:lvl4pPr marL="1600200" indent="-228600" eaLnBrk="0" hangingPunct="0">
              <a:tabLst>
                <a:tab pos="723900" algn="l"/>
              </a:tabLst>
              <a:defRPr>
                <a:solidFill>
                  <a:schemeClr val="tx1"/>
                </a:solidFill>
                <a:latin typeface="Times New Roman" panose="02020603050405020304" pitchFamily="18" charset="0"/>
              </a:defRPr>
            </a:lvl4pPr>
            <a:lvl5pPr marL="2057400" indent="-228600" eaLnBrk="0" hangingPunct="0">
              <a:tabLst>
                <a:tab pos="72390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9pPr>
          </a:lstStyle>
          <a:p>
            <a:pPr algn="r" eaLnBrk="1" hangingPunct="1"/>
            <a:r>
              <a:rPr lang="en-GB" altLang="en-US" sz="2000" b="1" i="1"/>
              <a:t>EDTA Method (contd.)</a:t>
            </a:r>
          </a:p>
          <a:p>
            <a:pPr eaLnBrk="1" hangingPunct="1"/>
            <a:r>
              <a:rPr lang="en-GB" altLang="en-US" sz="2800" b="1"/>
              <a:t>Preparation of reagents and solution</a:t>
            </a:r>
            <a:r>
              <a:rPr lang="en-GB" altLang="en-US" sz="2800"/>
              <a:t> </a:t>
            </a:r>
            <a:endParaRPr lang="en-US" altLang="en-US" sz="2800"/>
          </a:p>
          <a:p>
            <a:pPr eaLnBrk="1" hangingPunct="1"/>
            <a:endParaRPr lang="en-GB" altLang="en-US" sz="2400"/>
          </a:p>
          <a:p>
            <a:pPr eaLnBrk="1" hangingPunct="1"/>
            <a:r>
              <a:rPr lang="en-GB" altLang="en-US" sz="2400"/>
              <a:t>Acetic acid-glacial.</a:t>
            </a:r>
            <a:endParaRPr lang="en-US" altLang="en-US" sz="2400"/>
          </a:p>
          <a:p>
            <a:pPr eaLnBrk="1" hangingPunct="1"/>
            <a:endParaRPr lang="en-GB" altLang="en-US" sz="2400"/>
          </a:p>
          <a:p>
            <a:pPr eaLnBrk="1" hangingPunct="1"/>
            <a:r>
              <a:rPr lang="en-GB" altLang="en-US" sz="2400"/>
              <a:t>Hydrochloric acid (sp.gr.1.16)- 1:1 (by volume).</a:t>
            </a:r>
            <a:endParaRPr lang="en-US" altLang="en-US" sz="2400"/>
          </a:p>
          <a:p>
            <a:pPr eaLnBrk="1" hangingPunct="1"/>
            <a:endParaRPr lang="en-GB" altLang="en-US" sz="2400"/>
          </a:p>
          <a:p>
            <a:pPr eaLnBrk="1" hangingPunct="1"/>
            <a:r>
              <a:rPr lang="en-GB" altLang="en-US" sz="2400"/>
              <a:t>Nitric acid (sp.gr.1.42)-concentrated.</a:t>
            </a:r>
            <a:endParaRPr lang="en-US" altLang="en-US" sz="2400"/>
          </a:p>
          <a:p>
            <a:pPr eaLnBrk="1" hangingPunct="1"/>
            <a:endParaRPr lang="en-GB" altLang="en-US" sz="2400"/>
          </a:p>
          <a:p>
            <a:pPr eaLnBrk="1" hangingPunct="1"/>
            <a:r>
              <a:rPr lang="en-GB" altLang="en-US" sz="2400"/>
              <a:t>Sulphuric acid- 1:3 (by volume)</a:t>
            </a:r>
            <a:endParaRPr lang="en-US" altLang="en-US" sz="2400"/>
          </a:p>
          <a:p>
            <a:pPr eaLnBrk="1" hangingPunct="1"/>
            <a:endParaRPr lang="en-GB" altLang="en-US" sz="2400"/>
          </a:p>
          <a:p>
            <a:pPr eaLnBrk="1" hangingPunct="1"/>
            <a:r>
              <a:rPr lang="en-GB" altLang="en-US" sz="2400"/>
              <a:t>Phosphoric acid- 1:3 (by volume)</a:t>
            </a:r>
            <a:endParaRPr lang="en-US" altLang="en-US" sz="2400"/>
          </a:p>
          <a:p>
            <a:pPr eaLnBrk="1" hangingPunct="1"/>
            <a:endParaRPr lang="en-GB" altLang="en-US" sz="2400"/>
          </a:p>
          <a:p>
            <a:pPr eaLnBrk="1" hangingPunct="1"/>
            <a:r>
              <a:rPr lang="en-GB" altLang="en-US" sz="2400"/>
              <a:t>Sulphosalicylic acid-solid.</a:t>
            </a:r>
            <a:endParaRPr lang="en-US" altLang="en-US" sz="2400"/>
          </a:p>
          <a:p>
            <a:pPr eaLnBrk="1" hangingPunct="1"/>
            <a:endParaRPr lang="en-GB" altLang="en-US" sz="2400"/>
          </a:p>
          <a:p>
            <a:pPr eaLnBrk="1" hangingPunct="1"/>
            <a:r>
              <a:rPr lang="en-GB" altLang="en-US" sz="2400"/>
              <a:t>Ammonium Hydroxide (sp. gr. 0.90)- 1:1 (by volume)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210">
                                            <p:txEl>
                                              <p:pRg st="3" end="3"/>
                                            </p:txEl>
                                          </p:spTgt>
                                        </p:tgtEl>
                                        <p:attrNameLst>
                                          <p:attrName>style.visibility</p:attrName>
                                        </p:attrNameLst>
                                      </p:cBhvr>
                                      <p:to>
                                        <p:strVal val="visible"/>
                                      </p:to>
                                    </p:set>
                                    <p:animEffect transition="in" filter="blinds(horizontal)">
                                      <p:cBhvr>
                                        <p:cTn id="7" dur="500"/>
                                        <p:tgtEl>
                                          <p:spTgt spid="94210">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4210">
                                            <p:txEl>
                                              <p:pRg st="5" end="5"/>
                                            </p:txEl>
                                          </p:spTgt>
                                        </p:tgtEl>
                                        <p:attrNameLst>
                                          <p:attrName>style.visibility</p:attrName>
                                        </p:attrNameLst>
                                      </p:cBhvr>
                                      <p:to>
                                        <p:strVal val="visible"/>
                                      </p:to>
                                    </p:set>
                                    <p:animEffect transition="in" filter="box(in)">
                                      <p:cBhvr>
                                        <p:cTn id="12" dur="500"/>
                                        <p:tgtEl>
                                          <p:spTgt spid="94210">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4210">
                                            <p:txEl>
                                              <p:pRg st="7" end="7"/>
                                            </p:txEl>
                                          </p:spTgt>
                                        </p:tgtEl>
                                        <p:attrNameLst>
                                          <p:attrName>style.visibility</p:attrName>
                                        </p:attrNameLst>
                                      </p:cBhvr>
                                      <p:to>
                                        <p:strVal val="visible"/>
                                      </p:to>
                                    </p:set>
                                    <p:animEffect transition="in" filter="blinds(horizontal)">
                                      <p:cBhvr>
                                        <p:cTn id="17" dur="500"/>
                                        <p:tgtEl>
                                          <p:spTgt spid="94210">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4210">
                                            <p:txEl>
                                              <p:pRg st="9" end="9"/>
                                            </p:txEl>
                                          </p:spTgt>
                                        </p:tgtEl>
                                        <p:attrNameLst>
                                          <p:attrName>style.visibility</p:attrName>
                                        </p:attrNameLst>
                                      </p:cBhvr>
                                      <p:to>
                                        <p:strVal val="visible"/>
                                      </p:to>
                                    </p:set>
                                    <p:animEffect transition="in" filter="checkerboard(across)">
                                      <p:cBhvr>
                                        <p:cTn id="22" dur="500"/>
                                        <p:tgtEl>
                                          <p:spTgt spid="94210">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94210">
                                            <p:txEl>
                                              <p:pRg st="11" end="11"/>
                                            </p:txEl>
                                          </p:spTgt>
                                        </p:tgtEl>
                                        <p:attrNameLst>
                                          <p:attrName>style.visibility</p:attrName>
                                        </p:attrNameLst>
                                      </p:cBhvr>
                                      <p:to>
                                        <p:strVal val="visible"/>
                                      </p:to>
                                    </p:set>
                                    <p:animEffect transition="in" filter="box(in)">
                                      <p:cBhvr>
                                        <p:cTn id="27" dur="500"/>
                                        <p:tgtEl>
                                          <p:spTgt spid="94210">
                                            <p:txEl>
                                              <p:pRg st="11" end="1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94210">
                                            <p:txEl>
                                              <p:pRg st="13" end="13"/>
                                            </p:txEl>
                                          </p:spTgt>
                                        </p:tgtEl>
                                        <p:attrNameLst>
                                          <p:attrName>style.visibility</p:attrName>
                                        </p:attrNameLst>
                                      </p:cBhvr>
                                      <p:to>
                                        <p:strVal val="visible"/>
                                      </p:to>
                                    </p:set>
                                    <p:animEffect transition="in" filter="box(in)">
                                      <p:cBhvr>
                                        <p:cTn id="32" dur="500"/>
                                        <p:tgtEl>
                                          <p:spTgt spid="94210">
                                            <p:txEl>
                                              <p:pRg st="13" end="1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4210">
                                            <p:txEl>
                                              <p:pRg st="15" end="15"/>
                                            </p:txEl>
                                          </p:spTgt>
                                        </p:tgtEl>
                                        <p:attrNameLst>
                                          <p:attrName>style.visibility</p:attrName>
                                        </p:attrNameLst>
                                      </p:cBhvr>
                                      <p:to>
                                        <p:strVal val="visible"/>
                                      </p:to>
                                    </p:set>
                                    <p:anim calcmode="lin" valueType="num">
                                      <p:cBhvr additive="base">
                                        <p:cTn id="37" dur="500" fill="hold"/>
                                        <p:tgtEl>
                                          <p:spTgt spid="94210">
                                            <p:txEl>
                                              <p:pRg st="15" end="1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4210">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60AA08B3-EA76-46E8-9A00-3B852B1300C8}"/>
              </a:ext>
            </a:extLst>
          </p:cNvPr>
          <p:cNvSpPr>
            <a:spLocks noChangeArrowheads="1"/>
          </p:cNvSpPr>
          <p:nvPr/>
        </p:nvSpPr>
        <p:spPr bwMode="auto">
          <a:xfrm>
            <a:off x="609600" y="354013"/>
            <a:ext cx="7391400"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90000"/>
              </a:lnSpc>
            </a:pPr>
            <a:r>
              <a:rPr lang="en-GB" altLang="en-US" sz="2000" b="1" i="1"/>
              <a:t>EDTA Method :Preparation of reagents and solution (contd.)</a:t>
            </a:r>
          </a:p>
          <a:p>
            <a:pPr eaLnBrk="1" hangingPunct="1">
              <a:lnSpc>
                <a:spcPct val="50000"/>
              </a:lnSpc>
            </a:pPr>
            <a:endParaRPr lang="en-GB" altLang="en-US" sz="2400"/>
          </a:p>
          <a:p>
            <a:pPr eaLnBrk="1" hangingPunct="1">
              <a:lnSpc>
                <a:spcPct val="90000"/>
              </a:lnSpc>
            </a:pPr>
            <a:r>
              <a:rPr lang="en-GB" altLang="en-US" sz="2400"/>
              <a:t>Sodium Hydroxide Solution -4N (approximately). Dissolve 80g of sodium hydroxide in 500 ml volumetric flask and make up to the mark with distilled water.</a:t>
            </a:r>
            <a:endParaRPr lang="en-US" altLang="en-US" sz="2400"/>
          </a:p>
          <a:p>
            <a:pPr eaLnBrk="1" hangingPunct="1">
              <a:lnSpc>
                <a:spcPct val="90000"/>
              </a:lnSpc>
            </a:pPr>
            <a:endParaRPr lang="en-GB" altLang="en-US" sz="2400"/>
          </a:p>
          <a:p>
            <a:pPr eaLnBrk="1" hangingPunct="1">
              <a:lnSpc>
                <a:spcPct val="90000"/>
              </a:lnSpc>
            </a:pPr>
            <a:r>
              <a:rPr lang="en-GB" altLang="en-US" sz="2400"/>
              <a:t>Sodium Chloride-solid</a:t>
            </a:r>
            <a:endParaRPr lang="en-US" altLang="en-US" sz="2400"/>
          </a:p>
          <a:p>
            <a:pPr eaLnBrk="1" hangingPunct="1">
              <a:lnSpc>
                <a:spcPct val="90000"/>
              </a:lnSpc>
            </a:pPr>
            <a:endParaRPr lang="en-GB" altLang="en-US" sz="2400"/>
          </a:p>
          <a:p>
            <a:pPr eaLnBrk="1" hangingPunct="1">
              <a:lnSpc>
                <a:spcPct val="90000"/>
              </a:lnSpc>
            </a:pPr>
            <a:r>
              <a:rPr lang="en-GB" altLang="en-US" sz="2400"/>
              <a:t>Sodium or potassium Sulphate-solid</a:t>
            </a:r>
            <a:endParaRPr lang="en-US" altLang="en-US" sz="2400"/>
          </a:p>
          <a:p>
            <a:pPr eaLnBrk="1" hangingPunct="1">
              <a:lnSpc>
                <a:spcPct val="90000"/>
              </a:lnSpc>
            </a:pPr>
            <a:endParaRPr lang="en-GB" altLang="en-US" sz="2400"/>
          </a:p>
          <a:p>
            <a:pPr eaLnBrk="1" hangingPunct="1">
              <a:lnSpc>
                <a:spcPct val="90000"/>
              </a:lnSpc>
            </a:pPr>
            <a:r>
              <a:rPr lang="en-GB" altLang="en-US" sz="2400"/>
              <a:t>Potassium Periodate-solid</a:t>
            </a:r>
            <a:endParaRPr lang="en-US" altLang="en-US" sz="2400"/>
          </a:p>
          <a:p>
            <a:pPr eaLnBrk="1" hangingPunct="1">
              <a:lnSpc>
                <a:spcPct val="90000"/>
              </a:lnSpc>
            </a:pPr>
            <a:endParaRPr lang="en-GB" altLang="en-US" sz="2400"/>
          </a:p>
          <a:p>
            <a:pPr eaLnBrk="1" hangingPunct="1">
              <a:lnSpc>
                <a:spcPct val="90000"/>
              </a:lnSpc>
            </a:pPr>
            <a:r>
              <a:rPr lang="en-GB" altLang="en-US" sz="2400"/>
              <a:t>Glycerol- 1:1 (by volume).</a:t>
            </a:r>
            <a:endParaRPr lang="en-US" altLang="en-US" sz="2400"/>
          </a:p>
          <a:p>
            <a:pPr eaLnBrk="1" hangingPunct="1">
              <a:lnSpc>
                <a:spcPct val="90000"/>
              </a:lnSpc>
            </a:pPr>
            <a:endParaRPr lang="en-GB" altLang="en-US" sz="2400"/>
          </a:p>
          <a:p>
            <a:pPr eaLnBrk="1" hangingPunct="1">
              <a:lnSpc>
                <a:spcPct val="90000"/>
              </a:lnSpc>
            </a:pPr>
            <a:r>
              <a:rPr lang="en-GB" altLang="en-US" sz="2400"/>
              <a:t>Diethylamine-liquid.</a:t>
            </a:r>
            <a:endParaRPr lang="en-US" altLang="en-US" sz="2400"/>
          </a:p>
          <a:p>
            <a:pPr eaLnBrk="1" hangingPunct="1">
              <a:lnSpc>
                <a:spcPct val="90000"/>
              </a:lnSpc>
            </a:pPr>
            <a:endParaRPr lang="en-GB" altLang="en-US" sz="2400"/>
          </a:p>
          <a:p>
            <a:pPr eaLnBrk="1" hangingPunct="1">
              <a:lnSpc>
                <a:spcPct val="90000"/>
              </a:lnSpc>
            </a:pPr>
            <a:r>
              <a:rPr lang="en-GB" altLang="en-US" sz="2400"/>
              <a:t>Ammonium Acetate-50% solution.  Weigh 50 g of ammonium acetate and make up the volume to 100 ml with distilled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4">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5234">
                                            <p:txEl>
                                              <p:pRg st="6" end="6"/>
                                            </p:txEl>
                                          </p:spTgt>
                                        </p:tgtEl>
                                        <p:attrNameLst>
                                          <p:attrName>style.visibility</p:attrName>
                                        </p:attrNameLst>
                                      </p:cBhvr>
                                      <p:to>
                                        <p:strVal val="visible"/>
                                      </p:to>
                                    </p:set>
                                    <p:animEffect transition="in" filter="fade">
                                      <p:cBhvr>
                                        <p:cTn id="11" dur="1000"/>
                                        <p:tgtEl>
                                          <p:spTgt spid="95234">
                                            <p:txEl>
                                              <p:pRg st="6" end="6"/>
                                            </p:txEl>
                                          </p:spTgt>
                                        </p:tgtEl>
                                      </p:cBhvr>
                                    </p:animEffect>
                                    <p:anim calcmode="lin" valueType="num">
                                      <p:cBhvr>
                                        <p:cTn id="12" dur="1000" fill="hold"/>
                                        <p:tgtEl>
                                          <p:spTgt spid="95234">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9523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95234">
                                            <p:txEl>
                                              <p:pRg st="8" end="8"/>
                                            </p:txEl>
                                          </p:spTgt>
                                        </p:tgtEl>
                                        <p:attrNameLst>
                                          <p:attrName>style.visibility</p:attrName>
                                        </p:attrNameLst>
                                      </p:cBhvr>
                                      <p:to>
                                        <p:strVal val="visible"/>
                                      </p:to>
                                    </p:set>
                                    <p:animEffect transition="in" filter="blinds(horizontal)">
                                      <p:cBhvr>
                                        <p:cTn id="18" dur="500"/>
                                        <p:tgtEl>
                                          <p:spTgt spid="95234">
                                            <p:txEl>
                                              <p:pRg st="8" end="8"/>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95234">
                                            <p:txEl>
                                              <p:pRg st="10" end="10"/>
                                            </p:txEl>
                                          </p:spTgt>
                                        </p:tgtEl>
                                        <p:attrNameLst>
                                          <p:attrName>style.visibility</p:attrName>
                                        </p:attrNameLst>
                                      </p:cBhvr>
                                      <p:to>
                                        <p:strVal val="visible"/>
                                      </p:to>
                                    </p:set>
                                    <p:animEffect transition="in" filter="box(in)">
                                      <p:cBhvr>
                                        <p:cTn id="23" dur="500"/>
                                        <p:tgtEl>
                                          <p:spTgt spid="95234">
                                            <p:txEl>
                                              <p:pRg st="10" end="1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95234">
                                            <p:txEl>
                                              <p:pRg st="12" end="12"/>
                                            </p:txEl>
                                          </p:spTgt>
                                        </p:tgtEl>
                                        <p:attrNameLst>
                                          <p:attrName>style.visibility</p:attrName>
                                        </p:attrNameLst>
                                      </p:cBhvr>
                                      <p:to>
                                        <p:strVal val="visible"/>
                                      </p:to>
                                    </p:set>
                                    <p:animEffect transition="in" filter="checkerboard(across)">
                                      <p:cBhvr>
                                        <p:cTn id="28" dur="500"/>
                                        <p:tgtEl>
                                          <p:spTgt spid="95234">
                                            <p:txEl>
                                              <p:pRg st="12" end="1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5234">
                                            <p:txEl>
                                              <p:pRg st="14" end="14"/>
                                            </p:txEl>
                                          </p:spTgt>
                                        </p:tgtEl>
                                        <p:attrNameLst>
                                          <p:attrName>style.visibility</p:attrName>
                                        </p:attrNameLst>
                                      </p:cBhvr>
                                      <p:to>
                                        <p:strVal val="visible"/>
                                      </p:to>
                                    </p:set>
                                    <p:anim calcmode="lin" valueType="num">
                                      <p:cBhvr additive="base">
                                        <p:cTn id="33" dur="500" fill="hold"/>
                                        <p:tgtEl>
                                          <p:spTgt spid="95234">
                                            <p:txEl>
                                              <p:pRg st="14" end="1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523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2FF4D29-571A-40C7-B49F-E63BF2C7DE31}"/>
              </a:ext>
            </a:extLst>
          </p:cNvPr>
          <p:cNvSpPr>
            <a:spLocks noChangeArrowheads="1"/>
          </p:cNvSpPr>
          <p:nvPr/>
        </p:nvSpPr>
        <p:spPr bwMode="auto">
          <a:xfrm>
            <a:off x="304800" y="381000"/>
            <a:ext cx="85344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723900" algn="l"/>
              </a:tabLst>
              <a:defRPr>
                <a:solidFill>
                  <a:schemeClr val="tx1"/>
                </a:solidFill>
                <a:latin typeface="Times New Roman" panose="02020603050405020304" pitchFamily="18" charset="0"/>
              </a:defRPr>
            </a:lvl1pPr>
            <a:lvl2pPr marL="742950" indent="-285750" eaLnBrk="0" hangingPunct="0">
              <a:tabLst>
                <a:tab pos="723900" algn="l"/>
              </a:tabLst>
              <a:defRPr>
                <a:solidFill>
                  <a:schemeClr val="tx1"/>
                </a:solidFill>
                <a:latin typeface="Times New Roman" panose="02020603050405020304" pitchFamily="18" charset="0"/>
              </a:defRPr>
            </a:lvl2pPr>
            <a:lvl3pPr marL="1143000" indent="-228600" eaLnBrk="0" hangingPunct="0">
              <a:tabLst>
                <a:tab pos="723900" algn="l"/>
              </a:tabLst>
              <a:defRPr>
                <a:solidFill>
                  <a:schemeClr val="tx1"/>
                </a:solidFill>
                <a:latin typeface="Times New Roman" panose="02020603050405020304" pitchFamily="18" charset="0"/>
              </a:defRPr>
            </a:lvl3pPr>
            <a:lvl4pPr marL="1600200" indent="-228600" eaLnBrk="0" hangingPunct="0">
              <a:tabLst>
                <a:tab pos="723900" algn="l"/>
              </a:tabLst>
              <a:defRPr>
                <a:solidFill>
                  <a:schemeClr val="tx1"/>
                </a:solidFill>
                <a:latin typeface="Times New Roman" panose="02020603050405020304" pitchFamily="18" charset="0"/>
              </a:defRPr>
            </a:lvl4pPr>
            <a:lvl5pPr marL="2057400" indent="-228600" eaLnBrk="0" hangingPunct="0">
              <a:tabLst>
                <a:tab pos="72390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9pPr>
          </a:lstStyle>
          <a:p>
            <a:pPr algn="r" eaLnBrk="1" hangingPunct="1"/>
            <a:r>
              <a:rPr lang="en-GB" altLang="en-US" sz="2000" b="1" i="1"/>
              <a:t>EDTA Method :Preparation of reagents and solution (contd.)</a:t>
            </a:r>
          </a:p>
          <a:p>
            <a:pPr eaLnBrk="1" hangingPunct="1"/>
            <a:r>
              <a:rPr lang="en-GB" altLang="en-US" sz="2400"/>
              <a:t>Thymol blue-0.1% solution in ethyl alcohol.</a:t>
            </a:r>
            <a:endParaRPr lang="en-US" altLang="en-US" sz="2400"/>
          </a:p>
          <a:p>
            <a:pPr eaLnBrk="1" hangingPunct="1"/>
            <a:endParaRPr lang="en-GB" altLang="en-US" sz="2400"/>
          </a:p>
          <a:p>
            <a:pPr eaLnBrk="1" hangingPunct="1"/>
            <a:r>
              <a:rPr lang="en-GB" altLang="en-US" sz="2400"/>
              <a:t>Bismuth Nitrate Solution- Weight about 5 g of bismuth nitrate pentahydrate [Bi(NO</a:t>
            </a:r>
            <a:r>
              <a:rPr lang="en-GB" altLang="en-US" sz="2400" baseline="-25000"/>
              <a:t>3</a:t>
            </a:r>
            <a:r>
              <a:rPr lang="en-GB" altLang="en-US" sz="2400"/>
              <a:t>)3.5 H2O] in 500-ml beaker, Add 25 ml acetic acid.  Stir and dilute with about 40 ml water.  Filter and transfer the solution to one litre volumetric flask and make up the volume to the mark with distilled water.</a:t>
            </a:r>
            <a:endParaRPr lang="en-US" altLang="en-US" sz="2400"/>
          </a:p>
          <a:p>
            <a:pPr eaLnBrk="1" hangingPunct="1"/>
            <a:endParaRPr lang="en-GB" altLang="en-US" sz="2400"/>
          </a:p>
          <a:p>
            <a:pPr eaLnBrk="1" hangingPunct="1"/>
            <a:r>
              <a:rPr lang="en-GB" altLang="en-US" sz="2400"/>
              <a:t>Buffer Solution-pH 10. Dissolve 70 g ammonium chloride in 570 ml of ammonium hydroxide (sp.gr. 0.92) and make up to one litre with distilled water.</a:t>
            </a:r>
            <a:endParaRPr lang="en-US" altLang="en-US" sz="2400"/>
          </a:p>
          <a:p>
            <a:pPr eaLnBrk="1" hangingPunct="1"/>
            <a:endParaRPr lang="en-GB" altLang="en-US" sz="2400"/>
          </a:p>
          <a:p>
            <a:pPr eaLnBrk="1" hangingPunct="1"/>
            <a:r>
              <a:rPr lang="en-GB" altLang="en-US" sz="2400"/>
              <a:t>Standard Zinc Solution- 0.01 M. Weigh  accurately 0.6537 g analytical reagent grade granulated zinc and dissolve it in the minimum quantity of dilute hydrochloric acid (1:1). Make up to the mark with distilled water in one litre flask.</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6258">
                                            <p:txEl>
                                              <p:pRg st="3" end="3"/>
                                            </p:txEl>
                                          </p:spTgt>
                                        </p:tgtEl>
                                        <p:attrNameLst>
                                          <p:attrName>style.visibility</p:attrName>
                                        </p:attrNameLst>
                                      </p:cBhvr>
                                      <p:to>
                                        <p:strVal val="visible"/>
                                      </p:to>
                                    </p:set>
                                    <p:animEffect transition="in" filter="blinds(horizontal)">
                                      <p:cBhvr>
                                        <p:cTn id="7" dur="500"/>
                                        <p:tgtEl>
                                          <p:spTgt spid="96258">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6258">
                                            <p:txEl>
                                              <p:pRg st="5" end="5"/>
                                            </p:txEl>
                                          </p:spTgt>
                                        </p:tgtEl>
                                        <p:attrNameLst>
                                          <p:attrName>style.visibility</p:attrName>
                                        </p:attrNameLst>
                                      </p:cBhvr>
                                      <p:to>
                                        <p:strVal val="visible"/>
                                      </p:to>
                                    </p:set>
                                    <p:animEffect transition="in" filter="checkerboard(across)">
                                      <p:cBhvr>
                                        <p:cTn id="12" dur="500"/>
                                        <p:tgtEl>
                                          <p:spTgt spid="96258">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96258">
                                            <p:txEl>
                                              <p:pRg st="7" end="7"/>
                                            </p:txEl>
                                          </p:spTgt>
                                        </p:tgtEl>
                                        <p:attrNameLst>
                                          <p:attrName>style.visibility</p:attrName>
                                        </p:attrNameLst>
                                      </p:cBhvr>
                                      <p:to>
                                        <p:strVal val="visible"/>
                                      </p:to>
                                    </p:set>
                                    <p:animEffect transition="in" filter="diamond(in)">
                                      <p:cBhvr>
                                        <p:cTn id="17" dur="2000"/>
                                        <p:tgtEl>
                                          <p:spTgt spid="962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BC0735F1-F403-4313-B678-81DC337D0629}"/>
              </a:ext>
            </a:extLst>
          </p:cNvPr>
          <p:cNvSpPr>
            <a:spLocks noChangeArrowheads="1"/>
          </p:cNvSpPr>
          <p:nvPr/>
        </p:nvSpPr>
        <p:spPr bwMode="auto">
          <a:xfrm>
            <a:off x="304800" y="304800"/>
            <a:ext cx="853440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723900" algn="l"/>
              </a:tabLst>
              <a:defRPr>
                <a:solidFill>
                  <a:schemeClr val="tx1"/>
                </a:solidFill>
                <a:latin typeface="Times New Roman" panose="02020603050405020304" pitchFamily="18" charset="0"/>
              </a:defRPr>
            </a:lvl1pPr>
            <a:lvl2pPr marL="742950" indent="-285750" eaLnBrk="0" hangingPunct="0">
              <a:tabLst>
                <a:tab pos="723900" algn="l"/>
              </a:tabLst>
              <a:defRPr>
                <a:solidFill>
                  <a:schemeClr val="tx1"/>
                </a:solidFill>
                <a:latin typeface="Times New Roman" panose="02020603050405020304" pitchFamily="18" charset="0"/>
              </a:defRPr>
            </a:lvl2pPr>
            <a:lvl3pPr marL="1143000" indent="-228600" eaLnBrk="0" hangingPunct="0">
              <a:tabLst>
                <a:tab pos="723900" algn="l"/>
              </a:tabLst>
              <a:defRPr>
                <a:solidFill>
                  <a:schemeClr val="tx1"/>
                </a:solidFill>
                <a:latin typeface="Times New Roman" panose="02020603050405020304" pitchFamily="18" charset="0"/>
              </a:defRPr>
            </a:lvl3pPr>
            <a:lvl4pPr marL="1600200" indent="-228600" eaLnBrk="0" hangingPunct="0">
              <a:tabLst>
                <a:tab pos="723900" algn="l"/>
              </a:tabLst>
              <a:defRPr>
                <a:solidFill>
                  <a:schemeClr val="tx1"/>
                </a:solidFill>
                <a:latin typeface="Times New Roman" panose="02020603050405020304" pitchFamily="18" charset="0"/>
              </a:defRPr>
            </a:lvl4pPr>
            <a:lvl5pPr marL="2057400" indent="-228600" eaLnBrk="0" hangingPunct="0">
              <a:tabLst>
                <a:tab pos="72390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9pPr>
          </a:lstStyle>
          <a:p>
            <a:pPr algn="r" eaLnBrk="1" hangingPunct="1"/>
            <a:r>
              <a:rPr lang="en-GB" altLang="en-US" sz="2000" b="1" i="1"/>
              <a:t>EDTA Method :Preparation of reagents and solution (contd.)</a:t>
            </a:r>
          </a:p>
          <a:p>
            <a:pPr eaLnBrk="1" hangingPunct="1"/>
            <a:endParaRPr lang="en-GB" altLang="en-US" sz="2400"/>
          </a:p>
          <a:p>
            <a:pPr eaLnBrk="1" hangingPunct="1"/>
            <a:r>
              <a:rPr lang="en-GB" altLang="en-US" sz="2400" b="1" i="1"/>
              <a:t>Standard EDTA Solution -0.01M.</a:t>
            </a:r>
            <a:r>
              <a:rPr lang="en-GB" altLang="en-US" sz="2400"/>
              <a:t>  </a:t>
            </a:r>
          </a:p>
          <a:p>
            <a:pPr eaLnBrk="1" hangingPunct="1"/>
            <a:r>
              <a:rPr lang="en-GB" altLang="en-US" sz="2400"/>
              <a:t>Dissolve 3.7224 g of disodium ethylenediamine tetra acetate dihydrate in 400 ml hot water and make up the volume in one litre flask.  Take 10 ml of standard zinc solution in an Erlenmeyer flask.  Add buffer solution of pH 10 and warm to 50 to 60</a:t>
            </a:r>
            <a:r>
              <a:rPr lang="en-GB" altLang="en-US" sz="2400" baseline="30000"/>
              <a:t>o</a:t>
            </a:r>
            <a:r>
              <a:rPr lang="en-GB" altLang="en-US" sz="2400"/>
              <a:t>C.  Add 50 mg Erichrome Black- T indicator and titrate with EDTA till  colour changes from wine red to clear blue.  </a:t>
            </a:r>
          </a:p>
          <a:p>
            <a:pPr eaLnBrk="1" hangingPunct="1"/>
            <a:endParaRPr lang="en-GB" altLang="en-US" sz="2400"/>
          </a:p>
          <a:p>
            <a:pPr eaLnBrk="1" hangingPunct="1"/>
            <a:r>
              <a:rPr lang="en-GB" altLang="en-US" sz="2400"/>
              <a:t>Note the volume (V) of EDTA used</a:t>
            </a:r>
            <a:endParaRPr lang="en-US" altLang="en-US" sz="2400"/>
          </a:p>
          <a:p>
            <a:pPr eaLnBrk="1" hangingPunct="1"/>
            <a:endParaRPr lang="en-GB" altLang="en-US" sz="2400"/>
          </a:p>
          <a:p>
            <a:pPr eaLnBrk="1" hangingPunct="1"/>
            <a:r>
              <a:rPr lang="en-GB" altLang="en-US" sz="2400"/>
              <a:t>Molarity of EDTA = 0.01*10/V</a:t>
            </a:r>
            <a:endParaRPr lang="en-US" altLang="en-US" sz="2400"/>
          </a:p>
          <a:p>
            <a:pPr eaLnBrk="1" hangingPunct="1"/>
            <a:endParaRPr lang="en-GB" altLang="en-US" sz="2400"/>
          </a:p>
          <a:p>
            <a:pPr eaLnBrk="1" hangingPunct="1"/>
            <a:r>
              <a:rPr lang="en-GB" altLang="en-US" sz="2400"/>
              <a:t>Adjust the molarity to 0.01M if required</a:t>
            </a:r>
            <a:endParaRPr lang="en-US" altLang="en-US" sz="2400"/>
          </a:p>
          <a:p>
            <a:pPr eaLnBrk="1" hangingPunct="1"/>
            <a:endParaRPr lang="en-GB"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282">
                                            <p:txEl>
                                              <p:pRg st="3" end="3"/>
                                            </p:txEl>
                                          </p:spTgt>
                                        </p:tgtEl>
                                        <p:attrNameLst>
                                          <p:attrName>style.visibility</p:attrName>
                                        </p:attrNameLst>
                                      </p:cBhvr>
                                      <p:to>
                                        <p:strVal val="visible"/>
                                      </p:to>
                                    </p:set>
                                    <p:animEffect transition="in" filter="blinds(horizontal)">
                                      <p:cBhvr>
                                        <p:cTn id="7" dur="500"/>
                                        <p:tgtEl>
                                          <p:spTgt spid="9728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7282">
                                            <p:txEl>
                                              <p:pRg st="5" end="5"/>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97282">
                                            <p:txEl>
                                              <p:pRg st="7" end="7"/>
                                            </p:txEl>
                                          </p:spTgt>
                                        </p:tgtEl>
                                        <p:attrNameLst>
                                          <p:attrName>style.visibility</p:attrName>
                                        </p:attrNameLst>
                                      </p:cBhvr>
                                      <p:to>
                                        <p:strVal val="visible"/>
                                      </p:to>
                                    </p:set>
                                    <p:animEffect transition="in" filter="box(in)">
                                      <p:cBhvr>
                                        <p:cTn id="16" dur="500"/>
                                        <p:tgtEl>
                                          <p:spTgt spid="97282">
                                            <p:txEl>
                                              <p:pRg st="7" end="7"/>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7282">
                                            <p:txEl>
                                              <p:pRg st="9" end="9"/>
                                            </p:txEl>
                                          </p:spTgt>
                                        </p:tgtEl>
                                        <p:attrNameLst>
                                          <p:attrName>style.visibility</p:attrName>
                                        </p:attrNameLst>
                                      </p:cBhvr>
                                      <p:to>
                                        <p:strVal val="visible"/>
                                      </p:to>
                                    </p:set>
                                    <p:anim calcmode="lin" valueType="num">
                                      <p:cBhvr additive="base">
                                        <p:cTn id="21" dur="500" fill="hold"/>
                                        <p:tgtEl>
                                          <p:spTgt spid="97282">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728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EB039BF-97BA-49B1-B7BA-CF737FC479D7}"/>
              </a:ext>
            </a:extLst>
          </p:cNvPr>
          <p:cNvSpPr>
            <a:spLocks noChangeArrowheads="1"/>
          </p:cNvSpPr>
          <p:nvPr/>
        </p:nvSpPr>
        <p:spPr bwMode="auto">
          <a:xfrm>
            <a:off x="533400" y="457200"/>
            <a:ext cx="80010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723900" algn="l"/>
              </a:tabLst>
              <a:defRPr>
                <a:solidFill>
                  <a:schemeClr val="tx1"/>
                </a:solidFill>
                <a:latin typeface="Times New Roman" panose="02020603050405020304" pitchFamily="18" charset="0"/>
              </a:defRPr>
            </a:lvl1pPr>
            <a:lvl2pPr marL="742950" indent="-285750" eaLnBrk="0" hangingPunct="0">
              <a:tabLst>
                <a:tab pos="723900" algn="l"/>
              </a:tabLst>
              <a:defRPr>
                <a:solidFill>
                  <a:schemeClr val="tx1"/>
                </a:solidFill>
                <a:latin typeface="Times New Roman" panose="02020603050405020304" pitchFamily="18" charset="0"/>
              </a:defRPr>
            </a:lvl2pPr>
            <a:lvl3pPr marL="1143000" indent="-228600" eaLnBrk="0" hangingPunct="0">
              <a:tabLst>
                <a:tab pos="723900" algn="l"/>
              </a:tabLst>
              <a:defRPr>
                <a:solidFill>
                  <a:schemeClr val="tx1"/>
                </a:solidFill>
                <a:latin typeface="Times New Roman" panose="02020603050405020304" pitchFamily="18" charset="0"/>
              </a:defRPr>
            </a:lvl3pPr>
            <a:lvl4pPr marL="1600200" indent="-228600" eaLnBrk="0" hangingPunct="0">
              <a:tabLst>
                <a:tab pos="723900" algn="l"/>
              </a:tabLst>
              <a:defRPr>
                <a:solidFill>
                  <a:schemeClr val="tx1"/>
                </a:solidFill>
                <a:latin typeface="Times New Roman" panose="02020603050405020304" pitchFamily="18" charset="0"/>
              </a:defRPr>
            </a:lvl4pPr>
            <a:lvl5pPr marL="2057400" indent="-228600" eaLnBrk="0" hangingPunct="0">
              <a:tabLst>
                <a:tab pos="72390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723900" algn="l"/>
              </a:tabLst>
              <a:defRPr>
                <a:solidFill>
                  <a:schemeClr val="tx1"/>
                </a:solidFill>
                <a:latin typeface="Times New Roman" panose="02020603050405020304" pitchFamily="18" charset="0"/>
              </a:defRPr>
            </a:lvl9pPr>
          </a:lstStyle>
          <a:p>
            <a:pPr algn="r" eaLnBrk="1" hangingPunct="1">
              <a:lnSpc>
                <a:spcPct val="90000"/>
              </a:lnSpc>
            </a:pPr>
            <a:r>
              <a:rPr lang="en-GB" altLang="en-US" sz="2000" b="1" i="1"/>
              <a:t>EDTA Method :Preparation of reagents and solution (contd.)</a:t>
            </a:r>
          </a:p>
          <a:p>
            <a:pPr eaLnBrk="1" hangingPunct="1">
              <a:lnSpc>
                <a:spcPct val="90000"/>
              </a:lnSpc>
            </a:pPr>
            <a:endParaRPr lang="en-GB" altLang="en-US" sz="2400"/>
          </a:p>
          <a:p>
            <a:pPr eaLnBrk="1" hangingPunct="1">
              <a:lnSpc>
                <a:spcPct val="90000"/>
              </a:lnSpc>
            </a:pPr>
            <a:r>
              <a:rPr lang="en-GB" altLang="en-US" sz="2400"/>
              <a:t>Erichrome Black-T: Grind 100 mg of indicator with 10 g of sodium chloride.  </a:t>
            </a:r>
          </a:p>
          <a:p>
            <a:pPr eaLnBrk="1" hangingPunct="1">
              <a:lnSpc>
                <a:spcPct val="90000"/>
              </a:lnSpc>
            </a:pPr>
            <a:r>
              <a:rPr lang="en-GB" altLang="en-US" sz="2400"/>
              <a:t>	    </a:t>
            </a:r>
            <a:endParaRPr lang="en-US" altLang="en-US" sz="2400"/>
          </a:p>
          <a:p>
            <a:pPr eaLnBrk="1" hangingPunct="1">
              <a:lnSpc>
                <a:spcPct val="90000"/>
              </a:lnSpc>
            </a:pPr>
            <a:r>
              <a:rPr lang="en-GB" altLang="en-US" sz="2400"/>
              <a:t>Store in an airtight polythene bottle.</a:t>
            </a:r>
            <a:endParaRPr lang="en-US" altLang="en-US" sz="2400"/>
          </a:p>
          <a:p>
            <a:pPr eaLnBrk="1" hangingPunct="1">
              <a:lnSpc>
                <a:spcPct val="90000"/>
              </a:lnSpc>
            </a:pPr>
            <a:endParaRPr lang="en-GB" altLang="en-US" sz="2400"/>
          </a:p>
          <a:p>
            <a:pPr eaLnBrk="1" hangingPunct="1">
              <a:lnSpc>
                <a:spcPct val="90000"/>
              </a:lnSpc>
            </a:pPr>
            <a:r>
              <a:rPr lang="en-GB" altLang="en-US" sz="2400"/>
              <a:t>Xylenol Orange: Grind 1 g of indicator with 100 g of potassium nitrate and store in an airtight bottle.</a:t>
            </a:r>
            <a:endParaRPr lang="en-US" altLang="en-US" sz="2400"/>
          </a:p>
          <a:p>
            <a:pPr eaLnBrk="1" hangingPunct="1">
              <a:lnSpc>
                <a:spcPct val="90000"/>
              </a:lnSpc>
            </a:pPr>
            <a:endParaRPr lang="en-GB" altLang="en-US" sz="2400"/>
          </a:p>
          <a:p>
            <a:pPr eaLnBrk="1" hangingPunct="1">
              <a:lnSpc>
                <a:spcPct val="90000"/>
              </a:lnSpc>
            </a:pPr>
            <a:r>
              <a:rPr lang="en-GB" altLang="en-US" sz="2400"/>
              <a:t>Patton and Reeder Indicator: Grind 100 mg of the indicator with 10g of sodium or  potassium sulphate until a homogeneous mixture is obtained.  </a:t>
            </a:r>
          </a:p>
          <a:p>
            <a:pPr eaLnBrk="1" hangingPunct="1">
              <a:lnSpc>
                <a:spcPct val="90000"/>
              </a:lnSpc>
            </a:pPr>
            <a:endParaRPr lang="en-GB" altLang="en-US" sz="2400"/>
          </a:p>
          <a:p>
            <a:pPr eaLnBrk="1" hangingPunct="1">
              <a:lnSpc>
                <a:spcPct val="90000"/>
              </a:lnSpc>
            </a:pPr>
            <a:r>
              <a:rPr lang="en-GB" altLang="en-US" sz="2400"/>
              <a:t>Store in an airtight bottle.</a:t>
            </a:r>
            <a:endParaRPr lang="en-US" altLang="en-US" sz="2400"/>
          </a:p>
          <a:p>
            <a:pPr eaLnBrk="1" hangingPunct="1">
              <a:lnSpc>
                <a:spcPct val="90000"/>
              </a:lnSpc>
            </a:pPr>
            <a:endParaRPr lang="en-GB" altLang="en-US" sz="2400" i="1"/>
          </a:p>
          <a:p>
            <a:pPr eaLnBrk="1" hangingPunct="1">
              <a:lnSpc>
                <a:spcPct val="90000"/>
              </a:lnSpc>
            </a:pPr>
            <a:r>
              <a:rPr lang="en-GB" altLang="en-US" sz="2400" i="1"/>
              <a:t>Distilled water shall be used where the use of water as a reagent is intended.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6">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8306">
                                            <p:txEl>
                                              <p:pRg st="6" end="6"/>
                                            </p:txEl>
                                          </p:spTgt>
                                        </p:tgtEl>
                                        <p:attrNameLst>
                                          <p:attrName>style.visibility</p:attrName>
                                        </p:attrNameLst>
                                      </p:cBhvr>
                                      <p:to>
                                        <p:strVal val="visible"/>
                                      </p:to>
                                    </p:set>
                                    <p:animEffect transition="in" filter="fade">
                                      <p:cBhvr>
                                        <p:cTn id="11" dur="1000"/>
                                        <p:tgtEl>
                                          <p:spTgt spid="98306">
                                            <p:txEl>
                                              <p:pRg st="6" end="6"/>
                                            </p:txEl>
                                          </p:spTgt>
                                        </p:tgtEl>
                                      </p:cBhvr>
                                    </p:animEffect>
                                    <p:anim calcmode="lin" valueType="num">
                                      <p:cBhvr>
                                        <p:cTn id="12" dur="1000" fill="hold"/>
                                        <p:tgtEl>
                                          <p:spTgt spid="98306">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9830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98306">
                                            <p:txEl>
                                              <p:pRg st="8" end="8"/>
                                            </p:txEl>
                                          </p:spTgt>
                                        </p:tgtEl>
                                        <p:attrNameLst>
                                          <p:attrName>style.visibility</p:attrName>
                                        </p:attrNameLst>
                                      </p:cBhvr>
                                      <p:to>
                                        <p:strVal val="visible"/>
                                      </p:to>
                                    </p:set>
                                    <p:animEffect transition="in" filter="blinds(horizontal)">
                                      <p:cBhvr>
                                        <p:cTn id="18" dur="500"/>
                                        <p:tgtEl>
                                          <p:spTgt spid="98306">
                                            <p:txEl>
                                              <p:pRg st="8" end="8"/>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98306">
                                            <p:txEl>
                                              <p:pRg st="10" end="10"/>
                                            </p:txEl>
                                          </p:spTgt>
                                        </p:tgtEl>
                                        <p:attrNameLst>
                                          <p:attrName>style.visibility</p:attrName>
                                        </p:attrNameLst>
                                      </p:cBhvr>
                                      <p:to>
                                        <p:strVal val="visible"/>
                                      </p:to>
                                    </p:set>
                                    <p:animEffect transition="in" filter="box(in)">
                                      <p:cBhvr>
                                        <p:cTn id="23" dur="500"/>
                                        <p:tgtEl>
                                          <p:spTgt spid="98306">
                                            <p:txEl>
                                              <p:pRg st="10" end="1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98306">
                                            <p:txEl>
                                              <p:pRg st="12" end="12"/>
                                            </p:txEl>
                                          </p:spTgt>
                                        </p:tgtEl>
                                        <p:attrNameLst>
                                          <p:attrName>style.visibility</p:attrName>
                                        </p:attrNameLst>
                                      </p:cBhvr>
                                      <p:to>
                                        <p:strVal val="visible"/>
                                      </p:to>
                                    </p:set>
                                    <p:animEffect transition="in" filter="diamond(in)">
                                      <p:cBhvr>
                                        <p:cTn id="28" dur="2000"/>
                                        <p:tgtEl>
                                          <p:spTgt spid="9830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1F2ED21-2B9B-47EF-B610-BAB7D0B98437}"/>
              </a:ext>
            </a:extLst>
          </p:cNvPr>
          <p:cNvSpPr>
            <a:spLocks noChangeArrowheads="1"/>
          </p:cNvSpPr>
          <p:nvPr/>
        </p:nvSpPr>
        <p:spPr bwMode="auto">
          <a:xfrm>
            <a:off x="533400" y="344488"/>
            <a:ext cx="78486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GB" altLang="en-US" sz="2400" b="1"/>
              <a:t>Analysis of Ferric Oxide</a:t>
            </a:r>
            <a:endParaRPr lang="en-US" altLang="en-US" sz="2400"/>
          </a:p>
          <a:p>
            <a:pPr eaLnBrk="1" hangingPunct="1">
              <a:lnSpc>
                <a:spcPct val="90000"/>
              </a:lnSpc>
            </a:pPr>
            <a:endParaRPr lang="en-GB" altLang="en-US" sz="2400"/>
          </a:p>
          <a:p>
            <a:pPr eaLnBrk="1" hangingPunct="1">
              <a:lnSpc>
                <a:spcPct val="90000"/>
              </a:lnSpc>
            </a:pPr>
            <a:r>
              <a:rPr lang="en-GB" altLang="en-US" sz="2400"/>
              <a:t>Take 25 ml of solution (of filtrate C) and add </a:t>
            </a:r>
          </a:p>
          <a:p>
            <a:pPr eaLnBrk="1" hangingPunct="1">
              <a:lnSpc>
                <a:spcPct val="90000"/>
              </a:lnSpc>
            </a:pPr>
            <a:r>
              <a:rPr lang="en-GB" altLang="en-US" sz="2400"/>
              <a:t>dil NH</a:t>
            </a:r>
            <a:r>
              <a:rPr lang="en-GB" altLang="en-US" sz="2400" baseline="-25000"/>
              <a:t>4</a:t>
            </a:r>
            <a:r>
              <a:rPr lang="en-GB" altLang="en-US" sz="2400"/>
              <a:t>OH (1:6) till turbidity appears.</a:t>
            </a:r>
            <a:endParaRPr lang="en-US" altLang="en-US" sz="2400"/>
          </a:p>
          <a:p>
            <a:pPr eaLnBrk="1" hangingPunct="1">
              <a:lnSpc>
                <a:spcPct val="90000"/>
              </a:lnSpc>
            </a:pPr>
            <a:endParaRPr lang="en-GB" altLang="en-US" sz="2400"/>
          </a:p>
          <a:p>
            <a:pPr eaLnBrk="1" hangingPunct="1">
              <a:lnSpc>
                <a:spcPct val="90000"/>
              </a:lnSpc>
            </a:pPr>
            <a:r>
              <a:rPr lang="en-GB" altLang="en-US" sz="2400"/>
              <a:t>Clear the turbidity with a minimum amount of dil HCl (1:3) and add a few drops in excess to adjust the pH to 1.15.</a:t>
            </a:r>
          </a:p>
          <a:p>
            <a:pPr eaLnBrk="1" hangingPunct="1">
              <a:lnSpc>
                <a:spcPct val="90000"/>
              </a:lnSpc>
            </a:pPr>
            <a:endParaRPr lang="en-GB" altLang="en-US" sz="2400"/>
          </a:p>
          <a:p>
            <a:pPr eaLnBrk="1" hangingPunct="1">
              <a:lnSpc>
                <a:spcPct val="90000"/>
              </a:lnSpc>
            </a:pPr>
            <a:r>
              <a:rPr lang="en-GB" altLang="en-US" sz="2400"/>
              <a:t>Shake well and then, add 100ml of sulphosalicylic acid. Titrate with 0.01 M EDTA solution and calculate the percentage of Fe</a:t>
            </a:r>
            <a:r>
              <a:rPr lang="en-GB" altLang="en-US" sz="2400" baseline="-25000"/>
              <a:t>2</a:t>
            </a:r>
            <a:r>
              <a:rPr lang="en-GB" altLang="en-US" sz="2400"/>
              <a:t>O</a:t>
            </a:r>
            <a:r>
              <a:rPr lang="en-GB" altLang="en-US" sz="2400" baseline="-25000"/>
              <a:t>3</a:t>
            </a:r>
            <a:r>
              <a:rPr lang="en-GB" altLang="en-US" sz="2400"/>
              <a:t>  as bellow:</a:t>
            </a:r>
          </a:p>
          <a:p>
            <a:pPr eaLnBrk="1" hangingPunct="1">
              <a:lnSpc>
                <a:spcPct val="90000"/>
              </a:lnSpc>
            </a:pPr>
            <a:endParaRPr lang="en-US" altLang="en-US" sz="2400"/>
          </a:p>
          <a:p>
            <a:pPr eaLnBrk="1" hangingPunct="1">
              <a:lnSpc>
                <a:spcPct val="90000"/>
              </a:lnSpc>
            </a:pPr>
            <a:r>
              <a:rPr lang="en-GB" altLang="en-US" sz="2400" b="1"/>
              <a:t>Calculations</a:t>
            </a:r>
          </a:p>
          <a:p>
            <a:pPr eaLnBrk="1" hangingPunct="1">
              <a:lnSpc>
                <a:spcPct val="90000"/>
              </a:lnSpc>
            </a:pPr>
            <a:endParaRPr lang="en-US" altLang="en-US" sz="2400"/>
          </a:p>
          <a:p>
            <a:pPr eaLnBrk="1" hangingPunct="1">
              <a:lnSpc>
                <a:spcPct val="90000"/>
              </a:lnSpc>
            </a:pPr>
            <a:r>
              <a:rPr lang="en-GB" altLang="en-US" sz="2400"/>
              <a:t>1ml of 0.01M EDTA		=	0.7985 mg of Fe</a:t>
            </a:r>
            <a:r>
              <a:rPr lang="en-GB" altLang="en-US" sz="2400" baseline="-25000"/>
              <a:t>2</a:t>
            </a:r>
            <a:r>
              <a:rPr lang="en-GB" altLang="en-US" sz="2400"/>
              <a:t>O</a:t>
            </a:r>
            <a:r>
              <a:rPr lang="en-GB" altLang="en-US" sz="2400" baseline="-25000"/>
              <a:t>3</a:t>
            </a:r>
            <a:endParaRPr lang="en-US" altLang="en-US" sz="2400" baseline="-25000"/>
          </a:p>
          <a:p>
            <a:pPr eaLnBrk="1" hangingPunct="1">
              <a:lnSpc>
                <a:spcPct val="90000"/>
              </a:lnSpc>
            </a:pPr>
            <a:r>
              <a:rPr lang="en-GB" altLang="en-US" sz="2400"/>
              <a:t>Percent Iron Oxide (Fe</a:t>
            </a:r>
            <a:r>
              <a:rPr lang="en-GB" altLang="en-US" sz="2400" baseline="-25000"/>
              <a:t>2</a:t>
            </a:r>
            <a:r>
              <a:rPr lang="en-GB" altLang="en-US" sz="2400"/>
              <a:t>O</a:t>
            </a:r>
            <a:r>
              <a:rPr lang="en-GB" altLang="en-US" sz="2400" baseline="-25000"/>
              <a:t>3</a:t>
            </a:r>
            <a:r>
              <a:rPr lang="en-GB" altLang="en-US" sz="2400"/>
              <a:t>)	=	0.7985*V/X</a:t>
            </a:r>
            <a:r>
              <a:rPr lang="en-GB" altLang="en-US" sz="2400" baseline="-25000"/>
              <a:t>0</a:t>
            </a:r>
            <a:endParaRPr lang="en-US" altLang="en-US" sz="2400" baseline="-25000"/>
          </a:p>
          <a:p>
            <a:pPr eaLnBrk="1" hangingPunct="1">
              <a:lnSpc>
                <a:spcPct val="90000"/>
              </a:lnSpc>
            </a:pPr>
            <a:r>
              <a:rPr lang="en-GB" altLang="en-US" sz="2400"/>
              <a:t>Where, V is the volume of EDTA used in titration, and X</a:t>
            </a:r>
            <a:r>
              <a:rPr lang="en-GB" altLang="en-US" sz="2400" baseline="-25000"/>
              <a:t>0</a:t>
            </a:r>
            <a:r>
              <a:rPr lang="en-GB" altLang="en-US" sz="2400"/>
              <a:t> is the initial weight of cement sample in gm.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9330">
                                            <p:txEl>
                                              <p:pRg st="2" end="2"/>
                                            </p:txEl>
                                          </p:spTgt>
                                        </p:tgtEl>
                                        <p:attrNameLst>
                                          <p:attrName>style.visibility</p:attrName>
                                        </p:attrNameLst>
                                      </p:cBhvr>
                                      <p:to>
                                        <p:strVal val="visible"/>
                                      </p:to>
                                    </p:set>
                                    <p:animEffect transition="in" filter="fade">
                                      <p:cBhvr>
                                        <p:cTn id="7" dur="1000"/>
                                        <p:tgtEl>
                                          <p:spTgt spid="99330">
                                            <p:txEl>
                                              <p:pRg st="2" end="2"/>
                                            </p:txEl>
                                          </p:spTgt>
                                        </p:tgtEl>
                                      </p:cBhvr>
                                    </p:animEffect>
                                    <p:anim calcmode="lin" valueType="num">
                                      <p:cBhvr>
                                        <p:cTn id="8" dur="1000" fill="hold"/>
                                        <p:tgtEl>
                                          <p:spTgt spid="9933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9330">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330">
                                            <p:txEl>
                                              <p:pRg st="3" end="3"/>
                                            </p:txEl>
                                          </p:spTgt>
                                        </p:tgtEl>
                                        <p:attrNameLst>
                                          <p:attrName>style.visibility</p:attrName>
                                        </p:attrNameLst>
                                      </p:cBhvr>
                                      <p:to>
                                        <p:strVal val="visible"/>
                                      </p:to>
                                    </p:set>
                                    <p:animEffect transition="in" filter="fade">
                                      <p:cBhvr>
                                        <p:cTn id="12" dur="1000"/>
                                        <p:tgtEl>
                                          <p:spTgt spid="99330">
                                            <p:txEl>
                                              <p:pRg st="3" end="3"/>
                                            </p:txEl>
                                          </p:spTgt>
                                        </p:tgtEl>
                                      </p:cBhvr>
                                    </p:animEffect>
                                    <p:anim calcmode="lin" valueType="num">
                                      <p:cBhvr>
                                        <p:cTn id="13" dur="1000" fill="hold"/>
                                        <p:tgtEl>
                                          <p:spTgt spid="99330">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993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99330">
                                            <p:txEl>
                                              <p:pRg st="5" end="5"/>
                                            </p:txEl>
                                          </p:spTgt>
                                        </p:tgtEl>
                                        <p:attrNameLst>
                                          <p:attrName>style.visibility</p:attrName>
                                        </p:attrNameLst>
                                      </p:cBhvr>
                                      <p:to>
                                        <p:strVal val="visible"/>
                                      </p:to>
                                    </p:set>
                                    <p:animEffect transition="in" filter="box(in)">
                                      <p:cBhvr>
                                        <p:cTn id="19" dur="500"/>
                                        <p:tgtEl>
                                          <p:spTgt spid="99330">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99330">
                                            <p:txEl>
                                              <p:pRg st="7" end="7"/>
                                            </p:txEl>
                                          </p:spTgt>
                                        </p:tgtEl>
                                        <p:attrNameLst>
                                          <p:attrName>style.visibility</p:attrName>
                                        </p:attrNameLst>
                                      </p:cBhvr>
                                      <p:to>
                                        <p:strVal val="visible"/>
                                      </p:to>
                                    </p:set>
                                    <p:animEffect transition="in" filter="blinds(horizontal)">
                                      <p:cBhvr>
                                        <p:cTn id="24" dur="500"/>
                                        <p:tgtEl>
                                          <p:spTgt spid="99330">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9330">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9330">
                                            <p:txEl>
                                              <p:pRg st="11" end="11"/>
                                            </p:txEl>
                                          </p:spTgt>
                                        </p:tgtEl>
                                        <p:attrNameLst>
                                          <p:attrName>style.visibility</p:attrName>
                                        </p:attrNameLst>
                                      </p:cBhvr>
                                      <p:to>
                                        <p:strVal val="visible"/>
                                      </p:to>
                                    </p:set>
                                    <p:anim calcmode="lin" valueType="num">
                                      <p:cBhvr additive="base">
                                        <p:cTn id="33" dur="500" fill="hold"/>
                                        <p:tgtEl>
                                          <p:spTgt spid="99330">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9330">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9330">
                                            <p:txEl>
                                              <p:pRg st="12" end="12"/>
                                            </p:txEl>
                                          </p:spTgt>
                                        </p:tgtEl>
                                        <p:attrNameLst>
                                          <p:attrName>style.visibility</p:attrName>
                                        </p:attrNameLst>
                                      </p:cBhvr>
                                      <p:to>
                                        <p:strVal val="visible"/>
                                      </p:to>
                                    </p:set>
                                    <p:anim calcmode="lin" valueType="num">
                                      <p:cBhvr additive="base">
                                        <p:cTn id="37" dur="500" fill="hold"/>
                                        <p:tgtEl>
                                          <p:spTgt spid="99330">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9330">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9330">
                                            <p:txEl>
                                              <p:pRg st="13" end="13"/>
                                            </p:txEl>
                                          </p:spTgt>
                                        </p:tgtEl>
                                        <p:attrNameLst>
                                          <p:attrName>style.visibility</p:attrName>
                                        </p:attrNameLst>
                                      </p:cBhvr>
                                      <p:to>
                                        <p:strVal val="visible"/>
                                      </p:to>
                                    </p:set>
                                    <p:anim calcmode="lin" valueType="num">
                                      <p:cBhvr additive="base">
                                        <p:cTn id="41" dur="500" fill="hold"/>
                                        <p:tgtEl>
                                          <p:spTgt spid="99330">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933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E79CED13-8678-4EF5-AF0B-D4DCF5DABC52}"/>
              </a:ext>
            </a:extLst>
          </p:cNvPr>
          <p:cNvSpPr>
            <a:spLocks noChangeArrowheads="1"/>
          </p:cNvSpPr>
          <p:nvPr/>
        </p:nvSpPr>
        <p:spPr bwMode="auto">
          <a:xfrm>
            <a:off x="609600" y="474663"/>
            <a:ext cx="7772400" cy="584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marL="66675" indent="4445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zh-CN" sz="2400" b="1" i="1">
                <a:ea typeface="SimSun" panose="02010600030101010101" pitchFamily="2" charset="-122"/>
              </a:rPr>
              <a:t>There aretwo classes of fly ash ;Class F fly ash and Class C fly ash</a:t>
            </a:r>
            <a:r>
              <a:rPr lang="en-US" altLang="zh-CN" sz="2400">
                <a:ea typeface="SimSun" panose="02010600030101010101" pitchFamily="2" charset="-122"/>
              </a:rPr>
              <a:t>. The chief difference between these classes is the amount of calcium, silica, alumina, and iron content in the ash.</a:t>
            </a:r>
            <a:r>
              <a:rPr lang="en-US" altLang="zh-CN" sz="2800">
                <a:ea typeface="SimSun" panose="02010600030101010101" pitchFamily="2" charset="-122"/>
              </a:rPr>
              <a:t> </a:t>
            </a:r>
            <a:endParaRPr lang="en-US" altLang="zh-CN" sz="2400" b="1">
              <a:ea typeface="SimSun" panose="02010600030101010101" pitchFamily="2" charset="-122"/>
            </a:endParaRPr>
          </a:p>
          <a:p>
            <a:pPr eaLnBrk="1" hangingPunct="1"/>
            <a:endParaRPr lang="en-US" altLang="zh-CN" sz="2400" b="1">
              <a:ea typeface="SimSun" panose="02010600030101010101" pitchFamily="2" charset="-122"/>
            </a:endParaRPr>
          </a:p>
          <a:p>
            <a:pPr eaLnBrk="1" hangingPunct="1"/>
            <a:r>
              <a:rPr lang="en-US" altLang="zh-CN" sz="2400" b="1">
                <a:ea typeface="SimSun" panose="02010600030101010101" pitchFamily="2" charset="-122"/>
              </a:rPr>
              <a:t>Class F fly ash</a:t>
            </a:r>
          </a:p>
          <a:p>
            <a:pPr eaLnBrk="1" hangingPunct="1">
              <a:lnSpc>
                <a:spcPct val="60000"/>
              </a:lnSpc>
            </a:pPr>
            <a:endParaRPr lang="en-US" altLang="zh-CN" sz="2400" b="1">
              <a:ea typeface="SimSun" panose="02010600030101010101" pitchFamily="2" charset="-122"/>
            </a:endParaRPr>
          </a:p>
          <a:p>
            <a:pPr eaLnBrk="1" hangingPunct="1"/>
            <a:r>
              <a:rPr lang="en-US" altLang="zh-CN" sz="2400">
                <a:ea typeface="SimSun" panose="02010600030101010101" pitchFamily="2" charset="-122"/>
              </a:rPr>
              <a:t>The burning of harder, older anthracite and bituminous coal typically produces Class F fly ash. </a:t>
            </a:r>
          </a:p>
          <a:p>
            <a:pPr eaLnBrk="1" hangingPunct="1"/>
            <a:endParaRPr lang="en-US" altLang="zh-CN" sz="2400">
              <a:ea typeface="SimSun" panose="02010600030101010101" pitchFamily="2" charset="-122"/>
            </a:endParaRPr>
          </a:p>
          <a:p>
            <a:pPr eaLnBrk="1" hangingPunct="1"/>
            <a:r>
              <a:rPr lang="en-US" altLang="zh-CN" sz="2400">
                <a:ea typeface="SimSun" panose="02010600030101010101" pitchFamily="2" charset="-122"/>
              </a:rPr>
              <a:t>This fly ash is pozzolanic in nature, and contains less than 10% lime (CaO). </a:t>
            </a:r>
          </a:p>
          <a:p>
            <a:pPr eaLnBrk="1" hangingPunct="1"/>
            <a:endParaRPr lang="en-US" altLang="zh-CN" sz="2400">
              <a:ea typeface="SimSun" panose="02010600030101010101" pitchFamily="2" charset="-122"/>
            </a:endParaRPr>
          </a:p>
          <a:p>
            <a:pPr eaLnBrk="1" hangingPunct="1"/>
            <a:r>
              <a:rPr lang="en-US" altLang="zh-CN" sz="2400">
                <a:ea typeface="SimSun" panose="02010600030101010101" pitchFamily="2" charset="-122"/>
              </a:rPr>
              <a:t>Possessing pozzolanic properties, the glassy silica and alumina of Class F fly ash requires a cementing agent, such as Portland cement, quicklime, or hydrated lime, with the presence of water in order to react and produce cementitious compounds.</a:t>
            </a:r>
            <a:endParaRPr lang="en-US" altLang="zh-CN" sz="2400" b="1">
              <a:ea typeface="SimSun" panose="02010600030101010101" pitchFamily="2" charset="-122"/>
            </a:endParaRPr>
          </a:p>
        </p:txBody>
      </p:sp>
      <p:sp>
        <p:nvSpPr>
          <p:cNvPr id="9219" name="Text Box 3">
            <a:extLst>
              <a:ext uri="{FF2B5EF4-FFF2-40B4-BE49-F238E27FC236}">
                <a16:creationId xmlns:a16="http://schemas.microsoft.com/office/drawing/2014/main" id="{A348F87B-C213-4A59-A7F5-669182AE95B0}"/>
              </a:ext>
            </a:extLst>
          </p:cNvPr>
          <p:cNvSpPr txBox="1">
            <a:spLocks noChangeArrowheads="1"/>
          </p:cNvSpPr>
          <p:nvPr/>
        </p:nvSpPr>
        <p:spPr bwMode="auto">
          <a:xfrm>
            <a:off x="7573963" y="6316663"/>
            <a:ext cx="1417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i="1">
                <a:latin typeface="Bookman Old Style" panose="02050604050505020204" pitchFamily="18" charset="0"/>
              </a:rPr>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082">
                                            <p:txEl>
                                              <p:pRg st="2" end="2"/>
                                            </p:txEl>
                                          </p:spTgt>
                                        </p:tgtEl>
                                        <p:attrNameLst>
                                          <p:attrName>style.visibility</p:attrName>
                                        </p:attrNameLst>
                                      </p:cBhvr>
                                      <p:to>
                                        <p:strVal val="visible"/>
                                      </p:to>
                                    </p:set>
                                    <p:animEffect transition="in" filter="box(in)">
                                      <p:cBhvr>
                                        <p:cTn id="7" dur="500"/>
                                        <p:tgtEl>
                                          <p:spTgt spid="17408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74082">
                                            <p:txEl>
                                              <p:pRg st="4" end="4"/>
                                            </p:txEl>
                                          </p:spTgt>
                                        </p:tgtEl>
                                        <p:attrNameLst>
                                          <p:attrName>style.visibility</p:attrName>
                                        </p:attrNameLst>
                                      </p:cBhvr>
                                      <p:to>
                                        <p:strVal val="visible"/>
                                      </p:to>
                                    </p:set>
                                    <p:animEffect transition="in" filter="diamond(in)">
                                      <p:cBhvr>
                                        <p:cTn id="12" dur="2000"/>
                                        <p:tgtEl>
                                          <p:spTgt spid="17408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74082">
                                            <p:txEl>
                                              <p:pRg st="6" end="6"/>
                                            </p:txEl>
                                          </p:spTgt>
                                        </p:tgtEl>
                                        <p:attrNameLst>
                                          <p:attrName>style.visibility</p:attrName>
                                        </p:attrNameLst>
                                      </p:cBhvr>
                                      <p:to>
                                        <p:strVal val="visible"/>
                                      </p:to>
                                    </p:set>
                                    <p:animEffect transition="in" filter="checkerboard(across)">
                                      <p:cBhvr>
                                        <p:cTn id="17" dur="500"/>
                                        <p:tgtEl>
                                          <p:spTgt spid="17408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74082">
                                            <p:txEl>
                                              <p:pRg st="8" end="8"/>
                                            </p:txEl>
                                          </p:spTgt>
                                        </p:tgtEl>
                                        <p:attrNameLst>
                                          <p:attrName>style.visibility</p:attrName>
                                        </p:attrNameLst>
                                      </p:cBhvr>
                                      <p:to>
                                        <p:strVal val="visible"/>
                                      </p:to>
                                    </p:set>
                                    <p:anim calcmode="lin" valueType="num">
                                      <p:cBhvr additive="base">
                                        <p:cTn id="22" dur="500" fill="hold"/>
                                        <p:tgtEl>
                                          <p:spTgt spid="174082">
                                            <p:txEl>
                                              <p:pRg st="8" end="8"/>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408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6EF4AEB5-898C-4EA6-9A18-DF0670CECFE3}"/>
              </a:ext>
            </a:extLst>
          </p:cNvPr>
          <p:cNvSpPr>
            <a:spLocks noChangeArrowheads="1"/>
          </p:cNvSpPr>
          <p:nvPr/>
        </p:nvSpPr>
        <p:spPr bwMode="auto">
          <a:xfrm>
            <a:off x="609600" y="304800"/>
            <a:ext cx="7772400"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GB" altLang="en-US" sz="3200" b="1"/>
              <a:t>Analysis of Al</a:t>
            </a:r>
            <a:r>
              <a:rPr lang="en-GB" altLang="en-US" sz="3200" b="1" baseline="-25000"/>
              <a:t>2</a:t>
            </a:r>
            <a:r>
              <a:rPr lang="en-GB" altLang="en-US" sz="3200" b="1"/>
              <a:t>O</a:t>
            </a:r>
            <a:r>
              <a:rPr lang="en-GB" altLang="en-US" sz="3200" b="1" baseline="-25000"/>
              <a:t>3</a:t>
            </a:r>
            <a:endParaRPr lang="en-US" altLang="en-US" sz="3200" b="1" baseline="-25000"/>
          </a:p>
          <a:p>
            <a:pPr eaLnBrk="1" hangingPunct="1">
              <a:lnSpc>
                <a:spcPct val="90000"/>
              </a:lnSpc>
            </a:pPr>
            <a:endParaRPr lang="en-GB" altLang="en-US" sz="3200"/>
          </a:p>
          <a:p>
            <a:pPr eaLnBrk="1" hangingPunct="1">
              <a:lnSpc>
                <a:spcPct val="90000"/>
              </a:lnSpc>
            </a:pPr>
            <a:r>
              <a:rPr lang="en-GB" altLang="en-US" sz="2400"/>
              <a:t>Take 25 ml of solution (of filtrate C), and first titrate it as above for iron at pH=1.5 with EDTA using sulphosalicylic acid as indicator. </a:t>
            </a:r>
          </a:p>
          <a:p>
            <a:pPr eaLnBrk="1" hangingPunct="1">
              <a:lnSpc>
                <a:spcPct val="90000"/>
              </a:lnSpc>
            </a:pPr>
            <a:endParaRPr lang="en-GB" altLang="en-US" sz="2400"/>
          </a:p>
          <a:p>
            <a:pPr eaLnBrk="1" hangingPunct="1">
              <a:lnSpc>
                <a:spcPct val="90000"/>
              </a:lnSpc>
            </a:pPr>
            <a:r>
              <a:rPr lang="en-GB" altLang="en-US" sz="2400"/>
              <a:t>Add 15 ml standard EDTA solution, 1 ml of phosphoric acid (1:3), 5 ml of sulphuric acid(1:3) and one drop of thymol blue into the titration flask. </a:t>
            </a:r>
          </a:p>
          <a:p>
            <a:pPr eaLnBrk="1" hangingPunct="1">
              <a:lnSpc>
                <a:spcPct val="90000"/>
              </a:lnSpc>
            </a:pPr>
            <a:endParaRPr lang="en-GB" altLang="en-US" sz="2400"/>
          </a:p>
          <a:p>
            <a:pPr eaLnBrk="1" hangingPunct="1">
              <a:lnSpc>
                <a:spcPct val="90000"/>
              </a:lnSpc>
            </a:pPr>
            <a:r>
              <a:rPr lang="en-GB" altLang="en-US" sz="2400"/>
              <a:t>Add ammonium acetate solution by stirring until the colour change from red to yellow. Add 25 ml of ammonium acetate in excess to attain a pH of about 6. </a:t>
            </a:r>
          </a:p>
          <a:p>
            <a:pPr eaLnBrk="1" hangingPunct="1">
              <a:lnSpc>
                <a:spcPct val="90000"/>
              </a:lnSpc>
            </a:pPr>
            <a:endParaRPr lang="en-GB" altLang="en-US" sz="2400"/>
          </a:p>
          <a:p>
            <a:pPr eaLnBrk="1" hangingPunct="1">
              <a:lnSpc>
                <a:spcPct val="90000"/>
              </a:lnSpc>
            </a:pPr>
            <a:r>
              <a:rPr lang="en-GB" altLang="en-US" sz="2400"/>
              <a:t>Heat the solution to boiling for one minute and then, cool. Add 0.5 g solid xylenol orange indicator and bismuth nitrate solution slowly with stirring until the colour of the solution changes from yellow to red.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0354">
                                            <p:txEl>
                                              <p:pRg st="2" end="2"/>
                                            </p:txEl>
                                          </p:spTgt>
                                        </p:tgtEl>
                                        <p:attrNameLst>
                                          <p:attrName>style.visibility</p:attrName>
                                        </p:attrNameLst>
                                      </p:cBhvr>
                                      <p:to>
                                        <p:strVal val="visible"/>
                                      </p:to>
                                    </p:set>
                                    <p:animEffect transition="in" filter="fade">
                                      <p:cBhvr>
                                        <p:cTn id="7" dur="1000"/>
                                        <p:tgtEl>
                                          <p:spTgt spid="100354">
                                            <p:txEl>
                                              <p:pRg st="2" end="2"/>
                                            </p:txEl>
                                          </p:spTgt>
                                        </p:tgtEl>
                                      </p:cBhvr>
                                    </p:animEffect>
                                    <p:anim calcmode="lin" valueType="num">
                                      <p:cBhvr>
                                        <p:cTn id="8" dur="1000" fill="hold"/>
                                        <p:tgtEl>
                                          <p:spTgt spid="10035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03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00354">
                                            <p:txEl>
                                              <p:pRg st="4" end="4"/>
                                            </p:txEl>
                                          </p:spTgt>
                                        </p:tgtEl>
                                        <p:attrNameLst>
                                          <p:attrName>style.visibility</p:attrName>
                                        </p:attrNameLst>
                                      </p:cBhvr>
                                      <p:to>
                                        <p:strVal val="visible"/>
                                      </p:to>
                                    </p:set>
                                    <p:animEffect transition="in" filter="blinds(horizontal)">
                                      <p:cBhvr>
                                        <p:cTn id="14" dur="500"/>
                                        <p:tgtEl>
                                          <p:spTgt spid="100354">
                                            <p:txEl>
                                              <p:pRg st="4" end="4"/>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00354">
                                            <p:txEl>
                                              <p:pRg st="6" end="6"/>
                                            </p:txEl>
                                          </p:spTgt>
                                        </p:tgtEl>
                                        <p:attrNameLst>
                                          <p:attrName>style.visibility</p:attrName>
                                        </p:attrNameLst>
                                      </p:cBhvr>
                                      <p:to>
                                        <p:strVal val="visible"/>
                                      </p:to>
                                    </p:set>
                                    <p:animEffect transition="in" filter="box(in)">
                                      <p:cBhvr>
                                        <p:cTn id="19" dur="500"/>
                                        <p:tgtEl>
                                          <p:spTgt spid="100354">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00354">
                                            <p:txEl>
                                              <p:pRg st="8" end="8"/>
                                            </p:txEl>
                                          </p:spTgt>
                                        </p:tgtEl>
                                        <p:attrNameLst>
                                          <p:attrName>style.visibility</p:attrName>
                                        </p:attrNameLst>
                                      </p:cBhvr>
                                      <p:to>
                                        <p:strVal val="visible"/>
                                      </p:to>
                                    </p:set>
                                    <p:animEffect transition="in" filter="checkerboard(across)">
                                      <p:cBhvr>
                                        <p:cTn id="24" dur="500"/>
                                        <p:tgtEl>
                                          <p:spTgt spid="1003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CD4615D-176D-46AF-BD7C-2E3B8B5539E8}"/>
              </a:ext>
            </a:extLst>
          </p:cNvPr>
          <p:cNvSpPr>
            <a:spLocks noChangeArrowheads="1"/>
          </p:cNvSpPr>
          <p:nvPr/>
        </p:nvSpPr>
        <p:spPr bwMode="auto">
          <a:xfrm>
            <a:off x="457200" y="487363"/>
            <a:ext cx="8001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r>
              <a:rPr lang="en-GB" altLang="en-US" sz="2000" i="1"/>
              <a:t>Analysis of Al</a:t>
            </a:r>
            <a:r>
              <a:rPr lang="en-GB" altLang="en-US" sz="2400" baseline="-25000"/>
              <a:t>2</a:t>
            </a:r>
            <a:r>
              <a:rPr lang="en-GB" altLang="en-US" sz="2000" i="1"/>
              <a:t>O</a:t>
            </a:r>
            <a:r>
              <a:rPr lang="en-GB" altLang="en-US" sz="2400" baseline="-25000"/>
              <a:t>3</a:t>
            </a:r>
            <a:r>
              <a:rPr lang="en-GB" altLang="en-US" sz="2000" i="1"/>
              <a:t> (contd.)</a:t>
            </a:r>
            <a:endParaRPr lang="en-US" altLang="en-US" sz="2000" i="1"/>
          </a:p>
          <a:p>
            <a:pPr eaLnBrk="1" hangingPunct="1"/>
            <a:endParaRPr lang="en-GB" altLang="en-US" sz="2000" i="1"/>
          </a:p>
          <a:p>
            <a:pPr eaLnBrk="1" hangingPunct="1"/>
            <a:r>
              <a:rPr lang="en-GB" altLang="en-US" sz="2400"/>
              <a:t>Add 2 to 3 ml of bismuth nitrate solution in excess and titrate with 0.01M EDTA to a sharp yellow end point.</a:t>
            </a:r>
          </a:p>
          <a:p>
            <a:pPr eaLnBrk="1" hangingPunct="1"/>
            <a:endParaRPr lang="en-US" altLang="en-US" sz="2400"/>
          </a:p>
          <a:p>
            <a:pPr eaLnBrk="1" hangingPunct="1"/>
            <a:r>
              <a:rPr lang="en-GB" altLang="en-US" sz="2400" b="1"/>
              <a:t>Calculations</a:t>
            </a:r>
            <a:endParaRPr lang="en-US" altLang="en-US" sz="2400"/>
          </a:p>
          <a:p>
            <a:pPr eaLnBrk="1" hangingPunct="1"/>
            <a:r>
              <a:rPr lang="en-GB" altLang="en-US" sz="2400"/>
              <a:t>1 ml of 0.01M  EDTA		=	0.05098mg of Al</a:t>
            </a:r>
            <a:r>
              <a:rPr lang="en-GB" altLang="en-US" sz="2400" baseline="-25000"/>
              <a:t>2</a:t>
            </a:r>
            <a:r>
              <a:rPr lang="en-GB" altLang="en-US" sz="2400"/>
              <a:t>O</a:t>
            </a:r>
            <a:r>
              <a:rPr lang="en-GB" altLang="en-US" sz="2400" baseline="-25000"/>
              <a:t>3</a:t>
            </a:r>
            <a:endParaRPr lang="en-US" altLang="en-US" sz="2400" baseline="-25000"/>
          </a:p>
          <a:p>
            <a:pPr eaLnBrk="1" hangingPunct="1"/>
            <a:r>
              <a:rPr lang="en-GB" altLang="en-US" sz="2400"/>
              <a:t>	Percent Al</a:t>
            </a:r>
            <a:r>
              <a:rPr lang="en-GB" altLang="en-US" sz="2400" baseline="-25000"/>
              <a:t>2</a:t>
            </a:r>
            <a:r>
              <a:rPr lang="en-GB" altLang="en-US" sz="2400"/>
              <a:t>O</a:t>
            </a:r>
            <a:r>
              <a:rPr lang="en-GB" altLang="en-US" sz="2400" baseline="-25000"/>
              <a:t>3</a:t>
            </a:r>
            <a:r>
              <a:rPr lang="en-GB" altLang="en-US" sz="2400"/>
              <a:t>		=	0.5098*V/x</a:t>
            </a:r>
            <a:r>
              <a:rPr lang="en-GB" altLang="en-US" sz="2400" baseline="-25000"/>
              <a:t>0</a:t>
            </a:r>
            <a:endParaRPr lang="en-US" altLang="en-US" sz="2400" baseline="-25000"/>
          </a:p>
          <a:p>
            <a:pPr eaLnBrk="1" hangingPunct="1"/>
            <a:r>
              <a:rPr lang="en-GB" altLang="en-US" sz="2400" i="1"/>
              <a:t>where:</a:t>
            </a:r>
            <a:endParaRPr lang="en-US" altLang="en-US" sz="2400" i="1"/>
          </a:p>
          <a:p>
            <a:pPr eaLnBrk="1" hangingPunct="1"/>
            <a:r>
              <a:rPr lang="en-GB" altLang="en-US" sz="2400"/>
              <a:t>X</a:t>
            </a:r>
            <a:r>
              <a:rPr lang="en-GB" altLang="en-US" sz="2400" baseline="-25000"/>
              <a:t>0</a:t>
            </a:r>
            <a:r>
              <a:rPr lang="en-GB" altLang="en-US" sz="2400"/>
              <a:t> =	initial weight of sample taken in gm</a:t>
            </a:r>
            <a:endParaRPr lang="en-US" altLang="en-US" sz="2400"/>
          </a:p>
          <a:p>
            <a:pPr eaLnBrk="1" hangingPunct="1"/>
            <a:r>
              <a:rPr lang="en-GB" altLang="en-US" sz="2400"/>
              <a:t>V =	volume of EDTA used for Alumina in ml</a:t>
            </a:r>
            <a:endParaRPr lang="en-US" altLang="en-US" sz="2400"/>
          </a:p>
          <a:p>
            <a:pPr eaLnBrk="1" hangingPunct="1"/>
            <a:r>
              <a:rPr lang="en-GB" altLang="en-US" sz="2400"/>
              <a:t>V =	V1- V2- V3E</a:t>
            </a:r>
            <a:endParaRPr lang="en-US" altLang="en-US" sz="2400"/>
          </a:p>
          <a:p>
            <a:pPr eaLnBrk="1" hangingPunct="1"/>
            <a:r>
              <a:rPr lang="en-GB" altLang="en-US" sz="2400"/>
              <a:t>V1 =	total volume of EDTA used in the titration in ml</a:t>
            </a:r>
            <a:endParaRPr lang="en-US" altLang="en-US" sz="2400"/>
          </a:p>
          <a:p>
            <a:pPr eaLnBrk="1" hangingPunct="1"/>
            <a:r>
              <a:rPr lang="en-GB" altLang="en-US" sz="2400"/>
              <a:t>V2 =	volume of EDTA used earlier for iron in ml.</a:t>
            </a:r>
            <a:endParaRPr lang="en-US" altLang="en-US" sz="2400"/>
          </a:p>
          <a:p>
            <a:pPr eaLnBrk="1" hangingPunct="1"/>
            <a:r>
              <a:rPr lang="en-GB" altLang="en-US" sz="2400"/>
              <a:t>V3 =	total volume of bismuth nitrate solution used in ml, and    E   =	equivalence of 1 ml of bismuth nitrate solution.</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1378">
                                            <p:txEl>
                                              <p:pRg st="4" end="4"/>
                                            </p:txEl>
                                          </p:spTgt>
                                        </p:tgtEl>
                                        <p:attrNameLst>
                                          <p:attrName>style.visibility</p:attrName>
                                        </p:attrNameLst>
                                      </p:cBhvr>
                                      <p:to>
                                        <p:strVal val="visible"/>
                                      </p:to>
                                    </p:set>
                                    <p:animEffect transition="in" filter="diamond(in)">
                                      <p:cBhvr>
                                        <p:cTn id="7" dur="2000"/>
                                        <p:tgtEl>
                                          <p:spTgt spid="101378">
                                            <p:txEl>
                                              <p:pRg st="4" end="4"/>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01378">
                                            <p:txEl>
                                              <p:pRg st="5" end="5"/>
                                            </p:txEl>
                                          </p:spTgt>
                                        </p:tgtEl>
                                        <p:attrNameLst>
                                          <p:attrName>style.visibility</p:attrName>
                                        </p:attrNameLst>
                                      </p:cBhvr>
                                      <p:to>
                                        <p:strVal val="visible"/>
                                      </p:to>
                                    </p:set>
                                    <p:animEffect transition="in" filter="diamond(in)">
                                      <p:cBhvr>
                                        <p:cTn id="10" dur="2000"/>
                                        <p:tgtEl>
                                          <p:spTgt spid="101378">
                                            <p:txEl>
                                              <p:pRg st="5" end="5"/>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01378">
                                            <p:txEl>
                                              <p:pRg st="6" end="6"/>
                                            </p:txEl>
                                          </p:spTgt>
                                        </p:tgtEl>
                                        <p:attrNameLst>
                                          <p:attrName>style.visibility</p:attrName>
                                        </p:attrNameLst>
                                      </p:cBhvr>
                                      <p:to>
                                        <p:strVal val="visible"/>
                                      </p:to>
                                    </p:set>
                                    <p:animEffect transition="in" filter="diamond(in)">
                                      <p:cBhvr>
                                        <p:cTn id="13" dur="2000"/>
                                        <p:tgtEl>
                                          <p:spTgt spid="101378">
                                            <p:txEl>
                                              <p:pRg st="6" end="6"/>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01378">
                                            <p:txEl>
                                              <p:pRg st="7" end="7"/>
                                            </p:txEl>
                                          </p:spTgt>
                                        </p:tgtEl>
                                        <p:attrNameLst>
                                          <p:attrName>style.visibility</p:attrName>
                                        </p:attrNameLst>
                                      </p:cBhvr>
                                      <p:to>
                                        <p:strVal val="visible"/>
                                      </p:to>
                                    </p:set>
                                    <p:animEffect transition="in" filter="diamond(in)">
                                      <p:cBhvr>
                                        <p:cTn id="16" dur="2000"/>
                                        <p:tgtEl>
                                          <p:spTgt spid="101378">
                                            <p:txEl>
                                              <p:pRg st="7" end="7"/>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101378">
                                            <p:txEl>
                                              <p:pRg st="8" end="8"/>
                                            </p:txEl>
                                          </p:spTgt>
                                        </p:tgtEl>
                                        <p:attrNameLst>
                                          <p:attrName>style.visibility</p:attrName>
                                        </p:attrNameLst>
                                      </p:cBhvr>
                                      <p:to>
                                        <p:strVal val="visible"/>
                                      </p:to>
                                    </p:set>
                                    <p:animEffect transition="in" filter="diamond(in)">
                                      <p:cBhvr>
                                        <p:cTn id="19" dur="2000"/>
                                        <p:tgtEl>
                                          <p:spTgt spid="101378">
                                            <p:txEl>
                                              <p:pRg st="8" end="8"/>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101378">
                                            <p:txEl>
                                              <p:pRg st="9" end="9"/>
                                            </p:txEl>
                                          </p:spTgt>
                                        </p:tgtEl>
                                        <p:attrNameLst>
                                          <p:attrName>style.visibility</p:attrName>
                                        </p:attrNameLst>
                                      </p:cBhvr>
                                      <p:to>
                                        <p:strVal val="visible"/>
                                      </p:to>
                                    </p:set>
                                    <p:animEffect transition="in" filter="diamond(in)">
                                      <p:cBhvr>
                                        <p:cTn id="22" dur="2000"/>
                                        <p:tgtEl>
                                          <p:spTgt spid="101378">
                                            <p:txEl>
                                              <p:pRg st="9" end="9"/>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101378">
                                            <p:txEl>
                                              <p:pRg st="10" end="10"/>
                                            </p:txEl>
                                          </p:spTgt>
                                        </p:tgtEl>
                                        <p:attrNameLst>
                                          <p:attrName>style.visibility</p:attrName>
                                        </p:attrNameLst>
                                      </p:cBhvr>
                                      <p:to>
                                        <p:strVal val="visible"/>
                                      </p:to>
                                    </p:set>
                                    <p:animEffect transition="in" filter="diamond(in)">
                                      <p:cBhvr>
                                        <p:cTn id="25" dur="2000"/>
                                        <p:tgtEl>
                                          <p:spTgt spid="101378">
                                            <p:txEl>
                                              <p:pRg st="10" end="10"/>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101378">
                                            <p:txEl>
                                              <p:pRg st="11" end="11"/>
                                            </p:txEl>
                                          </p:spTgt>
                                        </p:tgtEl>
                                        <p:attrNameLst>
                                          <p:attrName>style.visibility</p:attrName>
                                        </p:attrNameLst>
                                      </p:cBhvr>
                                      <p:to>
                                        <p:strVal val="visible"/>
                                      </p:to>
                                    </p:set>
                                    <p:animEffect transition="in" filter="diamond(in)">
                                      <p:cBhvr>
                                        <p:cTn id="28" dur="2000"/>
                                        <p:tgtEl>
                                          <p:spTgt spid="101378">
                                            <p:txEl>
                                              <p:pRg st="11" end="11"/>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101378">
                                            <p:txEl>
                                              <p:pRg st="12" end="12"/>
                                            </p:txEl>
                                          </p:spTgt>
                                        </p:tgtEl>
                                        <p:attrNameLst>
                                          <p:attrName>style.visibility</p:attrName>
                                        </p:attrNameLst>
                                      </p:cBhvr>
                                      <p:to>
                                        <p:strVal val="visible"/>
                                      </p:to>
                                    </p:set>
                                    <p:animEffect transition="in" filter="diamond(in)">
                                      <p:cBhvr>
                                        <p:cTn id="31" dur="2000"/>
                                        <p:tgtEl>
                                          <p:spTgt spid="101378">
                                            <p:txEl>
                                              <p:pRg st="12" end="12"/>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101378">
                                            <p:txEl>
                                              <p:pRg st="13" end="13"/>
                                            </p:txEl>
                                          </p:spTgt>
                                        </p:tgtEl>
                                        <p:attrNameLst>
                                          <p:attrName>style.visibility</p:attrName>
                                        </p:attrNameLst>
                                      </p:cBhvr>
                                      <p:to>
                                        <p:strVal val="visible"/>
                                      </p:to>
                                    </p:set>
                                    <p:animEffect transition="in" filter="diamond(in)">
                                      <p:cBhvr>
                                        <p:cTn id="34" dur="2000"/>
                                        <p:tgtEl>
                                          <p:spTgt spid="10137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3DD3C865-2614-44BD-9D40-29D48364EB01}"/>
              </a:ext>
            </a:extLst>
          </p:cNvPr>
          <p:cNvSpPr>
            <a:spLocks noChangeArrowheads="1"/>
          </p:cNvSpPr>
          <p:nvPr/>
        </p:nvSpPr>
        <p:spPr bwMode="auto">
          <a:xfrm>
            <a:off x="685800" y="542925"/>
            <a:ext cx="80010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120000"/>
              </a:lnSpc>
            </a:pPr>
            <a:r>
              <a:rPr lang="en-GB" altLang="en-US" sz="2000" i="1"/>
              <a:t>Analysis of Al</a:t>
            </a:r>
            <a:r>
              <a:rPr lang="en-GB" altLang="en-US" sz="2000" i="1" baseline="-25000"/>
              <a:t>2</a:t>
            </a:r>
            <a:r>
              <a:rPr lang="en-GB" altLang="en-US" sz="2000" i="1"/>
              <a:t>O</a:t>
            </a:r>
            <a:r>
              <a:rPr lang="en-GB" altLang="en-US" sz="2000" i="1" baseline="-25000"/>
              <a:t>3</a:t>
            </a:r>
            <a:r>
              <a:rPr lang="en-GB" altLang="en-US" sz="2000" i="1"/>
              <a:t> (contd.)</a:t>
            </a:r>
            <a:endParaRPr lang="en-US" altLang="en-US" sz="2000" i="1"/>
          </a:p>
          <a:p>
            <a:pPr eaLnBrk="1" hangingPunct="1">
              <a:lnSpc>
                <a:spcPct val="20000"/>
              </a:lnSpc>
            </a:pPr>
            <a:endParaRPr lang="en-GB" altLang="en-US" sz="2000" i="1"/>
          </a:p>
          <a:p>
            <a:pPr eaLnBrk="1" hangingPunct="1"/>
            <a:r>
              <a:rPr lang="en-GB" altLang="en-US" sz="2400"/>
              <a:t>Equivalence of bismuth nitrate solution is obtained as follows:</a:t>
            </a:r>
            <a:endParaRPr lang="en-US" altLang="en-US" sz="2400"/>
          </a:p>
          <a:p>
            <a:pPr eaLnBrk="1" hangingPunct="1"/>
            <a:endParaRPr lang="en-GB" altLang="en-US" sz="2400"/>
          </a:p>
          <a:p>
            <a:pPr eaLnBrk="1" hangingPunct="1"/>
            <a:r>
              <a:rPr lang="en-GB" altLang="en-US" sz="2400"/>
              <a:t>Take 100 ml of bismuth nitrate solution to a 500 ml flask and dilute with about 100ml distilled water.  </a:t>
            </a:r>
          </a:p>
          <a:p>
            <a:pPr eaLnBrk="1" hangingPunct="1"/>
            <a:endParaRPr lang="en-GB" altLang="en-US" sz="2400"/>
          </a:p>
          <a:p>
            <a:pPr eaLnBrk="1" hangingPunct="1"/>
            <a:r>
              <a:rPr lang="en-GB" altLang="en-US" sz="2400"/>
              <a:t>Add few drop of thymol blue solution and ammonium acetate solution until the colour changes from red to yellow.  </a:t>
            </a:r>
          </a:p>
          <a:p>
            <a:pPr eaLnBrk="1" hangingPunct="1"/>
            <a:endParaRPr lang="en-GB" altLang="en-US" sz="2400"/>
          </a:p>
          <a:p>
            <a:pPr eaLnBrk="1" hangingPunct="1"/>
            <a:r>
              <a:rPr lang="en-GB" altLang="en-US" sz="2400"/>
              <a:t>Add 0.05 g of xylenol orange indicator and titrate with 0.01 M EDTA until the colour changes from red to yellow.  </a:t>
            </a:r>
          </a:p>
          <a:p>
            <a:pPr eaLnBrk="1" hangingPunct="1"/>
            <a:endParaRPr lang="en-GB" altLang="en-US" sz="2400"/>
          </a:p>
          <a:p>
            <a:pPr eaLnBrk="1" hangingPunct="1"/>
            <a:r>
              <a:rPr lang="en-GB" altLang="en-US" sz="2400"/>
              <a:t>The equivalence E (ml of 0.01M EDTA) of 1 ml of bismuth nitrate solution is calculated as :</a:t>
            </a:r>
            <a:endParaRPr lang="en-US" altLang="en-US" sz="2400"/>
          </a:p>
          <a:p>
            <a:pPr eaLnBrk="1" hangingPunct="1"/>
            <a:endParaRPr lang="en-GB" altLang="en-US" sz="2400"/>
          </a:p>
          <a:p>
            <a:pPr eaLnBrk="1" hangingPunct="1"/>
            <a:r>
              <a:rPr lang="en-GB" altLang="en-US" sz="2400"/>
              <a:t>E= V4/100  </a:t>
            </a:r>
            <a:r>
              <a:rPr lang="en-GB" altLang="en-US" sz="2400" i="1"/>
              <a:t>where V4= volume of EDTA solution in ml.</a:t>
            </a:r>
            <a:endParaRPr lang="en-US" altLang="en-US" sz="24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02">
                                            <p:txEl>
                                              <p:pRg st="4" end="4"/>
                                            </p:txEl>
                                          </p:spTgt>
                                        </p:tgtEl>
                                        <p:attrNameLst>
                                          <p:attrName>style.visibility</p:attrName>
                                        </p:attrNameLst>
                                      </p:cBhvr>
                                      <p:to>
                                        <p:strVal val="visible"/>
                                      </p:to>
                                    </p:set>
                                    <p:animEffect transition="in" filter="blinds(horizontal)">
                                      <p:cBhvr>
                                        <p:cTn id="7" dur="500"/>
                                        <p:tgtEl>
                                          <p:spTgt spid="102402">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402">
                                            <p:txEl>
                                              <p:pRg st="6" end="6"/>
                                            </p:txEl>
                                          </p:spTgt>
                                        </p:tgtEl>
                                        <p:attrNameLst>
                                          <p:attrName>style.visibility</p:attrName>
                                        </p:attrNameLst>
                                      </p:cBhvr>
                                      <p:to>
                                        <p:strVal val="visible"/>
                                      </p:to>
                                    </p:set>
                                    <p:animEffect transition="in" filter="box(in)">
                                      <p:cBhvr>
                                        <p:cTn id="12" dur="500"/>
                                        <p:tgtEl>
                                          <p:spTgt spid="102402">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2402">
                                            <p:txEl>
                                              <p:pRg st="8" end="8"/>
                                            </p:txEl>
                                          </p:spTgt>
                                        </p:tgtEl>
                                        <p:attrNameLst>
                                          <p:attrName>style.visibility</p:attrName>
                                        </p:attrNameLst>
                                      </p:cBhvr>
                                      <p:to>
                                        <p:strVal val="visible"/>
                                      </p:to>
                                    </p:set>
                                    <p:animEffect transition="in" filter="checkerboard(across)">
                                      <p:cBhvr>
                                        <p:cTn id="17" dur="500"/>
                                        <p:tgtEl>
                                          <p:spTgt spid="102402">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02402">
                                            <p:txEl>
                                              <p:pRg st="10" end="10"/>
                                            </p:txEl>
                                          </p:spTgt>
                                        </p:tgtEl>
                                        <p:attrNameLst>
                                          <p:attrName>style.visibility</p:attrName>
                                        </p:attrNameLst>
                                      </p:cBhvr>
                                      <p:to>
                                        <p:strVal val="visible"/>
                                      </p:to>
                                    </p:set>
                                    <p:animEffect transition="in" filter="diamond(in)">
                                      <p:cBhvr>
                                        <p:cTn id="22" dur="2000"/>
                                        <p:tgtEl>
                                          <p:spTgt spid="102402">
                                            <p:txEl>
                                              <p:pRg st="10" end="1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2402">
                                            <p:txEl>
                                              <p:pRg st="12" end="12"/>
                                            </p:txEl>
                                          </p:spTgt>
                                        </p:tgtEl>
                                        <p:attrNameLst>
                                          <p:attrName>style.visibility</p:attrName>
                                        </p:attrNameLst>
                                      </p:cBhvr>
                                      <p:to>
                                        <p:strVal val="visible"/>
                                      </p:to>
                                    </p:set>
                                    <p:anim calcmode="lin" valueType="num">
                                      <p:cBhvr additive="base">
                                        <p:cTn id="27" dur="500" fill="hold"/>
                                        <p:tgtEl>
                                          <p:spTgt spid="102402">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0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B0D914C7-1CAD-4F17-8539-E2085965B8A3}"/>
              </a:ext>
            </a:extLst>
          </p:cNvPr>
          <p:cNvSpPr>
            <a:spLocks noChangeArrowheads="1"/>
          </p:cNvSpPr>
          <p:nvPr/>
        </p:nvSpPr>
        <p:spPr bwMode="auto">
          <a:xfrm>
            <a:off x="381000" y="415925"/>
            <a:ext cx="83820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10000"/>
              </a:lnSpc>
            </a:pPr>
            <a:r>
              <a:rPr lang="en-GB" altLang="en-US" sz="3200" b="1"/>
              <a:t>Analysis of CaO </a:t>
            </a:r>
            <a:endParaRPr lang="en-US" altLang="en-US" sz="3200"/>
          </a:p>
          <a:p>
            <a:pPr eaLnBrk="1" hangingPunct="1">
              <a:lnSpc>
                <a:spcPct val="110000"/>
              </a:lnSpc>
            </a:pPr>
            <a:endParaRPr lang="en-GB" altLang="en-US" sz="3200"/>
          </a:p>
          <a:p>
            <a:pPr eaLnBrk="1" hangingPunct="1">
              <a:lnSpc>
                <a:spcPct val="110000"/>
              </a:lnSpc>
            </a:pPr>
            <a:r>
              <a:rPr lang="en-GB" altLang="en-US" sz="2400"/>
              <a:t>Take 10 ml of silica free acid solution of the sample (filtrate C), </a:t>
            </a:r>
          </a:p>
          <a:p>
            <a:pPr eaLnBrk="1" hangingPunct="1">
              <a:lnSpc>
                <a:spcPct val="110000"/>
              </a:lnSpc>
            </a:pPr>
            <a:r>
              <a:rPr lang="en-GB" altLang="en-US" sz="2400"/>
              <a:t>in a 250 ml conical flask.</a:t>
            </a:r>
            <a:endParaRPr lang="en-US" altLang="en-US" sz="2400"/>
          </a:p>
          <a:p>
            <a:pPr eaLnBrk="1" hangingPunct="1">
              <a:lnSpc>
                <a:spcPct val="110000"/>
              </a:lnSpc>
            </a:pPr>
            <a:endParaRPr lang="en-GB" altLang="en-US" sz="2400"/>
          </a:p>
          <a:p>
            <a:pPr eaLnBrk="1" hangingPunct="1">
              <a:lnSpc>
                <a:spcPct val="110000"/>
              </a:lnSpc>
            </a:pPr>
            <a:r>
              <a:rPr lang="en-GB" altLang="en-US" sz="2400"/>
              <a:t>Add 5 ml of 1:1 glycerol with constant stirring and then, add 5 ml of diethylamine.</a:t>
            </a:r>
            <a:endParaRPr lang="en-US" altLang="en-US" sz="2400"/>
          </a:p>
          <a:p>
            <a:pPr eaLnBrk="1" hangingPunct="1">
              <a:lnSpc>
                <a:spcPct val="110000"/>
              </a:lnSpc>
            </a:pPr>
            <a:endParaRPr lang="en-GB" altLang="en-US" sz="2400"/>
          </a:p>
          <a:p>
            <a:pPr eaLnBrk="1" hangingPunct="1">
              <a:lnSpc>
                <a:spcPct val="110000"/>
              </a:lnSpc>
            </a:pPr>
            <a:r>
              <a:rPr lang="en-GB" altLang="en-US" sz="2400"/>
              <a:t>To this, add 10ml of NaOH-4N solution and shake well to adjust pH about 12 (to highly alkaline range).</a:t>
            </a:r>
            <a:endParaRPr lang="en-US" altLang="en-US" sz="2400"/>
          </a:p>
          <a:p>
            <a:pPr eaLnBrk="1" hangingPunct="1">
              <a:lnSpc>
                <a:spcPct val="110000"/>
              </a:lnSpc>
            </a:pPr>
            <a:endParaRPr lang="en-GB" altLang="en-US" sz="2400"/>
          </a:p>
          <a:p>
            <a:pPr eaLnBrk="1" hangingPunct="1">
              <a:lnSpc>
                <a:spcPct val="110000"/>
              </a:lnSpc>
            </a:pPr>
            <a:r>
              <a:rPr lang="en-GB" altLang="en-US" sz="2400"/>
              <a:t>Add about 50 ml of distilled water and 50 mg of solid Patton-Reeder’s indicator. Titrate with 0.01M EDTA solution to a sharp change in colour from wine red to clear blue.</a:t>
            </a:r>
            <a:endParaRPr lang="en-GB"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26">
                                            <p:txEl>
                                              <p:pRg st="2" end="2"/>
                                            </p:txEl>
                                          </p:spTgt>
                                        </p:tgtEl>
                                        <p:attrNameLst>
                                          <p:attrName>style.visibility</p:attrName>
                                        </p:attrNameLst>
                                      </p:cBhvr>
                                      <p:to>
                                        <p:strVal val="visible"/>
                                      </p:to>
                                    </p:set>
                                    <p:animEffect transition="in" filter="blinds(horizontal)">
                                      <p:cBhvr>
                                        <p:cTn id="7" dur="500"/>
                                        <p:tgtEl>
                                          <p:spTgt spid="10342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3426">
                                            <p:txEl>
                                              <p:pRg st="3" end="3"/>
                                            </p:txEl>
                                          </p:spTgt>
                                        </p:tgtEl>
                                        <p:attrNameLst>
                                          <p:attrName>style.visibility</p:attrName>
                                        </p:attrNameLst>
                                      </p:cBhvr>
                                      <p:to>
                                        <p:strVal val="visible"/>
                                      </p:to>
                                    </p:set>
                                    <p:animEffect transition="in" filter="blinds(horizontal)">
                                      <p:cBhvr>
                                        <p:cTn id="10" dur="500"/>
                                        <p:tgtEl>
                                          <p:spTgt spid="103426">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103426">
                                            <p:txEl>
                                              <p:pRg st="5" end="5"/>
                                            </p:txEl>
                                          </p:spTgt>
                                        </p:tgtEl>
                                        <p:attrNameLst>
                                          <p:attrName>style.visibility</p:attrName>
                                        </p:attrNameLst>
                                      </p:cBhvr>
                                      <p:to>
                                        <p:strVal val="visible"/>
                                      </p:to>
                                    </p:set>
                                    <p:animEffect transition="in" filter="barn(inHorizontal)">
                                      <p:cBhvr>
                                        <p:cTn id="15" dur="500"/>
                                        <p:tgtEl>
                                          <p:spTgt spid="103426">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103426">
                                            <p:txEl>
                                              <p:pRg st="7" end="7"/>
                                            </p:txEl>
                                          </p:spTgt>
                                        </p:tgtEl>
                                        <p:attrNameLst>
                                          <p:attrName>style.visibility</p:attrName>
                                        </p:attrNameLst>
                                      </p:cBhvr>
                                      <p:to>
                                        <p:strVal val="visible"/>
                                      </p:to>
                                    </p:set>
                                    <p:animEffect transition="in" filter="diamond(in)">
                                      <p:cBhvr>
                                        <p:cTn id="20" dur="2000"/>
                                        <p:tgtEl>
                                          <p:spTgt spid="103426">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3426">
                                            <p:txEl>
                                              <p:pRg st="9" end="9"/>
                                            </p:txEl>
                                          </p:spTgt>
                                        </p:tgtEl>
                                        <p:attrNameLst>
                                          <p:attrName>style.visibility</p:attrName>
                                        </p:attrNameLst>
                                      </p:cBhvr>
                                      <p:to>
                                        <p:strVal val="visible"/>
                                      </p:to>
                                    </p:set>
                                    <p:anim calcmode="lin" valueType="num">
                                      <p:cBhvr additive="base">
                                        <p:cTn id="25" dur="500" fill="hold"/>
                                        <p:tgtEl>
                                          <p:spTgt spid="103426">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42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770DCC90-3FD1-4E04-A334-081697FD83F2}"/>
              </a:ext>
            </a:extLst>
          </p:cNvPr>
          <p:cNvSpPr>
            <a:spLocks noChangeArrowheads="1"/>
          </p:cNvSpPr>
          <p:nvPr/>
        </p:nvSpPr>
        <p:spPr bwMode="auto">
          <a:xfrm>
            <a:off x="1066800" y="457200"/>
            <a:ext cx="70866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90000"/>
              </a:lnSpc>
            </a:pPr>
            <a:r>
              <a:rPr lang="en-GB" altLang="en-US" sz="2000" b="1" i="1"/>
              <a:t>Analysis of CaO (contd.) </a:t>
            </a:r>
            <a:endParaRPr lang="en-US" altLang="en-US" sz="2000" i="1"/>
          </a:p>
          <a:p>
            <a:pPr eaLnBrk="1" hangingPunct="1">
              <a:lnSpc>
                <a:spcPct val="90000"/>
              </a:lnSpc>
            </a:pPr>
            <a:r>
              <a:rPr lang="en-GB" altLang="en-US" sz="2400" b="1"/>
              <a:t>Calculations</a:t>
            </a:r>
            <a:endParaRPr lang="en-US" altLang="en-US" sz="2400"/>
          </a:p>
          <a:p>
            <a:pPr eaLnBrk="1" hangingPunct="1">
              <a:lnSpc>
                <a:spcPct val="90000"/>
              </a:lnSpc>
            </a:pPr>
            <a:r>
              <a:rPr lang="en-GB" altLang="en-US" sz="2400"/>
              <a:t>1ml of 0.01mEDTA	=	0.5608 mg 0f CaO</a:t>
            </a:r>
            <a:endParaRPr lang="en-US" altLang="en-US" sz="2400"/>
          </a:p>
          <a:p>
            <a:pPr eaLnBrk="1" hangingPunct="1">
              <a:lnSpc>
                <a:spcPct val="90000"/>
              </a:lnSpc>
            </a:pPr>
            <a:endParaRPr lang="en-GB" altLang="en-US" sz="2400"/>
          </a:p>
          <a:p>
            <a:pPr eaLnBrk="1" hangingPunct="1">
              <a:lnSpc>
                <a:spcPct val="90000"/>
              </a:lnSpc>
            </a:pPr>
            <a:r>
              <a:rPr lang="en-GB" altLang="en-US" sz="2400"/>
              <a:t>Percent CaO		=	0.05608*25*V/X</a:t>
            </a:r>
            <a:r>
              <a:rPr lang="en-GB" altLang="en-US" sz="2400" baseline="-25000"/>
              <a:t>0</a:t>
            </a:r>
            <a:endParaRPr lang="en-US" altLang="en-US" sz="2400" baseline="-25000"/>
          </a:p>
          <a:p>
            <a:pPr eaLnBrk="1" hangingPunct="1">
              <a:lnSpc>
                <a:spcPct val="90000"/>
              </a:lnSpc>
            </a:pPr>
            <a:r>
              <a:rPr lang="en-GB" altLang="en-US" sz="2400" i="1"/>
              <a:t>where:</a:t>
            </a:r>
            <a:endParaRPr lang="en-US" altLang="en-US" sz="2400" i="1"/>
          </a:p>
          <a:p>
            <a:pPr eaLnBrk="1" hangingPunct="1">
              <a:lnSpc>
                <a:spcPct val="90000"/>
              </a:lnSpc>
            </a:pPr>
            <a:r>
              <a:rPr lang="en-GB" altLang="en-US" sz="2400"/>
              <a:t>	V =	volume of EDTA used in ml, and’</a:t>
            </a:r>
            <a:endParaRPr lang="en-US" altLang="en-US" sz="2400"/>
          </a:p>
          <a:p>
            <a:pPr eaLnBrk="1" hangingPunct="1">
              <a:lnSpc>
                <a:spcPct val="90000"/>
              </a:lnSpc>
            </a:pPr>
            <a:r>
              <a:rPr lang="en-GB" altLang="en-US" sz="2400"/>
              <a:t>	X</a:t>
            </a:r>
            <a:r>
              <a:rPr lang="en-GB" altLang="en-US" sz="2400" baseline="-25000"/>
              <a:t>0</a:t>
            </a:r>
            <a:r>
              <a:rPr lang="en-GB" altLang="en-US" sz="2400"/>
              <a:t> =	initial weight of sample taken in gm</a:t>
            </a:r>
            <a:endParaRPr lang="en-US" altLang="en-US" sz="2400"/>
          </a:p>
          <a:p>
            <a:pPr eaLnBrk="1" hangingPunct="1">
              <a:lnSpc>
                <a:spcPct val="90000"/>
              </a:lnSpc>
            </a:pPr>
            <a:endParaRPr lang="en-GB" altLang="en-US" sz="2400"/>
          </a:p>
          <a:p>
            <a:pPr eaLnBrk="1" hangingPunct="1">
              <a:lnSpc>
                <a:spcPct val="90000"/>
              </a:lnSpc>
            </a:pPr>
            <a:r>
              <a:rPr lang="en-GB" altLang="en-US" sz="2400" i="1"/>
              <a:t>In presence of high magnese (Mn</a:t>
            </a:r>
            <a:r>
              <a:rPr lang="en-GB" altLang="en-US" sz="2400" baseline="-25000"/>
              <a:t>2</a:t>
            </a:r>
            <a:r>
              <a:rPr lang="en-GB" altLang="en-US" sz="2400" i="1"/>
              <a:t>O</a:t>
            </a:r>
            <a:r>
              <a:rPr lang="en-GB" altLang="en-US" sz="2400" baseline="-25000"/>
              <a:t>3</a:t>
            </a:r>
            <a:r>
              <a:rPr lang="en-GB" altLang="en-US" sz="2400" i="1"/>
              <a:t>), which interferes with the estimation of CaO, the above procedure is slightly modified as below:</a:t>
            </a:r>
            <a:endParaRPr lang="en-US" altLang="en-US" sz="2400" i="1"/>
          </a:p>
          <a:p>
            <a:pPr eaLnBrk="1" hangingPunct="1">
              <a:lnSpc>
                <a:spcPct val="90000"/>
              </a:lnSpc>
            </a:pPr>
            <a:endParaRPr lang="en-GB" altLang="en-US" sz="2400"/>
          </a:p>
          <a:p>
            <a:pPr eaLnBrk="1" hangingPunct="1">
              <a:lnSpc>
                <a:spcPct val="90000"/>
              </a:lnSpc>
            </a:pPr>
            <a:r>
              <a:rPr lang="en-GB" altLang="en-US" sz="2400"/>
              <a:t>Take 10ml silica free solution of the sample (filtrate C)</a:t>
            </a:r>
          </a:p>
          <a:p>
            <a:pPr eaLnBrk="1" hangingPunct="1">
              <a:lnSpc>
                <a:spcPct val="90000"/>
              </a:lnSpc>
            </a:pPr>
            <a:r>
              <a:rPr lang="en-GB" altLang="en-US" sz="2400"/>
              <a:t>in a 250ml conical flask.  </a:t>
            </a:r>
          </a:p>
          <a:p>
            <a:pPr eaLnBrk="1" hangingPunct="1">
              <a:lnSpc>
                <a:spcPct val="90000"/>
              </a:lnSpc>
            </a:pPr>
            <a:endParaRPr lang="en-GB" altLang="en-US" sz="2400"/>
          </a:p>
          <a:p>
            <a:pPr eaLnBrk="1" hangingPunct="1">
              <a:lnSpc>
                <a:spcPct val="90000"/>
              </a:lnSpc>
            </a:pPr>
            <a:r>
              <a:rPr lang="en-GB" altLang="en-US" sz="2400"/>
              <a:t>Add 2-3 drop nitric (HNO</a:t>
            </a:r>
            <a:r>
              <a:rPr lang="en-GB" altLang="en-US" sz="2400" baseline="-25000"/>
              <a:t>3</a:t>
            </a:r>
            <a:r>
              <a:rPr lang="en-GB" altLang="en-US" sz="2400"/>
              <a:t>) acid followed by 50 mg </a:t>
            </a:r>
          </a:p>
          <a:p>
            <a:pPr eaLnBrk="1" hangingPunct="1">
              <a:lnSpc>
                <a:spcPct val="90000"/>
              </a:lnSpc>
            </a:pPr>
            <a:r>
              <a:rPr lang="en-GB" altLang="en-US" sz="2400"/>
              <a:t>of potassium periodate.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4450">
                                            <p:txEl>
                                              <p:pRg st="2" end="2"/>
                                            </p:txEl>
                                          </p:spTgt>
                                        </p:tgtEl>
                                        <p:attrNameLst>
                                          <p:attrName>style.visibility</p:attrName>
                                        </p:attrNameLst>
                                      </p:cBhvr>
                                      <p:to>
                                        <p:strVal val="visible"/>
                                      </p:to>
                                    </p:set>
                                    <p:animEffect transition="in" filter="blinds(horizontal)">
                                      <p:cBhvr>
                                        <p:cTn id="7" dur="500"/>
                                        <p:tgtEl>
                                          <p:spTgt spid="104450">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4450">
                                            <p:txEl>
                                              <p:pRg st="4" end="4"/>
                                            </p:txEl>
                                          </p:spTgt>
                                        </p:tgtEl>
                                        <p:attrNameLst>
                                          <p:attrName>style.visibility</p:attrName>
                                        </p:attrNameLst>
                                      </p:cBhvr>
                                      <p:to>
                                        <p:strVal val="visible"/>
                                      </p:to>
                                    </p:set>
                                    <p:animEffect transition="in" filter="blinds(horizontal)">
                                      <p:cBhvr>
                                        <p:cTn id="10" dur="500"/>
                                        <p:tgtEl>
                                          <p:spTgt spid="104450">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4450">
                                            <p:txEl>
                                              <p:pRg st="5" end="5"/>
                                            </p:txEl>
                                          </p:spTgt>
                                        </p:tgtEl>
                                        <p:attrNameLst>
                                          <p:attrName>style.visibility</p:attrName>
                                        </p:attrNameLst>
                                      </p:cBhvr>
                                      <p:to>
                                        <p:strVal val="visible"/>
                                      </p:to>
                                    </p:set>
                                    <p:animEffect transition="in" filter="blinds(horizontal)">
                                      <p:cBhvr>
                                        <p:cTn id="13" dur="500"/>
                                        <p:tgtEl>
                                          <p:spTgt spid="104450">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4450">
                                            <p:txEl>
                                              <p:pRg st="6" end="6"/>
                                            </p:txEl>
                                          </p:spTgt>
                                        </p:tgtEl>
                                        <p:attrNameLst>
                                          <p:attrName>style.visibility</p:attrName>
                                        </p:attrNameLst>
                                      </p:cBhvr>
                                      <p:to>
                                        <p:strVal val="visible"/>
                                      </p:to>
                                    </p:set>
                                    <p:animEffect transition="in" filter="blinds(horizontal)">
                                      <p:cBhvr>
                                        <p:cTn id="16" dur="500"/>
                                        <p:tgtEl>
                                          <p:spTgt spid="104450">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04450">
                                            <p:txEl>
                                              <p:pRg st="7" end="7"/>
                                            </p:txEl>
                                          </p:spTgt>
                                        </p:tgtEl>
                                        <p:attrNameLst>
                                          <p:attrName>style.visibility</p:attrName>
                                        </p:attrNameLst>
                                      </p:cBhvr>
                                      <p:to>
                                        <p:strVal val="visible"/>
                                      </p:to>
                                    </p:set>
                                    <p:animEffect transition="in" filter="blinds(horizontal)">
                                      <p:cBhvr>
                                        <p:cTn id="19" dur="500"/>
                                        <p:tgtEl>
                                          <p:spTgt spid="104450">
                                            <p:txEl>
                                              <p:pRg st="7" end="7"/>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104450">
                                            <p:txEl>
                                              <p:pRg st="9" end="9"/>
                                            </p:txEl>
                                          </p:spTgt>
                                        </p:tgtEl>
                                        <p:attrNameLst>
                                          <p:attrName>style.visibility</p:attrName>
                                        </p:attrNameLst>
                                      </p:cBhvr>
                                      <p:to>
                                        <p:strVal val="visible"/>
                                      </p:to>
                                    </p:set>
                                    <p:animEffect transition="in" filter="box(in)">
                                      <p:cBhvr>
                                        <p:cTn id="24" dur="500"/>
                                        <p:tgtEl>
                                          <p:spTgt spid="104450">
                                            <p:txEl>
                                              <p:pRg st="9" end="9"/>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104450">
                                            <p:txEl>
                                              <p:pRg st="11" end="11"/>
                                            </p:txEl>
                                          </p:spTgt>
                                        </p:tgtEl>
                                        <p:attrNameLst>
                                          <p:attrName>style.visibility</p:attrName>
                                        </p:attrNameLst>
                                      </p:cBhvr>
                                      <p:to>
                                        <p:strVal val="visible"/>
                                      </p:to>
                                    </p:set>
                                    <p:animEffect transition="in" filter="diamond(in)">
                                      <p:cBhvr>
                                        <p:cTn id="29" dur="2000"/>
                                        <p:tgtEl>
                                          <p:spTgt spid="104450">
                                            <p:txEl>
                                              <p:pRg st="11" end="11"/>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104450">
                                            <p:txEl>
                                              <p:pRg st="12" end="12"/>
                                            </p:txEl>
                                          </p:spTgt>
                                        </p:tgtEl>
                                        <p:attrNameLst>
                                          <p:attrName>style.visibility</p:attrName>
                                        </p:attrNameLst>
                                      </p:cBhvr>
                                      <p:to>
                                        <p:strVal val="visible"/>
                                      </p:to>
                                    </p:set>
                                    <p:animEffect transition="in" filter="diamond(in)">
                                      <p:cBhvr>
                                        <p:cTn id="32" dur="2000"/>
                                        <p:tgtEl>
                                          <p:spTgt spid="104450">
                                            <p:txEl>
                                              <p:pRg st="12" end="1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4450">
                                            <p:txEl>
                                              <p:pRg st="14" end="14"/>
                                            </p:txEl>
                                          </p:spTgt>
                                        </p:tgtEl>
                                        <p:attrNameLst>
                                          <p:attrName>style.visibility</p:attrName>
                                        </p:attrNameLst>
                                      </p:cBhvr>
                                      <p:to>
                                        <p:strVal val="visible"/>
                                      </p:to>
                                    </p:set>
                                    <p:anim calcmode="lin" valueType="num">
                                      <p:cBhvr additive="base">
                                        <p:cTn id="37" dur="500" fill="hold"/>
                                        <p:tgtEl>
                                          <p:spTgt spid="104450">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450">
                                            <p:txEl>
                                              <p:pRg st="14" end="1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4450">
                                            <p:txEl>
                                              <p:pRg st="15" end="15"/>
                                            </p:txEl>
                                          </p:spTgt>
                                        </p:tgtEl>
                                        <p:attrNameLst>
                                          <p:attrName>style.visibility</p:attrName>
                                        </p:attrNameLst>
                                      </p:cBhvr>
                                      <p:to>
                                        <p:strVal val="visible"/>
                                      </p:to>
                                    </p:set>
                                    <p:anim calcmode="lin" valueType="num">
                                      <p:cBhvr additive="base">
                                        <p:cTn id="41" dur="500" fill="hold"/>
                                        <p:tgtEl>
                                          <p:spTgt spid="104450">
                                            <p:txEl>
                                              <p:pRg st="15" end="1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4450">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84669160-FEB0-424D-BF65-697F0197F906}"/>
              </a:ext>
            </a:extLst>
          </p:cNvPr>
          <p:cNvSpPr>
            <a:spLocks noChangeArrowheads="1"/>
          </p:cNvSpPr>
          <p:nvPr/>
        </p:nvSpPr>
        <p:spPr bwMode="auto">
          <a:xfrm>
            <a:off x="381000" y="304800"/>
            <a:ext cx="75438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r>
              <a:rPr lang="en-GB" altLang="en-US" sz="2000" b="1" i="1"/>
              <a:t>Analysis of CaO: Calculations (contd.) </a:t>
            </a:r>
            <a:endParaRPr lang="en-US" altLang="en-US" sz="2000" i="1"/>
          </a:p>
          <a:p>
            <a:pPr eaLnBrk="1" hangingPunct="1"/>
            <a:r>
              <a:rPr lang="en-GB" altLang="en-US" sz="2400"/>
              <a:t>Keep the flask on water bath till a pink colour develops.  </a:t>
            </a:r>
          </a:p>
          <a:p>
            <a:pPr eaLnBrk="1" hangingPunct="1"/>
            <a:endParaRPr lang="en-GB" altLang="en-US" sz="2400"/>
          </a:p>
          <a:p>
            <a:pPr eaLnBrk="1" hangingPunct="1"/>
            <a:r>
              <a:rPr lang="en-GB" altLang="en-US" sz="2400"/>
              <a:t>Shake and allow to cool to room temperature.  </a:t>
            </a:r>
          </a:p>
          <a:p>
            <a:pPr eaLnBrk="1" hangingPunct="1"/>
            <a:endParaRPr lang="en-GB" altLang="en-US" sz="2400"/>
          </a:p>
          <a:p>
            <a:pPr eaLnBrk="1" hangingPunct="1"/>
            <a:r>
              <a:rPr lang="en-GB" altLang="en-US" sz="2400"/>
              <a:t>Add 5 ml of 1:1 glycerol with constant stirring and then, 5 ml of diethylamine.  </a:t>
            </a:r>
          </a:p>
          <a:p>
            <a:pPr eaLnBrk="1" hangingPunct="1"/>
            <a:endParaRPr lang="en-GB" altLang="en-US" sz="2400"/>
          </a:p>
          <a:p>
            <a:pPr eaLnBrk="1" hangingPunct="1"/>
            <a:r>
              <a:rPr lang="en-GB" altLang="en-US" sz="2400"/>
              <a:t>Add 3-4 pellets of NaOH and shake well to adjust the pH  to 12 or slightly more.  </a:t>
            </a:r>
          </a:p>
          <a:p>
            <a:pPr eaLnBrk="1" hangingPunct="1"/>
            <a:endParaRPr lang="en-GB" altLang="en-US" sz="2400"/>
          </a:p>
          <a:p>
            <a:pPr eaLnBrk="1" hangingPunct="1"/>
            <a:r>
              <a:rPr lang="en-GB" altLang="en-US" sz="2400"/>
              <a:t>Add 50 ml of distilled water and 100 mg of solid Patton- Reeder’s indicator.  </a:t>
            </a:r>
          </a:p>
          <a:p>
            <a:pPr eaLnBrk="1" hangingPunct="1"/>
            <a:endParaRPr lang="en-GB" altLang="en-US" sz="2400"/>
          </a:p>
          <a:p>
            <a:pPr eaLnBrk="1" hangingPunct="1"/>
            <a:r>
              <a:rPr lang="en-GB" altLang="en-US" sz="2400"/>
              <a:t>Titrate with 0.01 M EDTA solution to a sharp change in colour from violet to blue and calculate percent CaO as similar to the above.</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5474">
                                            <p:txEl>
                                              <p:pRg st="3" end="3"/>
                                            </p:txEl>
                                          </p:spTgt>
                                        </p:tgtEl>
                                        <p:attrNameLst>
                                          <p:attrName>style.visibility</p:attrName>
                                        </p:attrNameLst>
                                      </p:cBhvr>
                                      <p:to>
                                        <p:strVal val="visible"/>
                                      </p:to>
                                    </p:set>
                                    <p:animEffect transition="in" filter="fade">
                                      <p:cBhvr>
                                        <p:cTn id="7" dur="1000"/>
                                        <p:tgtEl>
                                          <p:spTgt spid="105474">
                                            <p:txEl>
                                              <p:pRg st="3" end="3"/>
                                            </p:txEl>
                                          </p:spTgt>
                                        </p:tgtEl>
                                      </p:cBhvr>
                                    </p:animEffect>
                                    <p:anim calcmode="lin" valueType="num">
                                      <p:cBhvr>
                                        <p:cTn id="8" dur="1000" fill="hold"/>
                                        <p:tgtEl>
                                          <p:spTgt spid="10547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054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05474">
                                            <p:txEl>
                                              <p:pRg st="5" end="5"/>
                                            </p:txEl>
                                          </p:spTgt>
                                        </p:tgtEl>
                                        <p:attrNameLst>
                                          <p:attrName>style.visibility</p:attrName>
                                        </p:attrNameLst>
                                      </p:cBhvr>
                                      <p:to>
                                        <p:strVal val="visible"/>
                                      </p:to>
                                    </p:set>
                                    <p:animEffect transition="in" filter="blinds(horizontal)">
                                      <p:cBhvr>
                                        <p:cTn id="14" dur="500"/>
                                        <p:tgtEl>
                                          <p:spTgt spid="105474">
                                            <p:txEl>
                                              <p:pRg st="5" end="5"/>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05474">
                                            <p:txEl>
                                              <p:pRg st="7" end="7"/>
                                            </p:txEl>
                                          </p:spTgt>
                                        </p:tgtEl>
                                        <p:attrNameLst>
                                          <p:attrName>style.visibility</p:attrName>
                                        </p:attrNameLst>
                                      </p:cBhvr>
                                      <p:to>
                                        <p:strVal val="visible"/>
                                      </p:to>
                                    </p:set>
                                    <p:animEffect transition="in" filter="box(in)">
                                      <p:cBhvr>
                                        <p:cTn id="19" dur="500"/>
                                        <p:tgtEl>
                                          <p:spTgt spid="105474">
                                            <p:txEl>
                                              <p:pRg st="7" end="7"/>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105474">
                                            <p:txEl>
                                              <p:pRg st="9" end="9"/>
                                            </p:txEl>
                                          </p:spTgt>
                                        </p:tgtEl>
                                        <p:attrNameLst>
                                          <p:attrName>style.visibility</p:attrName>
                                        </p:attrNameLst>
                                      </p:cBhvr>
                                      <p:to>
                                        <p:strVal val="visible"/>
                                      </p:to>
                                    </p:set>
                                    <p:animEffect transition="in" filter="box(in)">
                                      <p:cBhvr>
                                        <p:cTn id="24" dur="500"/>
                                        <p:tgtEl>
                                          <p:spTgt spid="105474">
                                            <p:txEl>
                                              <p:pRg st="9" end="9"/>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105474">
                                            <p:txEl>
                                              <p:pRg st="11" end="11"/>
                                            </p:txEl>
                                          </p:spTgt>
                                        </p:tgtEl>
                                        <p:attrNameLst>
                                          <p:attrName>style.visibility</p:attrName>
                                        </p:attrNameLst>
                                      </p:cBhvr>
                                      <p:to>
                                        <p:strVal val="visible"/>
                                      </p:to>
                                    </p:set>
                                    <p:animEffect transition="in" filter="diamond(in)">
                                      <p:cBhvr>
                                        <p:cTn id="29" dur="2000"/>
                                        <p:tgtEl>
                                          <p:spTgt spid="10547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a:extLst>
              <a:ext uri="{FF2B5EF4-FFF2-40B4-BE49-F238E27FC236}">
                <a16:creationId xmlns:a16="http://schemas.microsoft.com/office/drawing/2014/main" id="{ED343D12-1569-4C7E-8A27-1B55C2443E0F}"/>
              </a:ext>
            </a:extLst>
          </p:cNvPr>
          <p:cNvSpPr>
            <a:spLocks noChangeArrowheads="1"/>
          </p:cNvSpPr>
          <p:nvPr/>
        </p:nvSpPr>
        <p:spPr bwMode="auto">
          <a:xfrm>
            <a:off x="1219200" y="533400"/>
            <a:ext cx="7391400"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a:t>Requirements for ordinary Portland cement</a:t>
            </a:r>
          </a:p>
          <a:p>
            <a:pPr eaLnBrk="1" hangingPunct="1">
              <a:lnSpc>
                <a:spcPct val="70000"/>
              </a:lnSpc>
            </a:pPr>
            <a:endParaRPr lang="en-US" altLang="en-US" sz="2800"/>
          </a:p>
          <a:p>
            <a:pPr eaLnBrk="1" hangingPunct="1">
              <a:lnSpc>
                <a:spcPct val="70000"/>
              </a:lnSpc>
            </a:pPr>
            <a:r>
              <a:rPr lang="en-US" altLang="en-US" sz="2800" b="1"/>
              <a:t>acid soluble </a:t>
            </a:r>
          </a:p>
          <a:p>
            <a:pPr eaLnBrk="1" hangingPunct="1">
              <a:lnSpc>
                <a:spcPct val="70000"/>
              </a:lnSpc>
            </a:pPr>
            <a:r>
              <a:rPr lang="en-US" altLang="en-US" sz="2800" b="1"/>
              <a:t>silica 	</a:t>
            </a:r>
            <a:r>
              <a:rPr lang="en-US" altLang="en-US" sz="2800"/>
              <a:t>		21.32 %	(19-25%)</a:t>
            </a:r>
          </a:p>
          <a:p>
            <a:pPr eaLnBrk="1" hangingPunct="1"/>
            <a:endParaRPr lang="en-US" altLang="en-US" sz="2800"/>
          </a:p>
          <a:p>
            <a:pPr eaLnBrk="1" hangingPunct="1"/>
            <a:r>
              <a:rPr lang="en-US" altLang="en-US" sz="2800"/>
              <a:t>CaO 			63.36 %, 	(60-67%)</a:t>
            </a:r>
          </a:p>
          <a:p>
            <a:pPr eaLnBrk="1" hangingPunct="1"/>
            <a:endParaRPr lang="en-US" altLang="en-US" sz="2800"/>
          </a:p>
          <a:p>
            <a:pPr eaLnBrk="1" hangingPunct="1"/>
            <a:r>
              <a:rPr lang="en-US" altLang="en-US" sz="2800"/>
              <a:t>MgO 			4.20 %, 	(0.5-5% )</a:t>
            </a:r>
          </a:p>
          <a:p>
            <a:pPr eaLnBrk="1" hangingPunct="1"/>
            <a:endParaRPr lang="en-US" altLang="en-US" sz="2800"/>
          </a:p>
          <a:p>
            <a:pPr eaLnBrk="1" hangingPunct="1"/>
            <a:r>
              <a:rPr lang="en-US" altLang="en-US" sz="2800"/>
              <a:t>A</a:t>
            </a:r>
            <a:r>
              <a:rPr lang="en-US" altLang="en-US" sz="2800" baseline="-25000"/>
              <a:t>l2</a:t>
            </a:r>
            <a:r>
              <a:rPr lang="en-US" altLang="en-US" sz="2800"/>
              <a:t>O</a:t>
            </a:r>
            <a:r>
              <a:rPr lang="en-US" altLang="en-US" sz="2800" baseline="-25000"/>
              <a:t>3</a:t>
            </a:r>
            <a:r>
              <a:rPr lang="en-US" altLang="en-US" sz="2800"/>
              <a:t>			5.65 %	(3-8%)</a:t>
            </a:r>
          </a:p>
          <a:p>
            <a:pPr eaLnBrk="1" hangingPunct="1"/>
            <a:endParaRPr lang="en-US" altLang="en-US" sz="2800"/>
          </a:p>
          <a:p>
            <a:pPr eaLnBrk="1" hangingPunct="1"/>
            <a:r>
              <a:rPr lang="en-US" altLang="en-US" sz="2800"/>
              <a:t>Fe</a:t>
            </a:r>
            <a:r>
              <a:rPr lang="en-US" altLang="en-US" sz="2800" baseline="-25000"/>
              <a:t>2</a:t>
            </a:r>
            <a:r>
              <a:rPr lang="en-US" altLang="en-US" sz="2800"/>
              <a:t>O</a:t>
            </a:r>
            <a:r>
              <a:rPr lang="en-US" altLang="en-US" sz="2800" baseline="-25000"/>
              <a:t>3 </a:t>
            </a:r>
            <a:r>
              <a:rPr lang="en-US" altLang="en-US" sz="2800"/>
              <a:t>		2.23 %	(0.3-6%)</a:t>
            </a:r>
          </a:p>
          <a:p>
            <a:pPr eaLnBrk="1" hangingPunct="1"/>
            <a:endParaRPr lang="en-US" altLang="en-US" sz="2800"/>
          </a:p>
          <a:p>
            <a:pPr eaLnBrk="1" hangingPunct="1"/>
            <a:r>
              <a:rPr lang="en-US" altLang="en-US" sz="2800"/>
              <a:t>SO</a:t>
            </a:r>
            <a:r>
              <a:rPr lang="en-US" altLang="en-US" sz="2800" baseline="-25000"/>
              <a:t>3 </a:t>
            </a:r>
            <a:r>
              <a:rPr lang="en-US" altLang="en-US" sz="2800"/>
              <a:t>			1.61 % 	(1-3%)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diamond(in)">
                                      <p:cBhvr>
                                        <p:cTn id="7" dur="20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a:extLst>
              <a:ext uri="{FF2B5EF4-FFF2-40B4-BE49-F238E27FC236}">
                <a16:creationId xmlns:a16="http://schemas.microsoft.com/office/drawing/2014/main" id="{3878DD6E-B63B-4271-A1E1-08DE4ABCA2A0}"/>
              </a:ext>
            </a:extLst>
          </p:cNvPr>
          <p:cNvSpPr>
            <a:spLocks noChangeArrowheads="1"/>
          </p:cNvSpPr>
          <p:nvPr/>
        </p:nvSpPr>
        <p:spPr bwMode="auto">
          <a:xfrm>
            <a:off x="2514600" y="361950"/>
            <a:ext cx="449262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US" altLang="en-US" sz="3200" b="1"/>
              <a:t>Loss on ignition</a:t>
            </a:r>
          </a:p>
          <a:p>
            <a:pPr eaLnBrk="1" hangingPunct="1">
              <a:lnSpc>
                <a:spcPct val="90000"/>
              </a:lnSpc>
            </a:pPr>
            <a:r>
              <a:rPr lang="en-US" altLang="en-US" sz="2800"/>
              <a:t>				Max</a:t>
            </a:r>
          </a:p>
          <a:p>
            <a:pPr eaLnBrk="1" hangingPunct="1">
              <a:lnSpc>
                <a:spcPct val="90000"/>
              </a:lnSpc>
            </a:pPr>
            <a:r>
              <a:rPr lang="en-US" altLang="en-US" sz="2800"/>
              <a:t>GRADE  33 		5%</a:t>
            </a:r>
          </a:p>
          <a:p>
            <a:pPr eaLnBrk="1" hangingPunct="1">
              <a:lnSpc>
                <a:spcPct val="90000"/>
              </a:lnSpc>
            </a:pPr>
            <a:endParaRPr lang="en-US" altLang="en-US" sz="2800"/>
          </a:p>
          <a:p>
            <a:pPr eaLnBrk="1" hangingPunct="1">
              <a:lnSpc>
                <a:spcPct val="90000"/>
              </a:lnSpc>
            </a:pPr>
            <a:r>
              <a:rPr lang="en-US" altLang="en-US" sz="2800"/>
              <a:t>GRADE   43 		5%</a:t>
            </a:r>
          </a:p>
          <a:p>
            <a:pPr eaLnBrk="1" hangingPunct="1">
              <a:lnSpc>
                <a:spcPct val="90000"/>
              </a:lnSpc>
            </a:pPr>
            <a:endParaRPr lang="en-US" altLang="en-US" sz="2800"/>
          </a:p>
          <a:p>
            <a:pPr eaLnBrk="1" hangingPunct="1">
              <a:lnSpc>
                <a:spcPct val="90000"/>
              </a:lnSpc>
            </a:pPr>
            <a:r>
              <a:rPr lang="en-US" altLang="en-US" sz="2800"/>
              <a:t>GRADE   53 		1%</a:t>
            </a:r>
          </a:p>
          <a:p>
            <a:pPr eaLnBrk="1" hangingPunct="1">
              <a:lnSpc>
                <a:spcPct val="90000"/>
              </a:lnSpc>
            </a:pPr>
            <a:endParaRPr lang="en-US" altLang="en-US" sz="2800"/>
          </a:p>
          <a:p>
            <a:pPr eaLnBrk="1" hangingPunct="1">
              <a:lnSpc>
                <a:spcPct val="90000"/>
              </a:lnSpc>
            </a:pPr>
            <a:r>
              <a:rPr lang="en-US" altLang="en-US" sz="3200" b="1"/>
              <a:t>Insoluble residue</a:t>
            </a:r>
          </a:p>
          <a:p>
            <a:pPr eaLnBrk="1" hangingPunct="1">
              <a:lnSpc>
                <a:spcPct val="90000"/>
              </a:lnSpc>
            </a:pPr>
            <a:r>
              <a:rPr lang="en-US" altLang="en-US" sz="2800"/>
              <a:t>				Max</a:t>
            </a:r>
          </a:p>
          <a:p>
            <a:pPr eaLnBrk="1" hangingPunct="1">
              <a:lnSpc>
                <a:spcPct val="90000"/>
              </a:lnSpc>
            </a:pPr>
            <a:r>
              <a:rPr lang="en-US" altLang="en-US" sz="2800"/>
              <a:t>GRADE  33		4%</a:t>
            </a:r>
          </a:p>
          <a:p>
            <a:pPr eaLnBrk="1" hangingPunct="1">
              <a:lnSpc>
                <a:spcPct val="90000"/>
              </a:lnSpc>
            </a:pPr>
            <a:endParaRPr lang="en-US" altLang="en-US" sz="2800"/>
          </a:p>
          <a:p>
            <a:pPr eaLnBrk="1" hangingPunct="1">
              <a:lnSpc>
                <a:spcPct val="90000"/>
              </a:lnSpc>
            </a:pPr>
            <a:r>
              <a:rPr lang="en-US" altLang="en-US" sz="2800"/>
              <a:t>GRADE  43 		2%</a:t>
            </a:r>
          </a:p>
          <a:p>
            <a:pPr eaLnBrk="1" hangingPunct="1">
              <a:lnSpc>
                <a:spcPct val="90000"/>
              </a:lnSpc>
            </a:pPr>
            <a:endParaRPr lang="en-US" altLang="en-US" sz="2800"/>
          </a:p>
          <a:p>
            <a:pPr eaLnBrk="1" hangingPunct="1">
              <a:lnSpc>
                <a:spcPct val="90000"/>
              </a:lnSpc>
            </a:pPr>
            <a:r>
              <a:rPr lang="en-US" altLang="en-US" sz="2800"/>
              <a:t>GRADE  53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diamond(out)">
                                      <p:cBhvr>
                                        <p:cTn id="7" dur="20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a:extLst>
              <a:ext uri="{FF2B5EF4-FFF2-40B4-BE49-F238E27FC236}">
                <a16:creationId xmlns:a16="http://schemas.microsoft.com/office/drawing/2014/main" id="{815D9F8C-F6D0-4689-B253-0BDF8B585273}"/>
              </a:ext>
            </a:extLst>
          </p:cNvPr>
          <p:cNvSpPr>
            <a:spLocks noChangeArrowheads="1"/>
          </p:cNvSpPr>
          <p:nvPr/>
        </p:nvSpPr>
        <p:spPr bwMode="auto">
          <a:xfrm>
            <a:off x="685800" y="430213"/>
            <a:ext cx="80772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GB" altLang="en-US" sz="2800" b="1" i="1"/>
              <a:t>Examination of Cement by</a:t>
            </a:r>
            <a:r>
              <a:rPr lang="en-GB" altLang="en-US" sz="3200" b="1"/>
              <a:t> </a:t>
            </a:r>
          </a:p>
          <a:p>
            <a:pPr eaLnBrk="1" hangingPunct="1">
              <a:lnSpc>
                <a:spcPct val="90000"/>
              </a:lnSpc>
            </a:pPr>
            <a:r>
              <a:rPr lang="en-GB" altLang="en-US" sz="3200" b="1"/>
              <a:t>X-Ray Diffraction Technique</a:t>
            </a:r>
            <a:endParaRPr lang="en-US" altLang="en-US" sz="3200"/>
          </a:p>
          <a:p>
            <a:pPr eaLnBrk="1" hangingPunct="1"/>
            <a:endParaRPr lang="en-GB" altLang="en-US" sz="2400"/>
          </a:p>
          <a:p>
            <a:pPr algn="just" eaLnBrk="1" hangingPunct="1"/>
            <a:r>
              <a:rPr lang="en-GB" altLang="en-US" sz="2400"/>
              <a:t>As is well known, cement is made by mixing together calcareous and argillaceous materials at high temperature and its properties depend on various phase compositions of clinker and on the structure of individual crystal phases.  </a:t>
            </a:r>
          </a:p>
          <a:p>
            <a:pPr algn="just" eaLnBrk="1" hangingPunct="1"/>
            <a:endParaRPr lang="en-GB" altLang="en-US" sz="2400"/>
          </a:p>
          <a:p>
            <a:pPr algn="just" eaLnBrk="1" hangingPunct="1"/>
            <a:r>
              <a:rPr lang="en-GB" altLang="en-US" sz="2400"/>
              <a:t>Cement has, thus, an unique structural/phase characteristics and any changes in its structure clearly reveals the alteration of its quality.  </a:t>
            </a:r>
          </a:p>
          <a:p>
            <a:pPr algn="just" eaLnBrk="1" hangingPunct="1"/>
            <a:endParaRPr lang="en-GB" altLang="en-US" sz="2400"/>
          </a:p>
          <a:p>
            <a:pPr algn="just" eaLnBrk="1" hangingPunct="1"/>
            <a:r>
              <a:rPr lang="en-GB" altLang="en-US" sz="2400"/>
              <a:t>Keeping in view, x-ray diffraction technique- ‘a tool of structure determination’ can be used in forensic context to analyse the quality of cement sample.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0180">
                                            <p:txEl>
                                              <p:pRg st="3" end="3"/>
                                            </p:txEl>
                                          </p:spTgt>
                                        </p:tgtEl>
                                        <p:attrNameLst>
                                          <p:attrName>style.visibility</p:attrName>
                                        </p:attrNameLst>
                                      </p:cBhvr>
                                      <p:to>
                                        <p:strVal val="visible"/>
                                      </p:to>
                                    </p:set>
                                    <p:animEffect transition="in" filter="box(in)">
                                      <p:cBhvr>
                                        <p:cTn id="7" dur="500"/>
                                        <p:tgtEl>
                                          <p:spTgt spid="50180">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0180">
                                            <p:txEl>
                                              <p:pRg st="5" end="5"/>
                                            </p:txEl>
                                          </p:spTgt>
                                        </p:tgtEl>
                                        <p:attrNameLst>
                                          <p:attrName>style.visibility</p:attrName>
                                        </p:attrNameLst>
                                      </p:cBhvr>
                                      <p:to>
                                        <p:strVal val="visible"/>
                                      </p:to>
                                    </p:set>
                                    <p:animEffect transition="in" filter="checkerboard(across)">
                                      <p:cBhvr>
                                        <p:cTn id="12" dur="500"/>
                                        <p:tgtEl>
                                          <p:spTgt spid="50180">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0180">
                                            <p:txEl>
                                              <p:pRg st="7" end="7"/>
                                            </p:txEl>
                                          </p:spTgt>
                                        </p:tgtEl>
                                        <p:attrNameLst>
                                          <p:attrName>style.visibility</p:attrName>
                                        </p:attrNameLst>
                                      </p:cBhvr>
                                      <p:to>
                                        <p:strVal val="visible"/>
                                      </p:to>
                                    </p:set>
                                    <p:anim calcmode="lin" valueType="num">
                                      <p:cBhvr additive="base">
                                        <p:cTn id="17" dur="500" fill="hold"/>
                                        <p:tgtEl>
                                          <p:spTgt spid="50180">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018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8808398-1056-47FF-94E4-160077653971}"/>
              </a:ext>
            </a:extLst>
          </p:cNvPr>
          <p:cNvSpPr>
            <a:spLocks noChangeArrowheads="1"/>
          </p:cNvSpPr>
          <p:nvPr/>
        </p:nvSpPr>
        <p:spPr bwMode="auto">
          <a:xfrm>
            <a:off x="533400" y="479425"/>
            <a:ext cx="83058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90000"/>
              </a:lnSpc>
            </a:pPr>
            <a:r>
              <a:rPr lang="en-GB" altLang="en-US" sz="2000" b="1" i="1"/>
              <a:t>X-Ray Diffraction Technique (contd.)</a:t>
            </a:r>
            <a:endParaRPr lang="en-US" altLang="en-US" sz="2000" i="1"/>
          </a:p>
          <a:p>
            <a:pPr eaLnBrk="1" hangingPunct="1">
              <a:lnSpc>
                <a:spcPct val="90000"/>
              </a:lnSpc>
            </a:pPr>
            <a:endParaRPr lang="en-GB" altLang="en-US" sz="1600" i="1"/>
          </a:p>
          <a:p>
            <a:pPr eaLnBrk="1" hangingPunct="1">
              <a:lnSpc>
                <a:spcPct val="90000"/>
              </a:lnSpc>
            </a:pPr>
            <a:r>
              <a:rPr lang="en-GB" altLang="en-US" sz="2400"/>
              <a:t>In some cases, </a:t>
            </a:r>
          </a:p>
          <a:p>
            <a:pPr eaLnBrk="1" hangingPunct="1">
              <a:lnSpc>
                <a:spcPct val="90000"/>
              </a:lnSpc>
            </a:pPr>
            <a:endParaRPr lang="en-US" altLang="en-US" sz="2400"/>
          </a:p>
          <a:p>
            <a:pPr eaLnBrk="1" hangingPunct="1">
              <a:lnSpc>
                <a:spcPct val="90000"/>
              </a:lnSpc>
              <a:buFontTx/>
              <a:buChar char="-"/>
            </a:pPr>
            <a:r>
              <a:rPr lang="en-GB" altLang="en-US" sz="2400"/>
              <a:t>when a specific or two more adulterants are blended in such way that the values of the basic constituents remain within the limits of prescribed in the specifications, conventional physical and chemical methods are not of much help; </a:t>
            </a:r>
          </a:p>
          <a:p>
            <a:pPr eaLnBrk="1" hangingPunct="1">
              <a:lnSpc>
                <a:spcPct val="90000"/>
              </a:lnSpc>
            </a:pPr>
            <a:endParaRPr lang="en-GB" altLang="en-US" sz="2400" i="1"/>
          </a:p>
          <a:p>
            <a:pPr eaLnBrk="1" hangingPunct="1">
              <a:lnSpc>
                <a:spcPct val="90000"/>
              </a:lnSpc>
            </a:pPr>
            <a:r>
              <a:rPr lang="en-GB" altLang="en-US" sz="2400" i="1"/>
              <a:t>and in addition</a:t>
            </a:r>
            <a:r>
              <a:rPr lang="en-GB" altLang="en-US" sz="2400"/>
              <a:t>, </a:t>
            </a:r>
            <a:endParaRPr lang="en-US" altLang="en-US" sz="2400"/>
          </a:p>
          <a:p>
            <a:pPr eaLnBrk="1" hangingPunct="1">
              <a:lnSpc>
                <a:spcPct val="90000"/>
              </a:lnSpc>
            </a:pPr>
            <a:endParaRPr lang="en-GB" altLang="en-US" sz="2400"/>
          </a:p>
          <a:p>
            <a:pPr eaLnBrk="1" hangingPunct="1">
              <a:lnSpc>
                <a:spcPct val="90000"/>
              </a:lnSpc>
            </a:pPr>
            <a:r>
              <a:rPr lang="en-GB" altLang="en-US" sz="2400"/>
              <a:t>- identification of nature of adulterant is also very difficult by conventional methods since both the cement and adulterant usually have same ingredient, </a:t>
            </a:r>
          </a:p>
          <a:p>
            <a:pPr eaLnBrk="1" hangingPunct="1">
              <a:lnSpc>
                <a:spcPct val="90000"/>
              </a:lnSpc>
            </a:pPr>
            <a:r>
              <a:rPr lang="en-GB" altLang="en-US" sz="2400"/>
              <a:t>   </a:t>
            </a:r>
          </a:p>
          <a:p>
            <a:pPr eaLnBrk="1" hangingPunct="1">
              <a:lnSpc>
                <a:spcPct val="90000"/>
              </a:lnSpc>
            </a:pPr>
            <a:r>
              <a:rPr lang="en-GB" altLang="en-US" sz="2400"/>
              <a:t>X-ray 	diffraction method is more useful.  </a:t>
            </a:r>
          </a:p>
          <a:p>
            <a:pPr eaLnBrk="1" hangingPunct="1">
              <a:lnSpc>
                <a:spcPct val="90000"/>
              </a:lnSpc>
            </a:pPr>
            <a:endParaRPr lang="en-GB" altLang="en-US" sz="2400"/>
          </a:p>
          <a:p>
            <a:pPr eaLnBrk="1" hangingPunct="1">
              <a:lnSpc>
                <a:spcPct val="90000"/>
              </a:lnSpc>
            </a:pPr>
            <a:r>
              <a:rPr lang="en-GB" altLang="en-US" sz="2400"/>
              <a:t>The method is rapid and conclusive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322">
                                            <p:txEl>
                                              <p:pRg st="4" end="4"/>
                                            </p:txEl>
                                          </p:spTgt>
                                        </p:tgtEl>
                                        <p:attrNameLst>
                                          <p:attrName>style.visibility</p:attrName>
                                        </p:attrNameLst>
                                      </p:cBhvr>
                                      <p:to>
                                        <p:strVal val="visible"/>
                                      </p:to>
                                    </p:set>
                                    <p:animEffect transition="in" filter="blinds(horizontal)">
                                      <p:cBhvr>
                                        <p:cTn id="7" dur="500"/>
                                        <p:tgtEl>
                                          <p:spTgt spid="56322">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6322">
                                            <p:txEl>
                                              <p:pRg st="6" end="6"/>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56322">
                                            <p:txEl>
                                              <p:pRg st="8" end="8"/>
                                            </p:txEl>
                                          </p:spTgt>
                                        </p:tgtEl>
                                        <p:attrNameLst>
                                          <p:attrName>style.visibility</p:attrName>
                                        </p:attrNameLst>
                                      </p:cBhvr>
                                      <p:to>
                                        <p:strVal val="visible"/>
                                      </p:to>
                                    </p:set>
                                    <p:animEffect transition="in" filter="box(in)">
                                      <p:cBhvr>
                                        <p:cTn id="16" dur="500"/>
                                        <p:tgtEl>
                                          <p:spTgt spid="56322">
                                            <p:txEl>
                                              <p:pRg st="8" end="8"/>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6322">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6322">
                                            <p:txEl>
                                              <p:pRg st="12" end="12"/>
                                            </p:txEl>
                                          </p:spTgt>
                                        </p:tgtEl>
                                        <p:attrNameLst>
                                          <p:attrName>style.visibility</p:attrName>
                                        </p:attrNameLst>
                                      </p:cBhvr>
                                      <p:to>
                                        <p:strVal val="visible"/>
                                      </p:to>
                                    </p:set>
                                    <p:anim calcmode="lin" valueType="num">
                                      <p:cBhvr additive="base">
                                        <p:cTn id="25" dur="500" fill="hold"/>
                                        <p:tgtEl>
                                          <p:spTgt spid="56322">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C36B0760-738B-42B9-8AB3-191F930BDC2E}"/>
              </a:ext>
            </a:extLst>
          </p:cNvPr>
          <p:cNvSpPr>
            <a:spLocks noChangeArrowheads="1"/>
          </p:cNvSpPr>
          <p:nvPr/>
        </p:nvSpPr>
        <p:spPr bwMode="auto">
          <a:xfrm>
            <a:off x="609600" y="344488"/>
            <a:ext cx="7848600" cy="6007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marL="66675" indent="4445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US" altLang="zh-CN" sz="2400" b="1">
                <a:ea typeface="SimSun" panose="02010600030101010101" pitchFamily="2" charset="-122"/>
              </a:rPr>
              <a:t>Class C fly ash</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Fly ash produced from the burning of younger lignite or subbituminous coal.</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In addition to having pozzolanic properties, also has some self-cementing properties. </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In the presence of water, Class C fly ash will harden and gain strength over time. </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Class C fly ash generally contains more than 20% lime (CaO). </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Unlike Class F, self-cementing Class C fly ash does not require an activator. </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Alkali and sulfate (SO</a:t>
            </a:r>
            <a:r>
              <a:rPr lang="en-US" altLang="zh-CN" sz="2400" baseline="-25000">
                <a:ea typeface="SimSun" panose="02010600030101010101" pitchFamily="2" charset="-122"/>
              </a:rPr>
              <a:t>4</a:t>
            </a:r>
            <a:r>
              <a:rPr lang="en-US" altLang="zh-CN" sz="2400">
                <a:ea typeface="SimSun" panose="02010600030101010101" pitchFamily="2" charset="-122"/>
              </a:rPr>
              <a:t>) contents are generally higher in Class C fly ashes.</a:t>
            </a:r>
          </a:p>
        </p:txBody>
      </p:sp>
      <p:sp>
        <p:nvSpPr>
          <p:cNvPr id="175107" name="Text Box 3">
            <a:extLst>
              <a:ext uri="{FF2B5EF4-FFF2-40B4-BE49-F238E27FC236}">
                <a16:creationId xmlns:a16="http://schemas.microsoft.com/office/drawing/2014/main" id="{E4F5A71A-FE62-4BD1-A845-F7AB899AD1B3}"/>
              </a:ext>
            </a:extLst>
          </p:cNvPr>
          <p:cNvSpPr txBox="1">
            <a:spLocks noChangeArrowheads="1"/>
          </p:cNvSpPr>
          <p:nvPr/>
        </p:nvSpPr>
        <p:spPr bwMode="auto">
          <a:xfrm>
            <a:off x="7573963" y="6316663"/>
            <a:ext cx="1417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i="1">
                <a:latin typeface="Bookman Old Style" panose="02050604050505020204" pitchFamily="18" charset="0"/>
              </a:rPr>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5107"/>
                                        </p:tgtEl>
                                        <p:attrNameLst>
                                          <p:attrName>style.visibility</p:attrName>
                                        </p:attrNameLst>
                                      </p:cBhvr>
                                      <p:to>
                                        <p:strVal val="visible"/>
                                      </p:to>
                                    </p:set>
                                    <p:anim calcmode="lin" valueType="num">
                                      <p:cBhvr additive="base">
                                        <p:cTn id="7" dur="500" fill="hold"/>
                                        <p:tgtEl>
                                          <p:spTgt spid="175107"/>
                                        </p:tgtEl>
                                        <p:attrNameLst>
                                          <p:attrName>ppt_x</p:attrName>
                                        </p:attrNameLst>
                                      </p:cBhvr>
                                      <p:tavLst>
                                        <p:tav tm="0">
                                          <p:val>
                                            <p:strVal val="#ppt_x"/>
                                          </p:val>
                                        </p:tav>
                                        <p:tav tm="100000">
                                          <p:val>
                                            <p:strVal val="#ppt_x"/>
                                          </p:val>
                                        </p:tav>
                                      </p:tavLst>
                                    </p:anim>
                                    <p:anim calcmode="lin" valueType="num">
                                      <p:cBhvr additive="base">
                                        <p:cTn id="8" dur="500" fill="hold"/>
                                        <p:tgtEl>
                                          <p:spTgt spid="1751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75106">
                                            <p:txEl>
                                              <p:pRg st="2" end="2"/>
                                            </p:txEl>
                                          </p:spTgt>
                                        </p:tgtEl>
                                        <p:attrNameLst>
                                          <p:attrName>style.visibility</p:attrName>
                                        </p:attrNameLst>
                                      </p:cBhvr>
                                      <p:to>
                                        <p:strVal val="visible"/>
                                      </p:to>
                                    </p:set>
                                    <p:animEffect transition="in" filter="diamond(in)">
                                      <p:cBhvr>
                                        <p:cTn id="13" dur="2000"/>
                                        <p:tgtEl>
                                          <p:spTgt spid="175106">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75106">
                                            <p:txEl>
                                              <p:pRg st="4" end="4"/>
                                            </p:txEl>
                                          </p:spTgt>
                                        </p:tgtEl>
                                        <p:attrNameLst>
                                          <p:attrName>style.visibility</p:attrName>
                                        </p:attrNameLst>
                                      </p:cBhvr>
                                      <p:to>
                                        <p:strVal val="visible"/>
                                      </p:to>
                                    </p:set>
                                    <p:anim calcmode="lin" valueType="num">
                                      <p:cBhvr additive="base">
                                        <p:cTn id="18" dur="500" fill="hold"/>
                                        <p:tgtEl>
                                          <p:spTgt spid="175106">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51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175106">
                                            <p:txEl>
                                              <p:pRg st="6" end="6"/>
                                            </p:txEl>
                                          </p:spTgt>
                                        </p:tgtEl>
                                        <p:attrNameLst>
                                          <p:attrName>style.visibility</p:attrName>
                                        </p:attrNameLst>
                                      </p:cBhvr>
                                      <p:to>
                                        <p:strVal val="visible"/>
                                      </p:to>
                                    </p:set>
                                    <p:anim calcmode="lin" valueType="num">
                                      <p:cBhvr additive="base">
                                        <p:cTn id="24" dur="500" fill="hold"/>
                                        <p:tgtEl>
                                          <p:spTgt spid="175106">
                                            <p:txEl>
                                              <p:pRg st="6" end="6"/>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7510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75106">
                                            <p:txEl>
                                              <p:pRg st="8" end="8"/>
                                            </p:txEl>
                                          </p:spTgt>
                                        </p:tgtEl>
                                        <p:attrNameLst>
                                          <p:attrName>style.visibility</p:attrName>
                                        </p:attrNameLst>
                                      </p:cBhvr>
                                      <p:to>
                                        <p:strVal val="visible"/>
                                      </p:to>
                                    </p:set>
                                    <p:anim calcmode="lin" valueType="num">
                                      <p:cBhvr additive="base">
                                        <p:cTn id="30" dur="500" fill="hold"/>
                                        <p:tgtEl>
                                          <p:spTgt spid="175106">
                                            <p:txEl>
                                              <p:pRg st="8" end="8"/>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7510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175106">
                                            <p:txEl>
                                              <p:pRg st="10" end="10"/>
                                            </p:txEl>
                                          </p:spTgt>
                                        </p:tgtEl>
                                        <p:attrNameLst>
                                          <p:attrName>style.visibility</p:attrName>
                                        </p:attrNameLst>
                                      </p:cBhvr>
                                      <p:to>
                                        <p:strVal val="visible"/>
                                      </p:to>
                                    </p:set>
                                    <p:anim calcmode="lin" valueType="num">
                                      <p:cBhvr additive="base">
                                        <p:cTn id="36" dur="500" fill="hold"/>
                                        <p:tgtEl>
                                          <p:spTgt spid="175106">
                                            <p:txEl>
                                              <p:pRg st="10" end="1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7510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75106">
                                            <p:txEl>
                                              <p:pRg st="12" end="12"/>
                                            </p:txEl>
                                          </p:spTgt>
                                        </p:tgtEl>
                                        <p:attrNameLst>
                                          <p:attrName>style.visibility</p:attrName>
                                        </p:attrNameLst>
                                      </p:cBhvr>
                                      <p:to>
                                        <p:strVal val="visible"/>
                                      </p:to>
                                    </p:set>
                                    <p:anim calcmode="lin" valueType="num">
                                      <p:cBhvr additive="base">
                                        <p:cTn id="42" dur="500" fill="hold"/>
                                        <p:tgtEl>
                                          <p:spTgt spid="175106">
                                            <p:txEl>
                                              <p:pRg st="12" end="1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510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a:extLst>
              <a:ext uri="{FF2B5EF4-FFF2-40B4-BE49-F238E27FC236}">
                <a16:creationId xmlns:a16="http://schemas.microsoft.com/office/drawing/2014/main" id="{BEB8BF5E-DB04-41F4-8931-3A58572011C9}"/>
              </a:ext>
            </a:extLst>
          </p:cNvPr>
          <p:cNvSpPr>
            <a:spLocks noChangeArrowheads="1"/>
          </p:cNvSpPr>
          <p:nvPr/>
        </p:nvSpPr>
        <p:spPr bwMode="auto">
          <a:xfrm>
            <a:off x="1066800" y="641350"/>
            <a:ext cx="7239000"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r>
              <a:rPr lang="en-GB" altLang="en-US" b="1" i="1">
                <a:latin typeface="Arial" panose="020B0604020202020204" pitchFamily="34" charset="0"/>
              </a:rPr>
              <a:t>X-Ray Diffraction Technique (contd.)</a:t>
            </a:r>
            <a:r>
              <a:rPr lang="en-GB" altLang="en-US">
                <a:latin typeface="Arial" panose="020B0604020202020204" pitchFamily="34" charset="0"/>
              </a:rPr>
              <a:t> </a:t>
            </a:r>
          </a:p>
          <a:p>
            <a:pPr eaLnBrk="1" hangingPunct="1"/>
            <a:r>
              <a:rPr lang="en-GB" altLang="en-US" sz="2400" b="1"/>
              <a:t>Procedure:</a:t>
            </a:r>
            <a:endParaRPr lang="en-US" altLang="en-US" sz="2400"/>
          </a:p>
          <a:p>
            <a:pPr eaLnBrk="1" hangingPunct="1">
              <a:lnSpc>
                <a:spcPct val="20000"/>
              </a:lnSpc>
            </a:pPr>
            <a:r>
              <a:rPr lang="en-GB" altLang="en-US" sz="2400"/>
              <a:t>	</a:t>
            </a:r>
            <a:endParaRPr lang="en-US" altLang="en-US" sz="2400"/>
          </a:p>
          <a:p>
            <a:pPr eaLnBrk="1" hangingPunct="1"/>
            <a:r>
              <a:rPr lang="en-GB" altLang="en-US" sz="2400"/>
              <a:t>The x-ray diffractometer is set with the following operating conditions:</a:t>
            </a:r>
            <a:endParaRPr lang="en-US" altLang="en-US" sz="2400"/>
          </a:p>
          <a:p>
            <a:pPr eaLnBrk="1" hangingPunct="1"/>
            <a:r>
              <a:rPr lang="en-GB" altLang="en-US" sz="2400"/>
              <a:t>	Source			: CuK</a:t>
            </a:r>
            <a:r>
              <a:rPr lang="en-GB" altLang="en-US" sz="2400">
                <a:sym typeface="Symbol" panose="05050102010706020507" pitchFamily="18" charset="2"/>
              </a:rPr>
              <a:t></a:t>
            </a:r>
          </a:p>
          <a:p>
            <a:pPr eaLnBrk="1" hangingPunct="1"/>
            <a:endParaRPr lang="en-US" altLang="en-US" sz="2400"/>
          </a:p>
          <a:p>
            <a:pPr eaLnBrk="1" hangingPunct="1"/>
            <a:r>
              <a:rPr lang="en-GB" altLang="en-US" sz="2400">
                <a:sym typeface="Symbol" panose="05050102010706020507" pitchFamily="18" charset="2"/>
              </a:rPr>
              <a:t>	Voltage		: 40KV</a:t>
            </a:r>
          </a:p>
          <a:p>
            <a:pPr eaLnBrk="1" hangingPunct="1"/>
            <a:endParaRPr lang="en-US" altLang="en-US" sz="2400">
              <a:sym typeface="Symbol" panose="05050102010706020507" pitchFamily="18" charset="2"/>
            </a:endParaRPr>
          </a:p>
          <a:p>
            <a:pPr eaLnBrk="1" hangingPunct="1"/>
            <a:r>
              <a:rPr lang="en-GB" altLang="en-US" sz="2400">
                <a:sym typeface="Symbol" panose="05050102010706020507" pitchFamily="18" charset="2"/>
              </a:rPr>
              <a:t>	Current		: 30mA</a:t>
            </a:r>
          </a:p>
          <a:p>
            <a:pPr eaLnBrk="1" hangingPunct="1"/>
            <a:endParaRPr lang="en-US" altLang="en-US" sz="2400">
              <a:sym typeface="Symbol" panose="05050102010706020507" pitchFamily="18" charset="2"/>
            </a:endParaRPr>
          </a:p>
          <a:p>
            <a:pPr eaLnBrk="1" hangingPunct="1"/>
            <a:r>
              <a:rPr lang="en-GB" altLang="en-US" sz="2400">
                <a:sym typeface="Symbol" panose="05050102010706020507" pitchFamily="18" charset="2"/>
              </a:rPr>
              <a:t>	Scanning rate		: 0.125 deg/min</a:t>
            </a:r>
          </a:p>
          <a:p>
            <a:pPr eaLnBrk="1" hangingPunct="1"/>
            <a:endParaRPr lang="en-US" altLang="en-US" sz="2400">
              <a:sym typeface="Symbol" panose="05050102010706020507" pitchFamily="18" charset="2"/>
            </a:endParaRPr>
          </a:p>
          <a:p>
            <a:pPr eaLnBrk="1" hangingPunct="1"/>
            <a:r>
              <a:rPr lang="en-GB" altLang="en-US" sz="2400">
                <a:sym typeface="Symbol" panose="05050102010706020507" pitchFamily="18" charset="2"/>
              </a:rPr>
              <a:t>	Integrating time	: 4sec.</a:t>
            </a:r>
          </a:p>
          <a:p>
            <a:pPr eaLnBrk="1" hangingPunct="1"/>
            <a:endParaRPr lang="en-US" altLang="en-US" sz="2400">
              <a:sym typeface="Symbol" panose="05050102010706020507" pitchFamily="18" charset="2"/>
            </a:endParaRPr>
          </a:p>
          <a:p>
            <a:pPr eaLnBrk="1" hangingPunct="1"/>
            <a:r>
              <a:rPr lang="en-GB" altLang="en-US" sz="2400">
                <a:sym typeface="Symbol" panose="05050102010706020507" pitchFamily="18" charset="2"/>
              </a:rPr>
              <a:t>	Sample holder size	: rectangular, 2 x 1x 0.5 cm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amond(in)">
                                      <p:cBhvr>
                                        <p:cTn id="7" dur="2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a:extLst>
              <a:ext uri="{FF2B5EF4-FFF2-40B4-BE49-F238E27FC236}">
                <a16:creationId xmlns:a16="http://schemas.microsoft.com/office/drawing/2014/main" id="{92831694-DE85-4F3D-A7EC-3D1216F6B935}"/>
              </a:ext>
            </a:extLst>
          </p:cNvPr>
          <p:cNvSpPr>
            <a:spLocks noChangeArrowheads="1"/>
          </p:cNvSpPr>
          <p:nvPr/>
        </p:nvSpPr>
        <p:spPr bwMode="auto">
          <a:xfrm>
            <a:off x="381000" y="450850"/>
            <a:ext cx="82296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080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80000"/>
              </a:lnSpc>
            </a:pPr>
            <a:r>
              <a:rPr lang="en-GB" altLang="en-US" b="1" i="1">
                <a:latin typeface="Arial" panose="020B0604020202020204" pitchFamily="34" charset="0"/>
              </a:rPr>
              <a:t>X-Ray Diffraction Technique (contd.)</a:t>
            </a:r>
            <a:r>
              <a:rPr lang="en-GB" altLang="en-US">
                <a:latin typeface="Arial" panose="020B0604020202020204" pitchFamily="34" charset="0"/>
              </a:rPr>
              <a:t> </a:t>
            </a:r>
          </a:p>
          <a:p>
            <a:pPr eaLnBrk="1" hangingPunct="1">
              <a:lnSpc>
                <a:spcPct val="80000"/>
              </a:lnSpc>
            </a:pPr>
            <a:r>
              <a:rPr lang="en-GB" altLang="en-US" sz="2400">
                <a:solidFill>
                  <a:srgbClr val="000000"/>
                </a:solidFill>
                <a:cs typeface="Times New Roman" panose="02020603050405020304" pitchFamily="18" charset="0"/>
              </a:rPr>
              <a:t>Take 2-3 g of representative sample and make fine powder.</a:t>
            </a:r>
            <a:endParaRPr lang="en-US" altLang="en-US" sz="2400"/>
          </a:p>
          <a:p>
            <a:pPr>
              <a:lnSpc>
                <a:spcPct val="80000"/>
              </a:lnSpc>
            </a:pPr>
            <a:endParaRPr lang="en-GB" altLang="en-US" sz="2400">
              <a:solidFill>
                <a:srgbClr val="000000"/>
              </a:solidFill>
              <a:cs typeface="Times New Roman" panose="02020603050405020304" pitchFamily="18" charset="0"/>
            </a:endParaRPr>
          </a:p>
          <a:p>
            <a:pPr>
              <a:lnSpc>
                <a:spcPct val="80000"/>
              </a:lnSpc>
            </a:pPr>
            <a:r>
              <a:rPr lang="en-GB" altLang="en-US" sz="2400">
                <a:solidFill>
                  <a:srgbClr val="000000"/>
                </a:solidFill>
                <a:cs typeface="Times New Roman" panose="02020603050405020304" pitchFamily="18" charset="0"/>
              </a:rPr>
              <a:t>Fill the sample tightly in specimen holder of XRD and fix them with adhesive tape or quick fix paste.</a:t>
            </a:r>
            <a:endParaRPr lang="en-US" altLang="en-US" sz="2400"/>
          </a:p>
          <a:p>
            <a:pPr>
              <a:lnSpc>
                <a:spcPct val="80000"/>
              </a:lnSpc>
            </a:pPr>
            <a:endParaRPr lang="en-GB" altLang="en-US" sz="2400">
              <a:solidFill>
                <a:srgbClr val="000000"/>
              </a:solidFill>
              <a:cs typeface="Times New Roman" panose="02020603050405020304" pitchFamily="18" charset="0"/>
            </a:endParaRPr>
          </a:p>
          <a:p>
            <a:pPr>
              <a:lnSpc>
                <a:spcPct val="80000"/>
              </a:lnSpc>
            </a:pPr>
            <a:r>
              <a:rPr lang="en-GB" altLang="en-US" sz="2400">
                <a:solidFill>
                  <a:srgbClr val="000000"/>
                </a:solidFill>
                <a:cs typeface="Times New Roman" panose="02020603050405020304" pitchFamily="18" charset="0"/>
              </a:rPr>
              <a:t>Put specimen holder at its stage and start to record x-ray diffraction patterns from the Bragg angle, 2</a:t>
            </a:r>
            <a:r>
              <a:rPr lang="en-GB" altLang="en-US" sz="2400">
                <a:solidFill>
                  <a:srgbClr val="000000"/>
                </a:solidFill>
                <a:cs typeface="Times New Roman" panose="02020603050405020304" pitchFamily="18" charset="0"/>
                <a:sym typeface="Symbol" panose="05050102010706020507" pitchFamily="18" charset="2"/>
              </a:rPr>
              <a:t> </a:t>
            </a:r>
            <a:r>
              <a:rPr lang="en-GB" altLang="en-US" sz="2400">
                <a:solidFill>
                  <a:srgbClr val="000000"/>
                </a:solidFill>
                <a:cs typeface="Times New Roman" panose="02020603050405020304" pitchFamily="18" charset="0"/>
              </a:rPr>
              <a:t>=10 deg. </a:t>
            </a:r>
          </a:p>
          <a:p>
            <a:pPr>
              <a:lnSpc>
                <a:spcPct val="80000"/>
              </a:lnSpc>
            </a:pPr>
            <a:r>
              <a:rPr lang="en-GB" altLang="en-US" sz="2400">
                <a:solidFill>
                  <a:srgbClr val="000000"/>
                </a:solidFill>
                <a:cs typeface="Times New Roman" panose="02020603050405020304" pitchFamily="18" charset="0"/>
              </a:rPr>
              <a:t>to 2</a:t>
            </a:r>
            <a:r>
              <a:rPr lang="en-GB" altLang="en-US" sz="2400">
                <a:solidFill>
                  <a:srgbClr val="000000"/>
                </a:solidFill>
                <a:cs typeface="Times New Roman" panose="02020603050405020304" pitchFamily="18" charset="0"/>
                <a:sym typeface="Symbol" panose="05050102010706020507" pitchFamily="18" charset="2"/>
              </a:rPr>
              <a:t></a:t>
            </a:r>
            <a:r>
              <a:rPr lang="en-GB" altLang="en-US" sz="2400">
                <a:solidFill>
                  <a:srgbClr val="000000"/>
                </a:solidFill>
                <a:cs typeface="Times New Roman" panose="02020603050405020304" pitchFamily="18" charset="0"/>
              </a:rPr>
              <a:t> = 45 deg. on paper chart.</a:t>
            </a:r>
            <a:endParaRPr lang="en-US" altLang="en-US" sz="2400">
              <a:sym typeface="Symbol" panose="05050102010706020507" pitchFamily="18" charset="2"/>
            </a:endParaRPr>
          </a:p>
          <a:p>
            <a:pPr>
              <a:lnSpc>
                <a:spcPct val="80000"/>
              </a:lnSpc>
            </a:pPr>
            <a:endParaRPr lang="en-GB" altLang="en-US" sz="2400">
              <a:solidFill>
                <a:srgbClr val="000000"/>
              </a:solidFill>
              <a:cs typeface="Times New Roman" panose="02020603050405020304" pitchFamily="18" charset="0"/>
              <a:sym typeface="Symbol" panose="05050102010706020507" pitchFamily="18" charset="2"/>
            </a:endParaRPr>
          </a:p>
          <a:p>
            <a:pPr>
              <a:lnSpc>
                <a:spcPct val="80000"/>
              </a:lnSpc>
            </a:pPr>
            <a:r>
              <a:rPr lang="en-GB" altLang="en-US" sz="2400">
                <a:solidFill>
                  <a:srgbClr val="000000"/>
                </a:solidFill>
                <a:cs typeface="Times New Roman" panose="02020603050405020304" pitchFamily="18" charset="0"/>
                <a:sym typeface="Symbol" panose="05050102010706020507" pitchFamily="18" charset="2"/>
              </a:rPr>
              <a:t>Now a days,  computerised x-ray diffractometer in which </a:t>
            </a:r>
          </a:p>
          <a:p>
            <a:pPr>
              <a:lnSpc>
                <a:spcPct val="80000"/>
              </a:lnSpc>
            </a:pPr>
            <a:r>
              <a:rPr lang="en-GB" altLang="en-US" sz="2400">
                <a:solidFill>
                  <a:srgbClr val="000000"/>
                </a:solidFill>
                <a:cs typeface="Times New Roman" panose="02020603050405020304" pitchFamily="18" charset="0"/>
                <a:sym typeface="Symbol" panose="05050102010706020507" pitchFamily="18" charset="2"/>
              </a:rPr>
              <a:t>d-spacing as well as intensity corresponding to peak are calculated simultaneously, are available.  </a:t>
            </a:r>
          </a:p>
          <a:p>
            <a:pPr>
              <a:lnSpc>
                <a:spcPct val="80000"/>
              </a:lnSpc>
            </a:pPr>
            <a:endParaRPr lang="en-GB" altLang="en-US" sz="2400">
              <a:solidFill>
                <a:srgbClr val="000000"/>
              </a:solidFill>
              <a:cs typeface="Times New Roman" panose="02020603050405020304" pitchFamily="18" charset="0"/>
              <a:sym typeface="Symbol" panose="05050102010706020507" pitchFamily="18" charset="2"/>
            </a:endParaRPr>
          </a:p>
          <a:p>
            <a:pPr>
              <a:lnSpc>
                <a:spcPct val="80000"/>
              </a:lnSpc>
            </a:pPr>
            <a:r>
              <a:rPr lang="en-GB" altLang="en-US" sz="2400">
                <a:solidFill>
                  <a:srgbClr val="000000"/>
                </a:solidFill>
                <a:cs typeface="Times New Roman" panose="02020603050405020304" pitchFamily="18" charset="0"/>
                <a:sym typeface="Symbol" panose="05050102010706020507" pitchFamily="18" charset="2"/>
              </a:rPr>
              <a:t>If this type of facility is not available then,</a:t>
            </a:r>
            <a:endParaRPr lang="en-US" altLang="en-US" sz="2400">
              <a:sym typeface="Symbol" panose="05050102010706020507" pitchFamily="18" charset="2"/>
            </a:endParaRPr>
          </a:p>
          <a:p>
            <a:pPr>
              <a:lnSpc>
                <a:spcPct val="80000"/>
              </a:lnSpc>
            </a:pPr>
            <a:endParaRPr lang="en-GB" altLang="en-US" sz="2400">
              <a:solidFill>
                <a:srgbClr val="000000"/>
              </a:solidFill>
              <a:cs typeface="Times New Roman" panose="02020603050405020304" pitchFamily="18" charset="0"/>
              <a:sym typeface="Symbol" panose="05050102010706020507" pitchFamily="18" charset="2"/>
            </a:endParaRPr>
          </a:p>
          <a:p>
            <a:pPr>
              <a:lnSpc>
                <a:spcPct val="80000"/>
              </a:lnSpc>
            </a:pPr>
            <a:r>
              <a:rPr lang="en-GB" altLang="en-US" sz="2400">
                <a:solidFill>
                  <a:srgbClr val="000000"/>
                </a:solidFill>
                <a:cs typeface="Times New Roman" panose="02020603050405020304" pitchFamily="18" charset="0"/>
                <a:sym typeface="Symbol" panose="05050102010706020507" pitchFamily="18" charset="2"/>
              </a:rPr>
              <a:t>First, observe XRD patterns.  </a:t>
            </a:r>
          </a:p>
          <a:p>
            <a:pPr>
              <a:lnSpc>
                <a:spcPct val="80000"/>
              </a:lnSpc>
            </a:pPr>
            <a:endParaRPr lang="en-GB" altLang="en-US" sz="2400">
              <a:solidFill>
                <a:srgbClr val="000000"/>
              </a:solidFill>
              <a:cs typeface="Times New Roman" panose="02020603050405020304" pitchFamily="18" charset="0"/>
              <a:sym typeface="Symbol" panose="05050102010706020507" pitchFamily="18" charset="2"/>
            </a:endParaRPr>
          </a:p>
          <a:p>
            <a:pPr>
              <a:lnSpc>
                <a:spcPct val="80000"/>
              </a:lnSpc>
            </a:pPr>
            <a:r>
              <a:rPr lang="en-GB" altLang="en-US" sz="2400">
                <a:solidFill>
                  <a:srgbClr val="000000"/>
                </a:solidFill>
                <a:cs typeface="Times New Roman" panose="02020603050405020304" pitchFamily="18" charset="0"/>
                <a:sym typeface="Symbol" panose="05050102010706020507" pitchFamily="18" charset="2"/>
              </a:rPr>
              <a:t>Measure the distance in mm of each pattern/peak from initial/origin point.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228">
                                            <p:txEl>
                                              <p:pRg st="3" end="3"/>
                                            </p:txEl>
                                          </p:spTgt>
                                        </p:tgtEl>
                                        <p:attrNameLst>
                                          <p:attrName>style.visibility</p:attrName>
                                        </p:attrNameLst>
                                      </p:cBhvr>
                                      <p:to>
                                        <p:strVal val="visible"/>
                                      </p:to>
                                    </p:set>
                                    <p:animEffect transition="in" filter="blinds(horizontal)">
                                      <p:cBhvr>
                                        <p:cTn id="7" dur="500"/>
                                        <p:tgtEl>
                                          <p:spTgt spid="52228">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2228">
                                            <p:txEl>
                                              <p:pRg st="5" end="5"/>
                                            </p:txEl>
                                          </p:spTgt>
                                        </p:tgtEl>
                                        <p:attrNameLst>
                                          <p:attrName>style.visibility</p:attrName>
                                        </p:attrNameLst>
                                      </p:cBhvr>
                                      <p:to>
                                        <p:strVal val="visible"/>
                                      </p:to>
                                    </p:set>
                                    <p:animEffect transition="in" filter="box(in)">
                                      <p:cBhvr>
                                        <p:cTn id="12" dur="500"/>
                                        <p:tgtEl>
                                          <p:spTgt spid="52228">
                                            <p:txEl>
                                              <p:pRg st="5" end="5"/>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2228">
                                            <p:txEl>
                                              <p:pRg st="6" end="6"/>
                                            </p:txEl>
                                          </p:spTgt>
                                        </p:tgtEl>
                                        <p:attrNameLst>
                                          <p:attrName>style.visibility</p:attrName>
                                        </p:attrNameLst>
                                      </p:cBhvr>
                                      <p:to>
                                        <p:strVal val="visible"/>
                                      </p:to>
                                    </p:set>
                                    <p:animEffect transition="in" filter="box(in)">
                                      <p:cBhvr>
                                        <p:cTn id="15" dur="500"/>
                                        <p:tgtEl>
                                          <p:spTgt spid="52228">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52228">
                                            <p:txEl>
                                              <p:pRg st="8" end="8"/>
                                            </p:txEl>
                                          </p:spTgt>
                                        </p:tgtEl>
                                        <p:attrNameLst>
                                          <p:attrName>style.visibility</p:attrName>
                                        </p:attrNameLst>
                                      </p:cBhvr>
                                      <p:to>
                                        <p:strVal val="visible"/>
                                      </p:to>
                                    </p:set>
                                    <p:animEffect transition="in" filter="checkerboard(across)">
                                      <p:cBhvr>
                                        <p:cTn id="20" dur="500"/>
                                        <p:tgtEl>
                                          <p:spTgt spid="52228">
                                            <p:txEl>
                                              <p:pRg st="8" end="8"/>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52228">
                                            <p:txEl>
                                              <p:pRg st="9" end="9"/>
                                            </p:txEl>
                                          </p:spTgt>
                                        </p:tgtEl>
                                        <p:attrNameLst>
                                          <p:attrName>style.visibility</p:attrName>
                                        </p:attrNameLst>
                                      </p:cBhvr>
                                      <p:to>
                                        <p:strVal val="visible"/>
                                      </p:to>
                                    </p:set>
                                    <p:animEffect transition="in" filter="checkerboard(across)">
                                      <p:cBhvr>
                                        <p:cTn id="23" dur="500"/>
                                        <p:tgtEl>
                                          <p:spTgt spid="52228">
                                            <p:txEl>
                                              <p:pRg st="9" end="9"/>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52228">
                                            <p:txEl>
                                              <p:pRg st="11" end="11"/>
                                            </p:txEl>
                                          </p:spTgt>
                                        </p:tgtEl>
                                        <p:attrNameLst>
                                          <p:attrName>style.visibility</p:attrName>
                                        </p:attrNameLst>
                                      </p:cBhvr>
                                      <p:to>
                                        <p:strVal val="visible"/>
                                      </p:to>
                                    </p:set>
                                    <p:animEffect transition="in" filter="diamond(in)">
                                      <p:cBhvr>
                                        <p:cTn id="28" dur="2000"/>
                                        <p:tgtEl>
                                          <p:spTgt spid="52228">
                                            <p:txEl>
                                              <p:pRg st="11" end="1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nodeType="clickEffect">
                                  <p:stCondLst>
                                    <p:cond delay="0"/>
                                  </p:stCondLst>
                                  <p:childTnLst>
                                    <p:set>
                                      <p:cBhvr>
                                        <p:cTn id="32" dur="1" fill="hold">
                                          <p:stCondLst>
                                            <p:cond delay="0"/>
                                          </p:stCondLst>
                                        </p:cTn>
                                        <p:tgtEl>
                                          <p:spTgt spid="52228">
                                            <p:txEl>
                                              <p:pRg st="13" end="13"/>
                                            </p:txEl>
                                          </p:spTgt>
                                        </p:tgtEl>
                                        <p:attrNameLst>
                                          <p:attrName>style.visibility</p:attrName>
                                        </p:attrNameLst>
                                      </p:cBhvr>
                                      <p:to>
                                        <p:strVal val="visible"/>
                                      </p:to>
                                    </p:set>
                                    <p:animEffect transition="in" filter="barn(inHorizontal)">
                                      <p:cBhvr>
                                        <p:cTn id="33" dur="500"/>
                                        <p:tgtEl>
                                          <p:spTgt spid="52228">
                                            <p:txEl>
                                              <p:pRg st="13" end="1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52228">
                                            <p:txEl>
                                              <p:pRg st="15" end="15"/>
                                            </p:txEl>
                                          </p:spTgt>
                                        </p:tgtEl>
                                        <p:attrNameLst>
                                          <p:attrName>style.visibility</p:attrName>
                                        </p:attrNameLst>
                                      </p:cBhvr>
                                      <p:to>
                                        <p:strVal val="visible"/>
                                      </p:to>
                                    </p:set>
                                    <p:anim calcmode="lin" valueType="num">
                                      <p:cBhvr additive="base">
                                        <p:cTn id="38" dur="500" fill="hold"/>
                                        <p:tgtEl>
                                          <p:spTgt spid="52228">
                                            <p:txEl>
                                              <p:pRg st="15" end="1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2228">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EC61CC4-DC52-4710-85DE-035EE27DAB45}"/>
              </a:ext>
            </a:extLst>
          </p:cNvPr>
          <p:cNvSpPr>
            <a:spLocks noChangeArrowheads="1"/>
          </p:cNvSpPr>
          <p:nvPr/>
        </p:nvSpPr>
        <p:spPr bwMode="auto">
          <a:xfrm>
            <a:off x="457200" y="457200"/>
            <a:ext cx="8229600"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r>
              <a:rPr lang="en-GB" altLang="en-US" b="1" i="1">
                <a:latin typeface="Arial" panose="020B0604020202020204" pitchFamily="34" charset="0"/>
              </a:rPr>
              <a:t>X-Ray Diffraction Technique (contd.)</a:t>
            </a:r>
            <a:r>
              <a:rPr lang="en-GB" altLang="en-US">
                <a:latin typeface="Arial" panose="020B0604020202020204" pitchFamily="34" charset="0"/>
              </a:rPr>
              <a:t> </a:t>
            </a:r>
          </a:p>
          <a:p>
            <a:pPr eaLnBrk="1" hangingPunct="1"/>
            <a:r>
              <a:rPr lang="en-GB" altLang="en-US" sz="2400">
                <a:solidFill>
                  <a:srgbClr val="000000"/>
                </a:solidFill>
                <a:cs typeface="Times New Roman" panose="02020603050405020304" pitchFamily="18" charset="0"/>
                <a:sym typeface="Symbol" panose="05050102010706020507" pitchFamily="18" charset="2"/>
              </a:rPr>
              <a:t>This directly corresponds to 2</a:t>
            </a:r>
            <a:r>
              <a:rPr lang="en-GB" altLang="en-US" sz="2400">
                <a:solidFill>
                  <a:srgbClr val="000000"/>
                </a:solidFill>
                <a:cs typeface="Times New Roman" panose="02020603050405020304" pitchFamily="18" charset="0"/>
              </a:rPr>
              <a:t> i.e. the Bragg angle.</a:t>
            </a:r>
            <a:r>
              <a:rPr lang="en-GB" altLang="en-US" sz="2400">
                <a:solidFill>
                  <a:srgbClr val="000000"/>
                </a:solidFill>
                <a:cs typeface="Times New Roman" panose="02020603050405020304" pitchFamily="18" charset="0"/>
                <a:sym typeface="Symbol" panose="05050102010706020507" pitchFamily="18" charset="2"/>
              </a:rPr>
              <a:t>  </a:t>
            </a:r>
          </a:p>
          <a:p>
            <a:pPr eaLnBrk="1" hangingPunct="1"/>
            <a:endParaRPr lang="en-GB" altLang="en-US" sz="2400">
              <a:solidFill>
                <a:srgbClr val="000000"/>
              </a:solidFill>
              <a:cs typeface="Times New Roman" panose="02020603050405020304" pitchFamily="18" charset="0"/>
              <a:sym typeface="Symbol" panose="05050102010706020507" pitchFamily="18" charset="2"/>
            </a:endParaRPr>
          </a:p>
          <a:p>
            <a:pPr eaLnBrk="1" hangingPunct="1"/>
            <a:r>
              <a:rPr lang="en-GB" altLang="en-US" sz="2400">
                <a:solidFill>
                  <a:srgbClr val="000000"/>
                </a:solidFill>
                <a:cs typeface="Times New Roman" panose="02020603050405020304" pitchFamily="18" charset="0"/>
                <a:sym typeface="Symbol" panose="05050102010706020507" pitchFamily="18" charset="2"/>
              </a:rPr>
              <a:t>Calculate d- spacing using the Bragg equation:</a:t>
            </a:r>
            <a:endParaRPr lang="en-US" altLang="en-US" sz="2400">
              <a:sym typeface="Symbol" panose="05050102010706020507" pitchFamily="18" charset="2"/>
            </a:endParaRPr>
          </a:p>
          <a:p>
            <a:r>
              <a:rPr lang="en-GB" altLang="en-US" sz="2400">
                <a:solidFill>
                  <a:srgbClr val="000000"/>
                </a:solidFill>
                <a:cs typeface="Times New Roman" panose="02020603050405020304" pitchFamily="18" charset="0"/>
                <a:sym typeface="Symbol" panose="05050102010706020507" pitchFamily="18" charset="2"/>
              </a:rPr>
              <a:t>		2 d Sin  </a:t>
            </a:r>
            <a:r>
              <a:rPr lang="en-GB" altLang="en-US" sz="2400">
                <a:solidFill>
                  <a:srgbClr val="000000"/>
                </a:solidFill>
                <a:cs typeface="Times New Roman" panose="02020603050405020304" pitchFamily="18" charset="0"/>
              </a:rPr>
              <a:t>=  </a:t>
            </a:r>
            <a:r>
              <a:rPr lang="en-GB" altLang="en-US" sz="2400">
                <a:solidFill>
                  <a:srgbClr val="000000"/>
                </a:solidFill>
                <a:cs typeface="Times New Roman" panose="02020603050405020304" pitchFamily="18" charset="0"/>
                <a:sym typeface="Symbol" panose="05050102010706020507" pitchFamily="18" charset="2"/>
              </a:rPr>
              <a:t></a:t>
            </a:r>
            <a:endParaRPr lang="en-US" altLang="en-US" sz="2400"/>
          </a:p>
          <a:p>
            <a:r>
              <a:rPr lang="en-GB" altLang="en-US" sz="2400" i="1">
                <a:solidFill>
                  <a:srgbClr val="000000"/>
                </a:solidFill>
                <a:cs typeface="Times New Roman" panose="02020603050405020304" pitchFamily="18" charset="0"/>
                <a:sym typeface="Symbol" panose="05050102010706020507" pitchFamily="18" charset="2"/>
              </a:rPr>
              <a:t>Where: </a:t>
            </a:r>
            <a:r>
              <a:rPr lang="en-GB" altLang="en-US" sz="2400" i="1">
                <a:solidFill>
                  <a:srgbClr val="000000"/>
                </a:solidFill>
                <a:cs typeface="Times New Roman" panose="02020603050405020304" pitchFamily="18" charset="0"/>
              </a:rPr>
              <a:t> =</a:t>
            </a:r>
            <a:r>
              <a:rPr lang="en-GB" altLang="en-US" sz="2400" i="1">
                <a:solidFill>
                  <a:srgbClr val="000000"/>
                </a:solidFill>
                <a:cs typeface="Times New Roman" panose="02020603050405020304" pitchFamily="18" charset="0"/>
                <a:sym typeface="Symbol" panose="05050102010706020507" pitchFamily="18" charset="2"/>
              </a:rPr>
              <a:t>wave length of characteristic x-ray radiation depend on material of target ( for example </a:t>
            </a:r>
            <a:r>
              <a:rPr lang="en-GB" altLang="en-US" sz="2400" i="1">
                <a:solidFill>
                  <a:srgbClr val="000000"/>
                </a:solidFill>
                <a:cs typeface="Times New Roman" panose="02020603050405020304" pitchFamily="18" charset="0"/>
              </a:rPr>
              <a:t> = 1.5418 A</a:t>
            </a:r>
            <a:r>
              <a:rPr lang="en-GB" altLang="en-US" sz="2400" i="1" baseline="30000">
                <a:solidFill>
                  <a:srgbClr val="000000"/>
                </a:solidFill>
                <a:cs typeface="Times New Roman" panose="02020603050405020304" pitchFamily="18" charset="0"/>
                <a:sym typeface="Symbol" panose="05050102010706020507" pitchFamily="18" charset="2"/>
              </a:rPr>
              <a:t>0</a:t>
            </a:r>
            <a:r>
              <a:rPr lang="en-GB" altLang="en-US" sz="2400" i="1">
                <a:solidFill>
                  <a:srgbClr val="000000"/>
                </a:solidFill>
                <a:cs typeface="Times New Roman" panose="02020603050405020304" pitchFamily="18" charset="0"/>
                <a:sym typeface="Symbol" panose="05050102010706020507" pitchFamily="18" charset="2"/>
              </a:rPr>
              <a:t> </a:t>
            </a:r>
          </a:p>
          <a:p>
            <a:r>
              <a:rPr lang="en-GB" altLang="en-US" sz="2400" i="1">
                <a:solidFill>
                  <a:srgbClr val="000000"/>
                </a:solidFill>
                <a:cs typeface="Times New Roman" panose="02020603050405020304" pitchFamily="18" charset="0"/>
                <a:sym typeface="Symbol" panose="05050102010706020507" pitchFamily="18" charset="2"/>
              </a:rPr>
              <a:t>for Cu K</a:t>
            </a:r>
            <a:r>
              <a:rPr lang="en-GB" altLang="en-US" sz="2400" i="1">
                <a:solidFill>
                  <a:srgbClr val="000000"/>
                </a:solidFill>
                <a:cs typeface="Times New Roman" panose="02020603050405020304" pitchFamily="18" charset="0"/>
              </a:rPr>
              <a:t> line)</a:t>
            </a:r>
            <a:endParaRPr lang="en-US" altLang="en-US" sz="2400" i="1">
              <a:sym typeface="Symbol" panose="05050102010706020507" pitchFamily="18" charset="2"/>
            </a:endParaRPr>
          </a:p>
          <a:p>
            <a:endParaRPr lang="en-GB" altLang="en-US" sz="2400" i="1">
              <a:solidFill>
                <a:srgbClr val="000000"/>
              </a:solidFill>
              <a:cs typeface="Times New Roman" panose="02020603050405020304" pitchFamily="18" charset="0"/>
              <a:sym typeface="Symbol" panose="05050102010706020507" pitchFamily="18" charset="2"/>
            </a:endParaRPr>
          </a:p>
          <a:p>
            <a:pPr eaLnBrk="1" hangingPunct="1"/>
            <a:r>
              <a:rPr lang="en-GB" altLang="en-US" sz="2400">
                <a:sym typeface="Symbol" panose="05050102010706020507" pitchFamily="18" charset="2"/>
              </a:rPr>
              <a:t>Make a table of XRD pattern in descending order in a table     </a:t>
            </a:r>
          </a:p>
          <a:p>
            <a:pPr eaLnBrk="1" hangingPunct="1"/>
            <a:r>
              <a:rPr lang="en-GB" altLang="en-US" sz="2400">
                <a:sym typeface="Symbol" panose="05050102010706020507" pitchFamily="18" charset="2"/>
              </a:rPr>
              <a:t>with the following columns      </a:t>
            </a:r>
          </a:p>
          <a:p>
            <a:pPr eaLnBrk="1" hangingPunct="1"/>
            <a:endParaRPr lang="en-GB" altLang="en-US" sz="2400">
              <a:sym typeface="Symbol" panose="05050102010706020507" pitchFamily="18" charset="2"/>
            </a:endParaRPr>
          </a:p>
          <a:p>
            <a:pPr eaLnBrk="1" hangingPunct="1"/>
            <a:r>
              <a:rPr lang="en-GB" altLang="en-US" sz="2400" b="1">
                <a:sym typeface="Symbol" panose="05050102010706020507" pitchFamily="18" charset="2"/>
              </a:rPr>
              <a:t>Sample no.,   2d-spacing,    Intensity,    Relative Intensity I/Io</a:t>
            </a:r>
          </a:p>
          <a:p>
            <a:pPr eaLnBrk="1" hangingPunct="1"/>
            <a:r>
              <a:rPr lang="en-GB" altLang="en-US" sz="2400">
                <a:sym typeface="Symbol" panose="05050102010706020507" pitchFamily="18" charset="2"/>
              </a:rPr>
              <a:t> </a:t>
            </a:r>
          </a:p>
          <a:p>
            <a:pPr eaLnBrk="1" hangingPunct="1"/>
            <a:r>
              <a:rPr lang="en-GB" altLang="en-US" sz="2400">
                <a:sym typeface="Symbol" panose="05050102010706020507" pitchFamily="18" charset="2"/>
              </a:rPr>
              <a:t>Relative intensity of each peak is obtained by dividing the  </a:t>
            </a:r>
          </a:p>
          <a:p>
            <a:pPr eaLnBrk="1" hangingPunct="1"/>
            <a:r>
              <a:rPr lang="en-GB" altLang="en-US" sz="2400">
                <a:sym typeface="Symbol" panose="05050102010706020507" pitchFamily="18" charset="2"/>
              </a:rPr>
              <a:t> intensity of peak having highest intensity</a:t>
            </a:r>
            <a:endParaRPr lang="en-US" altLang="en-US" sz="240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7346">
                                            <p:txEl>
                                              <p:pRg st="3" end="3"/>
                                            </p:txEl>
                                          </p:spTgt>
                                        </p:tgtEl>
                                        <p:attrNameLst>
                                          <p:attrName>style.visibility</p:attrName>
                                        </p:attrNameLst>
                                      </p:cBhvr>
                                      <p:to>
                                        <p:strVal val="visible"/>
                                      </p:to>
                                    </p:set>
                                    <p:animEffect transition="in" filter="diamond(in)">
                                      <p:cBhvr>
                                        <p:cTn id="7" dur="2000"/>
                                        <p:tgtEl>
                                          <p:spTgt spid="57346">
                                            <p:txEl>
                                              <p:pRg st="3" end="3"/>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7346">
                                            <p:txEl>
                                              <p:pRg st="4" end="4"/>
                                            </p:txEl>
                                          </p:spTgt>
                                        </p:tgtEl>
                                        <p:attrNameLst>
                                          <p:attrName>style.visibility</p:attrName>
                                        </p:attrNameLst>
                                      </p:cBhvr>
                                      <p:to>
                                        <p:strVal val="visible"/>
                                      </p:to>
                                    </p:set>
                                    <p:animEffect transition="in" filter="diamond(in)">
                                      <p:cBhvr>
                                        <p:cTn id="10" dur="2000"/>
                                        <p:tgtEl>
                                          <p:spTgt spid="57346">
                                            <p:txEl>
                                              <p:pRg st="4" end="4"/>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7346">
                                            <p:txEl>
                                              <p:pRg st="5" end="5"/>
                                            </p:txEl>
                                          </p:spTgt>
                                        </p:tgtEl>
                                        <p:attrNameLst>
                                          <p:attrName>style.visibility</p:attrName>
                                        </p:attrNameLst>
                                      </p:cBhvr>
                                      <p:to>
                                        <p:strVal val="visible"/>
                                      </p:to>
                                    </p:set>
                                    <p:animEffect transition="in" filter="diamond(in)">
                                      <p:cBhvr>
                                        <p:cTn id="13" dur="2000"/>
                                        <p:tgtEl>
                                          <p:spTgt spid="57346">
                                            <p:txEl>
                                              <p:pRg st="5" end="5"/>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57346">
                                            <p:txEl>
                                              <p:pRg st="6" end="6"/>
                                            </p:txEl>
                                          </p:spTgt>
                                        </p:tgtEl>
                                        <p:attrNameLst>
                                          <p:attrName>style.visibility</p:attrName>
                                        </p:attrNameLst>
                                      </p:cBhvr>
                                      <p:to>
                                        <p:strVal val="visible"/>
                                      </p:to>
                                    </p:set>
                                    <p:animEffect transition="in" filter="diamond(in)">
                                      <p:cBhvr>
                                        <p:cTn id="16" dur="2000"/>
                                        <p:tgtEl>
                                          <p:spTgt spid="57346">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57346">
                                            <p:txEl>
                                              <p:pRg st="8" end="8"/>
                                            </p:txEl>
                                          </p:spTgt>
                                        </p:tgtEl>
                                        <p:attrNameLst>
                                          <p:attrName>style.visibility</p:attrName>
                                        </p:attrNameLst>
                                      </p:cBhvr>
                                      <p:to>
                                        <p:strVal val="visible"/>
                                      </p:to>
                                    </p:set>
                                    <p:animEffect transition="in" filter="box(in)">
                                      <p:cBhvr>
                                        <p:cTn id="21" dur="500"/>
                                        <p:tgtEl>
                                          <p:spTgt spid="57346">
                                            <p:txEl>
                                              <p:pRg st="8" end="8"/>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57346">
                                            <p:txEl>
                                              <p:pRg st="9" end="9"/>
                                            </p:txEl>
                                          </p:spTgt>
                                        </p:tgtEl>
                                        <p:attrNameLst>
                                          <p:attrName>style.visibility</p:attrName>
                                        </p:attrNameLst>
                                      </p:cBhvr>
                                      <p:to>
                                        <p:strVal val="visible"/>
                                      </p:to>
                                    </p:set>
                                    <p:animEffect transition="in" filter="box(in)">
                                      <p:cBhvr>
                                        <p:cTn id="24" dur="500"/>
                                        <p:tgtEl>
                                          <p:spTgt spid="57346">
                                            <p:txEl>
                                              <p:pRg st="9" end="9"/>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nodeType="clickEffect">
                                  <p:stCondLst>
                                    <p:cond delay="0"/>
                                  </p:stCondLst>
                                  <p:iterate type="lt">
                                    <p:tmPct val="10000"/>
                                  </p:iterate>
                                  <p:childTnLst>
                                    <p:set>
                                      <p:cBhvr>
                                        <p:cTn id="28" dur="1" fill="hold">
                                          <p:stCondLst>
                                            <p:cond delay="0"/>
                                          </p:stCondLst>
                                        </p:cTn>
                                        <p:tgtEl>
                                          <p:spTgt spid="57346">
                                            <p:txEl>
                                              <p:pRg st="11" end="11"/>
                                            </p:txEl>
                                          </p:spTgt>
                                        </p:tgtEl>
                                        <p:attrNameLst>
                                          <p:attrName>style.visibility</p:attrName>
                                        </p:attrNameLst>
                                      </p:cBhvr>
                                      <p:to>
                                        <p:strVal val="visible"/>
                                      </p:to>
                                    </p:set>
                                    <p:animEffect transition="in" filter="fade">
                                      <p:cBhvr>
                                        <p:cTn id="29" dur="1000"/>
                                        <p:tgtEl>
                                          <p:spTgt spid="57346">
                                            <p:txEl>
                                              <p:pRg st="11" end="11"/>
                                            </p:txEl>
                                          </p:spTgt>
                                        </p:tgtEl>
                                      </p:cBhvr>
                                    </p:animEffect>
                                    <p:anim calcmode="lin" valueType="num">
                                      <p:cBhvr>
                                        <p:cTn id="30" dur="1000" fill="hold"/>
                                        <p:tgtEl>
                                          <p:spTgt spid="57346">
                                            <p:txEl>
                                              <p:pRg st="11" end="11"/>
                                            </p:txEl>
                                          </p:spTgt>
                                        </p:tgtEl>
                                        <p:attrNameLst>
                                          <p:attrName>ppt_x</p:attrName>
                                        </p:attrNameLst>
                                      </p:cBhvr>
                                      <p:tavLst>
                                        <p:tav tm="0">
                                          <p:val>
                                            <p:strVal val="#ppt_x-.1"/>
                                          </p:val>
                                        </p:tav>
                                        <p:tav tm="100000">
                                          <p:val>
                                            <p:strVal val="#ppt_x"/>
                                          </p:val>
                                        </p:tav>
                                      </p:tavLst>
                                    </p:anim>
                                    <p:anim calcmode="lin" valueType="num">
                                      <p:cBhvr>
                                        <p:cTn id="31" dur="1000" fill="hold"/>
                                        <p:tgtEl>
                                          <p:spTgt spid="57346">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57346">
                                            <p:txEl>
                                              <p:pRg st="13" end="13"/>
                                            </p:txEl>
                                          </p:spTgt>
                                        </p:tgtEl>
                                        <p:attrNameLst>
                                          <p:attrName>style.visibility</p:attrName>
                                        </p:attrNameLst>
                                      </p:cBhvr>
                                      <p:to>
                                        <p:strVal val="visible"/>
                                      </p:to>
                                    </p:set>
                                    <p:animEffect transition="in" filter="box(in)">
                                      <p:cBhvr>
                                        <p:cTn id="36" dur="500"/>
                                        <p:tgtEl>
                                          <p:spTgt spid="57346">
                                            <p:txEl>
                                              <p:pRg st="13" end="13"/>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57346">
                                            <p:txEl>
                                              <p:pRg st="14" end="14"/>
                                            </p:txEl>
                                          </p:spTgt>
                                        </p:tgtEl>
                                        <p:attrNameLst>
                                          <p:attrName>style.visibility</p:attrName>
                                        </p:attrNameLst>
                                      </p:cBhvr>
                                      <p:to>
                                        <p:strVal val="visible"/>
                                      </p:to>
                                    </p:set>
                                    <p:animEffect transition="in" filter="box(in)">
                                      <p:cBhvr>
                                        <p:cTn id="39" dur="500"/>
                                        <p:tgtEl>
                                          <p:spTgt spid="5734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a:extLst>
              <a:ext uri="{FF2B5EF4-FFF2-40B4-BE49-F238E27FC236}">
                <a16:creationId xmlns:a16="http://schemas.microsoft.com/office/drawing/2014/main" id="{19D4C983-A15C-4590-A7C9-84E0D7D308E9}"/>
              </a:ext>
            </a:extLst>
          </p:cNvPr>
          <p:cNvSpPr>
            <a:spLocks noChangeArrowheads="1"/>
          </p:cNvSpPr>
          <p:nvPr/>
        </p:nvSpPr>
        <p:spPr bwMode="auto">
          <a:xfrm>
            <a:off x="609600" y="414338"/>
            <a:ext cx="8001000"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GB" altLang="en-US" sz="2800" b="1"/>
              <a:t>Identification of Adulterated Cement</a:t>
            </a:r>
            <a:endParaRPr lang="en-US" altLang="en-US" sz="2800"/>
          </a:p>
          <a:p>
            <a:pPr eaLnBrk="1" hangingPunct="1">
              <a:lnSpc>
                <a:spcPct val="90000"/>
              </a:lnSpc>
            </a:pPr>
            <a:endParaRPr lang="en-GB" altLang="en-US" sz="2400"/>
          </a:p>
          <a:p>
            <a:pPr eaLnBrk="1" hangingPunct="1">
              <a:lnSpc>
                <a:spcPct val="90000"/>
              </a:lnSpc>
            </a:pPr>
            <a:r>
              <a:rPr lang="en-GB" altLang="en-US" sz="2400"/>
              <a:t>Compare the XRD patterns so observed for the questioned sample with XRD patterns of pure/standard cement carefully and on the basis of comparison only, adulteration in cement can be detected easily.</a:t>
            </a:r>
            <a:endParaRPr lang="en-US" altLang="en-US" sz="2400"/>
          </a:p>
          <a:p>
            <a:pPr eaLnBrk="1" hangingPunct="1">
              <a:lnSpc>
                <a:spcPct val="90000"/>
              </a:lnSpc>
            </a:pPr>
            <a:endParaRPr lang="en-GB" altLang="en-US" sz="2400"/>
          </a:p>
          <a:p>
            <a:pPr eaLnBrk="1" hangingPunct="1">
              <a:lnSpc>
                <a:spcPct val="90000"/>
              </a:lnSpc>
            </a:pPr>
            <a:r>
              <a:rPr lang="en-GB" altLang="en-US" sz="2400"/>
              <a:t>Presence of any extra new XRD peak/line in XRD patterns of sample clearly reveals the adulterated or poor quality cement.</a:t>
            </a:r>
            <a:endParaRPr lang="en-US" altLang="en-US" sz="2400"/>
          </a:p>
          <a:p>
            <a:pPr eaLnBrk="1" hangingPunct="1">
              <a:lnSpc>
                <a:spcPct val="90000"/>
              </a:lnSpc>
            </a:pPr>
            <a:endParaRPr lang="en-GB" altLang="en-US" sz="2400" b="1"/>
          </a:p>
          <a:p>
            <a:pPr eaLnBrk="1" hangingPunct="1">
              <a:lnSpc>
                <a:spcPct val="90000"/>
              </a:lnSpc>
            </a:pPr>
            <a:r>
              <a:rPr lang="en-GB" altLang="en-US" sz="2400" b="1"/>
              <a:t>Identification of Adulterant:</a:t>
            </a:r>
            <a:endParaRPr lang="en-US" altLang="en-US" sz="2400"/>
          </a:p>
          <a:p>
            <a:pPr eaLnBrk="1" hangingPunct="1">
              <a:lnSpc>
                <a:spcPct val="90000"/>
              </a:lnSpc>
            </a:pPr>
            <a:endParaRPr lang="en-GB" altLang="en-US" sz="2400"/>
          </a:p>
          <a:p>
            <a:pPr eaLnBrk="1" hangingPunct="1">
              <a:lnSpc>
                <a:spcPct val="90000"/>
              </a:lnSpc>
            </a:pPr>
            <a:r>
              <a:rPr lang="en-GB" altLang="en-US" sz="2400"/>
              <a:t>In the case of</a:t>
            </a:r>
            <a:r>
              <a:rPr lang="en-GB" altLang="en-US" sz="2400" b="1"/>
              <a:t>  </a:t>
            </a:r>
            <a:r>
              <a:rPr lang="en-GB" altLang="en-US" sz="2400"/>
              <a:t>adulterated cement sample, as mentioned above, some extra/new XRD lines/ peaks will be observed in the XRD patterns of sample.</a:t>
            </a:r>
          </a:p>
          <a:p>
            <a:pPr eaLnBrk="1" hangingPunct="1">
              <a:lnSpc>
                <a:spcPct val="90000"/>
              </a:lnSpc>
            </a:pPr>
            <a:endParaRPr lang="en-US" altLang="en-US" sz="2400"/>
          </a:p>
          <a:p>
            <a:pPr eaLnBrk="1" hangingPunct="1">
              <a:lnSpc>
                <a:spcPct val="90000"/>
              </a:lnSpc>
            </a:pPr>
            <a:r>
              <a:rPr lang="en-GB" altLang="en-US" sz="2400"/>
              <a:t>Note these extra/new XRD lines/peaks with d-spacing  and their corresponding intensity.  </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3252">
                                            <p:txEl>
                                              <p:pRg st="2" end="2"/>
                                            </p:txEl>
                                          </p:spTgt>
                                        </p:tgtEl>
                                        <p:attrNameLst>
                                          <p:attrName>style.visibility</p:attrName>
                                        </p:attrNameLst>
                                      </p:cBhvr>
                                      <p:to>
                                        <p:strVal val="visible"/>
                                      </p:to>
                                    </p:set>
                                    <p:animEffect transition="in" filter="box(in)">
                                      <p:cBhvr>
                                        <p:cTn id="7" dur="500"/>
                                        <p:tgtEl>
                                          <p:spTgt spid="5325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3252">
                                            <p:txEl>
                                              <p:pRg st="4" end="4"/>
                                            </p:txEl>
                                          </p:spTgt>
                                        </p:tgtEl>
                                        <p:attrNameLst>
                                          <p:attrName>style.visibility</p:attrName>
                                        </p:attrNameLst>
                                      </p:cBhvr>
                                      <p:to>
                                        <p:strVal val="visible"/>
                                      </p:to>
                                    </p:set>
                                    <p:animEffect transition="in" filter="checkerboard(across)">
                                      <p:cBhvr>
                                        <p:cTn id="12" dur="500"/>
                                        <p:tgtEl>
                                          <p:spTgt spid="5325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3252">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53252">
                                            <p:txEl>
                                              <p:pRg st="8" end="8"/>
                                            </p:txEl>
                                          </p:spTgt>
                                        </p:tgtEl>
                                        <p:attrNameLst>
                                          <p:attrName>style.visibility</p:attrName>
                                        </p:attrNameLst>
                                      </p:cBhvr>
                                      <p:to>
                                        <p:strVal val="visible"/>
                                      </p:to>
                                    </p:set>
                                    <p:animEffect transition="in" filter="box(in)">
                                      <p:cBhvr>
                                        <p:cTn id="21" dur="500"/>
                                        <p:tgtEl>
                                          <p:spTgt spid="53252">
                                            <p:txEl>
                                              <p:pRg st="8" end="8"/>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53252">
                                            <p:txEl>
                                              <p:pRg st="10" end="10"/>
                                            </p:txEl>
                                          </p:spTgt>
                                        </p:tgtEl>
                                        <p:attrNameLst>
                                          <p:attrName>style.visibility</p:attrName>
                                        </p:attrNameLst>
                                      </p:cBhvr>
                                      <p:to>
                                        <p:strVal val="visible"/>
                                      </p:to>
                                    </p:set>
                                    <p:anim calcmode="lin" valueType="num">
                                      <p:cBhvr additive="base">
                                        <p:cTn id="26" dur="500" fill="hold"/>
                                        <p:tgtEl>
                                          <p:spTgt spid="53252">
                                            <p:txEl>
                                              <p:pRg st="10" end="1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325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4AB4DB1-42EE-450D-A933-61BD056F35BD}"/>
              </a:ext>
            </a:extLst>
          </p:cNvPr>
          <p:cNvSpPr>
            <a:spLocks noChangeArrowheads="1"/>
          </p:cNvSpPr>
          <p:nvPr/>
        </p:nvSpPr>
        <p:spPr bwMode="auto">
          <a:xfrm>
            <a:off x="685800" y="696913"/>
            <a:ext cx="8001000"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lnSpc>
                <a:spcPct val="130000"/>
              </a:lnSpc>
            </a:pPr>
            <a:r>
              <a:rPr lang="en-GB" altLang="en-US" sz="2000" b="1" i="1"/>
              <a:t>Identification of Adulterant (contd.)</a:t>
            </a:r>
            <a:endParaRPr lang="en-US" altLang="en-US" sz="2000" i="1"/>
          </a:p>
          <a:p>
            <a:pPr eaLnBrk="1" hangingPunct="1">
              <a:lnSpc>
                <a:spcPct val="60000"/>
              </a:lnSpc>
            </a:pPr>
            <a:endParaRPr lang="en-GB" altLang="en-US" sz="2000" i="1"/>
          </a:p>
          <a:p>
            <a:pPr eaLnBrk="1" hangingPunct="1">
              <a:lnSpc>
                <a:spcPct val="130000"/>
              </a:lnSpc>
            </a:pPr>
            <a:r>
              <a:rPr lang="en-GB" altLang="en-US" sz="2400"/>
              <a:t>Match the d- spacing sequentially with d-spacing of known compound using  ASTM file.</a:t>
            </a:r>
          </a:p>
          <a:p>
            <a:pPr eaLnBrk="1" hangingPunct="1">
              <a:lnSpc>
                <a:spcPct val="130000"/>
              </a:lnSpc>
            </a:pPr>
            <a:endParaRPr lang="en-US" altLang="en-US" sz="2400"/>
          </a:p>
          <a:p>
            <a:pPr eaLnBrk="1" hangingPunct="1">
              <a:lnSpc>
                <a:spcPct val="130000"/>
              </a:lnSpc>
            </a:pPr>
            <a:r>
              <a:rPr lang="en-GB" altLang="en-US" sz="2400"/>
              <a:t>Two compounds/samples must be identical, if their XRD patterns match; and on the basis of this any unknown compound (adulterant) can be identified easily.</a:t>
            </a:r>
          </a:p>
          <a:p>
            <a:pPr eaLnBrk="1" hangingPunct="1">
              <a:lnSpc>
                <a:spcPct val="130000"/>
              </a:lnSpc>
            </a:pPr>
            <a:endParaRPr lang="en-US" altLang="en-US" sz="2400"/>
          </a:p>
          <a:p>
            <a:pPr eaLnBrk="1" hangingPunct="1">
              <a:lnSpc>
                <a:spcPct val="130000"/>
              </a:lnSpc>
            </a:pPr>
            <a:r>
              <a:rPr lang="en-GB" altLang="en-US" sz="2400"/>
              <a:t>Now a days, in modern  X-ray Diffractometers,  ASTM files are also available as library and the procedure becomes more easy to identify the adulterants </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8370">
                                            <p:txEl>
                                              <p:pRg st="4" end="4"/>
                                            </p:txEl>
                                          </p:spTgt>
                                        </p:tgtEl>
                                        <p:attrNameLst>
                                          <p:attrName>style.visibility</p:attrName>
                                        </p:attrNameLst>
                                      </p:cBhvr>
                                      <p:to>
                                        <p:strVal val="visible"/>
                                      </p:to>
                                    </p:set>
                                    <p:animEffect transition="in" filter="box(in)">
                                      <p:cBhvr>
                                        <p:cTn id="7" dur="500"/>
                                        <p:tgtEl>
                                          <p:spTgt spid="58370">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8370">
                                            <p:txEl>
                                              <p:pRg st="6" end="6"/>
                                            </p:txEl>
                                          </p:spTgt>
                                        </p:tgtEl>
                                        <p:attrNameLst>
                                          <p:attrName>style.visibility</p:attrName>
                                        </p:attrNameLst>
                                      </p:cBhvr>
                                      <p:to>
                                        <p:strVal val="visible"/>
                                      </p:to>
                                    </p:set>
                                    <p:anim calcmode="lin" valueType="num">
                                      <p:cBhvr additive="base">
                                        <p:cTn id="12" dur="500" fill="hold"/>
                                        <p:tgtEl>
                                          <p:spTgt spid="58370">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837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2">
            <a:extLst>
              <a:ext uri="{FF2B5EF4-FFF2-40B4-BE49-F238E27FC236}">
                <a16:creationId xmlns:a16="http://schemas.microsoft.com/office/drawing/2014/main" id="{F02DC96B-8994-45CC-9DCB-FE958475BE46}"/>
              </a:ext>
            </a:extLst>
          </p:cNvPr>
          <p:cNvSpPr txBox="1">
            <a:spLocks noChangeArrowheads="1"/>
          </p:cNvSpPr>
          <p:nvPr/>
        </p:nvSpPr>
        <p:spPr bwMode="auto">
          <a:xfrm>
            <a:off x="685800" y="228600"/>
            <a:ext cx="79248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X-Ray Diffraction Analysis for Phase Abundances</a:t>
            </a:r>
          </a:p>
          <a:p>
            <a:pPr eaLnBrk="1" hangingPunct="1"/>
            <a:endParaRPr lang="en-US" altLang="en-US" sz="2400"/>
          </a:p>
          <a:p>
            <a:pPr eaLnBrk="1" hangingPunct="1">
              <a:buFont typeface="Arial" panose="020B0604020202020204" pitchFamily="34" charset="0"/>
              <a:buChar char="•"/>
            </a:pPr>
            <a:r>
              <a:rPr lang="en-US" altLang="en-US" sz="2400"/>
              <a:t>Analysis of portland cement is difficult as the large number of</a:t>
            </a:r>
          </a:p>
          <a:p>
            <a:pPr eaLnBrk="1" hangingPunct="1"/>
            <a:r>
              <a:rPr lang="en-US" altLang="en-US" sz="2400"/>
              <a:t>phases results in substantial peak overlap</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r>
              <a:rPr lang="en-US" altLang="en-US" sz="2400"/>
              <a:t>Diffraction pattern for each phase is unique</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r>
              <a:rPr lang="en-US" altLang="en-US" sz="2400"/>
              <a:t>The patterns are produces independently of others, and</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r>
              <a:rPr lang="en-US" altLang="en-US" sz="2400"/>
              <a:t>In a mixture, their intensities  are proportional to phase concentration</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r>
              <a:rPr lang="en-US" altLang="en-US" sz="2400"/>
              <a:t>Amorphous phases may be identified through use of an internal standard</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r>
              <a:rPr lang="en-US" altLang="en-US" sz="2400"/>
              <a:t>These problems are being addressed using the Rietveld method and the General Structure Analysis System (GSAS)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2">
            <a:extLst>
              <a:ext uri="{FF2B5EF4-FFF2-40B4-BE49-F238E27FC236}">
                <a16:creationId xmlns:a16="http://schemas.microsoft.com/office/drawing/2014/main" id="{00AF0D5A-4064-4A0E-8933-1C8CC3BC64DB}"/>
              </a:ext>
            </a:extLst>
          </p:cNvPr>
          <p:cNvSpPr txBox="1">
            <a:spLocks noChangeArrowheads="1"/>
          </p:cNvSpPr>
          <p:nvPr/>
        </p:nvSpPr>
        <p:spPr bwMode="auto">
          <a:xfrm>
            <a:off x="304800" y="820738"/>
            <a:ext cx="84582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altLang="en-US" sz="2400"/>
              <a:t>The Rietveld method allows standardization of powder diffraction analysis   through use of calculated reference diffraction  patterns based upon crystal structure models</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r>
              <a:rPr lang="en-US" altLang="en-US" sz="2400"/>
              <a:t>Whole pattern –fitting utilizes all diffraction pattern data,</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r>
              <a:rPr lang="en-US" altLang="en-US" sz="2400"/>
              <a:t>Reference models optimized for each material representing the best-fit for each phase,</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r>
              <a:rPr lang="en-US" altLang="en-US" sz="2400"/>
              <a:t>Compositional and structural variations may be accounted for relative to the idealized structure models in the database,</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r>
              <a:rPr lang="en-US" altLang="en-US" sz="2400"/>
              <a:t>Pattern  scales are used in calculation of phase abundances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img012">
            <a:extLst>
              <a:ext uri="{FF2B5EF4-FFF2-40B4-BE49-F238E27FC236}">
                <a16:creationId xmlns:a16="http://schemas.microsoft.com/office/drawing/2014/main" id="{DE60E3BC-14E3-480F-BB57-00089EAB7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868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diamond(in)">
                                      <p:cBhvr>
                                        <p:cTn id="7" dur="20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Text Box 4">
            <a:extLst>
              <a:ext uri="{FF2B5EF4-FFF2-40B4-BE49-F238E27FC236}">
                <a16:creationId xmlns:a16="http://schemas.microsoft.com/office/drawing/2014/main" id="{119DEFD4-8C0E-4A03-B248-35E7EC00AE22}"/>
              </a:ext>
            </a:extLst>
          </p:cNvPr>
          <p:cNvSpPr txBox="1">
            <a:spLocks noChangeArrowheads="1"/>
          </p:cNvSpPr>
          <p:nvPr/>
        </p:nvSpPr>
        <p:spPr bwMode="auto">
          <a:xfrm>
            <a:off x="685800" y="381000"/>
            <a:ext cx="80772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pPr>
            <a:r>
              <a:rPr lang="en-US" altLang="en-US" sz="4000"/>
              <a:t>Thermal analysis</a:t>
            </a:r>
            <a:endParaRPr lang="en-US" altLang="en-US" sz="4800"/>
          </a:p>
          <a:p>
            <a:pPr eaLnBrk="1" hangingPunct="1">
              <a:lnSpc>
                <a:spcPct val="70000"/>
              </a:lnSpc>
            </a:pPr>
            <a:endParaRPr lang="en-US" altLang="en-US" sz="4800"/>
          </a:p>
          <a:p>
            <a:pPr eaLnBrk="1" hangingPunct="1">
              <a:lnSpc>
                <a:spcPct val="90000"/>
              </a:lnSpc>
            </a:pPr>
            <a:r>
              <a:rPr lang="en-US" altLang="en-US" sz="2800"/>
              <a:t>Thermal analysis is useful in both quantitative and qualitative compositional analyses of multicomponent materials. </a:t>
            </a:r>
          </a:p>
          <a:p>
            <a:pPr eaLnBrk="1" hangingPunct="1">
              <a:lnSpc>
                <a:spcPct val="90000"/>
              </a:lnSpc>
            </a:pPr>
            <a:endParaRPr lang="en-US" altLang="en-US" sz="2800"/>
          </a:p>
          <a:p>
            <a:pPr eaLnBrk="1" hangingPunct="1">
              <a:lnSpc>
                <a:spcPct val="90000"/>
              </a:lnSpc>
            </a:pPr>
            <a:r>
              <a:rPr lang="en-US" altLang="en-US" sz="2800"/>
              <a:t>Samples may be identified and characterized by investigations of their thermal behavior.</a:t>
            </a:r>
          </a:p>
          <a:p>
            <a:pPr eaLnBrk="1" hangingPunct="1">
              <a:lnSpc>
                <a:spcPct val="90000"/>
              </a:lnSpc>
            </a:pPr>
            <a:endParaRPr lang="en-US" altLang="en-US" sz="2800"/>
          </a:p>
          <a:p>
            <a:pPr eaLnBrk="1" hangingPunct="1">
              <a:lnSpc>
                <a:spcPct val="90000"/>
              </a:lnSpc>
            </a:pPr>
            <a:r>
              <a:rPr lang="en-US" altLang="en-US" sz="2800"/>
              <a:t>The fields in which DT A has been applied to the chemistry of cements can be summarized as follows</a:t>
            </a:r>
          </a:p>
          <a:p>
            <a:pPr eaLnBrk="1" hangingPunct="1">
              <a:lnSpc>
                <a:spcPct val="90000"/>
              </a:lnSpc>
            </a:pPr>
            <a:endParaRPr lang="en-US" altLang="en-US" sz="2800"/>
          </a:p>
          <a:p>
            <a:pPr eaLnBrk="1" hangingPunct="1">
              <a:lnSpc>
                <a:spcPct val="90000"/>
              </a:lnSpc>
            </a:pPr>
            <a:r>
              <a:rPr lang="en-US" altLang="en-US" sz="2800"/>
              <a:t>(a) Analysis of the raw materials prior to calcination e.g. to determine the amounts of calcium carbonate and magnesium carbonate present.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0772">
                                            <p:txEl>
                                              <p:pRg st="2" end="2"/>
                                            </p:txEl>
                                          </p:spTgt>
                                        </p:tgtEl>
                                        <p:attrNameLst>
                                          <p:attrName>style.visibility</p:attrName>
                                        </p:attrNameLst>
                                      </p:cBhvr>
                                      <p:to>
                                        <p:strVal val="visible"/>
                                      </p:to>
                                    </p:set>
                                    <p:animEffect transition="in" filter="blinds(horizontal)">
                                      <p:cBhvr>
                                        <p:cTn id="7" dur="500"/>
                                        <p:tgtEl>
                                          <p:spTgt spid="16077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0772">
                                            <p:txEl>
                                              <p:pRg st="4" end="4"/>
                                            </p:txEl>
                                          </p:spTgt>
                                        </p:tgtEl>
                                        <p:attrNameLst>
                                          <p:attrName>style.visibility</p:attrName>
                                        </p:attrNameLst>
                                      </p:cBhvr>
                                      <p:to>
                                        <p:strVal val="visible"/>
                                      </p:to>
                                    </p:set>
                                    <p:animEffect transition="in" filter="checkerboard(across)">
                                      <p:cBhvr>
                                        <p:cTn id="12" dur="500"/>
                                        <p:tgtEl>
                                          <p:spTgt spid="16077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0772">
                                            <p:txEl>
                                              <p:pRg st="6" end="6"/>
                                            </p:txEl>
                                          </p:spTgt>
                                        </p:tgtEl>
                                        <p:attrNameLst>
                                          <p:attrName>style.visibility</p:attrName>
                                        </p:attrNameLst>
                                      </p:cBhvr>
                                      <p:to>
                                        <p:strVal val="visible"/>
                                      </p:to>
                                    </p:set>
                                    <p:animEffect transition="in" filter="checkerboard(across)">
                                      <p:cBhvr>
                                        <p:cTn id="17" dur="500"/>
                                        <p:tgtEl>
                                          <p:spTgt spid="16077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60772">
                                            <p:txEl>
                                              <p:pRg st="8" end="8"/>
                                            </p:txEl>
                                          </p:spTgt>
                                        </p:tgtEl>
                                        <p:attrNameLst>
                                          <p:attrName>style.visibility</p:attrName>
                                        </p:attrNameLst>
                                      </p:cBhvr>
                                      <p:to>
                                        <p:strVal val="visible"/>
                                      </p:to>
                                    </p:set>
                                    <p:anim calcmode="lin" valueType="num">
                                      <p:cBhvr additive="base">
                                        <p:cTn id="22" dur="500" fill="hold"/>
                                        <p:tgtEl>
                                          <p:spTgt spid="160772">
                                            <p:txEl>
                                              <p:pRg st="8" end="8"/>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077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a:extLst>
              <a:ext uri="{FF2B5EF4-FFF2-40B4-BE49-F238E27FC236}">
                <a16:creationId xmlns:a16="http://schemas.microsoft.com/office/drawing/2014/main" id="{4FE29604-CF31-4E8C-B8D8-751AB208AAC8}"/>
              </a:ext>
            </a:extLst>
          </p:cNvPr>
          <p:cNvSpPr>
            <a:spLocks noChangeArrowheads="1"/>
          </p:cNvSpPr>
          <p:nvPr/>
        </p:nvSpPr>
        <p:spPr bwMode="auto">
          <a:xfrm>
            <a:off x="838200" y="338138"/>
            <a:ext cx="7696200" cy="613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197350" algn="r"/>
              </a:tabLst>
              <a:defRPr>
                <a:solidFill>
                  <a:schemeClr val="tx1"/>
                </a:solidFill>
                <a:latin typeface="Times New Roman" panose="02020603050405020304" pitchFamily="18" charset="0"/>
              </a:defRPr>
            </a:lvl1pPr>
            <a:lvl2pPr marL="742950" indent="-285750" eaLnBrk="0" hangingPunct="0">
              <a:tabLst>
                <a:tab pos="4197350" algn="r"/>
              </a:tabLst>
              <a:defRPr>
                <a:solidFill>
                  <a:schemeClr val="tx1"/>
                </a:solidFill>
                <a:latin typeface="Times New Roman" panose="02020603050405020304" pitchFamily="18" charset="0"/>
              </a:defRPr>
            </a:lvl2pPr>
            <a:lvl3pPr marL="1143000" indent="-228600" eaLnBrk="0" hangingPunct="0">
              <a:tabLst>
                <a:tab pos="4197350" algn="r"/>
              </a:tabLst>
              <a:defRPr>
                <a:solidFill>
                  <a:schemeClr val="tx1"/>
                </a:solidFill>
                <a:latin typeface="Times New Roman" panose="02020603050405020304" pitchFamily="18" charset="0"/>
              </a:defRPr>
            </a:lvl3pPr>
            <a:lvl4pPr marL="1600200" indent="-228600" eaLnBrk="0" hangingPunct="0">
              <a:tabLst>
                <a:tab pos="4197350" algn="r"/>
              </a:tabLst>
              <a:defRPr>
                <a:solidFill>
                  <a:schemeClr val="tx1"/>
                </a:solidFill>
                <a:latin typeface="Times New Roman" panose="02020603050405020304" pitchFamily="18" charset="0"/>
              </a:defRPr>
            </a:lvl4pPr>
            <a:lvl5pPr marL="2057400" indent="-228600" eaLnBrk="0" hangingPunct="0">
              <a:tabLst>
                <a:tab pos="4197350" algn="r"/>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197350" algn="r"/>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197350" algn="r"/>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197350" algn="r"/>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197350" algn="r"/>
              </a:tabLst>
              <a:defRPr>
                <a:solidFill>
                  <a:schemeClr val="tx1"/>
                </a:solidFill>
                <a:latin typeface="Times New Roman" panose="02020603050405020304" pitchFamily="18" charset="0"/>
              </a:defRPr>
            </a:lvl9pPr>
          </a:lstStyle>
          <a:p>
            <a:pPr algn="r" eaLnBrk="1" hangingPunct="1">
              <a:lnSpc>
                <a:spcPct val="80000"/>
              </a:lnSpc>
            </a:pPr>
            <a:r>
              <a:rPr lang="en-US" altLang="en-US" sz="2000" b="1" i="1"/>
              <a:t>Thermal analysis (contd.)</a:t>
            </a:r>
          </a:p>
          <a:p>
            <a:pPr eaLnBrk="1" hangingPunct="1">
              <a:lnSpc>
                <a:spcPct val="80000"/>
              </a:lnSpc>
            </a:pPr>
            <a:r>
              <a:rPr lang="en-US" altLang="en-US" sz="2800"/>
              <a:t>(b) A study of the physical and chemical processes which occur as the finely ground raw materials are heated progressively up to about 1500 °C, to form cement clinker.</a:t>
            </a:r>
          </a:p>
          <a:p>
            <a:pPr eaLnBrk="1" hangingPunct="1">
              <a:lnSpc>
                <a:spcPct val="80000"/>
              </a:lnSpc>
            </a:pPr>
            <a:endParaRPr lang="en-US" altLang="en-US" sz="2800"/>
          </a:p>
          <a:p>
            <a:pPr eaLnBrk="1" hangingPunct="1">
              <a:lnSpc>
                <a:spcPct val="80000"/>
              </a:lnSpc>
            </a:pPr>
            <a:r>
              <a:rPr lang="en-US" altLang="en-US" sz="2800"/>
              <a:t>(c) To study the composition and rate of growth of the hydration products at various periods after setting of the cement.</a:t>
            </a:r>
          </a:p>
          <a:p>
            <a:pPr eaLnBrk="1" hangingPunct="1">
              <a:lnSpc>
                <a:spcPct val="80000"/>
              </a:lnSpc>
            </a:pPr>
            <a:endParaRPr lang="en-US" altLang="en-US" sz="2800"/>
          </a:p>
          <a:p>
            <a:pPr eaLnBrk="1" hangingPunct="1">
              <a:lnSpc>
                <a:spcPct val="80000"/>
              </a:lnSpc>
            </a:pPr>
            <a:r>
              <a:rPr lang="en-US" altLang="en-US" sz="2800"/>
              <a:t>(d) The effect of accelerators and retarders on the setting characteristics of cements has been studied by DT A.</a:t>
            </a:r>
          </a:p>
          <a:p>
            <a:pPr eaLnBrk="1" hangingPunct="1">
              <a:lnSpc>
                <a:spcPct val="80000"/>
              </a:lnSpc>
            </a:pPr>
            <a:endParaRPr lang="en-US" altLang="en-US" sz="2800"/>
          </a:p>
          <a:p>
            <a:pPr eaLnBrk="1" hangingPunct="1">
              <a:lnSpc>
                <a:spcPct val="80000"/>
              </a:lnSpc>
            </a:pPr>
            <a:r>
              <a:rPr lang="en-US" altLang="en-US" sz="2800"/>
              <a:t>(e) Differential thermal analysis has now become a standard method for determining the degree of conversion (and consequent loss of strength) in high alumina cements.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9748">
                                            <p:txEl>
                                              <p:pRg st="1" end="1"/>
                                            </p:txEl>
                                          </p:spTgt>
                                        </p:tgtEl>
                                        <p:attrNameLst>
                                          <p:attrName>style.visibility</p:attrName>
                                        </p:attrNameLst>
                                      </p:cBhvr>
                                      <p:to>
                                        <p:strVal val="visible"/>
                                      </p:to>
                                    </p:set>
                                    <p:animEffect transition="in" filter="box(in)">
                                      <p:cBhvr>
                                        <p:cTn id="7" dur="500"/>
                                        <p:tgtEl>
                                          <p:spTgt spid="15974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9748">
                                            <p:txEl>
                                              <p:pRg st="3" end="3"/>
                                            </p:txEl>
                                          </p:spTgt>
                                        </p:tgtEl>
                                        <p:attrNameLst>
                                          <p:attrName>style.visibility</p:attrName>
                                        </p:attrNameLst>
                                      </p:cBhvr>
                                      <p:to>
                                        <p:strVal val="visible"/>
                                      </p:to>
                                    </p:set>
                                    <p:animEffect transition="in" filter="blinds(horizontal)">
                                      <p:cBhvr>
                                        <p:cTn id="12" dur="500"/>
                                        <p:tgtEl>
                                          <p:spTgt spid="15974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59748">
                                            <p:txEl>
                                              <p:pRg st="5" end="5"/>
                                            </p:txEl>
                                          </p:spTgt>
                                        </p:tgtEl>
                                        <p:attrNameLst>
                                          <p:attrName>style.visibility</p:attrName>
                                        </p:attrNameLst>
                                      </p:cBhvr>
                                      <p:to>
                                        <p:strVal val="visible"/>
                                      </p:to>
                                    </p:set>
                                    <p:animEffect transition="in" filter="box(in)">
                                      <p:cBhvr>
                                        <p:cTn id="17" dur="500"/>
                                        <p:tgtEl>
                                          <p:spTgt spid="159748">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59748">
                                            <p:txEl>
                                              <p:pRg st="7" end="7"/>
                                            </p:txEl>
                                          </p:spTgt>
                                        </p:tgtEl>
                                        <p:attrNameLst>
                                          <p:attrName>style.visibility</p:attrName>
                                        </p:attrNameLst>
                                      </p:cBhvr>
                                      <p:to>
                                        <p:strVal val="visible"/>
                                      </p:to>
                                    </p:set>
                                    <p:anim calcmode="lin" valueType="num">
                                      <p:cBhvr additive="base">
                                        <p:cTn id="22" dur="500" fill="hold"/>
                                        <p:tgtEl>
                                          <p:spTgt spid="159748">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974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7863</Words>
  <Application>Microsoft Office PowerPoint</Application>
  <PresentationFormat>On-screen Show (4:3)</PresentationFormat>
  <Paragraphs>1148</Paragraphs>
  <Slides>103</Slides>
  <Notes>83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103</vt:i4>
      </vt:variant>
    </vt:vector>
  </HeadingPairs>
  <TitlesOfParts>
    <vt:vector size="114" baseType="lpstr">
      <vt:lpstr>Times New Roman</vt:lpstr>
      <vt:lpstr>Arial</vt:lpstr>
      <vt:lpstr>Calibri</vt:lpstr>
      <vt:lpstr>Wingdings</vt:lpstr>
      <vt:lpstr>Bookman Old Style</vt:lpstr>
      <vt:lpstr>SimSun</vt:lpstr>
      <vt:lpstr>Symbol</vt:lpstr>
      <vt:lpstr>Courier</vt:lpstr>
      <vt:lpstr>Batang</vt:lpstr>
      <vt:lpstr>굴림</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Juggler</dc:creator>
  <cp:lastModifiedBy>Ran B Singh</cp:lastModifiedBy>
  <cp:revision>90</cp:revision>
  <dcterms:created xsi:type="dcterms:W3CDTF">2007-09-28T13:45:42Z</dcterms:created>
  <dcterms:modified xsi:type="dcterms:W3CDTF">2017-08-29T05:54:47Z</dcterms:modified>
</cp:coreProperties>
</file>