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1" r:id="rId3"/>
    <p:sldId id="302" r:id="rId4"/>
    <p:sldId id="305" r:id="rId5"/>
    <p:sldId id="304" r:id="rId6"/>
    <p:sldId id="306" r:id="rId7"/>
    <p:sldId id="307" r:id="rId8"/>
    <p:sldId id="310" r:id="rId9"/>
    <p:sldId id="308" r:id="rId10"/>
    <p:sldId id="311" r:id="rId11"/>
    <p:sldId id="309" r:id="rId12"/>
    <p:sldId id="312" r:id="rId13"/>
    <p:sldId id="273" r:id="rId14"/>
    <p:sldId id="336" r:id="rId15"/>
    <p:sldId id="337" r:id="rId16"/>
    <p:sldId id="274" r:id="rId17"/>
    <p:sldId id="275" r:id="rId18"/>
    <p:sldId id="257" r:id="rId19"/>
    <p:sldId id="292" r:id="rId20"/>
    <p:sldId id="277" r:id="rId21"/>
    <p:sldId id="276" r:id="rId22"/>
    <p:sldId id="278" r:id="rId23"/>
    <p:sldId id="262" r:id="rId24"/>
    <p:sldId id="264" r:id="rId25"/>
    <p:sldId id="293" r:id="rId26"/>
    <p:sldId id="279" r:id="rId27"/>
    <p:sldId id="281" r:id="rId28"/>
    <p:sldId id="294" r:id="rId29"/>
    <p:sldId id="295" r:id="rId30"/>
    <p:sldId id="282" r:id="rId31"/>
    <p:sldId id="296" r:id="rId32"/>
    <p:sldId id="284" r:id="rId33"/>
    <p:sldId id="283" r:id="rId34"/>
    <p:sldId id="285" r:id="rId35"/>
    <p:sldId id="297" r:id="rId36"/>
    <p:sldId id="298" r:id="rId37"/>
    <p:sldId id="299" r:id="rId38"/>
    <p:sldId id="286" r:id="rId39"/>
    <p:sldId id="287" r:id="rId40"/>
    <p:sldId id="313" r:id="rId41"/>
    <p:sldId id="314" r:id="rId42"/>
    <p:sldId id="289" r:id="rId43"/>
    <p:sldId id="300" r:id="rId44"/>
    <p:sldId id="315" r:id="rId45"/>
    <p:sldId id="316" r:id="rId46"/>
    <p:sldId id="322" r:id="rId47"/>
    <p:sldId id="326" r:id="rId48"/>
    <p:sldId id="332" r:id="rId49"/>
    <p:sldId id="328" r:id="rId50"/>
    <p:sldId id="329" r:id="rId51"/>
    <p:sldId id="330" r:id="rId52"/>
    <p:sldId id="331" r:id="rId53"/>
    <p:sldId id="333" r:id="rId54"/>
    <p:sldId id="334" r:id="rId55"/>
    <p:sldId id="335" r:id="rId56"/>
  </p:sldIdLst>
  <p:sldSz cx="9144000" cy="6858000" type="screen4x3"/>
  <p:notesSz cx="6858000" cy="9144000"/>
  <p:defaultTextStyle>
    <a:defPPr>
      <a:defRPr lang="en-US"/>
    </a:defPPr>
    <a:lvl1pPr algn="l" rtl="0" fontAlgn="base">
      <a:spcBef>
        <a:spcPct val="0"/>
      </a:spcBef>
      <a:spcAft>
        <a:spcPct val="0"/>
      </a:spcAft>
      <a:defRPr sz="28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8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8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8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800" kern="1200">
        <a:solidFill>
          <a:schemeClr val="tx1"/>
        </a:solidFill>
        <a:latin typeface="Times New Roman" panose="02020603050405020304" pitchFamily="18" charset="0"/>
        <a:ea typeface="+mn-ea"/>
        <a:cs typeface="+mn-cs"/>
      </a:defRPr>
    </a:lvl5pPr>
    <a:lvl6pPr marL="2286000" algn="l" defTabSz="914400" rtl="0" eaLnBrk="1" latinLnBrk="0" hangingPunct="1">
      <a:defRPr sz="2800" kern="1200">
        <a:solidFill>
          <a:schemeClr val="tx1"/>
        </a:solidFill>
        <a:latin typeface="Times New Roman" panose="02020603050405020304" pitchFamily="18" charset="0"/>
        <a:ea typeface="+mn-ea"/>
        <a:cs typeface="+mn-cs"/>
      </a:defRPr>
    </a:lvl6pPr>
    <a:lvl7pPr marL="2743200" algn="l" defTabSz="914400" rtl="0" eaLnBrk="1" latinLnBrk="0" hangingPunct="1">
      <a:defRPr sz="2800" kern="1200">
        <a:solidFill>
          <a:schemeClr val="tx1"/>
        </a:solidFill>
        <a:latin typeface="Times New Roman" panose="02020603050405020304" pitchFamily="18" charset="0"/>
        <a:ea typeface="+mn-ea"/>
        <a:cs typeface="+mn-cs"/>
      </a:defRPr>
    </a:lvl7pPr>
    <a:lvl8pPr marL="3200400" algn="l" defTabSz="914400" rtl="0" eaLnBrk="1" latinLnBrk="0" hangingPunct="1">
      <a:defRPr sz="2800" kern="1200">
        <a:solidFill>
          <a:schemeClr val="tx1"/>
        </a:solidFill>
        <a:latin typeface="Times New Roman" panose="02020603050405020304" pitchFamily="18" charset="0"/>
        <a:ea typeface="+mn-ea"/>
        <a:cs typeface="+mn-cs"/>
      </a:defRPr>
    </a:lvl8pPr>
    <a:lvl9pPr marL="3657600" algn="l" defTabSz="914400" rtl="0" eaLnBrk="1" latinLnBrk="0" hangingPunct="1">
      <a:defRPr sz="2800" kern="1200">
        <a:solidFill>
          <a:schemeClr val="tx1"/>
        </a:solidFill>
        <a:latin typeface="Times New Roman" panose="02020603050405020304" pitchFamily="18" charset="0"/>
        <a:ea typeface="+mn-ea"/>
        <a:cs typeface="+mn-cs"/>
      </a:defRPr>
    </a:lvl9pPr>
  </p:defaultTextStyle>
  <p:modifyVerifier cryptProviderType="rsaAES" cryptAlgorithmClass="hash" cryptAlgorithmType="typeAny" cryptAlgorithmSid="14" spinCount="100000" saltData="pqat/3iVtVmglyhtsj7JFQ==" hashData="bKwNIVeLY8emrAwCmvuIlU5dBrmqYpUCkiCDpjpSa3PZNRUba6GnGueLJHV58zSVEZYuqHpT4BmJlKXZvwWeoQ=="/>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10" autoAdjust="0"/>
    <p:restoredTop sz="99353" autoAdjust="0"/>
  </p:normalViewPr>
  <p:slideViewPr>
    <p:cSldViewPr>
      <p:cViewPr varScale="1">
        <p:scale>
          <a:sx n="50" d="100"/>
          <a:sy n="50" d="100"/>
        </p:scale>
        <p:origin x="1262" y="41"/>
      </p:cViewPr>
      <p:guideLst>
        <p:guide orient="horz" pos="2160"/>
        <p:guide pos="2880"/>
      </p:guideLst>
    </p:cSldViewPr>
  </p:slideViewPr>
  <p:notesTextViewPr>
    <p:cViewPr>
      <p:scale>
        <a:sx n="100" d="100"/>
        <a:sy n="100" d="100"/>
      </p:scale>
      <p:origin x="0" y="0"/>
    </p:cViewPr>
  </p:notesTextViewPr>
  <p:sorterViewPr>
    <p:cViewPr>
      <p:scale>
        <a:sx n="66" d="100"/>
        <a:sy n="66" d="100"/>
      </p:scale>
      <p:origin x="0" y="741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61"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E0E8EB3C-7F5C-480B-8B8A-FCE358830AF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CBB2937-8F2E-4187-8C4B-6F383D8B70D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8F16B1C-EF58-4D2D-8952-DDF8A3CA923A}"/>
              </a:ext>
            </a:extLst>
          </p:cNvPr>
          <p:cNvSpPr>
            <a:spLocks noGrp="1" noChangeArrowheads="1"/>
          </p:cNvSpPr>
          <p:nvPr>
            <p:ph type="sldNum" sz="quarter" idx="12"/>
          </p:nvPr>
        </p:nvSpPr>
        <p:spPr>
          <a:ln/>
        </p:spPr>
        <p:txBody>
          <a:bodyPr/>
          <a:lstStyle>
            <a:lvl1pPr>
              <a:defRPr/>
            </a:lvl1pPr>
          </a:lstStyle>
          <a:p>
            <a:fld id="{DCEAEA3B-B0C4-4B05-B632-AC4AD297705E}" type="slidenum">
              <a:rPr lang="en-US" altLang="en-US"/>
              <a:pPr/>
              <a:t>‹#›</a:t>
            </a:fld>
            <a:endParaRPr lang="en-US" altLang="en-US"/>
          </a:p>
        </p:txBody>
      </p:sp>
    </p:spTree>
    <p:extLst>
      <p:ext uri="{BB962C8B-B14F-4D97-AF65-F5344CB8AC3E}">
        <p14:creationId xmlns:p14="http://schemas.microsoft.com/office/powerpoint/2010/main" val="1977182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8EC0819-C7DB-4D0D-9BAD-D2C25610ED9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3EE56D0-FB1E-470B-9FB0-2F64EB956C8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C94ABFC-EED8-490E-9F0D-D94C546A2108}"/>
              </a:ext>
            </a:extLst>
          </p:cNvPr>
          <p:cNvSpPr>
            <a:spLocks noGrp="1" noChangeArrowheads="1"/>
          </p:cNvSpPr>
          <p:nvPr>
            <p:ph type="sldNum" sz="quarter" idx="12"/>
          </p:nvPr>
        </p:nvSpPr>
        <p:spPr>
          <a:ln/>
        </p:spPr>
        <p:txBody>
          <a:bodyPr/>
          <a:lstStyle>
            <a:lvl1pPr>
              <a:defRPr/>
            </a:lvl1pPr>
          </a:lstStyle>
          <a:p>
            <a:fld id="{94974ECB-929B-4FA8-AAF7-351CF6DDD2AC}" type="slidenum">
              <a:rPr lang="en-US" altLang="en-US"/>
              <a:pPr/>
              <a:t>‹#›</a:t>
            </a:fld>
            <a:endParaRPr lang="en-US" altLang="en-US"/>
          </a:p>
        </p:txBody>
      </p:sp>
    </p:spTree>
    <p:extLst>
      <p:ext uri="{BB962C8B-B14F-4D97-AF65-F5344CB8AC3E}">
        <p14:creationId xmlns:p14="http://schemas.microsoft.com/office/powerpoint/2010/main" val="2596518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E0E949A-697A-481E-A4FB-BCF6282698E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AB146AF-1077-41BD-B081-1070FCF7DFF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C24DF4C-86A3-40FB-8784-501CF3C3255A}"/>
              </a:ext>
            </a:extLst>
          </p:cNvPr>
          <p:cNvSpPr>
            <a:spLocks noGrp="1" noChangeArrowheads="1"/>
          </p:cNvSpPr>
          <p:nvPr>
            <p:ph type="sldNum" sz="quarter" idx="12"/>
          </p:nvPr>
        </p:nvSpPr>
        <p:spPr>
          <a:ln/>
        </p:spPr>
        <p:txBody>
          <a:bodyPr/>
          <a:lstStyle>
            <a:lvl1pPr>
              <a:defRPr/>
            </a:lvl1pPr>
          </a:lstStyle>
          <a:p>
            <a:fld id="{4FA8FA4E-7941-448C-95CE-82E03E5CA286}" type="slidenum">
              <a:rPr lang="en-US" altLang="en-US"/>
              <a:pPr/>
              <a:t>‹#›</a:t>
            </a:fld>
            <a:endParaRPr lang="en-US" altLang="en-US"/>
          </a:p>
        </p:txBody>
      </p:sp>
    </p:spTree>
    <p:extLst>
      <p:ext uri="{BB962C8B-B14F-4D97-AF65-F5344CB8AC3E}">
        <p14:creationId xmlns:p14="http://schemas.microsoft.com/office/powerpoint/2010/main" val="22169260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DF1E7C92-A4CD-4890-84BA-81C8448A93E2}"/>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D98F7860-AFB6-47F5-847D-7F008758E49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7DCB12C2-72F7-4598-A7B7-79AC61C15FAE}"/>
              </a:ext>
            </a:extLst>
          </p:cNvPr>
          <p:cNvSpPr>
            <a:spLocks noGrp="1" noChangeArrowheads="1"/>
          </p:cNvSpPr>
          <p:nvPr>
            <p:ph type="sldNum" sz="quarter" idx="12"/>
          </p:nvPr>
        </p:nvSpPr>
        <p:spPr>
          <a:ln/>
        </p:spPr>
        <p:txBody>
          <a:bodyPr/>
          <a:lstStyle>
            <a:lvl1pPr>
              <a:defRPr/>
            </a:lvl1pPr>
          </a:lstStyle>
          <a:p>
            <a:fld id="{1C50B69C-7835-4753-8912-BD3C8D103AED}" type="slidenum">
              <a:rPr lang="en-US" altLang="en-US"/>
              <a:pPr/>
              <a:t>‹#›</a:t>
            </a:fld>
            <a:endParaRPr lang="en-US" altLang="en-US"/>
          </a:p>
        </p:txBody>
      </p:sp>
    </p:spTree>
    <p:extLst>
      <p:ext uri="{BB962C8B-B14F-4D97-AF65-F5344CB8AC3E}">
        <p14:creationId xmlns:p14="http://schemas.microsoft.com/office/powerpoint/2010/main" val="4130600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a:extLst>
              <a:ext uri="{FF2B5EF4-FFF2-40B4-BE49-F238E27FC236}">
                <a16:creationId xmlns:a16="http://schemas.microsoft.com/office/drawing/2014/main" id="{BDE91D75-02D7-4EF4-9AE8-50E1CE73DF89}"/>
              </a:ext>
            </a:extLst>
          </p:cNvPr>
          <p:cNvSpPr>
            <a:spLocks noGrp="1" noChangeArrowheads="1"/>
          </p:cNvSpPr>
          <p:nvPr>
            <p:ph type="dt" sz="half" idx="10"/>
          </p:nvPr>
        </p:nvSpPr>
        <p:spPr>
          <a:ln/>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7FB765D6-85C7-48B0-B38F-2D0B0698C33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A290EB3E-FD75-4EB9-9943-CEEB582D5102}"/>
              </a:ext>
            </a:extLst>
          </p:cNvPr>
          <p:cNvSpPr>
            <a:spLocks noGrp="1" noChangeArrowheads="1"/>
          </p:cNvSpPr>
          <p:nvPr>
            <p:ph type="sldNum" sz="quarter" idx="12"/>
          </p:nvPr>
        </p:nvSpPr>
        <p:spPr>
          <a:ln/>
        </p:spPr>
        <p:txBody>
          <a:bodyPr/>
          <a:lstStyle>
            <a:lvl1pPr>
              <a:defRPr/>
            </a:lvl1pPr>
          </a:lstStyle>
          <a:p>
            <a:fld id="{63060BA5-38FE-4B12-B7A1-F9735473C5A3}" type="slidenum">
              <a:rPr lang="en-US" altLang="en-US"/>
              <a:pPr/>
              <a:t>‹#›</a:t>
            </a:fld>
            <a:endParaRPr lang="en-US" altLang="en-US"/>
          </a:p>
        </p:txBody>
      </p:sp>
    </p:spTree>
    <p:extLst>
      <p:ext uri="{BB962C8B-B14F-4D97-AF65-F5344CB8AC3E}">
        <p14:creationId xmlns:p14="http://schemas.microsoft.com/office/powerpoint/2010/main" val="375084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EB44E6F-060F-4943-9C36-6C7AF1C1714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AB360CC-B4D7-439C-BC9D-7C7A6BD95D2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C4B4319-AEA5-47A6-BCAD-DF612E794F24}"/>
              </a:ext>
            </a:extLst>
          </p:cNvPr>
          <p:cNvSpPr>
            <a:spLocks noGrp="1" noChangeArrowheads="1"/>
          </p:cNvSpPr>
          <p:nvPr>
            <p:ph type="sldNum" sz="quarter" idx="12"/>
          </p:nvPr>
        </p:nvSpPr>
        <p:spPr>
          <a:ln/>
        </p:spPr>
        <p:txBody>
          <a:bodyPr/>
          <a:lstStyle>
            <a:lvl1pPr>
              <a:defRPr/>
            </a:lvl1pPr>
          </a:lstStyle>
          <a:p>
            <a:fld id="{E3A04695-48BC-48FF-A1C2-58E7A5F93DBF}" type="slidenum">
              <a:rPr lang="en-US" altLang="en-US"/>
              <a:pPr/>
              <a:t>‹#›</a:t>
            </a:fld>
            <a:endParaRPr lang="en-US" altLang="en-US"/>
          </a:p>
        </p:txBody>
      </p:sp>
    </p:spTree>
    <p:extLst>
      <p:ext uri="{BB962C8B-B14F-4D97-AF65-F5344CB8AC3E}">
        <p14:creationId xmlns:p14="http://schemas.microsoft.com/office/powerpoint/2010/main" val="2788072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9B32030A-381D-4C36-AE8A-B4943C07841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BB564BE-983B-4E9E-B96E-18FFB725F46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D6AAB44-2896-4D45-869E-F63CF1BD82A2}"/>
              </a:ext>
            </a:extLst>
          </p:cNvPr>
          <p:cNvSpPr>
            <a:spLocks noGrp="1" noChangeArrowheads="1"/>
          </p:cNvSpPr>
          <p:nvPr>
            <p:ph type="sldNum" sz="quarter" idx="12"/>
          </p:nvPr>
        </p:nvSpPr>
        <p:spPr>
          <a:ln/>
        </p:spPr>
        <p:txBody>
          <a:bodyPr/>
          <a:lstStyle>
            <a:lvl1pPr>
              <a:defRPr/>
            </a:lvl1pPr>
          </a:lstStyle>
          <a:p>
            <a:fld id="{623F3898-4C52-4D9E-B433-9DEF7CECA8A7}" type="slidenum">
              <a:rPr lang="en-US" altLang="en-US"/>
              <a:pPr/>
              <a:t>‹#›</a:t>
            </a:fld>
            <a:endParaRPr lang="en-US" altLang="en-US"/>
          </a:p>
        </p:txBody>
      </p:sp>
    </p:spTree>
    <p:extLst>
      <p:ext uri="{BB962C8B-B14F-4D97-AF65-F5344CB8AC3E}">
        <p14:creationId xmlns:p14="http://schemas.microsoft.com/office/powerpoint/2010/main" val="2459019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2E19631-E96A-4D66-82D8-A135AAE13E4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AF72531-F526-4F53-A268-B5C3B42CB6A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9C60AEE-21D4-48EA-BE8F-4000CA55AAFF}"/>
              </a:ext>
            </a:extLst>
          </p:cNvPr>
          <p:cNvSpPr>
            <a:spLocks noGrp="1" noChangeArrowheads="1"/>
          </p:cNvSpPr>
          <p:nvPr>
            <p:ph type="sldNum" sz="quarter" idx="12"/>
          </p:nvPr>
        </p:nvSpPr>
        <p:spPr>
          <a:ln/>
        </p:spPr>
        <p:txBody>
          <a:bodyPr/>
          <a:lstStyle>
            <a:lvl1pPr>
              <a:defRPr/>
            </a:lvl1pPr>
          </a:lstStyle>
          <a:p>
            <a:fld id="{B98C812B-ED29-4F1E-AD09-F438BED52564}" type="slidenum">
              <a:rPr lang="en-US" altLang="en-US"/>
              <a:pPr/>
              <a:t>‹#›</a:t>
            </a:fld>
            <a:endParaRPr lang="en-US" altLang="en-US"/>
          </a:p>
        </p:txBody>
      </p:sp>
    </p:spTree>
    <p:extLst>
      <p:ext uri="{BB962C8B-B14F-4D97-AF65-F5344CB8AC3E}">
        <p14:creationId xmlns:p14="http://schemas.microsoft.com/office/powerpoint/2010/main" val="3915358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AB1FCE18-366D-42C2-ABD3-2AFCDF8BA982}"/>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BABC1CBC-CCB5-422F-A34C-A0A3A53352C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C425901-B5FB-4BBF-8AAA-597E5FFAA913}"/>
              </a:ext>
            </a:extLst>
          </p:cNvPr>
          <p:cNvSpPr>
            <a:spLocks noGrp="1" noChangeArrowheads="1"/>
          </p:cNvSpPr>
          <p:nvPr>
            <p:ph type="sldNum" sz="quarter" idx="12"/>
          </p:nvPr>
        </p:nvSpPr>
        <p:spPr>
          <a:ln/>
        </p:spPr>
        <p:txBody>
          <a:bodyPr/>
          <a:lstStyle>
            <a:lvl1pPr>
              <a:defRPr/>
            </a:lvl1pPr>
          </a:lstStyle>
          <a:p>
            <a:fld id="{754B555A-B639-47BB-BCBA-887FD23D1E74}" type="slidenum">
              <a:rPr lang="en-US" altLang="en-US"/>
              <a:pPr/>
              <a:t>‹#›</a:t>
            </a:fld>
            <a:endParaRPr lang="en-US" altLang="en-US"/>
          </a:p>
        </p:txBody>
      </p:sp>
    </p:spTree>
    <p:extLst>
      <p:ext uri="{BB962C8B-B14F-4D97-AF65-F5344CB8AC3E}">
        <p14:creationId xmlns:p14="http://schemas.microsoft.com/office/powerpoint/2010/main" val="2915693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EB62A07-9403-4C74-8472-7B14A64E46EA}"/>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A40D08C9-A5D9-4525-9BE2-0004417DAD9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4C0DFD9E-F454-460D-9A0F-92ABBCC50FAD}"/>
              </a:ext>
            </a:extLst>
          </p:cNvPr>
          <p:cNvSpPr>
            <a:spLocks noGrp="1" noChangeArrowheads="1"/>
          </p:cNvSpPr>
          <p:nvPr>
            <p:ph type="sldNum" sz="quarter" idx="12"/>
          </p:nvPr>
        </p:nvSpPr>
        <p:spPr>
          <a:ln/>
        </p:spPr>
        <p:txBody>
          <a:bodyPr/>
          <a:lstStyle>
            <a:lvl1pPr>
              <a:defRPr/>
            </a:lvl1pPr>
          </a:lstStyle>
          <a:p>
            <a:fld id="{14A32E28-F13E-496C-BB70-3631E10531CD}" type="slidenum">
              <a:rPr lang="en-US" altLang="en-US"/>
              <a:pPr/>
              <a:t>‹#›</a:t>
            </a:fld>
            <a:endParaRPr lang="en-US" altLang="en-US"/>
          </a:p>
        </p:txBody>
      </p:sp>
    </p:spTree>
    <p:extLst>
      <p:ext uri="{BB962C8B-B14F-4D97-AF65-F5344CB8AC3E}">
        <p14:creationId xmlns:p14="http://schemas.microsoft.com/office/powerpoint/2010/main" val="1794656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2AF650C-B2DA-41BA-A97A-B2BFE0B790AB}"/>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AE021787-AC8A-4FF5-9726-D6718A64B45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D7155560-078E-4AB8-9039-23BE5B1DDFB0}"/>
              </a:ext>
            </a:extLst>
          </p:cNvPr>
          <p:cNvSpPr>
            <a:spLocks noGrp="1" noChangeArrowheads="1"/>
          </p:cNvSpPr>
          <p:nvPr>
            <p:ph type="sldNum" sz="quarter" idx="12"/>
          </p:nvPr>
        </p:nvSpPr>
        <p:spPr>
          <a:ln/>
        </p:spPr>
        <p:txBody>
          <a:bodyPr/>
          <a:lstStyle>
            <a:lvl1pPr>
              <a:defRPr/>
            </a:lvl1pPr>
          </a:lstStyle>
          <a:p>
            <a:fld id="{CC1154C6-C115-4766-8088-76109A410991}" type="slidenum">
              <a:rPr lang="en-US" altLang="en-US"/>
              <a:pPr/>
              <a:t>‹#›</a:t>
            </a:fld>
            <a:endParaRPr lang="en-US" altLang="en-US"/>
          </a:p>
        </p:txBody>
      </p:sp>
    </p:spTree>
    <p:extLst>
      <p:ext uri="{BB962C8B-B14F-4D97-AF65-F5344CB8AC3E}">
        <p14:creationId xmlns:p14="http://schemas.microsoft.com/office/powerpoint/2010/main" val="3245943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7EFB374-356B-47DF-BA9B-31DB5FFC548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26207C0-76C1-41BF-9353-FEA4E669812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88F286A-C4EB-4E4C-B772-C6B37FB89AEE}"/>
              </a:ext>
            </a:extLst>
          </p:cNvPr>
          <p:cNvSpPr>
            <a:spLocks noGrp="1" noChangeArrowheads="1"/>
          </p:cNvSpPr>
          <p:nvPr>
            <p:ph type="sldNum" sz="quarter" idx="12"/>
          </p:nvPr>
        </p:nvSpPr>
        <p:spPr>
          <a:ln/>
        </p:spPr>
        <p:txBody>
          <a:bodyPr/>
          <a:lstStyle>
            <a:lvl1pPr>
              <a:defRPr/>
            </a:lvl1pPr>
          </a:lstStyle>
          <a:p>
            <a:fld id="{58552B14-4976-48C0-A73A-7B801A41A0E8}" type="slidenum">
              <a:rPr lang="en-US" altLang="en-US"/>
              <a:pPr/>
              <a:t>‹#›</a:t>
            </a:fld>
            <a:endParaRPr lang="en-US" altLang="en-US"/>
          </a:p>
        </p:txBody>
      </p:sp>
    </p:spTree>
    <p:extLst>
      <p:ext uri="{BB962C8B-B14F-4D97-AF65-F5344CB8AC3E}">
        <p14:creationId xmlns:p14="http://schemas.microsoft.com/office/powerpoint/2010/main" val="4048989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58B0695-46D6-4D41-A8EE-579DF36DAE7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E22EBBC-C233-4780-B369-FBE70833070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D113F99-F6DB-476A-81B8-421AF01439B3}"/>
              </a:ext>
            </a:extLst>
          </p:cNvPr>
          <p:cNvSpPr>
            <a:spLocks noGrp="1" noChangeArrowheads="1"/>
          </p:cNvSpPr>
          <p:nvPr>
            <p:ph type="sldNum" sz="quarter" idx="12"/>
          </p:nvPr>
        </p:nvSpPr>
        <p:spPr>
          <a:ln/>
        </p:spPr>
        <p:txBody>
          <a:bodyPr/>
          <a:lstStyle>
            <a:lvl1pPr>
              <a:defRPr/>
            </a:lvl1pPr>
          </a:lstStyle>
          <a:p>
            <a:fld id="{ADEF7D9F-CFEA-41CF-835B-C3D631D94EBE}" type="slidenum">
              <a:rPr lang="en-US" altLang="en-US"/>
              <a:pPr/>
              <a:t>‹#›</a:t>
            </a:fld>
            <a:endParaRPr lang="en-US" altLang="en-US"/>
          </a:p>
        </p:txBody>
      </p:sp>
    </p:spTree>
    <p:extLst>
      <p:ext uri="{BB962C8B-B14F-4D97-AF65-F5344CB8AC3E}">
        <p14:creationId xmlns:p14="http://schemas.microsoft.com/office/powerpoint/2010/main" val="1011246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EB401C1-D247-4C59-99DB-2D8FAAADBE18}"/>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Rectangle 3">
            <a:extLst>
              <a:ext uri="{FF2B5EF4-FFF2-40B4-BE49-F238E27FC236}">
                <a16:creationId xmlns:a16="http://schemas.microsoft.com/office/drawing/2014/main" id="{A4E5C3E8-D0FE-4D9E-A8F1-1AAE0BEEA100}"/>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69CF6E99-80FF-47C5-B7E5-18F6EEC523D6}"/>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mn-lt"/>
              </a:defRPr>
            </a:lvl1pPr>
          </a:lstStyle>
          <a:p>
            <a:pPr>
              <a:defRPr/>
            </a:pPr>
            <a:endParaRPr lang="en-US"/>
          </a:p>
        </p:txBody>
      </p:sp>
      <p:sp>
        <p:nvSpPr>
          <p:cNvPr id="1029" name="Rectangle 5">
            <a:extLst>
              <a:ext uri="{FF2B5EF4-FFF2-40B4-BE49-F238E27FC236}">
                <a16:creationId xmlns:a16="http://schemas.microsoft.com/office/drawing/2014/main" id="{590CF9FF-2C3D-4D48-B153-515FCA1D4639}"/>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mn-lt"/>
              </a:defRPr>
            </a:lvl1pPr>
          </a:lstStyle>
          <a:p>
            <a:pPr>
              <a:defRPr/>
            </a:pPr>
            <a:endParaRPr lang="en-US"/>
          </a:p>
        </p:txBody>
      </p:sp>
      <p:sp>
        <p:nvSpPr>
          <p:cNvPr id="1030" name="Rectangle 6">
            <a:extLst>
              <a:ext uri="{FF2B5EF4-FFF2-40B4-BE49-F238E27FC236}">
                <a16:creationId xmlns:a16="http://schemas.microsoft.com/office/drawing/2014/main" id="{3EE8442D-1745-435E-945F-566A9FA8B45C}"/>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anose="020B0604020202020204" pitchFamily="34" charset="0"/>
              </a:defRPr>
            </a:lvl1pPr>
          </a:lstStyle>
          <a:p>
            <a:fld id="{0D318BB6-0BA6-4E43-86E4-FC09749C4A0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en.wikipedia.org/wiki/Image:Pozzolana_in_Hands.jpg" TargetMode="Externa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en.wikipedia.org/wiki/Image:Gypsum_Australia.jpg" TargetMode="Externa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3" Type="http://schemas.openxmlformats.org/officeDocument/2006/relationships/image" Target="http://upload.wikimedia.org/math/4/a/1/4a1bdbd9406d4ac5c4baf1819020c207.png" TargetMode="External"/><Relationship Id="rId2" Type="http://schemas.openxmlformats.org/officeDocument/2006/relationships/image" Target="../media/image5.png"/><Relationship Id="rId1" Type="http://schemas.openxmlformats.org/officeDocument/2006/relationships/slideLayout" Target="../slideLayouts/slideLayout4.xml"/><Relationship Id="rId5" Type="http://schemas.openxmlformats.org/officeDocument/2006/relationships/image" Target="http://upload.wikimedia.org/math/4/6/0/460ebb243750e6557287597dd9c3b18b.png" TargetMode="External"/><Relationship Id="rId4" Type="http://schemas.openxmlformats.org/officeDocument/2006/relationships/image" Target="../media/image6.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http://upload.wikimedia.org/math/4/6/0/460ebb243750e6557287597dd9c3b18b.png" TargetMode="External"/><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8" descr="A brick in a wall.">
            <a:extLst>
              <a:ext uri="{FF2B5EF4-FFF2-40B4-BE49-F238E27FC236}">
                <a16:creationId xmlns:a16="http://schemas.microsoft.com/office/drawing/2014/main" id="{D2A92830-B58B-409A-871D-9F4CE16E6E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a:extLst>
              <a:ext uri="{FF2B5EF4-FFF2-40B4-BE49-F238E27FC236}">
                <a16:creationId xmlns:a16="http://schemas.microsoft.com/office/drawing/2014/main" id="{758EED1A-A0D3-4851-B155-86DFA4576B7C}"/>
              </a:ext>
            </a:extLst>
          </p:cNvPr>
          <p:cNvSpPr>
            <a:spLocks noGrp="1" noChangeArrowheads="1"/>
          </p:cNvSpPr>
          <p:nvPr>
            <p:ph type="ctrTitle"/>
          </p:nvPr>
        </p:nvSpPr>
        <p:spPr>
          <a:xfrm>
            <a:off x="2743200" y="762000"/>
            <a:ext cx="3581400" cy="1470025"/>
          </a:xfrm>
        </p:spPr>
        <p:txBody>
          <a:bodyPr/>
          <a:lstStyle/>
          <a:p>
            <a:pPr eaLnBrk="1" hangingPunct="1"/>
            <a:r>
              <a:rPr lang="en-US" altLang="en-US" sz="8000">
                <a:latin typeface="Bookman Old Style" panose="02050604050505020204" pitchFamily="18" charset="0"/>
              </a:rPr>
              <a:t>BRICK</a:t>
            </a:r>
          </a:p>
        </p:txBody>
      </p:sp>
      <p:sp>
        <p:nvSpPr>
          <p:cNvPr id="2054" name="Text Box 6">
            <a:extLst>
              <a:ext uri="{FF2B5EF4-FFF2-40B4-BE49-F238E27FC236}">
                <a16:creationId xmlns:a16="http://schemas.microsoft.com/office/drawing/2014/main" id="{435E1C58-F0F3-45BC-A719-F6C21D503A68}"/>
              </a:ext>
            </a:extLst>
          </p:cNvPr>
          <p:cNvSpPr txBox="1">
            <a:spLocks noChangeArrowheads="1"/>
          </p:cNvSpPr>
          <p:nvPr/>
        </p:nvSpPr>
        <p:spPr bwMode="auto">
          <a:xfrm>
            <a:off x="533400" y="2362200"/>
            <a:ext cx="8229600" cy="420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5400">
                <a:ea typeface="SimSun" panose="02010600030101010101" pitchFamily="2" charset="-122"/>
              </a:rPr>
              <a:t>- </a:t>
            </a:r>
            <a:r>
              <a:rPr lang="en-US" altLang="zh-CN" sz="5400" b="1">
                <a:ea typeface="SimSun" panose="02010600030101010101" pitchFamily="2" charset="-122"/>
              </a:rPr>
              <a:t>brick</a:t>
            </a:r>
            <a:r>
              <a:rPr lang="en-US" altLang="zh-CN" sz="5400">
                <a:ea typeface="SimSun" panose="02010600030101010101" pitchFamily="2" charset="-122"/>
              </a:rPr>
              <a:t>  is  a  block of ceramic material used in masonry construction and sized to be laid with one hand using mortar</a:t>
            </a:r>
            <a:endParaRPr lang="en-US" altLang="en-US" sz="5400"/>
          </a:p>
        </p:txBody>
      </p:sp>
      <p:sp>
        <p:nvSpPr>
          <p:cNvPr id="2057" name="Text Box 9">
            <a:extLst>
              <a:ext uri="{FF2B5EF4-FFF2-40B4-BE49-F238E27FC236}">
                <a16:creationId xmlns:a16="http://schemas.microsoft.com/office/drawing/2014/main" id="{6838CCAC-F6D9-4FFA-9AA0-DFC4431E4B75}"/>
              </a:ext>
            </a:extLst>
          </p:cNvPr>
          <p:cNvSpPr txBox="1">
            <a:spLocks noChangeArrowheads="1"/>
          </p:cNvSpPr>
          <p:nvPr/>
        </p:nvSpPr>
        <p:spPr bwMode="auto">
          <a:xfrm>
            <a:off x="6858000" y="6172200"/>
            <a:ext cx="21605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32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ox(in)">
                                      <p:cBhvr>
                                        <p:cTn id="7" dur="500"/>
                                        <p:tgtEl>
                                          <p:spTgt spid="2050"/>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2054"/>
                                        </p:tgtEl>
                                        <p:attrNameLst>
                                          <p:attrName>style.visibility</p:attrName>
                                        </p:attrNameLst>
                                      </p:cBhvr>
                                      <p:to>
                                        <p:strVal val="visible"/>
                                      </p:to>
                                    </p:set>
                                    <p:animEffect transition="in" filter="checkerboard(across)">
                                      <p:cBhvr>
                                        <p:cTn id="11" dur="500"/>
                                        <p:tgtEl>
                                          <p:spTgt spid="2054"/>
                                        </p:tgtEl>
                                      </p:cBhvr>
                                    </p:animEffect>
                                  </p:childTnLst>
                                </p:cTn>
                              </p:par>
                            </p:childTnLst>
                          </p:cTn>
                        </p:par>
                        <p:par>
                          <p:cTn id="12" fill="hold" nodeType="afterGroup">
                            <p:stCondLst>
                              <p:cond delay="1000"/>
                            </p:stCondLst>
                            <p:childTnLst>
                              <p:par>
                                <p:cTn id="13" presetID="2" presetClass="entr" presetSubtype="4" fill="hold" grpId="0" nodeType="afterEffect">
                                  <p:stCondLst>
                                    <p:cond delay="0"/>
                                  </p:stCondLst>
                                  <p:childTnLst>
                                    <p:set>
                                      <p:cBhvr>
                                        <p:cTn id="14" dur="1" fill="hold">
                                          <p:stCondLst>
                                            <p:cond delay="0"/>
                                          </p:stCondLst>
                                        </p:cTn>
                                        <p:tgtEl>
                                          <p:spTgt spid="2057"/>
                                        </p:tgtEl>
                                        <p:attrNameLst>
                                          <p:attrName>style.visibility</p:attrName>
                                        </p:attrNameLst>
                                      </p:cBhvr>
                                      <p:to>
                                        <p:strVal val="visible"/>
                                      </p:to>
                                    </p:set>
                                    <p:anim calcmode="lin" valueType="num">
                                      <p:cBhvr additive="base">
                                        <p:cTn id="15" dur="500" fill="hold"/>
                                        <p:tgtEl>
                                          <p:spTgt spid="2057"/>
                                        </p:tgtEl>
                                        <p:attrNameLst>
                                          <p:attrName>ppt_x</p:attrName>
                                        </p:attrNameLst>
                                      </p:cBhvr>
                                      <p:tavLst>
                                        <p:tav tm="0">
                                          <p:val>
                                            <p:strVal val="#ppt_x"/>
                                          </p:val>
                                        </p:tav>
                                        <p:tav tm="100000">
                                          <p:val>
                                            <p:strVal val="#ppt_x"/>
                                          </p:val>
                                        </p:tav>
                                      </p:tavLst>
                                    </p:anim>
                                    <p:anim calcmode="lin" valueType="num">
                                      <p:cBhvr additive="base">
                                        <p:cTn id="16" dur="500" fill="hold"/>
                                        <p:tgtEl>
                                          <p:spTgt spid="20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4" grpId="0"/>
      <p:bldP spid="2057"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a:extLst>
              <a:ext uri="{FF2B5EF4-FFF2-40B4-BE49-F238E27FC236}">
                <a16:creationId xmlns:a16="http://schemas.microsoft.com/office/drawing/2014/main" id="{5DB1E297-9AED-4E61-924B-3FFD58438FDC}"/>
              </a:ext>
            </a:extLst>
          </p:cNvPr>
          <p:cNvSpPr txBox="1">
            <a:spLocks noChangeArrowheads="1"/>
          </p:cNvSpPr>
          <p:nvPr/>
        </p:nvSpPr>
        <p:spPr bwMode="auto">
          <a:xfrm>
            <a:off x="441325" y="377825"/>
            <a:ext cx="8321675" cy="579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lnSpc>
                <a:spcPct val="80000"/>
              </a:lnSpc>
            </a:pPr>
            <a:r>
              <a:rPr lang="en-US" altLang="zh-CN" sz="2000" b="1" i="1">
                <a:ea typeface="SimSun" panose="02010600030101010101" pitchFamily="2" charset="-122"/>
              </a:rPr>
              <a:t>Optimal dimensions and characteristics (contd.)</a:t>
            </a:r>
          </a:p>
          <a:p>
            <a:pPr eaLnBrk="1" hangingPunct="1">
              <a:lnSpc>
                <a:spcPct val="80000"/>
              </a:lnSpc>
            </a:pPr>
            <a:endParaRPr lang="en-US" altLang="zh-CN" b="1">
              <a:ea typeface="SimSun" panose="02010600030101010101" pitchFamily="2" charset="-122"/>
            </a:endParaRPr>
          </a:p>
          <a:p>
            <a:pPr eaLnBrk="1" hangingPunct="1">
              <a:lnSpc>
                <a:spcPct val="80000"/>
              </a:lnSpc>
            </a:pPr>
            <a:r>
              <a:rPr lang="en-US" altLang="zh-CN">
                <a:ea typeface="SimSun" panose="02010600030101010101" pitchFamily="2" charset="-122"/>
              </a:rPr>
              <a:t>This allows bricks to be laid </a:t>
            </a:r>
            <a:r>
              <a:rPr lang="en-US" altLang="zh-CN" i="1">
                <a:ea typeface="SimSun" panose="02010600030101010101" pitchFamily="2" charset="-122"/>
              </a:rPr>
              <a:t>bonded</a:t>
            </a:r>
            <a:r>
              <a:rPr lang="en-US" altLang="zh-CN">
                <a:ea typeface="SimSun" panose="02010600030101010101" pitchFamily="2" charset="-122"/>
              </a:rPr>
              <a:t> in a structure to increase its stability and strength  </a:t>
            </a:r>
          </a:p>
          <a:p>
            <a:pPr eaLnBrk="1" hangingPunct="1">
              <a:lnSpc>
                <a:spcPct val="80000"/>
              </a:lnSpc>
            </a:pPr>
            <a:endParaRPr lang="en-US" altLang="zh-CN">
              <a:ea typeface="SimSun" panose="02010600030101010101" pitchFamily="2" charset="-122"/>
            </a:endParaRPr>
          </a:p>
          <a:p>
            <a:pPr eaLnBrk="1" hangingPunct="1">
              <a:lnSpc>
                <a:spcPct val="80000"/>
              </a:lnSpc>
            </a:pPr>
            <a:r>
              <a:rPr lang="en-US" altLang="zh-CN">
                <a:ea typeface="SimSun" panose="02010600030101010101" pitchFamily="2" charset="-122"/>
              </a:rPr>
              <a:t>The wall is built using alternating courses of </a:t>
            </a:r>
            <a:r>
              <a:rPr lang="en-US" altLang="zh-CN" i="1">
                <a:ea typeface="SimSun" panose="02010600030101010101" pitchFamily="2" charset="-122"/>
              </a:rPr>
              <a:t>stretchers</a:t>
            </a:r>
            <a:r>
              <a:rPr lang="en-US" altLang="zh-CN">
                <a:ea typeface="SimSun" panose="02010600030101010101" pitchFamily="2" charset="-122"/>
              </a:rPr>
              <a:t>, bricks laid longways and </a:t>
            </a:r>
            <a:r>
              <a:rPr lang="en-US" altLang="zh-CN" i="1">
                <a:ea typeface="SimSun" panose="02010600030101010101" pitchFamily="2" charset="-122"/>
              </a:rPr>
              <a:t>headers</a:t>
            </a:r>
            <a:r>
              <a:rPr lang="en-US" altLang="zh-CN">
                <a:ea typeface="SimSun" panose="02010600030101010101" pitchFamily="2" charset="-122"/>
              </a:rPr>
              <a:t>, bricks laid crossways.</a:t>
            </a:r>
          </a:p>
          <a:p>
            <a:pPr eaLnBrk="1" hangingPunct="1">
              <a:lnSpc>
                <a:spcPct val="80000"/>
              </a:lnSpc>
            </a:pPr>
            <a:endParaRPr lang="en-US" altLang="zh-CN">
              <a:ea typeface="SimSun" panose="02010600030101010101" pitchFamily="2" charset="-122"/>
            </a:endParaRPr>
          </a:p>
          <a:p>
            <a:pPr eaLnBrk="1" hangingPunct="1">
              <a:lnSpc>
                <a:spcPct val="80000"/>
              </a:lnSpc>
            </a:pPr>
            <a:r>
              <a:rPr lang="en-US" altLang="zh-CN">
                <a:ea typeface="SimSun" panose="02010600030101010101" pitchFamily="2" charset="-122"/>
              </a:rPr>
              <a:t>The headers tie the wall together over its width.</a:t>
            </a:r>
          </a:p>
          <a:p>
            <a:pPr eaLnBrk="1" hangingPunct="1">
              <a:lnSpc>
                <a:spcPct val="80000"/>
              </a:lnSpc>
            </a:pPr>
            <a:endParaRPr lang="en-US" altLang="zh-CN">
              <a:ea typeface="SimSun" panose="02010600030101010101" pitchFamily="2" charset="-122"/>
            </a:endParaRPr>
          </a:p>
          <a:p>
            <a:pPr eaLnBrk="1" hangingPunct="1">
              <a:lnSpc>
                <a:spcPct val="80000"/>
              </a:lnSpc>
            </a:pPr>
            <a:r>
              <a:rPr lang="en-US" altLang="zh-CN" b="1" i="1">
                <a:ea typeface="SimSun" panose="02010600030101010101" pitchFamily="2" charset="-122"/>
              </a:rPr>
              <a:t>The dimensions vary slightly from place to place</a:t>
            </a:r>
            <a:r>
              <a:rPr lang="en-US" altLang="zh-CN">
                <a:ea typeface="SimSun" panose="02010600030101010101" pitchFamily="2" charset="-122"/>
              </a:rPr>
              <a:t> </a:t>
            </a:r>
          </a:p>
          <a:p>
            <a:pPr eaLnBrk="1" hangingPunct="1">
              <a:lnSpc>
                <a:spcPct val="80000"/>
              </a:lnSpc>
            </a:pPr>
            <a:endParaRPr lang="en-US" altLang="zh-CN">
              <a:ea typeface="SimSun" panose="02010600030101010101" pitchFamily="2" charset="-122"/>
            </a:endParaRPr>
          </a:p>
          <a:p>
            <a:pPr eaLnBrk="1" hangingPunct="1">
              <a:lnSpc>
                <a:spcPct val="80000"/>
              </a:lnSpc>
            </a:pPr>
            <a:r>
              <a:rPr lang="en-US" altLang="zh-CN">
                <a:ea typeface="SimSun" panose="02010600030101010101" pitchFamily="2" charset="-122"/>
              </a:rPr>
              <a:t>The ratio for brick dimensions 4:2:1 is considered optimal for effective bonding. </a:t>
            </a:r>
          </a:p>
          <a:p>
            <a:pPr eaLnBrk="1" hangingPunct="1">
              <a:lnSpc>
                <a:spcPct val="80000"/>
              </a:lnSpc>
            </a:pPr>
            <a:endParaRPr lang="en-US" altLang="zh-CN">
              <a:ea typeface="SimSun" panose="02010600030101010101" pitchFamily="2" charset="-122"/>
            </a:endParaRPr>
          </a:p>
          <a:p>
            <a:pPr eaLnBrk="1" hangingPunct="1">
              <a:lnSpc>
                <a:spcPct val="80000"/>
              </a:lnSpc>
            </a:pPr>
            <a:r>
              <a:rPr lang="en-US" altLang="zh-CN">
                <a:ea typeface="SimSun" panose="02010600030101010101" pitchFamily="2" charset="-122"/>
              </a:rPr>
              <a:t>In the Indus Valley Civilization all bricks corresponded to sizes in a perfect ratio of 4:2:1.</a:t>
            </a:r>
            <a:endParaRPr lang="en-US" altLang="en-US"/>
          </a:p>
        </p:txBody>
      </p:sp>
      <p:sp>
        <p:nvSpPr>
          <p:cNvPr id="13315" name="Text Box 3">
            <a:extLst>
              <a:ext uri="{FF2B5EF4-FFF2-40B4-BE49-F238E27FC236}">
                <a16:creationId xmlns:a16="http://schemas.microsoft.com/office/drawing/2014/main" id="{50E42C08-538F-4E2D-ABAA-208196182468}"/>
              </a:ext>
            </a:extLst>
          </p:cNvPr>
          <p:cNvSpPr txBox="1">
            <a:spLocks noChangeArrowheads="1"/>
          </p:cNvSpPr>
          <p:nvPr/>
        </p:nvSpPr>
        <p:spPr bwMode="auto">
          <a:xfrm>
            <a:off x="7573963" y="6316663"/>
            <a:ext cx="14176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72706">
                                            <p:txEl>
                                              <p:pRg st="2" end="2"/>
                                            </p:txEl>
                                          </p:spTgt>
                                        </p:tgtEl>
                                        <p:attrNameLst>
                                          <p:attrName>style.visibility</p:attrName>
                                        </p:attrNameLst>
                                      </p:cBhvr>
                                      <p:to>
                                        <p:strVal val="visible"/>
                                      </p:to>
                                    </p:set>
                                    <p:animEffect transition="in" filter="box(in)">
                                      <p:cBhvr>
                                        <p:cTn id="7" dur="500"/>
                                        <p:tgtEl>
                                          <p:spTgt spid="72706">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72706">
                                            <p:txEl>
                                              <p:pRg st="4" end="4"/>
                                            </p:txEl>
                                          </p:spTgt>
                                        </p:tgtEl>
                                        <p:attrNameLst>
                                          <p:attrName>style.visibility</p:attrName>
                                        </p:attrNameLst>
                                      </p:cBhvr>
                                      <p:to>
                                        <p:strVal val="visible"/>
                                      </p:to>
                                    </p:set>
                                    <p:animEffect transition="in" filter="box(in)">
                                      <p:cBhvr>
                                        <p:cTn id="12" dur="500"/>
                                        <p:tgtEl>
                                          <p:spTgt spid="72706">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72706">
                                            <p:txEl>
                                              <p:pRg st="6" end="6"/>
                                            </p:txEl>
                                          </p:spTgt>
                                        </p:tgtEl>
                                        <p:attrNameLst>
                                          <p:attrName>style.visibility</p:attrName>
                                        </p:attrNameLst>
                                      </p:cBhvr>
                                      <p:to>
                                        <p:strVal val="visible"/>
                                      </p:to>
                                    </p:set>
                                    <p:anim calcmode="lin" valueType="num">
                                      <p:cBhvr additive="base">
                                        <p:cTn id="17" dur="500" fill="hold"/>
                                        <p:tgtEl>
                                          <p:spTgt spid="72706">
                                            <p:txEl>
                                              <p:pRg st="6" end="6"/>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72706">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2" fill="hold" nodeType="clickEffect">
                                  <p:stCondLst>
                                    <p:cond delay="0"/>
                                  </p:stCondLst>
                                  <p:childTnLst>
                                    <p:set>
                                      <p:cBhvr>
                                        <p:cTn id="22" dur="1" fill="hold">
                                          <p:stCondLst>
                                            <p:cond delay="0"/>
                                          </p:stCondLst>
                                        </p:cTn>
                                        <p:tgtEl>
                                          <p:spTgt spid="72706">
                                            <p:txEl>
                                              <p:pRg st="8" end="8"/>
                                            </p:txEl>
                                          </p:spTgt>
                                        </p:tgtEl>
                                        <p:attrNameLst>
                                          <p:attrName>style.visibility</p:attrName>
                                        </p:attrNameLst>
                                      </p:cBhvr>
                                      <p:to>
                                        <p:strVal val="visible"/>
                                      </p:to>
                                    </p:set>
                                    <p:anim calcmode="lin" valueType="num">
                                      <p:cBhvr additive="base">
                                        <p:cTn id="23" dur="500" fill="hold"/>
                                        <p:tgtEl>
                                          <p:spTgt spid="72706">
                                            <p:txEl>
                                              <p:pRg st="8" end="8"/>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72706">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nodeType="clickEffect">
                                  <p:stCondLst>
                                    <p:cond delay="0"/>
                                  </p:stCondLst>
                                  <p:childTnLst>
                                    <p:set>
                                      <p:cBhvr>
                                        <p:cTn id="28" dur="1" fill="hold">
                                          <p:stCondLst>
                                            <p:cond delay="0"/>
                                          </p:stCondLst>
                                        </p:cTn>
                                        <p:tgtEl>
                                          <p:spTgt spid="72706">
                                            <p:txEl>
                                              <p:pRg st="10" end="10"/>
                                            </p:txEl>
                                          </p:spTgt>
                                        </p:tgtEl>
                                        <p:attrNameLst>
                                          <p:attrName>style.visibility</p:attrName>
                                        </p:attrNameLst>
                                      </p:cBhvr>
                                      <p:to>
                                        <p:strVal val="visible"/>
                                      </p:to>
                                    </p:set>
                                    <p:anim calcmode="lin" valueType="num">
                                      <p:cBhvr additive="base">
                                        <p:cTn id="29" dur="500" fill="hold"/>
                                        <p:tgtEl>
                                          <p:spTgt spid="72706">
                                            <p:txEl>
                                              <p:pRg st="10" end="10"/>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72706">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nodeType="clickEffect">
                                  <p:stCondLst>
                                    <p:cond delay="0"/>
                                  </p:stCondLst>
                                  <p:childTnLst>
                                    <p:set>
                                      <p:cBhvr>
                                        <p:cTn id="34" dur="1" fill="hold">
                                          <p:stCondLst>
                                            <p:cond delay="0"/>
                                          </p:stCondLst>
                                        </p:cTn>
                                        <p:tgtEl>
                                          <p:spTgt spid="72706">
                                            <p:txEl>
                                              <p:pRg st="12" end="12"/>
                                            </p:txEl>
                                          </p:spTgt>
                                        </p:tgtEl>
                                        <p:attrNameLst>
                                          <p:attrName>style.visibility</p:attrName>
                                        </p:attrNameLst>
                                      </p:cBhvr>
                                      <p:to>
                                        <p:strVal val="visible"/>
                                      </p:to>
                                    </p:set>
                                    <p:anim calcmode="lin" valueType="num">
                                      <p:cBhvr additive="base">
                                        <p:cTn id="35" dur="500" fill="hold"/>
                                        <p:tgtEl>
                                          <p:spTgt spid="72706">
                                            <p:txEl>
                                              <p:pRg st="12" end="1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2706">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Text Box 4">
            <a:extLst>
              <a:ext uri="{FF2B5EF4-FFF2-40B4-BE49-F238E27FC236}">
                <a16:creationId xmlns:a16="http://schemas.microsoft.com/office/drawing/2014/main" id="{FF56BE71-52FA-4C87-A8C7-A8AE0CAFC399}"/>
              </a:ext>
            </a:extLst>
          </p:cNvPr>
          <p:cNvSpPr txBox="1">
            <a:spLocks noChangeArrowheads="1"/>
          </p:cNvSpPr>
          <p:nvPr/>
        </p:nvSpPr>
        <p:spPr bwMode="auto">
          <a:xfrm>
            <a:off x="609600" y="317500"/>
            <a:ext cx="7924800" cy="576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lnSpc>
                <a:spcPct val="90000"/>
              </a:lnSpc>
            </a:pPr>
            <a:r>
              <a:rPr lang="en-US" altLang="zh-CN">
                <a:ea typeface="SimSun" panose="02010600030101010101" pitchFamily="2" charset="-122"/>
              </a:rPr>
              <a:t>Bricks formed from concrete are usually termed blocks, and are typically pale grey in colour </a:t>
            </a:r>
          </a:p>
          <a:p>
            <a:pPr eaLnBrk="1" hangingPunct="1">
              <a:lnSpc>
                <a:spcPct val="70000"/>
              </a:lnSpc>
            </a:pPr>
            <a:endParaRPr lang="en-US" altLang="zh-CN">
              <a:ea typeface="SimSun" panose="02010600030101010101" pitchFamily="2" charset="-122"/>
            </a:endParaRPr>
          </a:p>
          <a:p>
            <a:pPr eaLnBrk="1" hangingPunct="1">
              <a:lnSpc>
                <a:spcPct val="90000"/>
              </a:lnSpc>
            </a:pPr>
            <a:r>
              <a:rPr lang="en-US" altLang="zh-CN">
                <a:ea typeface="SimSun" panose="02010600030101010101" pitchFamily="2" charset="-122"/>
              </a:rPr>
              <a:t>Blocks have a much greater range of sizes. </a:t>
            </a:r>
          </a:p>
          <a:p>
            <a:pPr eaLnBrk="1" hangingPunct="1">
              <a:lnSpc>
                <a:spcPct val="70000"/>
              </a:lnSpc>
            </a:pPr>
            <a:endParaRPr lang="en-US" altLang="zh-CN">
              <a:ea typeface="SimSun" panose="02010600030101010101" pitchFamily="2" charset="-122"/>
            </a:endParaRPr>
          </a:p>
          <a:p>
            <a:pPr eaLnBrk="1" hangingPunct="1">
              <a:lnSpc>
                <a:spcPct val="90000"/>
              </a:lnSpc>
            </a:pPr>
            <a:r>
              <a:rPr lang="en-US" altLang="zh-CN">
                <a:ea typeface="SimSun" panose="02010600030101010101" pitchFamily="2" charset="-122"/>
              </a:rPr>
              <a:t>Standard coordinating sizes in length and height (in mm) include 400×200, 450×150, etc etc; depths (work size, mm) include 60, 75, 90, etc etc.</a:t>
            </a:r>
          </a:p>
          <a:p>
            <a:pPr eaLnBrk="1" hangingPunct="1">
              <a:lnSpc>
                <a:spcPct val="60000"/>
              </a:lnSpc>
            </a:pPr>
            <a:endParaRPr lang="en-US" altLang="zh-CN">
              <a:ea typeface="SimSun" panose="02010600030101010101" pitchFamily="2" charset="-122"/>
            </a:endParaRPr>
          </a:p>
          <a:p>
            <a:pPr eaLnBrk="1" hangingPunct="1">
              <a:lnSpc>
                <a:spcPct val="90000"/>
              </a:lnSpc>
            </a:pPr>
            <a:r>
              <a:rPr lang="en-US" altLang="zh-CN">
                <a:ea typeface="SimSun" panose="02010600030101010101" pitchFamily="2" charset="-122"/>
              </a:rPr>
              <a:t>They are lighter than clay bricks. </a:t>
            </a:r>
          </a:p>
          <a:p>
            <a:pPr eaLnBrk="1" hangingPunct="1">
              <a:lnSpc>
                <a:spcPct val="70000"/>
              </a:lnSpc>
            </a:pPr>
            <a:endParaRPr lang="en-US" altLang="zh-CN">
              <a:ea typeface="SimSun" panose="02010600030101010101" pitchFamily="2" charset="-122"/>
            </a:endParaRPr>
          </a:p>
          <a:p>
            <a:pPr eaLnBrk="1" hangingPunct="1">
              <a:lnSpc>
                <a:spcPct val="90000"/>
              </a:lnSpc>
            </a:pPr>
            <a:r>
              <a:rPr lang="en-US" altLang="zh-CN">
                <a:ea typeface="SimSun" panose="02010600030101010101" pitchFamily="2" charset="-122"/>
              </a:rPr>
              <a:t>The density of solid clay bricks is around 2,000 kg/m³: this is reduced by frogging, hollow bricks, etc.; </a:t>
            </a:r>
          </a:p>
          <a:p>
            <a:pPr eaLnBrk="1" hangingPunct="1">
              <a:lnSpc>
                <a:spcPct val="70000"/>
              </a:lnSpc>
            </a:pPr>
            <a:endParaRPr lang="en-US" altLang="zh-CN">
              <a:ea typeface="SimSun" panose="02010600030101010101" pitchFamily="2" charset="-122"/>
            </a:endParaRPr>
          </a:p>
          <a:p>
            <a:pPr eaLnBrk="1" hangingPunct="1">
              <a:lnSpc>
                <a:spcPct val="90000"/>
              </a:lnSpc>
            </a:pPr>
            <a:r>
              <a:rPr lang="en-US" altLang="zh-CN">
                <a:ea typeface="SimSun" panose="02010600030101010101" pitchFamily="2" charset="-122"/>
              </a:rPr>
              <a:t>The aerated autoclaved concrete, even as a solid brick, can have densities in the range of 450–850 kg/m³.</a:t>
            </a:r>
          </a:p>
        </p:txBody>
      </p:sp>
      <p:sp>
        <p:nvSpPr>
          <p:cNvPr id="14339" name="Text Box 5">
            <a:extLst>
              <a:ext uri="{FF2B5EF4-FFF2-40B4-BE49-F238E27FC236}">
                <a16:creationId xmlns:a16="http://schemas.microsoft.com/office/drawing/2014/main" id="{43DF22F0-5C29-4B2A-9293-5EC7B54F54FD}"/>
              </a:ext>
            </a:extLst>
          </p:cNvPr>
          <p:cNvSpPr txBox="1">
            <a:spLocks noChangeArrowheads="1"/>
          </p:cNvSpPr>
          <p:nvPr/>
        </p:nvSpPr>
        <p:spPr bwMode="auto">
          <a:xfrm>
            <a:off x="7573963" y="6316663"/>
            <a:ext cx="14176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70660">
                                            <p:txEl>
                                              <p:pRg st="0" end="0"/>
                                            </p:txEl>
                                          </p:spTgt>
                                        </p:tgtEl>
                                        <p:attrNameLst>
                                          <p:attrName>style.visibility</p:attrName>
                                        </p:attrNameLst>
                                      </p:cBhvr>
                                      <p:to>
                                        <p:strVal val="visible"/>
                                      </p:to>
                                    </p:set>
                                    <p:animEffect transition="in" filter="box(in)">
                                      <p:cBhvr>
                                        <p:cTn id="7" dur="500"/>
                                        <p:tgtEl>
                                          <p:spTgt spid="7066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70660">
                                            <p:txEl>
                                              <p:pRg st="2" end="2"/>
                                            </p:txEl>
                                          </p:spTgt>
                                        </p:tgtEl>
                                        <p:attrNameLst>
                                          <p:attrName>style.visibility</p:attrName>
                                        </p:attrNameLst>
                                      </p:cBhvr>
                                      <p:to>
                                        <p:strVal val="visible"/>
                                      </p:to>
                                    </p:set>
                                    <p:animEffect transition="in" filter="box(in)">
                                      <p:cBhvr>
                                        <p:cTn id="12" dur="500"/>
                                        <p:tgtEl>
                                          <p:spTgt spid="70660">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70660">
                                            <p:txEl>
                                              <p:pRg st="4" end="4"/>
                                            </p:txEl>
                                          </p:spTgt>
                                        </p:tgtEl>
                                        <p:attrNameLst>
                                          <p:attrName>style.visibility</p:attrName>
                                        </p:attrNameLst>
                                      </p:cBhvr>
                                      <p:to>
                                        <p:strVal val="visible"/>
                                      </p:to>
                                    </p:set>
                                    <p:animEffect transition="in" filter="box(in)">
                                      <p:cBhvr>
                                        <p:cTn id="17" dur="500"/>
                                        <p:tgtEl>
                                          <p:spTgt spid="70660">
                                            <p:txEl>
                                              <p:pRg st="4" end="4"/>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70660">
                                            <p:txEl>
                                              <p:pRg st="6" end="6"/>
                                            </p:txEl>
                                          </p:spTgt>
                                        </p:tgtEl>
                                        <p:attrNameLst>
                                          <p:attrName>style.visibility</p:attrName>
                                        </p:attrNameLst>
                                      </p:cBhvr>
                                      <p:to>
                                        <p:strVal val="visible"/>
                                      </p:to>
                                    </p:set>
                                    <p:animEffect transition="in" filter="box(in)">
                                      <p:cBhvr>
                                        <p:cTn id="20" dur="500"/>
                                        <p:tgtEl>
                                          <p:spTgt spid="70660">
                                            <p:txEl>
                                              <p:pRg st="6" end="6"/>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2" presetClass="entr" presetSubtype="0" fill="hold" nodeType="clickEffect">
                                  <p:stCondLst>
                                    <p:cond delay="0"/>
                                  </p:stCondLst>
                                  <p:childTnLst>
                                    <p:set>
                                      <p:cBhvr>
                                        <p:cTn id="24" dur="1" fill="hold">
                                          <p:stCondLst>
                                            <p:cond delay="0"/>
                                          </p:stCondLst>
                                        </p:cTn>
                                        <p:tgtEl>
                                          <p:spTgt spid="70660">
                                            <p:txEl>
                                              <p:pRg st="8" end="8"/>
                                            </p:txEl>
                                          </p:spTgt>
                                        </p:tgtEl>
                                        <p:attrNameLst>
                                          <p:attrName>style.visibility</p:attrName>
                                        </p:attrNameLst>
                                      </p:cBhvr>
                                      <p:to>
                                        <p:strVal val="visible"/>
                                      </p:to>
                                    </p:set>
                                    <p:animEffect transition="in" filter="fade">
                                      <p:cBhvr>
                                        <p:cTn id="25" dur="1000"/>
                                        <p:tgtEl>
                                          <p:spTgt spid="70660">
                                            <p:txEl>
                                              <p:pRg st="8" end="8"/>
                                            </p:txEl>
                                          </p:spTgt>
                                        </p:tgtEl>
                                      </p:cBhvr>
                                    </p:animEffect>
                                    <p:anim calcmode="lin" valueType="num">
                                      <p:cBhvr>
                                        <p:cTn id="26" dur="1000" fill="hold"/>
                                        <p:tgtEl>
                                          <p:spTgt spid="70660">
                                            <p:txEl>
                                              <p:pRg st="8" end="8"/>
                                            </p:txEl>
                                          </p:spTgt>
                                        </p:tgtEl>
                                        <p:attrNameLst>
                                          <p:attrName>ppt_x</p:attrName>
                                        </p:attrNameLst>
                                      </p:cBhvr>
                                      <p:tavLst>
                                        <p:tav tm="0">
                                          <p:val>
                                            <p:strVal val="#ppt_x"/>
                                          </p:val>
                                        </p:tav>
                                        <p:tav tm="100000">
                                          <p:val>
                                            <p:strVal val="#ppt_x"/>
                                          </p:val>
                                        </p:tav>
                                      </p:tavLst>
                                    </p:anim>
                                    <p:anim calcmode="lin" valueType="num">
                                      <p:cBhvr>
                                        <p:cTn id="27" dur="1000" fill="hold"/>
                                        <p:tgtEl>
                                          <p:spTgt spid="70660">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nodeType="clickEffect">
                                  <p:stCondLst>
                                    <p:cond delay="0"/>
                                  </p:stCondLst>
                                  <p:childTnLst>
                                    <p:set>
                                      <p:cBhvr>
                                        <p:cTn id="31" dur="1" fill="hold">
                                          <p:stCondLst>
                                            <p:cond delay="0"/>
                                          </p:stCondLst>
                                        </p:cTn>
                                        <p:tgtEl>
                                          <p:spTgt spid="70660">
                                            <p:txEl>
                                              <p:pRg st="10" end="10"/>
                                            </p:txEl>
                                          </p:spTgt>
                                        </p:tgtEl>
                                        <p:attrNameLst>
                                          <p:attrName>style.visibility</p:attrName>
                                        </p:attrNameLst>
                                      </p:cBhvr>
                                      <p:to>
                                        <p:strVal val="visible"/>
                                      </p:to>
                                    </p:set>
                                    <p:anim calcmode="lin" valueType="num">
                                      <p:cBhvr additive="base">
                                        <p:cTn id="32" dur="500" fill="hold"/>
                                        <p:tgtEl>
                                          <p:spTgt spid="70660">
                                            <p:txEl>
                                              <p:pRg st="10" end="1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70660">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Box 2">
            <a:extLst>
              <a:ext uri="{FF2B5EF4-FFF2-40B4-BE49-F238E27FC236}">
                <a16:creationId xmlns:a16="http://schemas.microsoft.com/office/drawing/2014/main" id="{A6E7731E-3E76-4599-AAC0-1AB73B25DEA2}"/>
              </a:ext>
            </a:extLst>
          </p:cNvPr>
          <p:cNvSpPr txBox="1">
            <a:spLocks noChangeArrowheads="1"/>
          </p:cNvSpPr>
          <p:nvPr/>
        </p:nvSpPr>
        <p:spPr bwMode="auto">
          <a:xfrm>
            <a:off x="304800" y="228600"/>
            <a:ext cx="8534400" cy="632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b="1" i="1">
                <a:ea typeface="SimSun" panose="02010600030101010101" pitchFamily="2" charset="-122"/>
              </a:rPr>
              <a:t>Bricks</a:t>
            </a:r>
            <a:r>
              <a:rPr lang="en-US" altLang="zh-CN" i="1">
                <a:ea typeface="SimSun" panose="02010600030101010101" pitchFamily="2" charset="-122"/>
              </a:rPr>
              <a:t> may also be classified as </a:t>
            </a:r>
          </a:p>
          <a:p>
            <a:pPr eaLnBrk="1" hangingPunct="1">
              <a:lnSpc>
                <a:spcPct val="60000"/>
              </a:lnSpc>
            </a:pPr>
            <a:endParaRPr lang="en-US" altLang="zh-CN" i="1">
              <a:ea typeface="SimSun" panose="02010600030101010101" pitchFamily="2" charset="-122"/>
            </a:endParaRPr>
          </a:p>
          <a:p>
            <a:pPr eaLnBrk="1" hangingPunct="1"/>
            <a:r>
              <a:rPr lang="en-US" altLang="zh-CN" b="1" i="1">
                <a:ea typeface="SimSun" panose="02010600030101010101" pitchFamily="2" charset="-122"/>
              </a:rPr>
              <a:t>solid</a:t>
            </a:r>
            <a:r>
              <a:rPr lang="en-US" altLang="zh-CN">
                <a:ea typeface="SimSun" panose="02010600030101010101" pitchFamily="2" charset="-122"/>
              </a:rPr>
              <a:t>  - less than 25% perforations by volume, although the brick may be "frogged," having indentations on one of the longer faces</a:t>
            </a:r>
          </a:p>
          <a:p>
            <a:pPr eaLnBrk="1" hangingPunct="1">
              <a:lnSpc>
                <a:spcPct val="70000"/>
              </a:lnSpc>
            </a:pPr>
            <a:endParaRPr lang="en-US" altLang="zh-CN">
              <a:ea typeface="SimSun" panose="02010600030101010101" pitchFamily="2" charset="-122"/>
            </a:endParaRPr>
          </a:p>
          <a:p>
            <a:pPr eaLnBrk="1" hangingPunct="1"/>
            <a:r>
              <a:rPr lang="en-US" altLang="zh-CN" b="1" i="1">
                <a:ea typeface="SimSun" panose="02010600030101010101" pitchFamily="2" charset="-122"/>
              </a:rPr>
              <a:t>perforated</a:t>
            </a:r>
            <a:r>
              <a:rPr lang="en-US" altLang="zh-CN">
                <a:ea typeface="SimSun" panose="02010600030101010101" pitchFamily="2" charset="-122"/>
              </a:rPr>
              <a:t> - containing a pattern of small holes through the brick removing no more than 25% of the volume</a:t>
            </a:r>
          </a:p>
          <a:p>
            <a:pPr eaLnBrk="1" hangingPunct="1">
              <a:lnSpc>
                <a:spcPct val="70000"/>
              </a:lnSpc>
            </a:pPr>
            <a:endParaRPr lang="en-US" altLang="zh-CN">
              <a:ea typeface="SimSun" panose="02010600030101010101" pitchFamily="2" charset="-122"/>
            </a:endParaRPr>
          </a:p>
          <a:p>
            <a:pPr eaLnBrk="1" hangingPunct="1"/>
            <a:r>
              <a:rPr lang="en-US" altLang="zh-CN" b="1" i="1">
                <a:ea typeface="SimSun" panose="02010600030101010101" pitchFamily="2" charset="-122"/>
              </a:rPr>
              <a:t>cellular</a:t>
            </a:r>
            <a:r>
              <a:rPr lang="en-US" altLang="zh-CN">
                <a:ea typeface="SimSun" panose="02010600030101010101" pitchFamily="2" charset="-122"/>
              </a:rPr>
              <a:t> - containing a pattern of holes removing more than 20% of the volume, but closed on one face, or </a:t>
            </a:r>
          </a:p>
          <a:p>
            <a:pPr eaLnBrk="1" hangingPunct="1">
              <a:lnSpc>
                <a:spcPct val="80000"/>
              </a:lnSpc>
            </a:pPr>
            <a:endParaRPr lang="en-US" altLang="zh-CN">
              <a:ea typeface="SimSun" panose="02010600030101010101" pitchFamily="2" charset="-122"/>
            </a:endParaRPr>
          </a:p>
          <a:p>
            <a:pPr eaLnBrk="1" hangingPunct="1"/>
            <a:r>
              <a:rPr lang="en-US" altLang="zh-CN" b="1" i="1">
                <a:ea typeface="SimSun" panose="02010600030101010101" pitchFamily="2" charset="-122"/>
              </a:rPr>
              <a:t>hollow</a:t>
            </a:r>
            <a:r>
              <a:rPr lang="en-US" altLang="zh-CN">
                <a:ea typeface="SimSun" panose="02010600030101010101" pitchFamily="2" charset="-122"/>
              </a:rPr>
              <a:t> - containing a pattern of large holes removing more than 25% of the brick's volume</a:t>
            </a:r>
          </a:p>
          <a:p>
            <a:pPr eaLnBrk="1" hangingPunct="1">
              <a:lnSpc>
                <a:spcPct val="80000"/>
              </a:lnSpc>
            </a:pPr>
            <a:endParaRPr lang="en-US" altLang="zh-CN">
              <a:ea typeface="SimSun" panose="02010600030101010101" pitchFamily="2" charset="-122"/>
            </a:endParaRPr>
          </a:p>
          <a:p>
            <a:pPr eaLnBrk="1" hangingPunct="1"/>
            <a:r>
              <a:rPr lang="en-US" altLang="zh-CN" b="1" i="1">
                <a:ea typeface="SimSun" panose="02010600030101010101" pitchFamily="2" charset="-122"/>
              </a:rPr>
              <a:t>Blocks</a:t>
            </a:r>
            <a:r>
              <a:rPr lang="en-US" altLang="zh-CN">
                <a:ea typeface="SimSun" panose="02010600030101010101" pitchFamily="2" charset="-122"/>
              </a:rPr>
              <a:t> may be solid, cellular or hollow</a:t>
            </a:r>
            <a:endParaRPr lang="en-US" altLang="en-US"/>
          </a:p>
        </p:txBody>
      </p:sp>
      <p:sp>
        <p:nvSpPr>
          <p:cNvPr id="15363" name="Text Box 3">
            <a:extLst>
              <a:ext uri="{FF2B5EF4-FFF2-40B4-BE49-F238E27FC236}">
                <a16:creationId xmlns:a16="http://schemas.microsoft.com/office/drawing/2014/main" id="{875C8930-5A63-46C2-9CE3-65EFE82280CB}"/>
              </a:ext>
            </a:extLst>
          </p:cNvPr>
          <p:cNvSpPr txBox="1">
            <a:spLocks noChangeArrowheads="1"/>
          </p:cNvSpPr>
          <p:nvPr/>
        </p:nvSpPr>
        <p:spPr bwMode="auto">
          <a:xfrm>
            <a:off x="7573963" y="6316663"/>
            <a:ext cx="14176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73730">
                                            <p:txEl>
                                              <p:pRg st="2" end="2"/>
                                            </p:txEl>
                                          </p:spTgt>
                                        </p:tgtEl>
                                        <p:attrNameLst>
                                          <p:attrName>style.visibility</p:attrName>
                                        </p:attrNameLst>
                                      </p:cBhvr>
                                      <p:to>
                                        <p:strVal val="visible"/>
                                      </p:to>
                                    </p:set>
                                    <p:animEffect transition="in" filter="box(in)">
                                      <p:cBhvr>
                                        <p:cTn id="7" dur="500"/>
                                        <p:tgtEl>
                                          <p:spTgt spid="73730">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73730">
                                            <p:txEl>
                                              <p:pRg st="4" end="4"/>
                                            </p:txEl>
                                          </p:spTgt>
                                        </p:tgtEl>
                                        <p:attrNameLst>
                                          <p:attrName>style.visibility</p:attrName>
                                        </p:attrNameLst>
                                      </p:cBhvr>
                                      <p:to>
                                        <p:strVal val="visible"/>
                                      </p:to>
                                    </p:set>
                                    <p:animEffect transition="in" filter="blinds(horizontal)">
                                      <p:cBhvr>
                                        <p:cTn id="12" dur="500"/>
                                        <p:tgtEl>
                                          <p:spTgt spid="73730">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73730">
                                            <p:txEl>
                                              <p:pRg st="6" end="6"/>
                                            </p:txEl>
                                          </p:spTgt>
                                        </p:tgtEl>
                                        <p:attrNameLst>
                                          <p:attrName>style.visibility</p:attrName>
                                        </p:attrNameLst>
                                      </p:cBhvr>
                                      <p:to>
                                        <p:strVal val="visible"/>
                                      </p:to>
                                    </p:set>
                                    <p:animEffect transition="in" filter="blinds(horizontal)">
                                      <p:cBhvr>
                                        <p:cTn id="17" dur="500"/>
                                        <p:tgtEl>
                                          <p:spTgt spid="73730">
                                            <p:txEl>
                                              <p:pRg st="6" end="6"/>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73730">
                                            <p:txEl>
                                              <p:pRg st="8" end="8"/>
                                            </p:txEl>
                                          </p:spTgt>
                                        </p:tgtEl>
                                        <p:attrNameLst>
                                          <p:attrName>style.visibility</p:attrName>
                                        </p:attrNameLst>
                                      </p:cBhvr>
                                      <p:to>
                                        <p:strVal val="visible"/>
                                      </p:to>
                                    </p:set>
                                    <p:animEffect transition="in" filter="diamond(in)">
                                      <p:cBhvr>
                                        <p:cTn id="22" dur="2000"/>
                                        <p:tgtEl>
                                          <p:spTgt spid="73730">
                                            <p:txEl>
                                              <p:pRg st="8" end="8"/>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73730">
                                            <p:txEl>
                                              <p:pRg st="10" end="10"/>
                                            </p:txEl>
                                          </p:spTgt>
                                        </p:tgtEl>
                                        <p:attrNameLst>
                                          <p:attrName>style.visibility</p:attrName>
                                        </p:attrNameLst>
                                      </p:cBhvr>
                                      <p:to>
                                        <p:strVal val="visible"/>
                                      </p:to>
                                    </p:set>
                                    <p:anim calcmode="lin" valueType="num">
                                      <p:cBhvr additive="base">
                                        <p:cTn id="27" dur="500" fill="hold"/>
                                        <p:tgtEl>
                                          <p:spTgt spid="73730">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3730">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CB033A48-383D-47AA-898F-980ED490FFC1}"/>
              </a:ext>
            </a:extLst>
          </p:cNvPr>
          <p:cNvSpPr>
            <a:spLocks noGrp="1" noChangeArrowheads="1"/>
          </p:cNvSpPr>
          <p:nvPr>
            <p:ph type="title"/>
          </p:nvPr>
        </p:nvSpPr>
        <p:spPr>
          <a:xfrm>
            <a:off x="457200" y="152400"/>
            <a:ext cx="6629400" cy="1143000"/>
          </a:xfrm>
        </p:spPr>
        <p:txBody>
          <a:bodyPr/>
          <a:lstStyle/>
          <a:p>
            <a:pPr eaLnBrk="1" hangingPunct="1"/>
            <a:r>
              <a:rPr lang="en-US" altLang="en-US" sz="3200">
                <a:latin typeface="Bookman Old Style" panose="02050604050505020204" pitchFamily="18" charset="0"/>
              </a:rPr>
              <a:t>GRADING OF BRICKS</a:t>
            </a:r>
          </a:p>
        </p:txBody>
      </p:sp>
      <p:sp>
        <p:nvSpPr>
          <p:cNvPr id="29699" name="Rectangle 3">
            <a:extLst>
              <a:ext uri="{FF2B5EF4-FFF2-40B4-BE49-F238E27FC236}">
                <a16:creationId xmlns:a16="http://schemas.microsoft.com/office/drawing/2014/main" id="{BB97F3EB-4659-4F60-8199-A48AB239DEDE}"/>
              </a:ext>
            </a:extLst>
          </p:cNvPr>
          <p:cNvSpPr>
            <a:spLocks noGrp="1" noChangeArrowheads="1"/>
          </p:cNvSpPr>
          <p:nvPr>
            <p:ph type="body" idx="1"/>
          </p:nvPr>
        </p:nvSpPr>
        <p:spPr>
          <a:xfrm>
            <a:off x="1295400" y="1066800"/>
            <a:ext cx="5638800" cy="5181600"/>
          </a:xfrm>
        </p:spPr>
        <p:txBody>
          <a:bodyPr/>
          <a:lstStyle/>
          <a:p>
            <a:pPr eaLnBrk="1" hangingPunct="1">
              <a:lnSpc>
                <a:spcPct val="50000"/>
              </a:lnSpc>
              <a:buFontTx/>
              <a:buNone/>
            </a:pPr>
            <a:r>
              <a:rPr lang="en-US" altLang="en-US" sz="2800">
                <a:latin typeface="Times New Roman" panose="02020603050405020304" pitchFamily="18" charset="0"/>
              </a:rPr>
              <a:t>	</a:t>
            </a:r>
            <a:r>
              <a:rPr lang="en-US" altLang="en-US" i="1">
                <a:latin typeface="Times New Roman" panose="02020603050405020304" pitchFamily="18" charset="0"/>
              </a:rPr>
              <a:t>produce of a </a:t>
            </a:r>
          </a:p>
          <a:p>
            <a:pPr eaLnBrk="1" hangingPunct="1">
              <a:lnSpc>
                <a:spcPct val="50000"/>
              </a:lnSpc>
              <a:buFontTx/>
              <a:buNone/>
            </a:pPr>
            <a:r>
              <a:rPr lang="en-US" altLang="en-US" i="1">
                <a:latin typeface="Times New Roman" panose="02020603050405020304" pitchFamily="18" charset="0"/>
              </a:rPr>
              <a:t>	brick-kiln can be classified as</a:t>
            </a:r>
            <a:r>
              <a:rPr lang="en-US" altLang="en-US" sz="2800">
                <a:latin typeface="Times New Roman" panose="02020603050405020304" pitchFamily="18" charset="0"/>
              </a:rPr>
              <a:t> </a:t>
            </a:r>
          </a:p>
          <a:p>
            <a:pPr eaLnBrk="1" hangingPunct="1">
              <a:lnSpc>
                <a:spcPct val="50000"/>
              </a:lnSpc>
              <a:buFontTx/>
              <a:buNone/>
            </a:pPr>
            <a:endParaRPr lang="en-US" altLang="en-US" sz="2800">
              <a:latin typeface="Times New Roman" panose="02020603050405020304" pitchFamily="18" charset="0"/>
            </a:endParaRPr>
          </a:p>
          <a:p>
            <a:pPr eaLnBrk="1" hangingPunct="1">
              <a:lnSpc>
                <a:spcPct val="0"/>
              </a:lnSpc>
              <a:buFontTx/>
              <a:buNone/>
            </a:pPr>
            <a:r>
              <a:rPr lang="en-US" altLang="en-US" sz="2800">
                <a:latin typeface="Times New Roman" panose="02020603050405020304" pitchFamily="18" charset="0"/>
              </a:rPr>
              <a:t>        </a:t>
            </a:r>
          </a:p>
          <a:p>
            <a:pPr eaLnBrk="1" hangingPunct="1">
              <a:lnSpc>
                <a:spcPct val="50000"/>
              </a:lnSpc>
              <a:buFont typeface="Wingdings" panose="05000000000000000000" pitchFamily="2" charset="2"/>
              <a:buChar char="v"/>
            </a:pPr>
            <a:r>
              <a:rPr lang="en-US" altLang="en-US" sz="2800">
                <a:latin typeface="Times New Roman" panose="02020603050405020304" pitchFamily="18" charset="0"/>
              </a:rPr>
              <a:t>  First class.</a:t>
            </a:r>
          </a:p>
          <a:p>
            <a:pPr eaLnBrk="1" hangingPunct="1">
              <a:lnSpc>
                <a:spcPct val="50000"/>
              </a:lnSpc>
              <a:buFont typeface="Wingdings" panose="05000000000000000000" pitchFamily="2" charset="2"/>
              <a:buNone/>
            </a:pPr>
            <a:r>
              <a:rPr lang="en-US" altLang="en-US" sz="2800">
                <a:latin typeface="Times New Roman" panose="02020603050405020304" pitchFamily="18" charset="0"/>
              </a:rPr>
              <a:t>        </a:t>
            </a:r>
          </a:p>
          <a:p>
            <a:pPr eaLnBrk="1" hangingPunct="1">
              <a:lnSpc>
                <a:spcPct val="50000"/>
              </a:lnSpc>
              <a:buFont typeface="Wingdings" panose="05000000000000000000" pitchFamily="2" charset="2"/>
              <a:buChar char="v"/>
            </a:pPr>
            <a:r>
              <a:rPr lang="en-US" altLang="en-US" sz="2800">
                <a:latin typeface="Times New Roman" panose="02020603050405020304" pitchFamily="18" charset="0"/>
              </a:rPr>
              <a:t>  Second class.</a:t>
            </a:r>
          </a:p>
          <a:p>
            <a:pPr eaLnBrk="1" hangingPunct="1">
              <a:lnSpc>
                <a:spcPct val="50000"/>
              </a:lnSpc>
              <a:buFont typeface="Wingdings" panose="05000000000000000000" pitchFamily="2" charset="2"/>
              <a:buNone/>
            </a:pPr>
            <a:r>
              <a:rPr lang="en-US" altLang="en-US" sz="2800">
                <a:latin typeface="Times New Roman" panose="02020603050405020304" pitchFamily="18" charset="0"/>
              </a:rPr>
              <a:t>        </a:t>
            </a:r>
          </a:p>
          <a:p>
            <a:pPr eaLnBrk="1" hangingPunct="1">
              <a:lnSpc>
                <a:spcPct val="50000"/>
              </a:lnSpc>
              <a:buFont typeface="Wingdings" panose="05000000000000000000" pitchFamily="2" charset="2"/>
              <a:buChar char="v"/>
            </a:pPr>
            <a:r>
              <a:rPr lang="en-US" altLang="en-US" sz="2800">
                <a:latin typeface="Times New Roman" panose="02020603050405020304" pitchFamily="18" charset="0"/>
              </a:rPr>
              <a:t>  Third class.</a:t>
            </a:r>
          </a:p>
          <a:p>
            <a:pPr eaLnBrk="1" hangingPunct="1">
              <a:lnSpc>
                <a:spcPct val="50000"/>
              </a:lnSpc>
              <a:buFont typeface="Wingdings" panose="05000000000000000000" pitchFamily="2" charset="2"/>
              <a:buNone/>
            </a:pPr>
            <a:r>
              <a:rPr lang="en-US" altLang="en-US" sz="2800">
                <a:latin typeface="Times New Roman" panose="02020603050405020304" pitchFamily="18" charset="0"/>
              </a:rPr>
              <a:t>        </a:t>
            </a:r>
          </a:p>
          <a:p>
            <a:pPr eaLnBrk="1" hangingPunct="1">
              <a:lnSpc>
                <a:spcPct val="50000"/>
              </a:lnSpc>
              <a:buFont typeface="Wingdings" panose="05000000000000000000" pitchFamily="2" charset="2"/>
              <a:buChar char="v"/>
            </a:pPr>
            <a:r>
              <a:rPr lang="en-US" altLang="en-US" sz="2800">
                <a:latin typeface="Times New Roman" panose="02020603050405020304" pitchFamily="18" charset="0"/>
              </a:rPr>
              <a:t>  Under burnt or "pilla".</a:t>
            </a:r>
          </a:p>
          <a:p>
            <a:pPr eaLnBrk="1" hangingPunct="1">
              <a:lnSpc>
                <a:spcPct val="50000"/>
              </a:lnSpc>
              <a:buFont typeface="Wingdings" panose="05000000000000000000" pitchFamily="2" charset="2"/>
              <a:buNone/>
            </a:pPr>
            <a:r>
              <a:rPr lang="en-US" altLang="en-US" sz="2800">
                <a:latin typeface="Times New Roman" panose="02020603050405020304" pitchFamily="18" charset="0"/>
              </a:rPr>
              <a:t>        </a:t>
            </a:r>
          </a:p>
          <a:p>
            <a:pPr eaLnBrk="1" hangingPunct="1">
              <a:lnSpc>
                <a:spcPct val="50000"/>
              </a:lnSpc>
              <a:buFont typeface="Wingdings" panose="05000000000000000000" pitchFamily="2" charset="2"/>
              <a:buChar char="v"/>
            </a:pPr>
            <a:r>
              <a:rPr lang="en-US" altLang="en-US" sz="2800">
                <a:latin typeface="Times New Roman" panose="02020603050405020304" pitchFamily="18" charset="0"/>
              </a:rPr>
              <a:t>  Jhama.</a:t>
            </a:r>
          </a:p>
          <a:p>
            <a:pPr eaLnBrk="1" hangingPunct="1">
              <a:lnSpc>
                <a:spcPct val="50000"/>
              </a:lnSpc>
              <a:buFont typeface="Wingdings" panose="05000000000000000000" pitchFamily="2" charset="2"/>
              <a:buNone/>
            </a:pPr>
            <a:r>
              <a:rPr lang="en-US" altLang="en-US" sz="2800">
                <a:latin typeface="Times New Roman" panose="02020603050405020304" pitchFamily="18" charset="0"/>
              </a:rPr>
              <a:t>        </a:t>
            </a:r>
          </a:p>
          <a:p>
            <a:pPr eaLnBrk="1" hangingPunct="1">
              <a:lnSpc>
                <a:spcPct val="50000"/>
              </a:lnSpc>
              <a:buFont typeface="Wingdings" panose="05000000000000000000" pitchFamily="2" charset="2"/>
              <a:buChar char="v"/>
            </a:pPr>
            <a:r>
              <a:rPr lang="en-US" altLang="en-US" sz="2800">
                <a:latin typeface="Times New Roman" panose="02020603050405020304" pitchFamily="18" charset="0"/>
              </a:rPr>
              <a:t>  Well-burnt brick-bats.</a:t>
            </a:r>
          </a:p>
          <a:p>
            <a:pPr eaLnBrk="1" hangingPunct="1">
              <a:lnSpc>
                <a:spcPct val="50000"/>
              </a:lnSpc>
              <a:buFont typeface="Wingdings" panose="05000000000000000000" pitchFamily="2" charset="2"/>
              <a:buNone/>
            </a:pPr>
            <a:r>
              <a:rPr lang="en-US" altLang="en-US" sz="2800">
                <a:latin typeface="Times New Roman" panose="02020603050405020304" pitchFamily="18" charset="0"/>
              </a:rPr>
              <a:t>        </a:t>
            </a:r>
          </a:p>
          <a:p>
            <a:pPr eaLnBrk="1" hangingPunct="1">
              <a:lnSpc>
                <a:spcPct val="50000"/>
              </a:lnSpc>
              <a:buFont typeface="Wingdings" panose="05000000000000000000" pitchFamily="2" charset="2"/>
              <a:buChar char="v"/>
            </a:pPr>
            <a:r>
              <a:rPr lang="en-US" altLang="en-US" sz="2800">
                <a:latin typeface="Times New Roman" panose="02020603050405020304" pitchFamily="18" charset="0"/>
              </a:rPr>
              <a:t>  Under-burnt brick-bats. </a:t>
            </a:r>
          </a:p>
        </p:txBody>
      </p:sp>
      <p:sp>
        <p:nvSpPr>
          <p:cNvPr id="16388" name="Text Box 4">
            <a:extLst>
              <a:ext uri="{FF2B5EF4-FFF2-40B4-BE49-F238E27FC236}">
                <a16:creationId xmlns:a16="http://schemas.microsoft.com/office/drawing/2014/main" id="{C8F90A05-9EDD-426A-A18B-84F808F4674E}"/>
              </a:ext>
            </a:extLst>
          </p:cNvPr>
          <p:cNvSpPr txBox="1">
            <a:spLocks noChangeArrowheads="1"/>
          </p:cNvSpPr>
          <p:nvPr/>
        </p:nvSpPr>
        <p:spPr bwMode="auto">
          <a:xfrm>
            <a:off x="7650163" y="6316663"/>
            <a:ext cx="14176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box(in)">
                                      <p:cBhvr>
                                        <p:cTn id="7" dur="500"/>
                                        <p:tgtEl>
                                          <p:spTgt spid="29699">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9699">
                                            <p:txEl>
                                              <p:pRg st="1" end="1"/>
                                            </p:txEl>
                                          </p:spTgt>
                                        </p:tgtEl>
                                        <p:attrNameLst>
                                          <p:attrName>style.visibility</p:attrName>
                                        </p:attrNameLst>
                                      </p:cBhvr>
                                      <p:to>
                                        <p:strVal val="visible"/>
                                      </p:to>
                                    </p:set>
                                    <p:animEffect transition="in" filter="box(in)">
                                      <p:cBhvr>
                                        <p:cTn id="10" dur="500"/>
                                        <p:tgtEl>
                                          <p:spTgt spid="2969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9699">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9699">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9699">
                                            <p:txEl>
                                              <p:pRg st="8" end="8"/>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9699">
                                            <p:txEl>
                                              <p:pRg st="10" end="1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9699">
                                            <p:txEl>
                                              <p:pRg st="12" end="12"/>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9699">
                                            <p:txEl>
                                              <p:pRg st="14" end="14"/>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29699">
                                            <p:txEl>
                                              <p:pRg st="16" end="16"/>
                                            </p:txEl>
                                          </p:spTgt>
                                        </p:tgtEl>
                                        <p:attrNameLst>
                                          <p:attrName>style.visibility</p:attrName>
                                        </p:attrNameLst>
                                      </p:cBhvr>
                                      <p:to>
                                        <p:strVal val="visible"/>
                                      </p:to>
                                    </p:set>
                                    <p:anim calcmode="lin" valueType="num">
                                      <p:cBhvr additive="base">
                                        <p:cTn id="39" dur="500" fill="hold"/>
                                        <p:tgtEl>
                                          <p:spTgt spid="29699">
                                            <p:txEl>
                                              <p:pRg st="16" end="1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9699">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3426" name="Object 2">
            <a:extLst>
              <a:ext uri="{FF2B5EF4-FFF2-40B4-BE49-F238E27FC236}">
                <a16:creationId xmlns:a16="http://schemas.microsoft.com/office/drawing/2014/main" id="{6B1B5B7D-3348-444F-9A0B-52FE23243570}"/>
              </a:ext>
            </a:extLst>
          </p:cNvPr>
          <p:cNvGraphicFramePr>
            <a:graphicFrameLocks noChangeAspect="1"/>
          </p:cNvGraphicFramePr>
          <p:nvPr>
            <p:ph/>
          </p:nvPr>
        </p:nvGraphicFramePr>
        <p:xfrm>
          <a:off x="2209800" y="914400"/>
          <a:ext cx="3811588" cy="4572000"/>
        </p:xfrm>
        <a:graphic>
          <a:graphicData uri="http://schemas.openxmlformats.org/presentationml/2006/ole">
            <mc:AlternateContent xmlns:mc="http://schemas.openxmlformats.org/markup-compatibility/2006">
              <mc:Choice xmlns:v="urn:schemas-microsoft-com:vml" Requires="v">
                <p:oleObj spid="_x0000_s1027" name="Bitmap Image" r:id="rId3" imgW="2381582" imgH="5106113" progId="Paint.Picture">
                  <p:embed/>
                </p:oleObj>
              </mc:Choice>
              <mc:Fallback>
                <p:oleObj name="Bitmap Image" r:id="rId3" imgW="2381582" imgH="5106113" progId="Paint.Picture">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b="44048"/>
                      <a:stretch>
                        <a:fillRect/>
                      </a:stretch>
                    </p:blipFill>
                    <p:spPr bwMode="auto">
                      <a:xfrm>
                        <a:off x="2209800" y="914400"/>
                        <a:ext cx="3811588"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03426"/>
                                        </p:tgtEl>
                                        <p:attrNameLst>
                                          <p:attrName>style.visibility</p:attrName>
                                        </p:attrNameLst>
                                      </p:cBhvr>
                                      <p:to>
                                        <p:strVal val="visible"/>
                                      </p:to>
                                    </p:set>
                                    <p:animEffect transition="in" filter="box(in)">
                                      <p:cBhvr>
                                        <p:cTn id="7" dur="500"/>
                                        <p:tgtEl>
                                          <p:spTgt spid="1034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4450" name="Object 2">
            <a:extLst>
              <a:ext uri="{FF2B5EF4-FFF2-40B4-BE49-F238E27FC236}">
                <a16:creationId xmlns:a16="http://schemas.microsoft.com/office/drawing/2014/main" id="{E809CDAB-E5EE-4AF8-A3D2-6340DE3366C0}"/>
              </a:ext>
            </a:extLst>
          </p:cNvPr>
          <p:cNvGraphicFramePr>
            <a:graphicFrameLocks noChangeAspect="1"/>
          </p:cNvGraphicFramePr>
          <p:nvPr>
            <p:ph/>
          </p:nvPr>
        </p:nvGraphicFramePr>
        <p:xfrm>
          <a:off x="2286000" y="1219200"/>
          <a:ext cx="4191000" cy="3987800"/>
        </p:xfrm>
        <a:graphic>
          <a:graphicData uri="http://schemas.openxmlformats.org/presentationml/2006/ole">
            <mc:AlternateContent xmlns:mc="http://schemas.openxmlformats.org/markup-compatibility/2006">
              <mc:Choice xmlns:v="urn:schemas-microsoft-com:vml" Requires="v">
                <p:oleObj spid="_x0000_s2051" name="Bitmap Image" r:id="rId3" imgW="2381582" imgH="5106113" progId="Paint.Picture">
                  <p:embed/>
                </p:oleObj>
              </mc:Choice>
              <mc:Fallback>
                <p:oleObj name="Bitmap Image" r:id="rId3" imgW="2381582" imgH="5106113" progId="Paint.Picture">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t="55611"/>
                      <a:stretch>
                        <a:fillRect/>
                      </a:stretch>
                    </p:blipFill>
                    <p:spPr bwMode="auto">
                      <a:xfrm>
                        <a:off x="2286000" y="1219200"/>
                        <a:ext cx="4191000" cy="398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104450"/>
                                        </p:tgtEl>
                                        <p:attrNameLst>
                                          <p:attrName>style.visibility</p:attrName>
                                        </p:attrNameLst>
                                      </p:cBhvr>
                                      <p:to>
                                        <p:strVal val="visible"/>
                                      </p:to>
                                    </p:set>
                                    <p:animEffect transition="in" filter="diamond(in)">
                                      <p:cBhvr>
                                        <p:cTn id="7" dur="2000"/>
                                        <p:tgtEl>
                                          <p:spTgt spid="1044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70F3C659-C041-4F86-92A1-15E304F80FE8}"/>
              </a:ext>
            </a:extLst>
          </p:cNvPr>
          <p:cNvSpPr>
            <a:spLocks noGrp="1" noChangeArrowheads="1"/>
          </p:cNvSpPr>
          <p:nvPr>
            <p:ph type="title"/>
          </p:nvPr>
        </p:nvSpPr>
        <p:spPr/>
        <p:txBody>
          <a:bodyPr/>
          <a:lstStyle/>
          <a:p>
            <a:pPr eaLnBrk="1" hangingPunct="1"/>
            <a:r>
              <a:rPr lang="en-US" altLang="en-US">
                <a:latin typeface="Times New Roman" panose="02020603050405020304" pitchFamily="18" charset="0"/>
              </a:rPr>
              <a:t>Size of bricks</a:t>
            </a:r>
          </a:p>
        </p:txBody>
      </p:sp>
      <p:sp>
        <p:nvSpPr>
          <p:cNvPr id="30723" name="Rectangle 3">
            <a:extLst>
              <a:ext uri="{FF2B5EF4-FFF2-40B4-BE49-F238E27FC236}">
                <a16:creationId xmlns:a16="http://schemas.microsoft.com/office/drawing/2014/main" id="{A11C6B43-62BD-42BB-850C-7F14911D88C7}"/>
              </a:ext>
            </a:extLst>
          </p:cNvPr>
          <p:cNvSpPr>
            <a:spLocks noGrp="1" noChangeArrowheads="1"/>
          </p:cNvSpPr>
          <p:nvPr>
            <p:ph type="body" idx="1"/>
          </p:nvPr>
        </p:nvSpPr>
        <p:spPr>
          <a:xfrm>
            <a:off x="533400" y="1447800"/>
            <a:ext cx="8229600" cy="4724400"/>
          </a:xfrm>
        </p:spPr>
        <p:txBody>
          <a:bodyPr/>
          <a:lstStyle/>
          <a:p>
            <a:pPr marL="0" indent="0" eaLnBrk="1" hangingPunct="1">
              <a:lnSpc>
                <a:spcPct val="80000"/>
              </a:lnSpc>
              <a:buFontTx/>
              <a:buNone/>
            </a:pPr>
            <a:r>
              <a:rPr lang="en-US" altLang="en-US" sz="2800">
                <a:latin typeface="Times New Roman" panose="02020603050405020304" pitchFamily="18" charset="0"/>
              </a:rPr>
              <a:t>Non-metric      </a:t>
            </a:r>
          </a:p>
          <a:p>
            <a:pPr marL="0" indent="0" eaLnBrk="1" hangingPunct="1">
              <a:lnSpc>
                <a:spcPct val="0"/>
              </a:lnSpc>
              <a:buFontTx/>
              <a:buNone/>
            </a:pPr>
            <a:r>
              <a:rPr lang="en-US" altLang="en-US" sz="2800">
                <a:latin typeface="Times New Roman" panose="02020603050405020304" pitchFamily="18" charset="0"/>
              </a:rPr>
              <a:t> </a:t>
            </a:r>
          </a:p>
          <a:p>
            <a:pPr marL="0" indent="0" eaLnBrk="1" hangingPunct="1">
              <a:lnSpc>
                <a:spcPct val="80000"/>
              </a:lnSpc>
              <a:buFontTx/>
              <a:buNone/>
            </a:pPr>
            <a:r>
              <a:rPr lang="en-US" altLang="en-US" sz="2800">
                <a:latin typeface="Times New Roman" panose="02020603050405020304" pitchFamily="18" charset="0"/>
              </a:rPr>
              <a:t>Unless  otherwise  specified,  bricks required  for  building  or architectural  work  shall measure </a:t>
            </a:r>
          </a:p>
          <a:p>
            <a:pPr marL="0" indent="0" eaLnBrk="1" hangingPunct="1">
              <a:lnSpc>
                <a:spcPct val="80000"/>
              </a:lnSpc>
              <a:buFontTx/>
              <a:buNone/>
            </a:pPr>
            <a:r>
              <a:rPr lang="en-US" altLang="en-US" sz="2800">
                <a:latin typeface="Times New Roman" panose="02020603050405020304" pitchFamily="18" charset="0"/>
              </a:rPr>
              <a:t>9 " x  4x3/8 " x   2x11/16"  so  that  every four courses laid shall measure a foot </a:t>
            </a:r>
            <a:r>
              <a:rPr lang="en-US" altLang="en-US">
                <a:latin typeface="Times New Roman" panose="02020603050405020304" pitchFamily="18" charset="0"/>
              </a:rPr>
              <a:t>in</a:t>
            </a:r>
            <a:r>
              <a:rPr lang="en-US" altLang="en-US" sz="2800">
                <a:latin typeface="Times New Roman" panose="02020603050405020304" pitchFamily="18" charset="0"/>
              </a:rPr>
              <a:t> height </a:t>
            </a:r>
          </a:p>
          <a:p>
            <a:pPr marL="0" indent="0" eaLnBrk="1" hangingPunct="1">
              <a:lnSpc>
                <a:spcPct val="80000"/>
              </a:lnSpc>
              <a:buFontTx/>
              <a:buNone/>
            </a:pPr>
            <a:r>
              <a:rPr lang="en-US" altLang="en-US" sz="2800">
                <a:latin typeface="Times New Roman" panose="02020603050405020304" pitchFamily="18" charset="0"/>
              </a:rPr>
              <a:t>	</a:t>
            </a:r>
          </a:p>
          <a:p>
            <a:pPr marL="0" indent="0" eaLnBrk="1" hangingPunct="1">
              <a:lnSpc>
                <a:spcPct val="80000"/>
              </a:lnSpc>
              <a:buFontTx/>
              <a:buNone/>
            </a:pPr>
            <a:r>
              <a:rPr lang="en-US" altLang="en-US" sz="2800">
                <a:latin typeface="Times New Roman" panose="02020603050405020304" pitchFamily="18" charset="0"/>
              </a:rPr>
              <a:t>A  tolerance  up to ±1/4 inch in length ±1/8 inch in width and ±1/8 inch  in thickness  is acceptable </a:t>
            </a:r>
          </a:p>
          <a:p>
            <a:pPr marL="0" indent="0" eaLnBrk="1" hangingPunct="1">
              <a:lnSpc>
                <a:spcPct val="80000"/>
              </a:lnSpc>
              <a:buFontTx/>
              <a:buNone/>
            </a:pPr>
            <a:r>
              <a:rPr lang="en-US" altLang="en-US" sz="2800">
                <a:latin typeface="Times New Roman" panose="02020603050405020304" pitchFamily="18" charset="0"/>
              </a:rPr>
              <a:t>	</a:t>
            </a:r>
          </a:p>
          <a:p>
            <a:pPr marL="0" indent="0" eaLnBrk="1" hangingPunct="1">
              <a:lnSpc>
                <a:spcPct val="80000"/>
              </a:lnSpc>
              <a:buFontTx/>
              <a:buNone/>
            </a:pPr>
            <a:r>
              <a:rPr lang="en-US" altLang="en-US" sz="2800">
                <a:latin typeface="Times New Roman" panose="02020603050405020304" pitchFamily="18" charset="0"/>
              </a:rPr>
              <a:t>A frog 1  inch deep shall be provided on the upper face    </a:t>
            </a:r>
          </a:p>
          <a:p>
            <a:pPr marL="0" indent="0" eaLnBrk="1" hangingPunct="1">
              <a:lnSpc>
                <a:spcPct val="80000"/>
              </a:lnSpc>
              <a:buFontTx/>
              <a:buNone/>
            </a:pPr>
            <a:r>
              <a:rPr lang="en-US" altLang="en-US" sz="2800">
                <a:latin typeface="Times New Roman" panose="02020603050405020304" pitchFamily="18" charset="0"/>
              </a:rPr>
              <a:t> </a:t>
            </a:r>
          </a:p>
        </p:txBody>
      </p:sp>
      <p:sp>
        <p:nvSpPr>
          <p:cNvPr id="17412" name="Text Box 4">
            <a:extLst>
              <a:ext uri="{FF2B5EF4-FFF2-40B4-BE49-F238E27FC236}">
                <a16:creationId xmlns:a16="http://schemas.microsoft.com/office/drawing/2014/main" id="{4C7D7F33-6353-44C3-AE91-251BAD8D5E1E}"/>
              </a:ext>
            </a:extLst>
          </p:cNvPr>
          <p:cNvSpPr txBox="1">
            <a:spLocks noChangeArrowheads="1"/>
          </p:cNvSpPr>
          <p:nvPr/>
        </p:nvSpPr>
        <p:spPr bwMode="auto">
          <a:xfrm>
            <a:off x="7650163" y="6316663"/>
            <a:ext cx="14176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box(in)">
                                      <p:cBhvr>
                                        <p:cTn id="7" dur="500"/>
                                        <p:tgtEl>
                                          <p:spTgt spid="3072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0723">
                                            <p:txEl>
                                              <p:pRg st="1" end="1"/>
                                            </p:txEl>
                                          </p:spTgt>
                                        </p:tgtEl>
                                        <p:attrNameLst>
                                          <p:attrName>style.visibility</p:attrName>
                                        </p:attrNameLst>
                                      </p:cBhvr>
                                      <p:to>
                                        <p:strVal val="visible"/>
                                      </p:to>
                                    </p:set>
                                    <p:animEffect transition="in" filter="box(in)">
                                      <p:cBhvr>
                                        <p:cTn id="10" dur="500"/>
                                        <p:tgtEl>
                                          <p:spTgt spid="30723">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0723">
                                            <p:txEl>
                                              <p:pRg st="2" end="2"/>
                                            </p:txEl>
                                          </p:spTgt>
                                        </p:tgtEl>
                                        <p:attrNameLst>
                                          <p:attrName>style.visibility</p:attrName>
                                        </p:attrNameLst>
                                      </p:cBhvr>
                                      <p:to>
                                        <p:strVal val="visible"/>
                                      </p:to>
                                    </p:set>
                                    <p:animEffect transition="in" filter="box(in)">
                                      <p:cBhvr>
                                        <p:cTn id="13" dur="500"/>
                                        <p:tgtEl>
                                          <p:spTgt spid="30723">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30723">
                                            <p:txEl>
                                              <p:pRg st="3" end="3"/>
                                            </p:txEl>
                                          </p:spTgt>
                                        </p:tgtEl>
                                        <p:attrNameLst>
                                          <p:attrName>style.visibility</p:attrName>
                                        </p:attrNameLst>
                                      </p:cBhvr>
                                      <p:to>
                                        <p:strVal val="visible"/>
                                      </p:to>
                                    </p:set>
                                    <p:animEffect transition="in" filter="box(in)">
                                      <p:cBhvr>
                                        <p:cTn id="16" dur="500"/>
                                        <p:tgtEl>
                                          <p:spTgt spid="30723">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8" presetClass="entr" presetSubtype="16" fill="hold" nodeType="clickEffect">
                                  <p:stCondLst>
                                    <p:cond delay="0"/>
                                  </p:stCondLst>
                                  <p:childTnLst>
                                    <p:set>
                                      <p:cBhvr>
                                        <p:cTn id="20" dur="1" fill="hold">
                                          <p:stCondLst>
                                            <p:cond delay="0"/>
                                          </p:stCondLst>
                                        </p:cTn>
                                        <p:tgtEl>
                                          <p:spTgt spid="30723">
                                            <p:txEl>
                                              <p:pRg st="5" end="5"/>
                                            </p:txEl>
                                          </p:spTgt>
                                        </p:tgtEl>
                                        <p:attrNameLst>
                                          <p:attrName>style.visibility</p:attrName>
                                        </p:attrNameLst>
                                      </p:cBhvr>
                                      <p:to>
                                        <p:strVal val="visible"/>
                                      </p:to>
                                    </p:set>
                                    <p:animEffect transition="in" filter="diamond(in)">
                                      <p:cBhvr>
                                        <p:cTn id="21" dur="2000"/>
                                        <p:tgtEl>
                                          <p:spTgt spid="30723">
                                            <p:txEl>
                                              <p:pRg st="5" end="5"/>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4" fill="hold" nodeType="clickEffect">
                                  <p:stCondLst>
                                    <p:cond delay="0"/>
                                  </p:stCondLst>
                                  <p:childTnLst>
                                    <p:set>
                                      <p:cBhvr>
                                        <p:cTn id="25" dur="1" fill="hold">
                                          <p:stCondLst>
                                            <p:cond delay="0"/>
                                          </p:stCondLst>
                                        </p:cTn>
                                        <p:tgtEl>
                                          <p:spTgt spid="30723">
                                            <p:txEl>
                                              <p:pRg st="7" end="7"/>
                                            </p:txEl>
                                          </p:spTgt>
                                        </p:tgtEl>
                                        <p:attrNameLst>
                                          <p:attrName>style.visibility</p:attrName>
                                        </p:attrNameLst>
                                      </p:cBhvr>
                                      <p:to>
                                        <p:strVal val="visible"/>
                                      </p:to>
                                    </p:set>
                                    <p:anim calcmode="lin" valueType="num">
                                      <p:cBhvr additive="base">
                                        <p:cTn id="26" dur="500" fill="hold"/>
                                        <p:tgtEl>
                                          <p:spTgt spid="30723">
                                            <p:txEl>
                                              <p:pRg st="7" end="7"/>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0723">
                                            <p:txEl>
                                              <p:pRg st="7" end="7"/>
                                            </p:txEl>
                                          </p:spTgt>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30723">
                                            <p:txEl>
                                              <p:pRg st="8" end="8"/>
                                            </p:txEl>
                                          </p:spTgt>
                                        </p:tgtEl>
                                        <p:attrNameLst>
                                          <p:attrName>style.visibility</p:attrName>
                                        </p:attrNameLst>
                                      </p:cBhvr>
                                      <p:to>
                                        <p:strVal val="visible"/>
                                      </p:to>
                                    </p:set>
                                    <p:anim calcmode="lin" valueType="num">
                                      <p:cBhvr additive="base">
                                        <p:cTn id="30" dur="500" fill="hold"/>
                                        <p:tgtEl>
                                          <p:spTgt spid="30723">
                                            <p:txEl>
                                              <p:pRg st="8" end="8"/>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072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C7FEB19F-B0D0-4454-997C-1B121C79789F}"/>
              </a:ext>
            </a:extLst>
          </p:cNvPr>
          <p:cNvSpPr>
            <a:spLocks noGrp="1" noChangeArrowheads="1"/>
          </p:cNvSpPr>
          <p:nvPr>
            <p:ph type="title"/>
          </p:nvPr>
        </p:nvSpPr>
        <p:spPr/>
        <p:txBody>
          <a:bodyPr/>
          <a:lstStyle/>
          <a:p>
            <a:pPr eaLnBrk="1" hangingPunct="1"/>
            <a:r>
              <a:rPr lang="en-US" altLang="en-US" sz="4000"/>
              <a:t>  </a:t>
            </a:r>
          </a:p>
        </p:txBody>
      </p:sp>
      <p:sp>
        <p:nvSpPr>
          <p:cNvPr id="31747" name="Rectangle 3">
            <a:extLst>
              <a:ext uri="{FF2B5EF4-FFF2-40B4-BE49-F238E27FC236}">
                <a16:creationId xmlns:a16="http://schemas.microsoft.com/office/drawing/2014/main" id="{DF2119AD-DA8E-4152-B1BE-8E3876E006A3}"/>
              </a:ext>
            </a:extLst>
          </p:cNvPr>
          <p:cNvSpPr>
            <a:spLocks noGrp="1" noChangeArrowheads="1"/>
          </p:cNvSpPr>
          <p:nvPr>
            <p:ph type="body" idx="1"/>
          </p:nvPr>
        </p:nvSpPr>
        <p:spPr>
          <a:xfrm>
            <a:off x="457200" y="457200"/>
            <a:ext cx="8229600" cy="4525963"/>
          </a:xfrm>
        </p:spPr>
        <p:txBody>
          <a:bodyPr/>
          <a:lstStyle/>
          <a:p>
            <a:pPr algn="just" eaLnBrk="1" hangingPunct="1">
              <a:lnSpc>
                <a:spcPct val="80000"/>
              </a:lnSpc>
              <a:buFontTx/>
              <a:buNone/>
            </a:pPr>
            <a:r>
              <a:rPr lang="en-US" altLang="en-US" sz="2800">
                <a:latin typeface="Times New Roman" panose="02020603050405020304" pitchFamily="18" charset="0"/>
              </a:rPr>
              <a:t> 	Metric</a:t>
            </a:r>
            <a:br>
              <a:rPr lang="en-US" altLang="en-US" sz="2800">
                <a:latin typeface="Times New Roman" panose="02020603050405020304" pitchFamily="18" charset="0"/>
              </a:rPr>
            </a:br>
            <a:endParaRPr lang="en-US" altLang="en-US" sz="2800">
              <a:latin typeface="Times New Roman" panose="02020603050405020304" pitchFamily="18" charset="0"/>
            </a:endParaRPr>
          </a:p>
          <a:p>
            <a:pPr algn="just" eaLnBrk="1" hangingPunct="1">
              <a:lnSpc>
                <a:spcPct val="80000"/>
              </a:lnSpc>
              <a:buFontTx/>
              <a:buNone/>
            </a:pPr>
            <a:r>
              <a:rPr lang="en-US" altLang="en-US" sz="2800">
                <a:latin typeface="Times New Roman" panose="02020603050405020304" pitchFamily="18" charset="0"/>
              </a:rPr>
              <a:t>	Unless  otherwise  specified,  bricks required  for  building  or architectural  works  shall  measure  19cm x 9cm x 9cm  (actual)   or  20cm x 10cm x 10cm (nominal) so that every 10 courses when laid  with  horizontal  mortar  joints shall measure one meter in  height.  </a:t>
            </a:r>
          </a:p>
          <a:p>
            <a:pPr algn="just" eaLnBrk="1" hangingPunct="1">
              <a:lnSpc>
                <a:spcPct val="80000"/>
              </a:lnSpc>
              <a:buFontTx/>
              <a:buNone/>
            </a:pPr>
            <a:endParaRPr lang="en-US" altLang="en-US" sz="2800">
              <a:latin typeface="Times New Roman" panose="02020603050405020304" pitchFamily="18" charset="0"/>
            </a:endParaRPr>
          </a:p>
          <a:p>
            <a:pPr algn="just" eaLnBrk="1" hangingPunct="1">
              <a:lnSpc>
                <a:spcPct val="80000"/>
              </a:lnSpc>
              <a:buFontTx/>
              <a:buNone/>
            </a:pPr>
            <a:r>
              <a:rPr lang="en-US" altLang="en-US" sz="2800">
                <a:latin typeface="Times New Roman" panose="02020603050405020304" pitchFamily="18" charset="0"/>
              </a:rPr>
              <a:t>	A tolerance up to ±6.5 mm in length ±3 mm in width and ±3 mm in height is acceptable</a:t>
            </a:r>
            <a:r>
              <a:rPr lang="en-US" altLang="en-US" sz="2400">
                <a:latin typeface="Times New Roman" panose="02020603050405020304" pitchFamily="18" charset="0"/>
              </a:rPr>
              <a:t> </a:t>
            </a:r>
            <a:endParaRPr lang="en-US" altLang="en-US" sz="2800">
              <a:latin typeface="Times New Roman" panose="02020603050405020304" pitchFamily="18" charset="0"/>
            </a:endParaRPr>
          </a:p>
          <a:p>
            <a:pPr algn="just" eaLnBrk="1" hangingPunct="1">
              <a:lnSpc>
                <a:spcPct val="80000"/>
              </a:lnSpc>
              <a:buFontTx/>
              <a:buNone/>
            </a:pPr>
            <a:endParaRPr lang="en-US" altLang="en-US" sz="2800">
              <a:latin typeface="Times New Roman" panose="02020603050405020304" pitchFamily="18" charset="0"/>
            </a:endParaRPr>
          </a:p>
          <a:p>
            <a:pPr algn="just" eaLnBrk="1" hangingPunct="1">
              <a:lnSpc>
                <a:spcPct val="80000"/>
              </a:lnSpc>
              <a:buFontTx/>
              <a:buNone/>
            </a:pPr>
            <a:r>
              <a:rPr lang="en-US" altLang="en-US" sz="2800">
                <a:latin typeface="Times New Roman" panose="02020603050405020304" pitchFamily="18" charset="0"/>
              </a:rPr>
              <a:t>	Every brick shall be provided with a frog of the size 10cm x 4cm x 1cm.  The corners of the frog may in certain cases be rounded off with a radius of 2 cm.</a:t>
            </a:r>
          </a:p>
          <a:p>
            <a:pPr algn="just" eaLnBrk="1" hangingPunct="1">
              <a:lnSpc>
                <a:spcPct val="80000"/>
              </a:lnSpc>
              <a:buFontTx/>
              <a:buNone/>
            </a:pPr>
            <a:r>
              <a:rPr lang="en-US" altLang="en-US" sz="2800">
                <a:latin typeface="Times New Roman" panose="02020603050405020304" pitchFamily="18" charset="0"/>
              </a:rPr>
              <a:t> </a:t>
            </a:r>
          </a:p>
        </p:txBody>
      </p:sp>
      <p:sp>
        <p:nvSpPr>
          <p:cNvPr id="18436" name="Text Box 4">
            <a:extLst>
              <a:ext uri="{FF2B5EF4-FFF2-40B4-BE49-F238E27FC236}">
                <a16:creationId xmlns:a16="http://schemas.microsoft.com/office/drawing/2014/main" id="{80308B08-ADC3-483A-B0A3-343811C3C16F}"/>
              </a:ext>
            </a:extLst>
          </p:cNvPr>
          <p:cNvSpPr txBox="1">
            <a:spLocks noChangeArrowheads="1"/>
          </p:cNvSpPr>
          <p:nvPr/>
        </p:nvSpPr>
        <p:spPr bwMode="auto">
          <a:xfrm>
            <a:off x="7620000" y="63246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1747">
                                            <p:txEl>
                                              <p:pRg st="1" end="1"/>
                                            </p:txEl>
                                          </p:spTgt>
                                        </p:tgtEl>
                                        <p:attrNameLst>
                                          <p:attrName>style.visibility</p:attrName>
                                        </p:attrNameLst>
                                      </p:cBhvr>
                                      <p:to>
                                        <p:strVal val="visible"/>
                                      </p:to>
                                    </p:set>
                                    <p:animEffect transition="in" filter="box(in)">
                                      <p:cBhvr>
                                        <p:cTn id="7" dur="500"/>
                                        <p:tgtEl>
                                          <p:spTgt spid="3174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1747">
                                            <p:txEl>
                                              <p:pRg st="3" end="3"/>
                                            </p:txEl>
                                          </p:spTgt>
                                        </p:tgtEl>
                                        <p:attrNameLst>
                                          <p:attrName>style.visibility</p:attrName>
                                        </p:attrNameLst>
                                      </p:cBhvr>
                                      <p:to>
                                        <p:strVal val="visible"/>
                                      </p:to>
                                    </p:set>
                                    <p:animEffect transition="in" filter="box(in)">
                                      <p:cBhvr>
                                        <p:cTn id="12" dur="500"/>
                                        <p:tgtEl>
                                          <p:spTgt spid="31747">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31747">
                                            <p:txEl>
                                              <p:pRg st="5" end="5"/>
                                            </p:txEl>
                                          </p:spTgt>
                                        </p:tgtEl>
                                        <p:attrNameLst>
                                          <p:attrName>style.visibility</p:attrName>
                                        </p:attrNameLst>
                                      </p:cBhvr>
                                      <p:to>
                                        <p:strVal val="visible"/>
                                      </p:to>
                                    </p:set>
                                    <p:anim calcmode="lin" valueType="num">
                                      <p:cBhvr additive="base">
                                        <p:cTn id="17" dur="500" fill="hold"/>
                                        <p:tgtEl>
                                          <p:spTgt spid="31747">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174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a:extLst>
              <a:ext uri="{FF2B5EF4-FFF2-40B4-BE49-F238E27FC236}">
                <a16:creationId xmlns:a16="http://schemas.microsoft.com/office/drawing/2014/main" id="{3F748A0A-229F-45FF-A9A8-83AAE479610F}"/>
              </a:ext>
            </a:extLst>
          </p:cNvPr>
          <p:cNvSpPr txBox="1">
            <a:spLocks noChangeArrowheads="1"/>
          </p:cNvSpPr>
          <p:nvPr/>
        </p:nvSpPr>
        <p:spPr bwMode="auto">
          <a:xfrm>
            <a:off x="1889125" y="100013"/>
            <a:ext cx="613092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3200">
                <a:solidFill>
                  <a:schemeClr val="tx2"/>
                </a:solidFill>
                <a:latin typeface="Bookman Old Style" panose="02050604050505020204" pitchFamily="18" charset="0"/>
              </a:rPr>
              <a:t>SPECIFICATIONS OF BRICKS</a:t>
            </a:r>
          </a:p>
        </p:txBody>
      </p:sp>
      <p:sp>
        <p:nvSpPr>
          <p:cNvPr id="3081" name="Text Box 9">
            <a:extLst>
              <a:ext uri="{FF2B5EF4-FFF2-40B4-BE49-F238E27FC236}">
                <a16:creationId xmlns:a16="http://schemas.microsoft.com/office/drawing/2014/main" id="{92AC4BBB-1225-4DFD-89C9-AB68569B461E}"/>
              </a:ext>
            </a:extLst>
          </p:cNvPr>
          <p:cNvSpPr txBox="1">
            <a:spLocks noChangeArrowheads="1"/>
          </p:cNvSpPr>
          <p:nvPr/>
        </p:nvSpPr>
        <p:spPr bwMode="auto">
          <a:xfrm>
            <a:off x="457200" y="685800"/>
            <a:ext cx="8077200" cy="586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anose="02020603050405020304" pitchFamily="18" charset="0"/>
              </a:defRPr>
            </a:lvl1pPr>
            <a:lvl2pPr marL="11430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lvl="1" algn="ctr" eaLnBrk="1" hangingPunct="1">
              <a:lnSpc>
                <a:spcPct val="80000"/>
              </a:lnSpc>
            </a:pPr>
            <a:r>
              <a:rPr lang="en-US" altLang="en-US" b="1"/>
              <a:t>First Class Bricks</a:t>
            </a:r>
          </a:p>
          <a:p>
            <a:pPr lvl="1" eaLnBrk="1" hangingPunct="1">
              <a:lnSpc>
                <a:spcPct val="40000"/>
              </a:lnSpc>
            </a:pPr>
            <a:endParaRPr lang="en-US" altLang="en-US"/>
          </a:p>
          <a:p>
            <a:pPr eaLnBrk="1" hangingPunct="1">
              <a:lnSpc>
                <a:spcPct val="80000"/>
              </a:lnSpc>
            </a:pPr>
            <a:r>
              <a:rPr lang="en-US" altLang="en-US" sz="2400"/>
              <a:t>      	</a:t>
            </a:r>
            <a:r>
              <a:rPr lang="en-US" altLang="en-US" sz="2400" i="1"/>
              <a:t>The first class bricks shall conform to the following     </a:t>
            </a:r>
          </a:p>
          <a:p>
            <a:pPr eaLnBrk="1" hangingPunct="1">
              <a:lnSpc>
                <a:spcPct val="80000"/>
              </a:lnSpc>
            </a:pPr>
            <a:r>
              <a:rPr lang="en-US" altLang="en-US" sz="2400" i="1"/>
              <a:t>           specifications </a:t>
            </a:r>
          </a:p>
          <a:p>
            <a:pPr eaLnBrk="1" hangingPunct="1">
              <a:lnSpc>
                <a:spcPct val="80000"/>
              </a:lnSpc>
            </a:pPr>
            <a:r>
              <a:rPr lang="en-US" altLang="en-US" sz="2400"/>
              <a:t>        </a:t>
            </a:r>
          </a:p>
          <a:p>
            <a:pPr eaLnBrk="1" hangingPunct="1">
              <a:lnSpc>
                <a:spcPct val="80000"/>
              </a:lnSpc>
            </a:pPr>
            <a:r>
              <a:rPr lang="en-US" altLang="en-US" sz="2400"/>
              <a:t>                 (a)   The size of the bricks shall be as specified</a:t>
            </a:r>
          </a:p>
          <a:p>
            <a:pPr eaLnBrk="1" hangingPunct="1">
              <a:lnSpc>
                <a:spcPct val="80000"/>
              </a:lnSpc>
            </a:pPr>
            <a:endParaRPr lang="en-US" altLang="en-US" sz="2400"/>
          </a:p>
          <a:p>
            <a:pPr eaLnBrk="1" hangingPunct="1">
              <a:lnSpc>
                <a:spcPct val="80000"/>
              </a:lnSpc>
            </a:pPr>
            <a:r>
              <a:rPr lang="en-US" altLang="en-US" sz="2400"/>
              <a:t>                 (b)   They shall be made from good brick earth, free   </a:t>
            </a:r>
          </a:p>
          <a:p>
            <a:pPr eaLnBrk="1" hangingPunct="1">
              <a:lnSpc>
                <a:spcPct val="80000"/>
              </a:lnSpc>
            </a:pPr>
            <a:r>
              <a:rPr lang="en-US" altLang="en-US" sz="2400"/>
              <a:t>                         from saline deposits and shall be sand molded.  </a:t>
            </a:r>
          </a:p>
          <a:p>
            <a:pPr eaLnBrk="1" hangingPunct="1">
              <a:lnSpc>
                <a:spcPct val="80000"/>
              </a:lnSpc>
            </a:pPr>
            <a:r>
              <a:rPr lang="en-US" altLang="en-US" sz="2400"/>
              <a:t>        </a:t>
            </a:r>
          </a:p>
          <a:p>
            <a:pPr eaLnBrk="1" hangingPunct="1">
              <a:lnSpc>
                <a:spcPct val="80000"/>
              </a:lnSpc>
            </a:pPr>
            <a:r>
              <a:rPr lang="en-US" altLang="en-US" sz="2400"/>
              <a:t>                 (c)   They shall be thoroughly burnt without being   </a:t>
            </a:r>
          </a:p>
          <a:p>
            <a:pPr eaLnBrk="1" hangingPunct="1">
              <a:lnSpc>
                <a:spcPct val="80000"/>
              </a:lnSpc>
            </a:pPr>
            <a:r>
              <a:rPr lang="en-US" altLang="en-US" sz="2400"/>
              <a:t>                        vitrified and shall have uniform deep red, cherry    </a:t>
            </a:r>
          </a:p>
          <a:p>
            <a:pPr eaLnBrk="1" hangingPunct="1">
              <a:lnSpc>
                <a:spcPct val="80000"/>
              </a:lnSpc>
            </a:pPr>
            <a:r>
              <a:rPr lang="en-US" altLang="en-US" sz="2400"/>
              <a:t>                        or copper color </a:t>
            </a:r>
          </a:p>
          <a:p>
            <a:pPr eaLnBrk="1" hangingPunct="1">
              <a:lnSpc>
                <a:spcPct val="80000"/>
              </a:lnSpc>
            </a:pPr>
            <a:r>
              <a:rPr lang="en-US" altLang="en-US" sz="2400"/>
              <a:t>        </a:t>
            </a:r>
          </a:p>
          <a:p>
            <a:pPr eaLnBrk="1" hangingPunct="1">
              <a:lnSpc>
                <a:spcPct val="80000"/>
              </a:lnSpc>
            </a:pPr>
            <a:r>
              <a:rPr lang="en-US" altLang="en-US" sz="2400"/>
              <a:t>                 (d)   They shall be regular and uniform in shape and   </a:t>
            </a:r>
          </a:p>
          <a:p>
            <a:pPr eaLnBrk="1" hangingPunct="1">
              <a:lnSpc>
                <a:spcPct val="80000"/>
              </a:lnSpc>
            </a:pPr>
            <a:r>
              <a:rPr lang="en-US" altLang="en-US" sz="2400"/>
              <a:t>                         size with sharp and square arrises and parallel      </a:t>
            </a:r>
          </a:p>
          <a:p>
            <a:pPr eaLnBrk="1" hangingPunct="1">
              <a:lnSpc>
                <a:spcPct val="80000"/>
              </a:lnSpc>
            </a:pPr>
            <a:r>
              <a:rPr lang="en-US" altLang="en-US" sz="2400"/>
              <a:t>                        faces </a:t>
            </a:r>
          </a:p>
          <a:p>
            <a:pPr eaLnBrk="1" hangingPunct="1">
              <a:lnSpc>
                <a:spcPct val="80000"/>
              </a:lnSpc>
            </a:pPr>
            <a:r>
              <a:rPr lang="en-US" altLang="en-US" sz="2400"/>
              <a:t>        </a:t>
            </a:r>
          </a:p>
          <a:p>
            <a:pPr eaLnBrk="1" hangingPunct="1">
              <a:lnSpc>
                <a:spcPct val="80000"/>
              </a:lnSpc>
            </a:pPr>
            <a:r>
              <a:rPr lang="en-US" altLang="en-US" sz="2400"/>
              <a:t>                 (e)   They must be homogeneous in texture and emit a </a:t>
            </a:r>
          </a:p>
          <a:p>
            <a:pPr eaLnBrk="1" hangingPunct="1">
              <a:lnSpc>
                <a:spcPct val="80000"/>
              </a:lnSpc>
            </a:pPr>
            <a:r>
              <a:rPr lang="en-US" altLang="en-US" sz="2400"/>
              <a:t>                         clear ringing sound on being struck</a:t>
            </a:r>
          </a:p>
        </p:txBody>
      </p:sp>
      <p:sp>
        <p:nvSpPr>
          <p:cNvPr id="19460" name="Text Box 10">
            <a:extLst>
              <a:ext uri="{FF2B5EF4-FFF2-40B4-BE49-F238E27FC236}">
                <a16:creationId xmlns:a16="http://schemas.microsoft.com/office/drawing/2014/main" id="{33996BF5-1E3A-430A-BBE1-EACBBFFB136C}"/>
              </a:ext>
            </a:extLst>
          </p:cNvPr>
          <p:cNvSpPr txBox="1">
            <a:spLocks noChangeArrowheads="1"/>
          </p:cNvSpPr>
          <p:nvPr/>
        </p:nvSpPr>
        <p:spPr bwMode="auto">
          <a:xfrm>
            <a:off x="7543800" y="63246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081">
                                            <p:txEl>
                                              <p:pRg st="0" end="0"/>
                                            </p:txEl>
                                          </p:spTgt>
                                        </p:tgtEl>
                                        <p:attrNameLst>
                                          <p:attrName>style.visibility</p:attrName>
                                        </p:attrNameLst>
                                      </p:cBhvr>
                                      <p:to>
                                        <p:strVal val="visible"/>
                                      </p:to>
                                    </p:set>
                                    <p:animEffect transition="in" filter="box(in)">
                                      <p:cBhvr>
                                        <p:cTn id="7" dur="500"/>
                                        <p:tgtEl>
                                          <p:spTgt spid="308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081">
                                            <p:txEl>
                                              <p:pRg st="2" end="2"/>
                                            </p:txEl>
                                          </p:spTgt>
                                        </p:tgtEl>
                                        <p:attrNameLst>
                                          <p:attrName>style.visibility</p:attrName>
                                        </p:attrNameLst>
                                      </p:cBhvr>
                                      <p:to>
                                        <p:strVal val="visible"/>
                                      </p:to>
                                    </p:set>
                                    <p:animEffect transition="in" filter="blinds(horizontal)">
                                      <p:cBhvr>
                                        <p:cTn id="12" dur="500"/>
                                        <p:tgtEl>
                                          <p:spTgt spid="3081">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081">
                                            <p:txEl>
                                              <p:pRg st="3" end="3"/>
                                            </p:txEl>
                                          </p:spTgt>
                                        </p:tgtEl>
                                        <p:attrNameLst>
                                          <p:attrName>style.visibility</p:attrName>
                                        </p:attrNameLst>
                                      </p:cBhvr>
                                      <p:to>
                                        <p:strVal val="visible"/>
                                      </p:to>
                                    </p:set>
                                    <p:animEffect transition="in" filter="blinds(horizontal)">
                                      <p:cBhvr>
                                        <p:cTn id="15" dur="500"/>
                                        <p:tgtEl>
                                          <p:spTgt spid="3081">
                                            <p:txEl>
                                              <p:pRg st="3" end="3"/>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8" fill="hold" nodeType="clickEffect">
                                  <p:stCondLst>
                                    <p:cond delay="0"/>
                                  </p:stCondLst>
                                  <p:childTnLst>
                                    <p:set>
                                      <p:cBhvr>
                                        <p:cTn id="19" dur="1" fill="hold">
                                          <p:stCondLst>
                                            <p:cond delay="0"/>
                                          </p:stCondLst>
                                        </p:cTn>
                                        <p:tgtEl>
                                          <p:spTgt spid="3081">
                                            <p:txEl>
                                              <p:pRg st="5" end="5"/>
                                            </p:txEl>
                                          </p:spTgt>
                                        </p:tgtEl>
                                        <p:attrNameLst>
                                          <p:attrName>style.visibility</p:attrName>
                                        </p:attrNameLst>
                                      </p:cBhvr>
                                      <p:to>
                                        <p:strVal val="visible"/>
                                      </p:to>
                                    </p:set>
                                    <p:anim calcmode="lin" valueType="num">
                                      <p:cBhvr additive="base">
                                        <p:cTn id="20" dur="500" fill="hold"/>
                                        <p:tgtEl>
                                          <p:spTgt spid="3081">
                                            <p:txEl>
                                              <p:pRg st="5" end="5"/>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308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2" fill="hold" nodeType="clickEffect">
                                  <p:stCondLst>
                                    <p:cond delay="0"/>
                                  </p:stCondLst>
                                  <p:childTnLst>
                                    <p:set>
                                      <p:cBhvr>
                                        <p:cTn id="25" dur="1" fill="hold">
                                          <p:stCondLst>
                                            <p:cond delay="0"/>
                                          </p:stCondLst>
                                        </p:cTn>
                                        <p:tgtEl>
                                          <p:spTgt spid="3081">
                                            <p:txEl>
                                              <p:pRg st="7" end="7"/>
                                            </p:txEl>
                                          </p:spTgt>
                                        </p:tgtEl>
                                        <p:attrNameLst>
                                          <p:attrName>style.visibility</p:attrName>
                                        </p:attrNameLst>
                                      </p:cBhvr>
                                      <p:to>
                                        <p:strVal val="visible"/>
                                      </p:to>
                                    </p:set>
                                    <p:anim calcmode="lin" valueType="num">
                                      <p:cBhvr additive="base">
                                        <p:cTn id="26" dur="500" fill="hold"/>
                                        <p:tgtEl>
                                          <p:spTgt spid="3081">
                                            <p:txEl>
                                              <p:pRg st="7" end="7"/>
                                            </p:txEl>
                                          </p:spTgt>
                                        </p:tgtEl>
                                        <p:attrNameLst>
                                          <p:attrName>ppt_x</p:attrName>
                                        </p:attrNameLst>
                                      </p:cBhvr>
                                      <p:tavLst>
                                        <p:tav tm="0">
                                          <p:val>
                                            <p:strVal val="1+#ppt_w/2"/>
                                          </p:val>
                                        </p:tav>
                                        <p:tav tm="100000">
                                          <p:val>
                                            <p:strVal val="#ppt_x"/>
                                          </p:val>
                                        </p:tav>
                                      </p:tavLst>
                                    </p:anim>
                                    <p:anim calcmode="lin" valueType="num">
                                      <p:cBhvr additive="base">
                                        <p:cTn id="27" dur="500" fill="hold"/>
                                        <p:tgtEl>
                                          <p:spTgt spid="3081">
                                            <p:txEl>
                                              <p:pRg st="7" end="7"/>
                                            </p:txEl>
                                          </p:spTgt>
                                        </p:tgtEl>
                                        <p:attrNameLst>
                                          <p:attrName>ppt_y</p:attrName>
                                        </p:attrNameLst>
                                      </p:cBhvr>
                                      <p:tavLst>
                                        <p:tav tm="0">
                                          <p:val>
                                            <p:strVal val="#ppt_y"/>
                                          </p:val>
                                        </p:tav>
                                        <p:tav tm="100000">
                                          <p:val>
                                            <p:strVal val="#ppt_y"/>
                                          </p:val>
                                        </p:tav>
                                      </p:tavLst>
                                    </p:anim>
                                  </p:childTnLst>
                                </p:cTn>
                              </p:par>
                              <p:par>
                                <p:cTn id="28" presetID="2" presetClass="entr" presetSubtype="2" fill="hold" nodeType="withEffect">
                                  <p:stCondLst>
                                    <p:cond delay="0"/>
                                  </p:stCondLst>
                                  <p:childTnLst>
                                    <p:set>
                                      <p:cBhvr>
                                        <p:cTn id="29" dur="1" fill="hold">
                                          <p:stCondLst>
                                            <p:cond delay="0"/>
                                          </p:stCondLst>
                                        </p:cTn>
                                        <p:tgtEl>
                                          <p:spTgt spid="3081">
                                            <p:txEl>
                                              <p:pRg st="8" end="8"/>
                                            </p:txEl>
                                          </p:spTgt>
                                        </p:tgtEl>
                                        <p:attrNameLst>
                                          <p:attrName>style.visibility</p:attrName>
                                        </p:attrNameLst>
                                      </p:cBhvr>
                                      <p:to>
                                        <p:strVal val="visible"/>
                                      </p:to>
                                    </p:set>
                                    <p:anim calcmode="lin" valueType="num">
                                      <p:cBhvr additive="base">
                                        <p:cTn id="30" dur="500" fill="hold"/>
                                        <p:tgtEl>
                                          <p:spTgt spid="3081">
                                            <p:txEl>
                                              <p:pRg st="8" end="8"/>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3081">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4" presetClass="entr" presetSubtype="16" fill="hold" nodeType="clickEffect">
                                  <p:stCondLst>
                                    <p:cond delay="0"/>
                                  </p:stCondLst>
                                  <p:childTnLst>
                                    <p:set>
                                      <p:cBhvr>
                                        <p:cTn id="35" dur="1" fill="hold">
                                          <p:stCondLst>
                                            <p:cond delay="0"/>
                                          </p:stCondLst>
                                        </p:cTn>
                                        <p:tgtEl>
                                          <p:spTgt spid="3081">
                                            <p:txEl>
                                              <p:pRg st="10" end="10"/>
                                            </p:txEl>
                                          </p:spTgt>
                                        </p:tgtEl>
                                        <p:attrNameLst>
                                          <p:attrName>style.visibility</p:attrName>
                                        </p:attrNameLst>
                                      </p:cBhvr>
                                      <p:to>
                                        <p:strVal val="visible"/>
                                      </p:to>
                                    </p:set>
                                    <p:animEffect transition="in" filter="box(in)">
                                      <p:cBhvr>
                                        <p:cTn id="36" dur="500"/>
                                        <p:tgtEl>
                                          <p:spTgt spid="3081">
                                            <p:txEl>
                                              <p:pRg st="10" end="10"/>
                                            </p:txEl>
                                          </p:spTgt>
                                        </p:tgtEl>
                                      </p:cBhvr>
                                    </p:animEffect>
                                  </p:childTnLst>
                                </p:cTn>
                              </p:par>
                              <p:par>
                                <p:cTn id="37" presetID="4" presetClass="entr" presetSubtype="16" fill="hold" nodeType="withEffect">
                                  <p:stCondLst>
                                    <p:cond delay="0"/>
                                  </p:stCondLst>
                                  <p:childTnLst>
                                    <p:set>
                                      <p:cBhvr>
                                        <p:cTn id="38" dur="1" fill="hold">
                                          <p:stCondLst>
                                            <p:cond delay="0"/>
                                          </p:stCondLst>
                                        </p:cTn>
                                        <p:tgtEl>
                                          <p:spTgt spid="3081">
                                            <p:txEl>
                                              <p:pRg st="11" end="11"/>
                                            </p:txEl>
                                          </p:spTgt>
                                        </p:tgtEl>
                                        <p:attrNameLst>
                                          <p:attrName>style.visibility</p:attrName>
                                        </p:attrNameLst>
                                      </p:cBhvr>
                                      <p:to>
                                        <p:strVal val="visible"/>
                                      </p:to>
                                    </p:set>
                                    <p:animEffect transition="in" filter="box(in)">
                                      <p:cBhvr>
                                        <p:cTn id="39" dur="500"/>
                                        <p:tgtEl>
                                          <p:spTgt spid="3081">
                                            <p:txEl>
                                              <p:pRg st="11" end="11"/>
                                            </p:txEl>
                                          </p:spTgt>
                                        </p:tgtEl>
                                      </p:cBhvr>
                                    </p:animEffect>
                                  </p:childTnLst>
                                </p:cTn>
                              </p:par>
                              <p:par>
                                <p:cTn id="40" presetID="4" presetClass="entr" presetSubtype="16" fill="hold" nodeType="withEffect">
                                  <p:stCondLst>
                                    <p:cond delay="0"/>
                                  </p:stCondLst>
                                  <p:childTnLst>
                                    <p:set>
                                      <p:cBhvr>
                                        <p:cTn id="41" dur="1" fill="hold">
                                          <p:stCondLst>
                                            <p:cond delay="0"/>
                                          </p:stCondLst>
                                        </p:cTn>
                                        <p:tgtEl>
                                          <p:spTgt spid="3081">
                                            <p:txEl>
                                              <p:pRg st="12" end="12"/>
                                            </p:txEl>
                                          </p:spTgt>
                                        </p:tgtEl>
                                        <p:attrNameLst>
                                          <p:attrName>style.visibility</p:attrName>
                                        </p:attrNameLst>
                                      </p:cBhvr>
                                      <p:to>
                                        <p:strVal val="visible"/>
                                      </p:to>
                                    </p:set>
                                    <p:animEffect transition="in" filter="box(in)">
                                      <p:cBhvr>
                                        <p:cTn id="42" dur="500"/>
                                        <p:tgtEl>
                                          <p:spTgt spid="3081">
                                            <p:txEl>
                                              <p:pRg st="12" end="12"/>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8" presetClass="entr" presetSubtype="16" fill="hold" nodeType="clickEffect">
                                  <p:stCondLst>
                                    <p:cond delay="0"/>
                                  </p:stCondLst>
                                  <p:childTnLst>
                                    <p:set>
                                      <p:cBhvr>
                                        <p:cTn id="46" dur="1" fill="hold">
                                          <p:stCondLst>
                                            <p:cond delay="0"/>
                                          </p:stCondLst>
                                        </p:cTn>
                                        <p:tgtEl>
                                          <p:spTgt spid="3081">
                                            <p:txEl>
                                              <p:pRg st="14" end="14"/>
                                            </p:txEl>
                                          </p:spTgt>
                                        </p:tgtEl>
                                        <p:attrNameLst>
                                          <p:attrName>style.visibility</p:attrName>
                                        </p:attrNameLst>
                                      </p:cBhvr>
                                      <p:to>
                                        <p:strVal val="visible"/>
                                      </p:to>
                                    </p:set>
                                    <p:animEffect transition="in" filter="diamond(in)">
                                      <p:cBhvr>
                                        <p:cTn id="47" dur="2000"/>
                                        <p:tgtEl>
                                          <p:spTgt spid="3081">
                                            <p:txEl>
                                              <p:pRg st="14" end="14"/>
                                            </p:txEl>
                                          </p:spTgt>
                                        </p:tgtEl>
                                      </p:cBhvr>
                                    </p:animEffect>
                                  </p:childTnLst>
                                </p:cTn>
                              </p:par>
                              <p:par>
                                <p:cTn id="48" presetID="8" presetClass="entr" presetSubtype="16" fill="hold" nodeType="withEffect">
                                  <p:stCondLst>
                                    <p:cond delay="0"/>
                                  </p:stCondLst>
                                  <p:childTnLst>
                                    <p:set>
                                      <p:cBhvr>
                                        <p:cTn id="49" dur="1" fill="hold">
                                          <p:stCondLst>
                                            <p:cond delay="0"/>
                                          </p:stCondLst>
                                        </p:cTn>
                                        <p:tgtEl>
                                          <p:spTgt spid="3081">
                                            <p:txEl>
                                              <p:pRg st="15" end="15"/>
                                            </p:txEl>
                                          </p:spTgt>
                                        </p:tgtEl>
                                        <p:attrNameLst>
                                          <p:attrName>style.visibility</p:attrName>
                                        </p:attrNameLst>
                                      </p:cBhvr>
                                      <p:to>
                                        <p:strVal val="visible"/>
                                      </p:to>
                                    </p:set>
                                    <p:animEffect transition="in" filter="diamond(in)">
                                      <p:cBhvr>
                                        <p:cTn id="50" dur="2000"/>
                                        <p:tgtEl>
                                          <p:spTgt spid="3081">
                                            <p:txEl>
                                              <p:pRg st="15" end="15"/>
                                            </p:txEl>
                                          </p:spTgt>
                                        </p:tgtEl>
                                      </p:cBhvr>
                                    </p:animEffect>
                                  </p:childTnLst>
                                </p:cTn>
                              </p:par>
                              <p:par>
                                <p:cTn id="51" presetID="8" presetClass="entr" presetSubtype="16" fill="hold" nodeType="withEffect">
                                  <p:stCondLst>
                                    <p:cond delay="0"/>
                                  </p:stCondLst>
                                  <p:childTnLst>
                                    <p:set>
                                      <p:cBhvr>
                                        <p:cTn id="52" dur="1" fill="hold">
                                          <p:stCondLst>
                                            <p:cond delay="0"/>
                                          </p:stCondLst>
                                        </p:cTn>
                                        <p:tgtEl>
                                          <p:spTgt spid="3081">
                                            <p:txEl>
                                              <p:pRg st="16" end="16"/>
                                            </p:txEl>
                                          </p:spTgt>
                                        </p:tgtEl>
                                        <p:attrNameLst>
                                          <p:attrName>style.visibility</p:attrName>
                                        </p:attrNameLst>
                                      </p:cBhvr>
                                      <p:to>
                                        <p:strVal val="visible"/>
                                      </p:to>
                                    </p:set>
                                    <p:animEffect transition="in" filter="diamond(in)">
                                      <p:cBhvr>
                                        <p:cTn id="53" dur="2000"/>
                                        <p:tgtEl>
                                          <p:spTgt spid="3081">
                                            <p:txEl>
                                              <p:pRg st="16" end="16"/>
                                            </p:txEl>
                                          </p:spTgt>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 presetClass="entr" presetSubtype="4" fill="hold" nodeType="clickEffect">
                                  <p:stCondLst>
                                    <p:cond delay="0"/>
                                  </p:stCondLst>
                                  <p:childTnLst>
                                    <p:set>
                                      <p:cBhvr>
                                        <p:cTn id="57" dur="1" fill="hold">
                                          <p:stCondLst>
                                            <p:cond delay="0"/>
                                          </p:stCondLst>
                                        </p:cTn>
                                        <p:tgtEl>
                                          <p:spTgt spid="3081">
                                            <p:txEl>
                                              <p:pRg st="18" end="18"/>
                                            </p:txEl>
                                          </p:spTgt>
                                        </p:tgtEl>
                                        <p:attrNameLst>
                                          <p:attrName>style.visibility</p:attrName>
                                        </p:attrNameLst>
                                      </p:cBhvr>
                                      <p:to>
                                        <p:strVal val="visible"/>
                                      </p:to>
                                    </p:set>
                                    <p:anim calcmode="lin" valueType="num">
                                      <p:cBhvr additive="base">
                                        <p:cTn id="58" dur="500" fill="hold"/>
                                        <p:tgtEl>
                                          <p:spTgt spid="3081">
                                            <p:txEl>
                                              <p:pRg st="18" end="18"/>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3081">
                                            <p:txEl>
                                              <p:pRg st="18" end="18"/>
                                            </p:txEl>
                                          </p:spTgt>
                                        </p:tgtEl>
                                        <p:attrNameLst>
                                          <p:attrName>ppt_y</p:attrName>
                                        </p:attrNameLst>
                                      </p:cBhvr>
                                      <p:tavLst>
                                        <p:tav tm="0">
                                          <p:val>
                                            <p:strVal val="1+#ppt_h/2"/>
                                          </p:val>
                                        </p:tav>
                                        <p:tav tm="100000">
                                          <p:val>
                                            <p:strVal val="#ppt_y"/>
                                          </p:val>
                                        </p:tav>
                                      </p:tavLst>
                                    </p:anim>
                                  </p:childTnLst>
                                </p:cTn>
                              </p:par>
                              <p:par>
                                <p:cTn id="60" presetID="2" presetClass="entr" presetSubtype="4" fill="hold" nodeType="withEffect">
                                  <p:stCondLst>
                                    <p:cond delay="0"/>
                                  </p:stCondLst>
                                  <p:childTnLst>
                                    <p:set>
                                      <p:cBhvr>
                                        <p:cTn id="61" dur="1" fill="hold">
                                          <p:stCondLst>
                                            <p:cond delay="0"/>
                                          </p:stCondLst>
                                        </p:cTn>
                                        <p:tgtEl>
                                          <p:spTgt spid="3081">
                                            <p:txEl>
                                              <p:pRg st="19" end="19"/>
                                            </p:txEl>
                                          </p:spTgt>
                                        </p:tgtEl>
                                        <p:attrNameLst>
                                          <p:attrName>style.visibility</p:attrName>
                                        </p:attrNameLst>
                                      </p:cBhvr>
                                      <p:to>
                                        <p:strVal val="visible"/>
                                      </p:to>
                                    </p:set>
                                    <p:anim calcmode="lin" valueType="num">
                                      <p:cBhvr additive="base">
                                        <p:cTn id="62" dur="500" fill="hold"/>
                                        <p:tgtEl>
                                          <p:spTgt spid="3081">
                                            <p:txEl>
                                              <p:pRg st="19" end="19"/>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3081">
                                            <p:txEl>
                                              <p:pRg st="19" end="1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Text Box 4">
            <a:extLst>
              <a:ext uri="{FF2B5EF4-FFF2-40B4-BE49-F238E27FC236}">
                <a16:creationId xmlns:a16="http://schemas.microsoft.com/office/drawing/2014/main" id="{560D5A83-6591-4A1A-979F-D31B9ABB5FC1}"/>
              </a:ext>
            </a:extLst>
          </p:cNvPr>
          <p:cNvSpPr txBox="1">
            <a:spLocks noChangeArrowheads="1"/>
          </p:cNvSpPr>
          <p:nvPr/>
        </p:nvSpPr>
        <p:spPr bwMode="auto">
          <a:xfrm>
            <a:off x="381000" y="493713"/>
            <a:ext cx="8153400" cy="567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512763" algn="l"/>
              </a:tabLst>
              <a:defRPr sz="2800">
                <a:solidFill>
                  <a:schemeClr val="tx1"/>
                </a:solidFill>
                <a:latin typeface="Times New Roman" panose="02020603050405020304" pitchFamily="18" charset="0"/>
              </a:defRPr>
            </a:lvl1pPr>
            <a:lvl2pPr indent="-55563" eaLnBrk="0" hangingPunct="0">
              <a:tabLst>
                <a:tab pos="512763" algn="l"/>
              </a:tabLst>
              <a:defRPr sz="2800">
                <a:solidFill>
                  <a:schemeClr val="tx1"/>
                </a:solidFill>
                <a:latin typeface="Times New Roman" panose="02020603050405020304" pitchFamily="18" charset="0"/>
              </a:defRPr>
            </a:lvl2pPr>
            <a:lvl3pPr marL="1143000" indent="-228600" eaLnBrk="0" hangingPunct="0">
              <a:tabLst>
                <a:tab pos="512763" algn="l"/>
              </a:tabLst>
              <a:defRPr sz="2800">
                <a:solidFill>
                  <a:schemeClr val="tx1"/>
                </a:solidFill>
                <a:latin typeface="Times New Roman" panose="02020603050405020304" pitchFamily="18" charset="0"/>
              </a:defRPr>
            </a:lvl3pPr>
            <a:lvl4pPr marL="1600200" indent="-228600" eaLnBrk="0" hangingPunct="0">
              <a:tabLst>
                <a:tab pos="512763" algn="l"/>
              </a:tabLst>
              <a:defRPr sz="2800">
                <a:solidFill>
                  <a:schemeClr val="tx1"/>
                </a:solidFill>
                <a:latin typeface="Times New Roman" panose="02020603050405020304" pitchFamily="18" charset="0"/>
              </a:defRPr>
            </a:lvl4pPr>
            <a:lvl5pPr marL="2057400" indent="-228600" eaLnBrk="0" hangingPunct="0">
              <a:tabLst>
                <a:tab pos="512763" algn="l"/>
              </a:tabLst>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512763" algn="l"/>
              </a:tabLs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512763" algn="l"/>
              </a:tabLs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512763" algn="l"/>
              </a:tabLs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512763" algn="l"/>
              </a:tabLst>
              <a:defRPr sz="2800">
                <a:solidFill>
                  <a:schemeClr val="tx1"/>
                </a:solidFill>
                <a:latin typeface="Times New Roman" panose="02020603050405020304" pitchFamily="18" charset="0"/>
              </a:defRPr>
            </a:lvl9pPr>
          </a:lstStyle>
          <a:p>
            <a:pPr lvl="1" eaLnBrk="1" hangingPunct="1">
              <a:lnSpc>
                <a:spcPct val="90000"/>
              </a:lnSpc>
            </a:pPr>
            <a:r>
              <a:rPr lang="en-US" altLang="en-US" sz="2400"/>
              <a:t> </a:t>
            </a:r>
            <a:r>
              <a:rPr lang="en-US" altLang="en-US" sz="2400" i="1"/>
              <a:t>First class bricks (contd.)</a:t>
            </a:r>
          </a:p>
          <a:p>
            <a:pPr eaLnBrk="1" hangingPunct="1">
              <a:lnSpc>
                <a:spcPct val="90000"/>
              </a:lnSpc>
            </a:pPr>
            <a:r>
              <a:rPr lang="en-US" altLang="en-US" sz="2400"/>
              <a:t>      	                 </a:t>
            </a:r>
          </a:p>
          <a:p>
            <a:pPr eaLnBrk="1" hangingPunct="1">
              <a:lnSpc>
                <a:spcPct val="90000"/>
              </a:lnSpc>
            </a:pPr>
            <a:r>
              <a:rPr lang="en-US" altLang="en-US" sz="2400"/>
              <a:t>  	(f)   They shall be free from flaws, cracks, chips, </a:t>
            </a:r>
          </a:p>
          <a:p>
            <a:pPr eaLnBrk="1" hangingPunct="1">
              <a:lnSpc>
                <a:spcPct val="90000"/>
              </a:lnSpc>
            </a:pPr>
            <a:r>
              <a:rPr lang="en-US" altLang="en-US" sz="2400"/>
              <a:t>              stones nodules or lime or kankar and other blemishes</a:t>
            </a:r>
          </a:p>
          <a:p>
            <a:pPr eaLnBrk="1" hangingPunct="1">
              <a:lnSpc>
                <a:spcPct val="90000"/>
              </a:lnSpc>
            </a:pPr>
            <a:r>
              <a:rPr lang="en-US" altLang="en-US" sz="2400"/>
              <a:t>            </a:t>
            </a:r>
          </a:p>
          <a:p>
            <a:pPr eaLnBrk="1" hangingPunct="1">
              <a:lnSpc>
                <a:spcPct val="90000"/>
              </a:lnSpc>
            </a:pPr>
            <a:r>
              <a:rPr lang="en-US" altLang="en-US" sz="2400"/>
              <a:t>     	(g)   A first class brick shall not absorb water more than 20  	        per  cent  of  its  own  dry  weight  after  24  hours      </a:t>
            </a:r>
          </a:p>
          <a:p>
            <a:pPr eaLnBrk="1" hangingPunct="1">
              <a:lnSpc>
                <a:spcPct val="90000"/>
              </a:lnSpc>
            </a:pPr>
            <a:r>
              <a:rPr lang="en-US" altLang="en-US" sz="2400"/>
              <a:t>               immersion in cold water</a:t>
            </a:r>
          </a:p>
          <a:p>
            <a:pPr eaLnBrk="1" hangingPunct="1">
              <a:lnSpc>
                <a:spcPct val="90000"/>
              </a:lnSpc>
            </a:pPr>
            <a:endParaRPr lang="en-US" altLang="en-US" sz="2400"/>
          </a:p>
          <a:p>
            <a:pPr eaLnBrk="1" hangingPunct="1">
              <a:lnSpc>
                <a:spcPct val="90000"/>
              </a:lnSpc>
            </a:pPr>
            <a:r>
              <a:rPr lang="en-US" altLang="en-US" sz="2400"/>
              <a:t>   	(h)   The first class bricks shall have a minimum crushing 		   strength of 1500 lbs. /sq. inch (105 kg per sq.  cm)   		  The crushing strength of any individual brick shall not 		  fall below the average strength by more than 20 per cent</a:t>
            </a:r>
          </a:p>
          <a:p>
            <a:pPr eaLnBrk="1" hangingPunct="1">
              <a:lnSpc>
                <a:spcPct val="90000"/>
              </a:lnSpc>
            </a:pPr>
            <a:r>
              <a:rPr lang="en-US" altLang="en-US" sz="2400"/>
              <a:t>        </a:t>
            </a:r>
          </a:p>
          <a:p>
            <a:pPr eaLnBrk="1" hangingPunct="1">
              <a:lnSpc>
                <a:spcPct val="90000"/>
              </a:lnSpc>
            </a:pPr>
            <a:r>
              <a:rPr lang="en-US" altLang="en-US" sz="2400"/>
              <a:t> 	(I)   First class bricks shall not show appreciable signs of 		 efflorescence either in dry state or subsequent to   			 soaking in water</a:t>
            </a:r>
          </a:p>
        </p:txBody>
      </p:sp>
      <p:sp>
        <p:nvSpPr>
          <p:cNvPr id="20483" name="Text Box 5">
            <a:extLst>
              <a:ext uri="{FF2B5EF4-FFF2-40B4-BE49-F238E27FC236}">
                <a16:creationId xmlns:a16="http://schemas.microsoft.com/office/drawing/2014/main" id="{3665DCF0-C719-4250-8A60-6533165178CB}"/>
              </a:ext>
            </a:extLst>
          </p:cNvPr>
          <p:cNvSpPr txBox="1">
            <a:spLocks noChangeArrowheads="1"/>
          </p:cNvSpPr>
          <p:nvPr/>
        </p:nvSpPr>
        <p:spPr bwMode="auto">
          <a:xfrm>
            <a:off x="7543800" y="63246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53252">
                                            <p:txEl>
                                              <p:pRg st="2" end="2"/>
                                            </p:txEl>
                                          </p:spTgt>
                                        </p:tgtEl>
                                        <p:attrNameLst>
                                          <p:attrName>style.visibility</p:attrName>
                                        </p:attrNameLst>
                                      </p:cBhvr>
                                      <p:to>
                                        <p:strVal val="visible"/>
                                      </p:to>
                                    </p:set>
                                    <p:animEffect transition="in" filter="box(in)">
                                      <p:cBhvr>
                                        <p:cTn id="7" dur="500"/>
                                        <p:tgtEl>
                                          <p:spTgt spid="53252">
                                            <p:txEl>
                                              <p:pRg st="2" end="2"/>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3252">
                                            <p:txEl>
                                              <p:pRg st="3" end="3"/>
                                            </p:txEl>
                                          </p:spTgt>
                                        </p:tgtEl>
                                        <p:attrNameLst>
                                          <p:attrName>style.visibility</p:attrName>
                                        </p:attrNameLst>
                                      </p:cBhvr>
                                      <p:to>
                                        <p:strVal val="visible"/>
                                      </p:to>
                                    </p:set>
                                    <p:animEffect transition="in" filter="box(in)">
                                      <p:cBhvr>
                                        <p:cTn id="10" dur="500"/>
                                        <p:tgtEl>
                                          <p:spTgt spid="53252">
                                            <p:txEl>
                                              <p:pRg st="3" end="3"/>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nodeType="clickEffect">
                                  <p:stCondLst>
                                    <p:cond delay="0"/>
                                  </p:stCondLst>
                                  <p:childTnLst>
                                    <p:set>
                                      <p:cBhvr>
                                        <p:cTn id="14" dur="1" fill="hold">
                                          <p:stCondLst>
                                            <p:cond delay="0"/>
                                          </p:stCondLst>
                                        </p:cTn>
                                        <p:tgtEl>
                                          <p:spTgt spid="53252">
                                            <p:txEl>
                                              <p:pRg st="5" end="5"/>
                                            </p:txEl>
                                          </p:spTgt>
                                        </p:tgtEl>
                                        <p:attrNameLst>
                                          <p:attrName>style.visibility</p:attrName>
                                        </p:attrNameLst>
                                      </p:cBhvr>
                                      <p:to>
                                        <p:strVal val="visible"/>
                                      </p:to>
                                    </p:set>
                                    <p:animEffect transition="in" filter="blinds(horizontal)">
                                      <p:cBhvr>
                                        <p:cTn id="15" dur="500"/>
                                        <p:tgtEl>
                                          <p:spTgt spid="53252">
                                            <p:txEl>
                                              <p:pRg st="5" end="5"/>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53252">
                                            <p:txEl>
                                              <p:pRg st="6" end="6"/>
                                            </p:txEl>
                                          </p:spTgt>
                                        </p:tgtEl>
                                        <p:attrNameLst>
                                          <p:attrName>style.visibility</p:attrName>
                                        </p:attrNameLst>
                                      </p:cBhvr>
                                      <p:to>
                                        <p:strVal val="visible"/>
                                      </p:to>
                                    </p:set>
                                    <p:animEffect transition="in" filter="blinds(horizontal)">
                                      <p:cBhvr>
                                        <p:cTn id="18" dur="500"/>
                                        <p:tgtEl>
                                          <p:spTgt spid="53252">
                                            <p:txEl>
                                              <p:pRg st="6" end="6"/>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nodeType="clickEffect">
                                  <p:stCondLst>
                                    <p:cond delay="0"/>
                                  </p:stCondLst>
                                  <p:childTnLst>
                                    <p:set>
                                      <p:cBhvr>
                                        <p:cTn id="22" dur="1" fill="hold">
                                          <p:stCondLst>
                                            <p:cond delay="0"/>
                                          </p:stCondLst>
                                        </p:cTn>
                                        <p:tgtEl>
                                          <p:spTgt spid="53252">
                                            <p:txEl>
                                              <p:pRg st="8" end="8"/>
                                            </p:txEl>
                                          </p:spTgt>
                                        </p:tgtEl>
                                        <p:attrNameLst>
                                          <p:attrName>style.visibility</p:attrName>
                                        </p:attrNameLst>
                                      </p:cBhvr>
                                      <p:to>
                                        <p:strVal val="visible"/>
                                      </p:to>
                                    </p:set>
                                    <p:animEffect transition="in" filter="checkerboard(across)">
                                      <p:cBhvr>
                                        <p:cTn id="23" dur="500"/>
                                        <p:tgtEl>
                                          <p:spTgt spid="53252">
                                            <p:txEl>
                                              <p:pRg st="8" end="8"/>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nodeType="clickEffect">
                                  <p:stCondLst>
                                    <p:cond delay="0"/>
                                  </p:stCondLst>
                                  <p:childTnLst>
                                    <p:set>
                                      <p:cBhvr>
                                        <p:cTn id="27" dur="1" fill="hold">
                                          <p:stCondLst>
                                            <p:cond delay="0"/>
                                          </p:stCondLst>
                                        </p:cTn>
                                        <p:tgtEl>
                                          <p:spTgt spid="53252">
                                            <p:txEl>
                                              <p:pRg st="10" end="10"/>
                                            </p:txEl>
                                          </p:spTgt>
                                        </p:tgtEl>
                                        <p:attrNameLst>
                                          <p:attrName>style.visibility</p:attrName>
                                        </p:attrNameLst>
                                      </p:cBhvr>
                                      <p:to>
                                        <p:strVal val="visible"/>
                                      </p:to>
                                    </p:set>
                                    <p:anim calcmode="lin" valueType="num">
                                      <p:cBhvr additive="base">
                                        <p:cTn id="28" dur="500" fill="hold"/>
                                        <p:tgtEl>
                                          <p:spTgt spid="53252">
                                            <p:txEl>
                                              <p:pRg st="10" end="1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5325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Text Box 4">
            <a:extLst>
              <a:ext uri="{FF2B5EF4-FFF2-40B4-BE49-F238E27FC236}">
                <a16:creationId xmlns:a16="http://schemas.microsoft.com/office/drawing/2014/main" id="{A154762F-73CB-4539-A717-66CFBE0EF759}"/>
              </a:ext>
            </a:extLst>
          </p:cNvPr>
          <p:cNvSpPr txBox="1">
            <a:spLocks noChangeArrowheads="1"/>
          </p:cNvSpPr>
          <p:nvPr/>
        </p:nvSpPr>
        <p:spPr bwMode="auto">
          <a:xfrm>
            <a:off x="746125" y="476250"/>
            <a:ext cx="7635875" cy="584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lnSpc>
                <a:spcPct val="70000"/>
              </a:lnSpc>
            </a:pPr>
            <a:r>
              <a:rPr lang="en-US" altLang="zh-CN" sz="3200" b="1">
                <a:ea typeface="SimSun" panose="02010600030101010101" pitchFamily="2" charset="-122"/>
              </a:rPr>
              <a:t>Methods of manufacture</a:t>
            </a:r>
          </a:p>
          <a:p>
            <a:pPr eaLnBrk="1" hangingPunct="1">
              <a:lnSpc>
                <a:spcPct val="70000"/>
              </a:lnSpc>
            </a:pPr>
            <a:endParaRPr lang="en-US" altLang="zh-CN" sz="3200">
              <a:ea typeface="SimSun" panose="02010600030101010101" pitchFamily="2" charset="-122"/>
            </a:endParaRPr>
          </a:p>
          <a:p>
            <a:pPr eaLnBrk="1" hangingPunct="1">
              <a:lnSpc>
                <a:spcPct val="70000"/>
              </a:lnSpc>
            </a:pPr>
            <a:r>
              <a:rPr lang="en-US" altLang="zh-CN">
                <a:ea typeface="SimSun" panose="02010600030101010101" pitchFamily="2" charset="-122"/>
              </a:rPr>
              <a:t>Bricks may be made from clay, shale, soft slate, calcium silicate, concrete, or shaped from quarried stone. </a:t>
            </a:r>
          </a:p>
          <a:p>
            <a:pPr eaLnBrk="1" hangingPunct="1">
              <a:lnSpc>
                <a:spcPct val="70000"/>
              </a:lnSpc>
            </a:pPr>
            <a:endParaRPr lang="en-US" altLang="zh-CN">
              <a:ea typeface="SimSun" panose="02010600030101010101" pitchFamily="2" charset="-122"/>
            </a:endParaRPr>
          </a:p>
          <a:p>
            <a:pPr eaLnBrk="1" hangingPunct="1">
              <a:lnSpc>
                <a:spcPct val="70000"/>
              </a:lnSpc>
            </a:pPr>
            <a:r>
              <a:rPr lang="en-US" altLang="zh-CN">
                <a:ea typeface="SimSun" panose="02010600030101010101" pitchFamily="2" charset="-122"/>
              </a:rPr>
              <a:t>A new type of brick based on fly ash,has been invented recently</a:t>
            </a:r>
          </a:p>
          <a:p>
            <a:pPr eaLnBrk="1" hangingPunct="1">
              <a:lnSpc>
                <a:spcPct val="70000"/>
              </a:lnSpc>
            </a:pPr>
            <a:endParaRPr lang="en-US" altLang="zh-CN">
              <a:ea typeface="SimSun" panose="02010600030101010101" pitchFamily="2" charset="-122"/>
            </a:endParaRPr>
          </a:p>
          <a:p>
            <a:pPr eaLnBrk="1" hangingPunct="1">
              <a:lnSpc>
                <a:spcPct val="70000"/>
              </a:lnSpc>
            </a:pPr>
            <a:r>
              <a:rPr lang="en-US" altLang="zh-CN">
                <a:ea typeface="SimSun" panose="02010600030101010101" pitchFamily="2" charset="-122"/>
              </a:rPr>
              <a:t>Clay is the most common material </a:t>
            </a:r>
          </a:p>
          <a:p>
            <a:pPr eaLnBrk="1" hangingPunct="1">
              <a:lnSpc>
                <a:spcPct val="70000"/>
              </a:lnSpc>
            </a:pPr>
            <a:endParaRPr lang="en-US" altLang="zh-CN">
              <a:ea typeface="SimSun" panose="02010600030101010101" pitchFamily="2" charset="-122"/>
            </a:endParaRPr>
          </a:p>
          <a:p>
            <a:pPr eaLnBrk="1" hangingPunct="1">
              <a:lnSpc>
                <a:spcPct val="70000"/>
              </a:lnSpc>
            </a:pPr>
            <a:r>
              <a:rPr lang="en-US" altLang="zh-CN">
                <a:ea typeface="SimSun" panose="02010600030101010101" pitchFamily="2" charset="-122"/>
              </a:rPr>
              <a:t>Modern clay bricks formed in </a:t>
            </a:r>
          </a:p>
          <a:p>
            <a:pPr eaLnBrk="1" hangingPunct="1">
              <a:lnSpc>
                <a:spcPct val="70000"/>
              </a:lnSpc>
            </a:pPr>
            <a:r>
              <a:rPr lang="en-US" altLang="zh-CN">
                <a:ea typeface="SimSun" panose="02010600030101010101" pitchFamily="2" charset="-122"/>
              </a:rPr>
              <a:t>one of three processes </a:t>
            </a:r>
          </a:p>
          <a:p>
            <a:pPr eaLnBrk="1" hangingPunct="1">
              <a:lnSpc>
                <a:spcPct val="70000"/>
              </a:lnSpc>
            </a:pPr>
            <a:endParaRPr lang="en-US" altLang="zh-CN">
              <a:ea typeface="SimSun" panose="02010600030101010101" pitchFamily="2" charset="-122"/>
            </a:endParaRPr>
          </a:p>
          <a:p>
            <a:pPr lvl="2" eaLnBrk="1" hangingPunct="1">
              <a:lnSpc>
                <a:spcPct val="70000"/>
              </a:lnSpc>
              <a:buFontTx/>
              <a:buChar char="-"/>
            </a:pPr>
            <a:r>
              <a:rPr lang="en-US" altLang="zh-CN">
                <a:ea typeface="SimSun" panose="02010600030101010101" pitchFamily="2" charset="-122"/>
              </a:rPr>
              <a:t>soft mud </a:t>
            </a:r>
          </a:p>
          <a:p>
            <a:pPr lvl="2" eaLnBrk="1" hangingPunct="1">
              <a:lnSpc>
                <a:spcPct val="70000"/>
              </a:lnSpc>
              <a:buFontTx/>
              <a:buChar char="-"/>
            </a:pPr>
            <a:endParaRPr lang="en-US" altLang="zh-CN">
              <a:ea typeface="SimSun" panose="02010600030101010101" pitchFamily="2" charset="-122"/>
            </a:endParaRPr>
          </a:p>
          <a:p>
            <a:pPr lvl="2" eaLnBrk="1" hangingPunct="1">
              <a:lnSpc>
                <a:spcPct val="70000"/>
              </a:lnSpc>
              <a:buFontTx/>
              <a:buChar char="-"/>
            </a:pPr>
            <a:r>
              <a:rPr lang="en-US" altLang="zh-CN">
                <a:ea typeface="SimSun" panose="02010600030101010101" pitchFamily="2" charset="-122"/>
              </a:rPr>
              <a:t>dry press</a:t>
            </a:r>
          </a:p>
          <a:p>
            <a:pPr lvl="2" eaLnBrk="1" hangingPunct="1">
              <a:lnSpc>
                <a:spcPct val="70000"/>
              </a:lnSpc>
              <a:buFontTx/>
              <a:buChar char="-"/>
            </a:pPr>
            <a:endParaRPr lang="en-US" altLang="zh-CN">
              <a:ea typeface="SimSun" panose="02010600030101010101" pitchFamily="2" charset="-122"/>
            </a:endParaRPr>
          </a:p>
          <a:p>
            <a:pPr lvl="2" eaLnBrk="1" hangingPunct="1">
              <a:lnSpc>
                <a:spcPct val="70000"/>
              </a:lnSpc>
              <a:buFontTx/>
              <a:buChar char="-"/>
            </a:pPr>
            <a:r>
              <a:rPr lang="en-US" altLang="zh-CN">
                <a:ea typeface="SimSun" panose="02010600030101010101" pitchFamily="2" charset="-122"/>
              </a:rPr>
              <a:t>extruded.</a:t>
            </a:r>
            <a:endParaRPr lang="en-US" altLang="en-US"/>
          </a:p>
        </p:txBody>
      </p:sp>
      <p:sp>
        <p:nvSpPr>
          <p:cNvPr id="5123" name="Text Box 5">
            <a:extLst>
              <a:ext uri="{FF2B5EF4-FFF2-40B4-BE49-F238E27FC236}">
                <a16:creationId xmlns:a16="http://schemas.microsoft.com/office/drawing/2014/main" id="{C2640D79-AC69-4A2D-9C46-C264CE468A56}"/>
              </a:ext>
            </a:extLst>
          </p:cNvPr>
          <p:cNvSpPr txBox="1">
            <a:spLocks noChangeArrowheads="1"/>
          </p:cNvSpPr>
          <p:nvPr/>
        </p:nvSpPr>
        <p:spPr bwMode="auto">
          <a:xfrm>
            <a:off x="7650163" y="6370638"/>
            <a:ext cx="14176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62468">
                                            <p:txEl>
                                              <p:pRg st="2" end="2"/>
                                            </p:txEl>
                                          </p:spTgt>
                                        </p:tgtEl>
                                        <p:attrNameLst>
                                          <p:attrName>style.visibility</p:attrName>
                                        </p:attrNameLst>
                                      </p:cBhvr>
                                      <p:to>
                                        <p:strVal val="visible"/>
                                      </p:to>
                                    </p:set>
                                    <p:animEffect transition="in" filter="box(in)">
                                      <p:cBhvr>
                                        <p:cTn id="7" dur="500"/>
                                        <p:tgtEl>
                                          <p:spTgt spid="62468">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62468">
                                            <p:txEl>
                                              <p:pRg st="4" end="4"/>
                                            </p:txEl>
                                          </p:spTgt>
                                        </p:tgtEl>
                                        <p:attrNameLst>
                                          <p:attrName>style.visibility</p:attrName>
                                        </p:attrNameLst>
                                      </p:cBhvr>
                                      <p:to>
                                        <p:strVal val="visible"/>
                                      </p:to>
                                    </p:set>
                                    <p:animEffect transition="in" filter="blinds(horizontal)">
                                      <p:cBhvr>
                                        <p:cTn id="12" dur="500"/>
                                        <p:tgtEl>
                                          <p:spTgt spid="62468">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62468">
                                            <p:txEl>
                                              <p:pRg st="6" end="6"/>
                                            </p:txEl>
                                          </p:spTgt>
                                        </p:tgtEl>
                                        <p:attrNameLst>
                                          <p:attrName>style.visibility</p:attrName>
                                        </p:attrNameLst>
                                      </p:cBhvr>
                                      <p:to>
                                        <p:strVal val="visible"/>
                                      </p:to>
                                    </p:set>
                                    <p:anim calcmode="lin" valueType="num">
                                      <p:cBhvr additive="base">
                                        <p:cTn id="17" dur="500" fill="hold"/>
                                        <p:tgtEl>
                                          <p:spTgt spid="62468">
                                            <p:txEl>
                                              <p:pRg st="6" end="6"/>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2468">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16" fill="hold" nodeType="clickEffect">
                                  <p:stCondLst>
                                    <p:cond delay="0"/>
                                  </p:stCondLst>
                                  <p:childTnLst>
                                    <p:set>
                                      <p:cBhvr>
                                        <p:cTn id="22" dur="1" fill="hold">
                                          <p:stCondLst>
                                            <p:cond delay="0"/>
                                          </p:stCondLst>
                                        </p:cTn>
                                        <p:tgtEl>
                                          <p:spTgt spid="62468">
                                            <p:txEl>
                                              <p:pRg st="8" end="8"/>
                                            </p:txEl>
                                          </p:spTgt>
                                        </p:tgtEl>
                                        <p:attrNameLst>
                                          <p:attrName>style.visibility</p:attrName>
                                        </p:attrNameLst>
                                      </p:cBhvr>
                                      <p:to>
                                        <p:strVal val="visible"/>
                                      </p:to>
                                    </p:set>
                                    <p:animEffect transition="in" filter="box(in)">
                                      <p:cBhvr>
                                        <p:cTn id="23" dur="500"/>
                                        <p:tgtEl>
                                          <p:spTgt spid="62468">
                                            <p:txEl>
                                              <p:pRg st="8" end="8"/>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62468">
                                            <p:txEl>
                                              <p:pRg st="9" end="9"/>
                                            </p:txEl>
                                          </p:spTgt>
                                        </p:tgtEl>
                                        <p:attrNameLst>
                                          <p:attrName>style.visibility</p:attrName>
                                        </p:attrNameLst>
                                      </p:cBhvr>
                                      <p:to>
                                        <p:strVal val="visible"/>
                                      </p:to>
                                    </p:set>
                                    <p:animEffect transition="in" filter="box(in)">
                                      <p:cBhvr>
                                        <p:cTn id="26" dur="500"/>
                                        <p:tgtEl>
                                          <p:spTgt spid="62468">
                                            <p:txEl>
                                              <p:pRg st="9" end="9"/>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0" presetClass="entr" presetSubtype="0" fill="hold" nodeType="clickEffect">
                                  <p:stCondLst>
                                    <p:cond delay="0"/>
                                  </p:stCondLst>
                                  <p:iterate type="lt">
                                    <p:tmPct val="10000"/>
                                  </p:iterate>
                                  <p:childTnLst>
                                    <p:set>
                                      <p:cBhvr>
                                        <p:cTn id="30" dur="1" fill="hold">
                                          <p:stCondLst>
                                            <p:cond delay="0"/>
                                          </p:stCondLst>
                                        </p:cTn>
                                        <p:tgtEl>
                                          <p:spTgt spid="62468">
                                            <p:txEl>
                                              <p:pRg st="11" end="11"/>
                                            </p:txEl>
                                          </p:spTgt>
                                        </p:tgtEl>
                                        <p:attrNameLst>
                                          <p:attrName>style.visibility</p:attrName>
                                        </p:attrNameLst>
                                      </p:cBhvr>
                                      <p:to>
                                        <p:strVal val="visible"/>
                                      </p:to>
                                    </p:set>
                                    <p:animEffect transition="in" filter="fade">
                                      <p:cBhvr>
                                        <p:cTn id="31" dur="1000"/>
                                        <p:tgtEl>
                                          <p:spTgt spid="62468">
                                            <p:txEl>
                                              <p:pRg st="11" end="11"/>
                                            </p:txEl>
                                          </p:spTgt>
                                        </p:tgtEl>
                                      </p:cBhvr>
                                    </p:animEffect>
                                    <p:anim calcmode="lin" valueType="num">
                                      <p:cBhvr>
                                        <p:cTn id="32" dur="1000" fill="hold"/>
                                        <p:tgtEl>
                                          <p:spTgt spid="62468">
                                            <p:txEl>
                                              <p:pRg st="11" end="11"/>
                                            </p:txEl>
                                          </p:spTgt>
                                        </p:tgtEl>
                                        <p:attrNameLst>
                                          <p:attrName>ppt_x</p:attrName>
                                        </p:attrNameLst>
                                      </p:cBhvr>
                                      <p:tavLst>
                                        <p:tav tm="0">
                                          <p:val>
                                            <p:strVal val="#ppt_x-.1"/>
                                          </p:val>
                                        </p:tav>
                                        <p:tav tm="100000">
                                          <p:val>
                                            <p:strVal val="#ppt_x"/>
                                          </p:val>
                                        </p:tav>
                                      </p:tavLst>
                                    </p:anim>
                                    <p:anim calcmode="lin" valueType="num">
                                      <p:cBhvr>
                                        <p:cTn id="33" dur="1000" fill="hold"/>
                                        <p:tgtEl>
                                          <p:spTgt spid="62468">
                                            <p:txEl>
                                              <p:pRg st="11" end="11"/>
                                            </p:txEl>
                                          </p:spTgt>
                                        </p:tgtEl>
                                        <p:attrNameLst>
                                          <p:attrName>ppt_y</p:attrName>
                                        </p:attrNameLst>
                                      </p:cBhvr>
                                      <p:tavLst>
                                        <p:tav tm="0">
                                          <p:val>
                                            <p:strVal val="#ppt_y"/>
                                          </p:val>
                                        </p:tav>
                                        <p:tav tm="100000">
                                          <p:val>
                                            <p:strVal val="#ppt_y"/>
                                          </p:val>
                                        </p:tav>
                                      </p:tavLst>
                                    </p:anim>
                                  </p:childTnLst>
                                </p:cTn>
                              </p:par>
                              <p:par>
                                <p:cTn id="34" presetID="40" presetClass="entr" presetSubtype="0" fill="hold" nodeType="withEffect">
                                  <p:stCondLst>
                                    <p:cond delay="0"/>
                                  </p:stCondLst>
                                  <p:iterate type="lt">
                                    <p:tmPct val="10000"/>
                                  </p:iterate>
                                  <p:childTnLst>
                                    <p:set>
                                      <p:cBhvr>
                                        <p:cTn id="35" dur="1" fill="hold">
                                          <p:stCondLst>
                                            <p:cond delay="0"/>
                                          </p:stCondLst>
                                        </p:cTn>
                                        <p:tgtEl>
                                          <p:spTgt spid="62468">
                                            <p:txEl>
                                              <p:pRg st="13" end="13"/>
                                            </p:txEl>
                                          </p:spTgt>
                                        </p:tgtEl>
                                        <p:attrNameLst>
                                          <p:attrName>style.visibility</p:attrName>
                                        </p:attrNameLst>
                                      </p:cBhvr>
                                      <p:to>
                                        <p:strVal val="visible"/>
                                      </p:to>
                                    </p:set>
                                    <p:animEffect transition="in" filter="fade">
                                      <p:cBhvr>
                                        <p:cTn id="36" dur="1000"/>
                                        <p:tgtEl>
                                          <p:spTgt spid="62468">
                                            <p:txEl>
                                              <p:pRg st="13" end="13"/>
                                            </p:txEl>
                                          </p:spTgt>
                                        </p:tgtEl>
                                      </p:cBhvr>
                                    </p:animEffect>
                                    <p:anim calcmode="lin" valueType="num">
                                      <p:cBhvr>
                                        <p:cTn id="37" dur="1000" fill="hold"/>
                                        <p:tgtEl>
                                          <p:spTgt spid="62468">
                                            <p:txEl>
                                              <p:pRg st="13" end="13"/>
                                            </p:txEl>
                                          </p:spTgt>
                                        </p:tgtEl>
                                        <p:attrNameLst>
                                          <p:attrName>ppt_x</p:attrName>
                                        </p:attrNameLst>
                                      </p:cBhvr>
                                      <p:tavLst>
                                        <p:tav tm="0">
                                          <p:val>
                                            <p:strVal val="#ppt_x-.1"/>
                                          </p:val>
                                        </p:tav>
                                        <p:tav tm="100000">
                                          <p:val>
                                            <p:strVal val="#ppt_x"/>
                                          </p:val>
                                        </p:tav>
                                      </p:tavLst>
                                    </p:anim>
                                    <p:anim calcmode="lin" valueType="num">
                                      <p:cBhvr>
                                        <p:cTn id="38" dur="1000" fill="hold"/>
                                        <p:tgtEl>
                                          <p:spTgt spid="62468">
                                            <p:txEl>
                                              <p:pRg st="13" end="13"/>
                                            </p:txEl>
                                          </p:spTgt>
                                        </p:tgtEl>
                                        <p:attrNameLst>
                                          <p:attrName>ppt_y</p:attrName>
                                        </p:attrNameLst>
                                      </p:cBhvr>
                                      <p:tavLst>
                                        <p:tav tm="0">
                                          <p:val>
                                            <p:strVal val="#ppt_y"/>
                                          </p:val>
                                        </p:tav>
                                        <p:tav tm="100000">
                                          <p:val>
                                            <p:strVal val="#ppt_y"/>
                                          </p:val>
                                        </p:tav>
                                      </p:tavLst>
                                    </p:anim>
                                  </p:childTnLst>
                                </p:cTn>
                              </p:par>
                              <p:par>
                                <p:cTn id="39" presetID="40" presetClass="entr" presetSubtype="0" fill="hold" nodeType="withEffect">
                                  <p:stCondLst>
                                    <p:cond delay="0"/>
                                  </p:stCondLst>
                                  <p:iterate type="lt">
                                    <p:tmPct val="10000"/>
                                  </p:iterate>
                                  <p:childTnLst>
                                    <p:set>
                                      <p:cBhvr>
                                        <p:cTn id="40" dur="1" fill="hold">
                                          <p:stCondLst>
                                            <p:cond delay="0"/>
                                          </p:stCondLst>
                                        </p:cTn>
                                        <p:tgtEl>
                                          <p:spTgt spid="62468">
                                            <p:txEl>
                                              <p:pRg st="15" end="15"/>
                                            </p:txEl>
                                          </p:spTgt>
                                        </p:tgtEl>
                                        <p:attrNameLst>
                                          <p:attrName>style.visibility</p:attrName>
                                        </p:attrNameLst>
                                      </p:cBhvr>
                                      <p:to>
                                        <p:strVal val="visible"/>
                                      </p:to>
                                    </p:set>
                                    <p:animEffect transition="in" filter="fade">
                                      <p:cBhvr>
                                        <p:cTn id="41" dur="1000"/>
                                        <p:tgtEl>
                                          <p:spTgt spid="62468">
                                            <p:txEl>
                                              <p:pRg st="15" end="15"/>
                                            </p:txEl>
                                          </p:spTgt>
                                        </p:tgtEl>
                                      </p:cBhvr>
                                    </p:animEffect>
                                    <p:anim calcmode="lin" valueType="num">
                                      <p:cBhvr>
                                        <p:cTn id="42" dur="1000" fill="hold"/>
                                        <p:tgtEl>
                                          <p:spTgt spid="62468">
                                            <p:txEl>
                                              <p:pRg st="15" end="15"/>
                                            </p:txEl>
                                          </p:spTgt>
                                        </p:tgtEl>
                                        <p:attrNameLst>
                                          <p:attrName>ppt_x</p:attrName>
                                        </p:attrNameLst>
                                      </p:cBhvr>
                                      <p:tavLst>
                                        <p:tav tm="0">
                                          <p:val>
                                            <p:strVal val="#ppt_x-.1"/>
                                          </p:val>
                                        </p:tav>
                                        <p:tav tm="100000">
                                          <p:val>
                                            <p:strVal val="#ppt_x"/>
                                          </p:val>
                                        </p:tav>
                                      </p:tavLst>
                                    </p:anim>
                                    <p:anim calcmode="lin" valueType="num">
                                      <p:cBhvr>
                                        <p:cTn id="43" dur="1000" fill="hold"/>
                                        <p:tgtEl>
                                          <p:spTgt spid="62468">
                                            <p:txEl>
                                              <p:pRg st="15" end="1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a:extLst>
              <a:ext uri="{FF2B5EF4-FFF2-40B4-BE49-F238E27FC236}">
                <a16:creationId xmlns:a16="http://schemas.microsoft.com/office/drawing/2014/main" id="{252601AF-7CF7-43A2-AA8D-E6ACD8964D85}"/>
              </a:ext>
            </a:extLst>
          </p:cNvPr>
          <p:cNvSpPr>
            <a:spLocks noGrp="1" noChangeArrowheads="1"/>
          </p:cNvSpPr>
          <p:nvPr>
            <p:ph type="body" idx="1"/>
          </p:nvPr>
        </p:nvSpPr>
        <p:spPr>
          <a:xfrm>
            <a:off x="533400" y="762000"/>
            <a:ext cx="8001000" cy="4876800"/>
          </a:xfrm>
        </p:spPr>
        <p:txBody>
          <a:bodyPr/>
          <a:lstStyle/>
          <a:p>
            <a:pPr eaLnBrk="1" hangingPunct="1">
              <a:lnSpc>
                <a:spcPct val="80000"/>
              </a:lnSpc>
              <a:buFontTx/>
              <a:buNone/>
            </a:pPr>
            <a:r>
              <a:rPr lang="en-US" altLang="en-US" sz="2400">
                <a:latin typeface="Times New Roman" panose="02020603050405020304" pitchFamily="18" charset="0"/>
              </a:rPr>
              <a:t>		</a:t>
            </a:r>
          </a:p>
          <a:p>
            <a:pPr eaLnBrk="1" hangingPunct="1">
              <a:lnSpc>
                <a:spcPct val="80000"/>
              </a:lnSpc>
              <a:buFontTx/>
              <a:buNone/>
            </a:pPr>
            <a:r>
              <a:rPr lang="en-US" altLang="en-US" sz="2400">
                <a:latin typeface="Times New Roman" panose="02020603050405020304" pitchFamily="18" charset="0"/>
              </a:rPr>
              <a:t>			</a:t>
            </a:r>
            <a:r>
              <a:rPr lang="en-US" altLang="en-US" sz="2400" i="1">
                <a:latin typeface="Times New Roman" panose="02020603050405020304" pitchFamily="18" charset="0"/>
              </a:rPr>
              <a:t>Second   class bricks shall conform to   the   			following specifications</a:t>
            </a:r>
          </a:p>
          <a:p>
            <a:pPr eaLnBrk="1" hangingPunct="1">
              <a:lnSpc>
                <a:spcPct val="80000"/>
              </a:lnSpc>
              <a:buFontTx/>
              <a:buNone/>
            </a:pPr>
            <a:r>
              <a:rPr lang="en-US" altLang="en-US" sz="2400">
                <a:latin typeface="Times New Roman" panose="02020603050405020304" pitchFamily="18" charset="0"/>
              </a:rPr>
              <a:t>        </a:t>
            </a:r>
          </a:p>
          <a:p>
            <a:pPr eaLnBrk="1" hangingPunct="1">
              <a:lnSpc>
                <a:spcPct val="80000"/>
              </a:lnSpc>
              <a:buFontTx/>
              <a:buNone/>
            </a:pPr>
            <a:r>
              <a:rPr lang="en-US" altLang="en-US" sz="2400">
                <a:latin typeface="Times New Roman" panose="02020603050405020304" pitchFamily="18" charset="0"/>
              </a:rPr>
              <a:t>                 (a)   They shall be well-burnt as first class bricks or 		slightly over-burnt but not vitrified in any part</a:t>
            </a:r>
          </a:p>
          <a:p>
            <a:pPr eaLnBrk="1" hangingPunct="1">
              <a:lnSpc>
                <a:spcPct val="80000"/>
              </a:lnSpc>
              <a:buFontTx/>
              <a:buNone/>
            </a:pPr>
            <a:r>
              <a:rPr lang="en-US" altLang="en-US" sz="2400">
                <a:latin typeface="Times New Roman" panose="02020603050405020304" pitchFamily="18" charset="0"/>
              </a:rPr>
              <a:t>        </a:t>
            </a:r>
          </a:p>
          <a:p>
            <a:pPr eaLnBrk="1" hangingPunct="1">
              <a:lnSpc>
                <a:spcPct val="80000"/>
              </a:lnSpc>
              <a:buFontTx/>
              <a:buNone/>
            </a:pPr>
            <a:r>
              <a:rPr lang="en-US" altLang="en-US" sz="2400">
                <a:latin typeface="Times New Roman" panose="02020603050405020304" pitchFamily="18" charset="0"/>
              </a:rPr>
              <a:t>                 (b)   They must give a clear ringing sound when 			struck     </a:t>
            </a:r>
          </a:p>
          <a:p>
            <a:pPr eaLnBrk="1" hangingPunct="1">
              <a:lnSpc>
                <a:spcPct val="80000"/>
              </a:lnSpc>
              <a:buFontTx/>
              <a:buNone/>
            </a:pPr>
            <a:r>
              <a:rPr lang="en-US" altLang="en-US" sz="2400">
                <a:latin typeface="Times New Roman" panose="02020603050405020304" pitchFamily="18" charset="0"/>
              </a:rPr>
              <a:t>        </a:t>
            </a:r>
          </a:p>
          <a:p>
            <a:pPr eaLnBrk="1" hangingPunct="1">
              <a:lnSpc>
                <a:spcPct val="80000"/>
              </a:lnSpc>
              <a:buFontTx/>
              <a:buNone/>
            </a:pPr>
            <a:r>
              <a:rPr lang="en-US" altLang="en-US" sz="2400">
                <a:latin typeface="Times New Roman" panose="02020603050405020304" pitchFamily="18" charset="0"/>
              </a:rPr>
              <a:t>                 (c)   They may have slight irregularities in size, 			shape and color provided these irregularities are 		not such as to give uneven courses when used 		for construction.</a:t>
            </a:r>
          </a:p>
          <a:p>
            <a:pPr eaLnBrk="1" hangingPunct="1">
              <a:lnSpc>
                <a:spcPct val="80000"/>
              </a:lnSpc>
              <a:buFontTx/>
              <a:buNone/>
            </a:pPr>
            <a:r>
              <a:rPr lang="en-US" altLang="en-US" sz="2400">
                <a:latin typeface="Times New Roman" panose="02020603050405020304" pitchFamily="18" charset="0"/>
              </a:rPr>
              <a:t>        </a:t>
            </a:r>
          </a:p>
        </p:txBody>
      </p:sp>
      <p:sp>
        <p:nvSpPr>
          <p:cNvPr id="21507" name="Text Box 4">
            <a:extLst>
              <a:ext uri="{FF2B5EF4-FFF2-40B4-BE49-F238E27FC236}">
                <a16:creationId xmlns:a16="http://schemas.microsoft.com/office/drawing/2014/main" id="{2080BB1B-EB99-457B-A3FC-A95CF51EEFDE}"/>
              </a:ext>
            </a:extLst>
          </p:cNvPr>
          <p:cNvSpPr txBox="1">
            <a:spLocks noChangeArrowheads="1"/>
          </p:cNvSpPr>
          <p:nvPr/>
        </p:nvSpPr>
        <p:spPr bwMode="auto">
          <a:xfrm>
            <a:off x="2554288" y="387350"/>
            <a:ext cx="3244850"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algn="ctr" eaLnBrk="1" hangingPunct="1">
              <a:lnSpc>
                <a:spcPct val="80000"/>
              </a:lnSpc>
            </a:pPr>
            <a:r>
              <a:rPr lang="en-US" altLang="en-US" b="1"/>
              <a:t>Second Class Bricks</a:t>
            </a:r>
          </a:p>
        </p:txBody>
      </p:sp>
      <p:sp>
        <p:nvSpPr>
          <p:cNvPr id="21508" name="Text Box 5">
            <a:extLst>
              <a:ext uri="{FF2B5EF4-FFF2-40B4-BE49-F238E27FC236}">
                <a16:creationId xmlns:a16="http://schemas.microsoft.com/office/drawing/2014/main" id="{55F2F322-7FE6-4FCD-A084-958F849F60B8}"/>
              </a:ext>
            </a:extLst>
          </p:cNvPr>
          <p:cNvSpPr txBox="1">
            <a:spLocks noChangeArrowheads="1"/>
          </p:cNvSpPr>
          <p:nvPr/>
        </p:nvSpPr>
        <p:spPr bwMode="auto">
          <a:xfrm>
            <a:off x="7543800" y="63246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3795">
                                            <p:txEl>
                                              <p:pRg st="1" end="1"/>
                                            </p:txEl>
                                          </p:spTgt>
                                        </p:tgtEl>
                                        <p:attrNameLst>
                                          <p:attrName>style.visibility</p:attrName>
                                        </p:attrNameLst>
                                      </p:cBhvr>
                                      <p:to>
                                        <p:strVal val="visible"/>
                                      </p:to>
                                    </p:set>
                                    <p:animEffect transition="in" filter="blinds(horizontal)">
                                      <p:cBhvr>
                                        <p:cTn id="7" dur="500"/>
                                        <p:tgtEl>
                                          <p:spTgt spid="3379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3795">
                                            <p:txEl>
                                              <p:pRg st="3" end="3"/>
                                            </p:txEl>
                                          </p:spTgt>
                                        </p:tgtEl>
                                        <p:attrNameLst>
                                          <p:attrName>style.visibility</p:attrName>
                                        </p:attrNameLst>
                                      </p:cBhvr>
                                      <p:to>
                                        <p:strVal val="visible"/>
                                      </p:to>
                                    </p:set>
                                    <p:animEffect transition="in" filter="checkerboard(across)">
                                      <p:cBhvr>
                                        <p:cTn id="12" dur="500"/>
                                        <p:tgtEl>
                                          <p:spTgt spid="33795">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33795">
                                            <p:txEl>
                                              <p:pRg st="5" end="5"/>
                                            </p:txEl>
                                          </p:spTgt>
                                        </p:tgtEl>
                                        <p:attrNameLst>
                                          <p:attrName>style.visibility</p:attrName>
                                        </p:attrNameLst>
                                      </p:cBhvr>
                                      <p:to>
                                        <p:strVal val="visible"/>
                                      </p:to>
                                    </p:set>
                                    <p:animEffect transition="in" filter="diamond(in)">
                                      <p:cBhvr>
                                        <p:cTn id="17" dur="2000"/>
                                        <p:tgtEl>
                                          <p:spTgt spid="33795">
                                            <p:txEl>
                                              <p:pRg st="5" end="5"/>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childTnLst>
                                    <p:set>
                                      <p:cBhvr>
                                        <p:cTn id="21" dur="1" fill="hold">
                                          <p:stCondLst>
                                            <p:cond delay="0"/>
                                          </p:stCondLst>
                                        </p:cTn>
                                        <p:tgtEl>
                                          <p:spTgt spid="33795">
                                            <p:txEl>
                                              <p:pRg st="7" end="7"/>
                                            </p:txEl>
                                          </p:spTgt>
                                        </p:tgtEl>
                                        <p:attrNameLst>
                                          <p:attrName>style.visibility</p:attrName>
                                        </p:attrNameLst>
                                      </p:cBhvr>
                                      <p:to>
                                        <p:strVal val="visible"/>
                                      </p:to>
                                    </p:set>
                                    <p:anim calcmode="lin" valueType="num">
                                      <p:cBhvr additive="base">
                                        <p:cTn id="22" dur="500" fill="hold"/>
                                        <p:tgtEl>
                                          <p:spTgt spid="33795">
                                            <p:txEl>
                                              <p:pRg st="7" end="7"/>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379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4" name="Rectangle 6">
            <a:extLst>
              <a:ext uri="{FF2B5EF4-FFF2-40B4-BE49-F238E27FC236}">
                <a16:creationId xmlns:a16="http://schemas.microsoft.com/office/drawing/2014/main" id="{2CCA5ED2-1BAE-47C8-B716-475BD9699076}"/>
              </a:ext>
            </a:extLst>
          </p:cNvPr>
          <p:cNvSpPr>
            <a:spLocks noGrp="1" noChangeArrowheads="1"/>
          </p:cNvSpPr>
          <p:nvPr>
            <p:ph type="body" idx="1"/>
          </p:nvPr>
        </p:nvSpPr>
        <p:spPr>
          <a:xfrm>
            <a:off x="914400" y="609600"/>
            <a:ext cx="7467600" cy="4525963"/>
          </a:xfrm>
          <a:noFill/>
        </p:spPr>
        <p:txBody>
          <a:bodyPr/>
          <a:lstStyle/>
          <a:p>
            <a:pPr eaLnBrk="1" hangingPunct="1">
              <a:lnSpc>
                <a:spcPct val="80000"/>
              </a:lnSpc>
              <a:buFontTx/>
              <a:buNone/>
            </a:pPr>
            <a:r>
              <a:rPr lang="en-US" altLang="en-US" sz="2400">
                <a:latin typeface="Times New Roman" panose="02020603050405020304" pitchFamily="18" charset="0"/>
              </a:rPr>
              <a:t>		 </a:t>
            </a:r>
            <a:r>
              <a:rPr lang="en-US" altLang="en-US" sz="2400" i="1">
                <a:latin typeface="Times New Roman" panose="02020603050405020304" pitchFamily="18" charset="0"/>
              </a:rPr>
              <a:t>Second   class bricks (contd.)</a:t>
            </a:r>
          </a:p>
          <a:p>
            <a:pPr eaLnBrk="1" hangingPunct="1">
              <a:lnSpc>
                <a:spcPct val="80000"/>
              </a:lnSpc>
              <a:buFontTx/>
              <a:buNone/>
            </a:pPr>
            <a:r>
              <a:rPr lang="en-US" altLang="en-US" sz="2400">
                <a:latin typeface="Times New Roman" panose="02020603050405020304" pitchFamily="18" charset="0"/>
              </a:rPr>
              <a:t>	</a:t>
            </a:r>
          </a:p>
          <a:p>
            <a:pPr eaLnBrk="1" hangingPunct="1">
              <a:lnSpc>
                <a:spcPct val="80000"/>
              </a:lnSpc>
              <a:buFontTx/>
              <a:buNone/>
            </a:pPr>
            <a:r>
              <a:rPr lang="en-US" altLang="en-US" sz="2400">
                <a:latin typeface="Times New Roman" panose="02020603050405020304" pitchFamily="18" charset="0"/>
              </a:rPr>
              <a:t>	(d)   They may have slight chips, flaws or surface cracks but must be free from lime or kankar nodules, and be homogeneous in texture.</a:t>
            </a:r>
          </a:p>
          <a:p>
            <a:pPr eaLnBrk="1" hangingPunct="1">
              <a:lnSpc>
                <a:spcPct val="80000"/>
              </a:lnSpc>
              <a:buFontTx/>
              <a:buNone/>
            </a:pPr>
            <a:r>
              <a:rPr lang="en-US" altLang="en-US" sz="2400">
                <a:latin typeface="Times New Roman" panose="02020603050405020304" pitchFamily="18" charset="0"/>
              </a:rPr>
              <a:t>        </a:t>
            </a:r>
          </a:p>
          <a:p>
            <a:pPr eaLnBrk="1" hangingPunct="1">
              <a:lnSpc>
                <a:spcPct val="80000"/>
              </a:lnSpc>
              <a:buFontTx/>
              <a:buNone/>
            </a:pPr>
            <a:r>
              <a:rPr lang="en-US" altLang="en-US" sz="2400">
                <a:latin typeface="Times New Roman" panose="02020603050405020304" pitchFamily="18" charset="0"/>
              </a:rPr>
              <a:t>     (e)   The minimum crushing strength of second class bricks shall be 1000 lb. per sq. inch (70 kg per sq.  cm). The crushing strength of any individual bricks shall not fall bellow average strength by more than 20 per cent.</a:t>
            </a:r>
          </a:p>
          <a:p>
            <a:pPr eaLnBrk="1" hangingPunct="1">
              <a:lnSpc>
                <a:spcPct val="80000"/>
              </a:lnSpc>
              <a:buFontTx/>
              <a:buNone/>
            </a:pPr>
            <a:r>
              <a:rPr lang="en-US" altLang="en-US" sz="2400">
                <a:latin typeface="Times New Roman" panose="02020603050405020304" pitchFamily="18" charset="0"/>
              </a:rPr>
              <a:t>        </a:t>
            </a:r>
          </a:p>
          <a:p>
            <a:pPr eaLnBrk="1" hangingPunct="1">
              <a:lnSpc>
                <a:spcPct val="80000"/>
              </a:lnSpc>
              <a:buFontTx/>
              <a:buNone/>
            </a:pPr>
            <a:r>
              <a:rPr lang="en-US" altLang="en-US" sz="2400">
                <a:latin typeface="Times New Roman" panose="02020603050405020304" pitchFamily="18" charset="0"/>
              </a:rPr>
              <a:t>     (f)   They   shall   not show any   appreciable   sign   of efflorescence either in dry state or subsequent to soaking in water</a:t>
            </a:r>
          </a:p>
        </p:txBody>
      </p:sp>
      <p:sp>
        <p:nvSpPr>
          <p:cNvPr id="22531" name="Text Box 7">
            <a:extLst>
              <a:ext uri="{FF2B5EF4-FFF2-40B4-BE49-F238E27FC236}">
                <a16:creationId xmlns:a16="http://schemas.microsoft.com/office/drawing/2014/main" id="{68144E28-1FA8-46F1-A6C2-E33D37199A58}"/>
              </a:ext>
            </a:extLst>
          </p:cNvPr>
          <p:cNvSpPr txBox="1">
            <a:spLocks noChangeArrowheads="1"/>
          </p:cNvSpPr>
          <p:nvPr/>
        </p:nvSpPr>
        <p:spPr bwMode="auto">
          <a:xfrm>
            <a:off x="7543800" y="63246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2774">
                                            <p:txEl>
                                              <p:pRg st="2" end="2"/>
                                            </p:txEl>
                                          </p:spTgt>
                                        </p:tgtEl>
                                        <p:attrNameLst>
                                          <p:attrName>style.visibility</p:attrName>
                                        </p:attrNameLst>
                                      </p:cBhvr>
                                      <p:to>
                                        <p:strVal val="visible"/>
                                      </p:to>
                                    </p:set>
                                    <p:animEffect transition="in" filter="blinds(horizontal)">
                                      <p:cBhvr>
                                        <p:cTn id="7" dur="500"/>
                                        <p:tgtEl>
                                          <p:spTgt spid="32774">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2774">
                                            <p:txEl>
                                              <p:pRg st="4" end="4"/>
                                            </p:txEl>
                                          </p:spTgt>
                                        </p:tgtEl>
                                        <p:attrNameLst>
                                          <p:attrName>style.visibility</p:attrName>
                                        </p:attrNameLst>
                                      </p:cBhvr>
                                      <p:to>
                                        <p:strVal val="visible"/>
                                      </p:to>
                                    </p:set>
                                    <p:animEffect transition="in" filter="box(in)">
                                      <p:cBhvr>
                                        <p:cTn id="12" dur="500"/>
                                        <p:tgtEl>
                                          <p:spTgt spid="32774">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32774">
                                            <p:txEl>
                                              <p:pRg st="6" end="6"/>
                                            </p:txEl>
                                          </p:spTgt>
                                        </p:tgtEl>
                                        <p:attrNameLst>
                                          <p:attrName>style.visibility</p:attrName>
                                        </p:attrNameLst>
                                      </p:cBhvr>
                                      <p:to>
                                        <p:strVal val="visible"/>
                                      </p:to>
                                    </p:set>
                                    <p:anim calcmode="lin" valueType="num">
                                      <p:cBhvr additive="base">
                                        <p:cTn id="17" dur="500" fill="hold"/>
                                        <p:tgtEl>
                                          <p:spTgt spid="32774">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277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a:extLst>
              <a:ext uri="{FF2B5EF4-FFF2-40B4-BE49-F238E27FC236}">
                <a16:creationId xmlns:a16="http://schemas.microsoft.com/office/drawing/2014/main" id="{126C729A-40E8-4377-AFE2-D34563FD5474}"/>
              </a:ext>
            </a:extLst>
          </p:cNvPr>
          <p:cNvSpPr>
            <a:spLocks noGrp="1" noChangeArrowheads="1"/>
          </p:cNvSpPr>
          <p:nvPr>
            <p:ph type="body" idx="1"/>
          </p:nvPr>
        </p:nvSpPr>
        <p:spPr>
          <a:xfrm>
            <a:off x="457200" y="762000"/>
            <a:ext cx="8229600" cy="4525963"/>
          </a:xfrm>
        </p:spPr>
        <p:txBody>
          <a:bodyPr/>
          <a:lstStyle/>
          <a:p>
            <a:pPr eaLnBrk="1" hangingPunct="1">
              <a:lnSpc>
                <a:spcPct val="70000"/>
              </a:lnSpc>
              <a:buFontTx/>
              <a:buNone/>
            </a:pPr>
            <a:r>
              <a:rPr lang="en-US" altLang="en-US" sz="2400">
                <a:latin typeface="Times New Roman" panose="02020603050405020304" pitchFamily="18" charset="0"/>
              </a:rPr>
              <a:t> 		</a:t>
            </a:r>
            <a:r>
              <a:rPr lang="en-US" altLang="en-US" sz="2400" i="1">
                <a:latin typeface="Times New Roman" panose="02020603050405020304" pitchFamily="18" charset="0"/>
              </a:rPr>
              <a:t>Third   class   bricks shall conform to   the   following   	specifications</a:t>
            </a:r>
          </a:p>
          <a:p>
            <a:pPr eaLnBrk="1" hangingPunct="1">
              <a:lnSpc>
                <a:spcPct val="30000"/>
              </a:lnSpc>
              <a:buFontTx/>
              <a:buNone/>
            </a:pPr>
            <a:r>
              <a:rPr lang="en-US" altLang="en-US" sz="2400">
                <a:latin typeface="Times New Roman" panose="02020603050405020304" pitchFamily="18" charset="0"/>
              </a:rPr>
              <a:t>        </a:t>
            </a:r>
          </a:p>
          <a:p>
            <a:pPr eaLnBrk="1" hangingPunct="1">
              <a:lnSpc>
                <a:spcPct val="80000"/>
              </a:lnSpc>
              <a:buFontTx/>
              <a:buNone/>
            </a:pPr>
            <a:r>
              <a:rPr lang="en-US" altLang="en-US" sz="2400">
                <a:latin typeface="Times New Roman" panose="02020603050405020304" pitchFamily="18" charset="0"/>
              </a:rPr>
              <a:t>                 (a)   These need not be so fully burnt as first or second 		class.  These may be slightly under-burnt or 			slightly over-burnt</a:t>
            </a:r>
          </a:p>
          <a:p>
            <a:pPr eaLnBrk="1" hangingPunct="1">
              <a:lnSpc>
                <a:spcPct val="80000"/>
              </a:lnSpc>
              <a:buFontTx/>
              <a:buNone/>
            </a:pPr>
            <a:r>
              <a:rPr lang="en-US" altLang="en-US" sz="2400">
                <a:latin typeface="Times New Roman" panose="02020603050405020304" pitchFamily="18" charset="0"/>
              </a:rPr>
              <a:t>        </a:t>
            </a:r>
          </a:p>
          <a:p>
            <a:pPr eaLnBrk="1" hangingPunct="1">
              <a:lnSpc>
                <a:spcPct val="80000"/>
              </a:lnSpc>
              <a:buFontTx/>
              <a:buNone/>
            </a:pPr>
            <a:r>
              <a:rPr lang="en-US" altLang="en-US" sz="2400">
                <a:latin typeface="Times New Roman" panose="02020603050405020304" pitchFamily="18" charset="0"/>
              </a:rPr>
              <a:t>                 (b)   They may be distorted and have rounded edges 		and may not be uniform in shape. These defects, 		however, shall not be such as to cause difficulty in 		obtaining uniform courses with their use.</a:t>
            </a:r>
          </a:p>
          <a:p>
            <a:pPr eaLnBrk="1" hangingPunct="1">
              <a:lnSpc>
                <a:spcPct val="80000"/>
              </a:lnSpc>
              <a:buFontTx/>
              <a:buNone/>
            </a:pPr>
            <a:r>
              <a:rPr lang="en-US" altLang="en-US" sz="2400">
                <a:latin typeface="Times New Roman" panose="02020603050405020304" pitchFamily="18" charset="0"/>
              </a:rPr>
              <a:t>        </a:t>
            </a:r>
          </a:p>
          <a:p>
            <a:pPr eaLnBrk="1" hangingPunct="1">
              <a:lnSpc>
                <a:spcPct val="80000"/>
              </a:lnSpc>
              <a:buFontTx/>
              <a:buNone/>
            </a:pPr>
            <a:r>
              <a:rPr lang="en-US" altLang="en-US" sz="2400">
                <a:latin typeface="Times New Roman" panose="02020603050405020304" pitchFamily="18" charset="0"/>
              </a:rPr>
              <a:t>                 (c)   They shall not absorb water more than 25% of 		their own dry weight after 24 hours, immersion in 		cold water.</a:t>
            </a:r>
          </a:p>
          <a:p>
            <a:pPr eaLnBrk="1" hangingPunct="1">
              <a:lnSpc>
                <a:spcPct val="80000"/>
              </a:lnSpc>
              <a:buFontTx/>
              <a:buNone/>
            </a:pPr>
            <a:r>
              <a:rPr lang="en-US" altLang="en-US" sz="2400">
                <a:latin typeface="Times New Roman" panose="02020603050405020304" pitchFamily="18" charset="0"/>
              </a:rPr>
              <a:t>        </a:t>
            </a:r>
          </a:p>
          <a:p>
            <a:pPr eaLnBrk="1" hangingPunct="1">
              <a:lnSpc>
                <a:spcPct val="80000"/>
              </a:lnSpc>
              <a:buFontTx/>
              <a:buNone/>
            </a:pPr>
            <a:r>
              <a:rPr lang="en-US" altLang="en-US" sz="2400">
                <a:latin typeface="Times New Roman" panose="02020603050405020304" pitchFamily="18" charset="0"/>
              </a:rPr>
              <a:t>                 (d)   Third   class bricks may show moderate   signs   			of efflorescence                       </a:t>
            </a:r>
          </a:p>
        </p:txBody>
      </p:sp>
      <p:sp>
        <p:nvSpPr>
          <p:cNvPr id="23555" name="Rectangle 5">
            <a:extLst>
              <a:ext uri="{FF2B5EF4-FFF2-40B4-BE49-F238E27FC236}">
                <a16:creationId xmlns:a16="http://schemas.microsoft.com/office/drawing/2014/main" id="{08A94982-A486-4C2A-83AF-1114F7AFF68A}"/>
              </a:ext>
            </a:extLst>
          </p:cNvPr>
          <p:cNvSpPr>
            <a:spLocks noChangeArrowheads="1"/>
          </p:cNvSpPr>
          <p:nvPr/>
        </p:nvSpPr>
        <p:spPr bwMode="auto">
          <a:xfrm>
            <a:off x="2514600" y="152400"/>
            <a:ext cx="3046413"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lnSpc>
                <a:spcPct val="80000"/>
              </a:lnSpc>
            </a:pPr>
            <a:r>
              <a:rPr lang="en-US" altLang="en-US" b="1"/>
              <a:t>Third Class Bricks</a:t>
            </a:r>
          </a:p>
        </p:txBody>
      </p:sp>
      <p:sp>
        <p:nvSpPr>
          <p:cNvPr id="23556" name="Text Box 6">
            <a:extLst>
              <a:ext uri="{FF2B5EF4-FFF2-40B4-BE49-F238E27FC236}">
                <a16:creationId xmlns:a16="http://schemas.microsoft.com/office/drawing/2014/main" id="{07E578C5-91FC-4C7A-B250-1583BC0943DD}"/>
              </a:ext>
            </a:extLst>
          </p:cNvPr>
          <p:cNvSpPr txBox="1">
            <a:spLocks noChangeArrowheads="1"/>
          </p:cNvSpPr>
          <p:nvPr/>
        </p:nvSpPr>
        <p:spPr bwMode="auto">
          <a:xfrm>
            <a:off x="7543800" y="63246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box(in)">
                                      <p:cBhvr>
                                        <p:cTn id="7" dur="500"/>
                                        <p:tgtEl>
                                          <p:spTgt spid="348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nodeType="clickEffect">
                                  <p:stCondLst>
                                    <p:cond delay="0"/>
                                  </p:stCondLst>
                                  <p:childTnLst>
                                    <p:set>
                                      <p:cBhvr>
                                        <p:cTn id="11" dur="1" fill="hold">
                                          <p:stCondLst>
                                            <p:cond delay="0"/>
                                          </p:stCondLst>
                                        </p:cTn>
                                        <p:tgtEl>
                                          <p:spTgt spid="34819">
                                            <p:txEl>
                                              <p:pRg st="2" end="2"/>
                                            </p:txEl>
                                          </p:spTgt>
                                        </p:tgtEl>
                                        <p:attrNameLst>
                                          <p:attrName>style.visibility</p:attrName>
                                        </p:attrNameLst>
                                      </p:cBhvr>
                                      <p:to>
                                        <p:strVal val="visible"/>
                                      </p:to>
                                    </p:set>
                                    <p:anim calcmode="lin" valueType="num">
                                      <p:cBhvr additive="base">
                                        <p:cTn id="12" dur="500" fill="hold"/>
                                        <p:tgtEl>
                                          <p:spTgt spid="34819">
                                            <p:txEl>
                                              <p:pRg st="2" end="2"/>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4819">
                                            <p:txEl>
                                              <p:pRg st="2" end="2"/>
                                            </p:txEl>
                                          </p:spTgt>
                                        </p:tgtEl>
                                        <p:attrNameLst>
                                          <p:attrName>ppt_y</p:attrName>
                                        </p:attrNameLst>
                                      </p:cBhvr>
                                      <p:tavLst>
                                        <p:tav tm="0">
                                          <p:val>
                                            <p:strVal val="#ppt_y"/>
                                          </p:val>
                                        </p:tav>
                                        <p:tav tm="100000">
                                          <p:val>
                                            <p:strVal val="#ppt_y"/>
                                          </p:val>
                                        </p:tav>
                                      </p:tavLst>
                                    </p:anim>
                                  </p:childTnLst>
                                </p:cTn>
                              </p:par>
                              <p:par>
                                <p:cTn id="14" presetID="2" presetClass="entr" presetSubtype="8" fill="hold" nodeType="withEffect">
                                  <p:stCondLst>
                                    <p:cond delay="0"/>
                                  </p:stCondLst>
                                  <p:childTnLst>
                                    <p:set>
                                      <p:cBhvr>
                                        <p:cTn id="15" dur="1" fill="hold">
                                          <p:stCondLst>
                                            <p:cond delay="0"/>
                                          </p:stCondLst>
                                        </p:cTn>
                                        <p:tgtEl>
                                          <p:spTgt spid="34819">
                                            <p:txEl>
                                              <p:pRg st="3" end="3"/>
                                            </p:txEl>
                                          </p:spTgt>
                                        </p:tgtEl>
                                        <p:attrNameLst>
                                          <p:attrName>style.visibility</p:attrName>
                                        </p:attrNameLst>
                                      </p:cBhvr>
                                      <p:to>
                                        <p:strVal val="visible"/>
                                      </p:to>
                                    </p:set>
                                    <p:anim calcmode="lin" valueType="num">
                                      <p:cBhvr additive="base">
                                        <p:cTn id="16" dur="500" fill="hold"/>
                                        <p:tgtEl>
                                          <p:spTgt spid="34819">
                                            <p:txEl>
                                              <p:pRg st="3" end="3"/>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348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2" fill="hold" nodeType="clickEffect">
                                  <p:stCondLst>
                                    <p:cond delay="0"/>
                                  </p:stCondLst>
                                  <p:childTnLst>
                                    <p:set>
                                      <p:cBhvr>
                                        <p:cTn id="21" dur="1" fill="hold">
                                          <p:stCondLst>
                                            <p:cond delay="0"/>
                                          </p:stCondLst>
                                        </p:cTn>
                                        <p:tgtEl>
                                          <p:spTgt spid="34819">
                                            <p:txEl>
                                              <p:pRg st="4" end="4"/>
                                            </p:txEl>
                                          </p:spTgt>
                                        </p:tgtEl>
                                        <p:attrNameLst>
                                          <p:attrName>style.visibility</p:attrName>
                                        </p:attrNameLst>
                                      </p:cBhvr>
                                      <p:to>
                                        <p:strVal val="visible"/>
                                      </p:to>
                                    </p:set>
                                    <p:anim calcmode="lin" valueType="num">
                                      <p:cBhvr additive="base">
                                        <p:cTn id="22" dur="500" fill="hold"/>
                                        <p:tgtEl>
                                          <p:spTgt spid="34819">
                                            <p:txEl>
                                              <p:pRg st="4" end="4"/>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3481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8" presetClass="entr" presetSubtype="16" fill="hold" nodeType="clickEffect">
                                  <p:stCondLst>
                                    <p:cond delay="0"/>
                                  </p:stCondLst>
                                  <p:childTnLst>
                                    <p:set>
                                      <p:cBhvr>
                                        <p:cTn id="27" dur="1" fill="hold">
                                          <p:stCondLst>
                                            <p:cond delay="0"/>
                                          </p:stCondLst>
                                        </p:cTn>
                                        <p:tgtEl>
                                          <p:spTgt spid="34819">
                                            <p:txEl>
                                              <p:pRg st="6" end="6"/>
                                            </p:txEl>
                                          </p:spTgt>
                                        </p:tgtEl>
                                        <p:attrNameLst>
                                          <p:attrName>style.visibility</p:attrName>
                                        </p:attrNameLst>
                                      </p:cBhvr>
                                      <p:to>
                                        <p:strVal val="visible"/>
                                      </p:to>
                                    </p:set>
                                    <p:animEffect transition="in" filter="diamond(in)">
                                      <p:cBhvr>
                                        <p:cTn id="28" dur="2000"/>
                                        <p:tgtEl>
                                          <p:spTgt spid="34819">
                                            <p:txEl>
                                              <p:pRg st="6" end="6"/>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34819">
                                            <p:txEl>
                                              <p:pRg st="8" end="8"/>
                                            </p:txEl>
                                          </p:spTgt>
                                        </p:tgtEl>
                                        <p:attrNameLst>
                                          <p:attrName>style.visibility</p:attrName>
                                        </p:attrNameLst>
                                      </p:cBhvr>
                                      <p:to>
                                        <p:strVal val="visible"/>
                                      </p:to>
                                    </p:set>
                                    <p:anim calcmode="lin" valueType="num">
                                      <p:cBhvr additive="base">
                                        <p:cTn id="33" dur="500" fill="hold"/>
                                        <p:tgtEl>
                                          <p:spTgt spid="34819">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481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8">
            <a:extLst>
              <a:ext uri="{FF2B5EF4-FFF2-40B4-BE49-F238E27FC236}">
                <a16:creationId xmlns:a16="http://schemas.microsoft.com/office/drawing/2014/main" id="{EE3C2ED6-8B67-4122-AC6C-9282389D83FE}"/>
              </a:ext>
            </a:extLst>
          </p:cNvPr>
          <p:cNvSpPr txBox="1">
            <a:spLocks noChangeArrowheads="1"/>
          </p:cNvSpPr>
          <p:nvPr/>
        </p:nvSpPr>
        <p:spPr bwMode="auto">
          <a:xfrm>
            <a:off x="1355725" y="42863"/>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endParaRPr lang="en-US" altLang="en-US" sz="3600">
              <a:latin typeface="Arial" panose="020B0604020202020204" pitchFamily="34" charset="0"/>
            </a:endParaRPr>
          </a:p>
        </p:txBody>
      </p:sp>
      <p:sp>
        <p:nvSpPr>
          <p:cNvPr id="24579" name="Text Box 9">
            <a:extLst>
              <a:ext uri="{FF2B5EF4-FFF2-40B4-BE49-F238E27FC236}">
                <a16:creationId xmlns:a16="http://schemas.microsoft.com/office/drawing/2014/main" id="{5B15172A-D8F8-4CC7-9B3B-65228C157676}"/>
              </a:ext>
            </a:extLst>
          </p:cNvPr>
          <p:cNvSpPr txBox="1">
            <a:spLocks noChangeArrowheads="1"/>
          </p:cNvSpPr>
          <p:nvPr/>
        </p:nvSpPr>
        <p:spPr bwMode="auto">
          <a:xfrm>
            <a:off x="1508125" y="195263"/>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endParaRPr lang="en-US" altLang="en-US" sz="3600">
              <a:latin typeface="Arial" panose="020B0604020202020204" pitchFamily="34" charset="0"/>
            </a:endParaRPr>
          </a:p>
        </p:txBody>
      </p:sp>
      <p:sp>
        <p:nvSpPr>
          <p:cNvPr id="24580" name="Text Box 10">
            <a:extLst>
              <a:ext uri="{FF2B5EF4-FFF2-40B4-BE49-F238E27FC236}">
                <a16:creationId xmlns:a16="http://schemas.microsoft.com/office/drawing/2014/main" id="{9C3ABD8E-3EE3-457D-9A7A-A25C1AD20D77}"/>
              </a:ext>
            </a:extLst>
          </p:cNvPr>
          <p:cNvSpPr txBox="1">
            <a:spLocks noChangeArrowheads="1"/>
          </p:cNvSpPr>
          <p:nvPr/>
        </p:nvSpPr>
        <p:spPr bwMode="auto">
          <a:xfrm>
            <a:off x="990600" y="523875"/>
            <a:ext cx="48847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b="1">
                <a:solidFill>
                  <a:schemeClr val="tx2"/>
                </a:solidFill>
              </a:rPr>
              <a:t>Under-burnt  or "pilla" Bricks</a:t>
            </a:r>
          </a:p>
        </p:txBody>
      </p:sp>
      <p:sp>
        <p:nvSpPr>
          <p:cNvPr id="12299" name="Text Box 11">
            <a:extLst>
              <a:ext uri="{FF2B5EF4-FFF2-40B4-BE49-F238E27FC236}">
                <a16:creationId xmlns:a16="http://schemas.microsoft.com/office/drawing/2014/main" id="{58C0E388-697A-44DA-8D54-D2C90CEFA9EE}"/>
              </a:ext>
            </a:extLst>
          </p:cNvPr>
          <p:cNvSpPr txBox="1">
            <a:spLocks noChangeArrowheads="1"/>
          </p:cNvSpPr>
          <p:nvPr/>
        </p:nvSpPr>
        <p:spPr bwMode="auto">
          <a:xfrm>
            <a:off x="990600" y="1066800"/>
            <a:ext cx="7848600" cy="184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lnSpc>
                <a:spcPct val="90000"/>
              </a:lnSpc>
              <a:spcBef>
                <a:spcPct val="20000"/>
              </a:spcBef>
            </a:pPr>
            <a:r>
              <a:rPr lang="en-US" altLang="en-US"/>
              <a:t>Bricks, which  remain half-burnt  and have a yellowish color </a:t>
            </a:r>
          </a:p>
          <a:p>
            <a:pPr eaLnBrk="1" hangingPunct="1">
              <a:lnSpc>
                <a:spcPct val="10000"/>
              </a:lnSpc>
              <a:spcBef>
                <a:spcPct val="20000"/>
              </a:spcBef>
            </a:pPr>
            <a:endParaRPr lang="en-US" altLang="en-US"/>
          </a:p>
          <a:p>
            <a:pPr eaLnBrk="1" hangingPunct="1">
              <a:lnSpc>
                <a:spcPct val="90000"/>
              </a:lnSpc>
              <a:spcBef>
                <a:spcPct val="20000"/>
              </a:spcBef>
            </a:pPr>
            <a:r>
              <a:rPr lang="en-US" altLang="en-US"/>
              <a:t>These bricks  are  easily   breakable and their use is prohibited, except in sun dried  brick  work</a:t>
            </a:r>
          </a:p>
        </p:txBody>
      </p:sp>
      <p:sp>
        <p:nvSpPr>
          <p:cNvPr id="12300" name="Text Box 12">
            <a:extLst>
              <a:ext uri="{FF2B5EF4-FFF2-40B4-BE49-F238E27FC236}">
                <a16:creationId xmlns:a16="http://schemas.microsoft.com/office/drawing/2014/main" id="{1788ECA5-8868-4ED3-B981-C26C3FCF2792}"/>
              </a:ext>
            </a:extLst>
          </p:cNvPr>
          <p:cNvSpPr txBox="1">
            <a:spLocks noChangeArrowheads="1"/>
          </p:cNvSpPr>
          <p:nvPr/>
        </p:nvSpPr>
        <p:spPr bwMode="auto">
          <a:xfrm>
            <a:off x="914400" y="3062288"/>
            <a:ext cx="56927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b="1">
                <a:solidFill>
                  <a:schemeClr val="tx2"/>
                </a:solidFill>
              </a:rPr>
              <a:t>Jhama Bricks are over-burnt Bricks</a:t>
            </a:r>
          </a:p>
        </p:txBody>
      </p:sp>
      <p:sp>
        <p:nvSpPr>
          <p:cNvPr id="12301" name="Text Box 13">
            <a:extLst>
              <a:ext uri="{FF2B5EF4-FFF2-40B4-BE49-F238E27FC236}">
                <a16:creationId xmlns:a16="http://schemas.microsoft.com/office/drawing/2014/main" id="{227B5ED7-A5B9-46E3-8932-A7CDC6EE9DD1}"/>
              </a:ext>
            </a:extLst>
          </p:cNvPr>
          <p:cNvSpPr txBox="1">
            <a:spLocks noChangeArrowheads="1"/>
          </p:cNvSpPr>
          <p:nvPr/>
        </p:nvSpPr>
        <p:spPr bwMode="auto">
          <a:xfrm>
            <a:off x="914400" y="3746500"/>
            <a:ext cx="7772400" cy="265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a:t>Bricks, which get vitrified  or  distorted  so as to be useless for exact work  </a:t>
            </a:r>
          </a:p>
          <a:p>
            <a:pPr eaLnBrk="1" hangingPunct="1"/>
            <a:endParaRPr lang="en-US" altLang="en-US"/>
          </a:p>
          <a:p>
            <a:pPr eaLnBrk="1" hangingPunct="1"/>
            <a:r>
              <a:rPr lang="en-US" altLang="en-US"/>
              <a:t>They  may  be  broken up for ballast provided the vitrified mass has not  become porous  or  spongy </a:t>
            </a:r>
          </a:p>
          <a:p>
            <a:pPr eaLnBrk="1" hangingPunct="1"/>
            <a:r>
              <a:rPr lang="en-US" altLang="en-US"/>
              <a:t>in the process of being  over-burnt</a:t>
            </a:r>
          </a:p>
        </p:txBody>
      </p:sp>
      <p:sp>
        <p:nvSpPr>
          <p:cNvPr id="24584" name="Text Box 24">
            <a:extLst>
              <a:ext uri="{FF2B5EF4-FFF2-40B4-BE49-F238E27FC236}">
                <a16:creationId xmlns:a16="http://schemas.microsoft.com/office/drawing/2014/main" id="{D9BD045B-8D09-49BB-8985-BD8BDAA070B3}"/>
              </a:ext>
            </a:extLst>
          </p:cNvPr>
          <p:cNvSpPr txBox="1">
            <a:spLocks noChangeArrowheads="1"/>
          </p:cNvSpPr>
          <p:nvPr/>
        </p:nvSpPr>
        <p:spPr bwMode="auto">
          <a:xfrm>
            <a:off x="8289925" y="4157663"/>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endParaRPr lang="en-US" altLang="en-US" sz="3600">
              <a:latin typeface="Arial" panose="020B0604020202020204" pitchFamily="34" charset="0"/>
            </a:endParaRPr>
          </a:p>
        </p:txBody>
      </p:sp>
      <p:sp>
        <p:nvSpPr>
          <p:cNvPr id="24585" name="Text Box 37">
            <a:extLst>
              <a:ext uri="{FF2B5EF4-FFF2-40B4-BE49-F238E27FC236}">
                <a16:creationId xmlns:a16="http://schemas.microsoft.com/office/drawing/2014/main" id="{B228629F-4433-4C13-B752-A9D00A3248E4}"/>
              </a:ext>
            </a:extLst>
          </p:cNvPr>
          <p:cNvSpPr txBox="1">
            <a:spLocks noChangeArrowheads="1"/>
          </p:cNvSpPr>
          <p:nvPr/>
        </p:nvSpPr>
        <p:spPr bwMode="auto">
          <a:xfrm>
            <a:off x="7620000" y="63246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2299">
                                            <p:txEl>
                                              <p:pRg st="0" end="0"/>
                                            </p:txEl>
                                          </p:spTgt>
                                        </p:tgtEl>
                                        <p:attrNameLst>
                                          <p:attrName>style.visibility</p:attrName>
                                        </p:attrNameLst>
                                      </p:cBhvr>
                                      <p:to>
                                        <p:strVal val="visible"/>
                                      </p:to>
                                    </p:set>
                                    <p:animEffect transition="in" filter="box(in)">
                                      <p:cBhvr>
                                        <p:cTn id="7" dur="500"/>
                                        <p:tgtEl>
                                          <p:spTgt spid="122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12299">
                                            <p:txEl>
                                              <p:pRg st="2" end="2"/>
                                            </p:txEl>
                                          </p:spTgt>
                                        </p:tgtEl>
                                        <p:attrNameLst>
                                          <p:attrName>style.visibility</p:attrName>
                                        </p:attrNameLst>
                                      </p:cBhvr>
                                      <p:to>
                                        <p:strVal val="visible"/>
                                      </p:to>
                                    </p:set>
                                    <p:animEffect transition="in" filter="diamond(in)">
                                      <p:cBhvr>
                                        <p:cTn id="12" dur="2000"/>
                                        <p:tgtEl>
                                          <p:spTgt spid="1229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12300">
                                            <p:txEl>
                                              <p:pRg st="0" end="0"/>
                                            </p:txEl>
                                          </p:spTgt>
                                        </p:tgtEl>
                                        <p:attrNameLst>
                                          <p:attrName>style.visibility</p:attrName>
                                        </p:attrNameLst>
                                      </p:cBhvr>
                                      <p:to>
                                        <p:strVal val="visible"/>
                                      </p:to>
                                    </p:set>
                                    <p:anim calcmode="lin" valueType="num">
                                      <p:cBhvr additive="base">
                                        <p:cTn id="17" dur="500" fill="hold"/>
                                        <p:tgtEl>
                                          <p:spTgt spid="12300">
                                            <p:txEl>
                                              <p:pRg st="0" end="0"/>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230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2" fill="hold" nodeType="clickEffect">
                                  <p:stCondLst>
                                    <p:cond delay="0"/>
                                  </p:stCondLst>
                                  <p:childTnLst>
                                    <p:set>
                                      <p:cBhvr>
                                        <p:cTn id="22" dur="1" fill="hold">
                                          <p:stCondLst>
                                            <p:cond delay="0"/>
                                          </p:stCondLst>
                                        </p:cTn>
                                        <p:tgtEl>
                                          <p:spTgt spid="12301">
                                            <p:txEl>
                                              <p:pRg st="0" end="0"/>
                                            </p:txEl>
                                          </p:spTgt>
                                        </p:tgtEl>
                                        <p:attrNameLst>
                                          <p:attrName>style.visibility</p:attrName>
                                        </p:attrNameLst>
                                      </p:cBhvr>
                                      <p:to>
                                        <p:strVal val="visible"/>
                                      </p:to>
                                    </p:set>
                                    <p:anim calcmode="lin" valueType="num">
                                      <p:cBhvr additive="base">
                                        <p:cTn id="23" dur="500" fill="hold"/>
                                        <p:tgtEl>
                                          <p:spTgt spid="12301">
                                            <p:txEl>
                                              <p:pRg st="0" end="0"/>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1230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12301">
                                            <p:txEl>
                                              <p:pRg st="2" end="2"/>
                                            </p:txEl>
                                          </p:spTgt>
                                        </p:tgtEl>
                                        <p:attrNameLst>
                                          <p:attrName>style.visibility</p:attrName>
                                        </p:attrNameLst>
                                      </p:cBhvr>
                                      <p:to>
                                        <p:strVal val="visible"/>
                                      </p:to>
                                    </p:set>
                                    <p:anim calcmode="lin" valueType="num">
                                      <p:cBhvr additive="base">
                                        <p:cTn id="29" dur="500" fill="hold"/>
                                        <p:tgtEl>
                                          <p:spTgt spid="12301">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2301">
                                            <p:txEl>
                                              <p:pRg st="2" end="2"/>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2301">
                                            <p:txEl>
                                              <p:pRg st="3" end="3"/>
                                            </p:txEl>
                                          </p:spTgt>
                                        </p:tgtEl>
                                        <p:attrNameLst>
                                          <p:attrName>style.visibility</p:attrName>
                                        </p:attrNameLst>
                                      </p:cBhvr>
                                      <p:to>
                                        <p:strVal val="visible"/>
                                      </p:to>
                                    </p:set>
                                    <p:anim calcmode="lin" valueType="num">
                                      <p:cBhvr additive="base">
                                        <p:cTn id="33" dur="500" fill="hold"/>
                                        <p:tgtEl>
                                          <p:spTgt spid="12301">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230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5">
            <a:extLst>
              <a:ext uri="{FF2B5EF4-FFF2-40B4-BE49-F238E27FC236}">
                <a16:creationId xmlns:a16="http://schemas.microsoft.com/office/drawing/2014/main" id="{60372918-1E1A-4588-B266-7E58D83F64C0}"/>
              </a:ext>
            </a:extLst>
          </p:cNvPr>
          <p:cNvSpPr>
            <a:spLocks noGrp="1" noChangeArrowheads="1"/>
          </p:cNvSpPr>
          <p:nvPr>
            <p:ph type="subTitle" idx="1"/>
          </p:nvPr>
        </p:nvSpPr>
        <p:spPr>
          <a:xfrm>
            <a:off x="609600" y="228600"/>
            <a:ext cx="8077200" cy="6248400"/>
          </a:xfrm>
        </p:spPr>
        <p:txBody>
          <a:bodyPr/>
          <a:lstStyle/>
          <a:p>
            <a:pPr algn="l" eaLnBrk="1" hangingPunct="1">
              <a:lnSpc>
                <a:spcPct val="80000"/>
              </a:lnSpc>
            </a:pPr>
            <a:r>
              <a:rPr lang="en-US" altLang="en-US" sz="2400">
                <a:latin typeface="Times New Roman" panose="02020603050405020304" pitchFamily="18" charset="0"/>
              </a:rPr>
              <a:t> </a:t>
            </a:r>
            <a:r>
              <a:rPr lang="en-US" altLang="en-US" sz="2800" b="1">
                <a:latin typeface="Times New Roman" panose="02020603050405020304" pitchFamily="18" charset="0"/>
              </a:rPr>
              <a:t>Sun-dried Bricks</a:t>
            </a:r>
          </a:p>
          <a:p>
            <a:pPr algn="l" eaLnBrk="1" hangingPunct="1">
              <a:lnSpc>
                <a:spcPct val="80000"/>
              </a:lnSpc>
            </a:pPr>
            <a:r>
              <a:rPr lang="en-US" altLang="en-US" sz="2400">
                <a:latin typeface="Times New Roman" panose="02020603050405020304" pitchFamily="18" charset="0"/>
              </a:rPr>
              <a:t>These shall be made from the same kind of clay as  will  give  good bricks on being burnt. </a:t>
            </a:r>
          </a:p>
          <a:p>
            <a:pPr algn="l" eaLnBrk="1" hangingPunct="1">
              <a:lnSpc>
                <a:spcPct val="80000"/>
              </a:lnSpc>
            </a:pPr>
            <a:endParaRPr lang="en-US" altLang="en-US" sz="2400">
              <a:latin typeface="Times New Roman" panose="02020603050405020304" pitchFamily="18" charset="0"/>
            </a:endParaRPr>
          </a:p>
          <a:p>
            <a:pPr algn="l" eaLnBrk="1" hangingPunct="1">
              <a:lnSpc>
                <a:spcPct val="80000"/>
              </a:lnSpc>
            </a:pPr>
            <a:r>
              <a:rPr lang="en-US" altLang="en-US" sz="2400">
                <a:latin typeface="Times New Roman" panose="02020603050405020304" pitchFamily="18" charset="0"/>
              </a:rPr>
              <a:t>They shall be sand-molded  and   shall be uniform in size and regular in shape. </a:t>
            </a:r>
          </a:p>
          <a:p>
            <a:pPr algn="l" eaLnBrk="1" hangingPunct="1">
              <a:lnSpc>
                <a:spcPct val="80000"/>
              </a:lnSpc>
            </a:pPr>
            <a:endParaRPr lang="en-US" altLang="en-US" sz="2400">
              <a:latin typeface="Times New Roman" panose="02020603050405020304" pitchFamily="18" charset="0"/>
            </a:endParaRPr>
          </a:p>
          <a:p>
            <a:pPr algn="l" eaLnBrk="1" hangingPunct="1">
              <a:lnSpc>
                <a:spcPct val="80000"/>
              </a:lnSpc>
            </a:pPr>
            <a:r>
              <a:rPr lang="en-US" altLang="en-US" sz="2400">
                <a:latin typeface="Times New Roman" panose="02020603050405020304" pitchFamily="18" charset="0"/>
              </a:rPr>
              <a:t>If after drying, a few  bricks picked at random from a batch, break into  more  than  two pieces on being dropped on even ground from a height of about four feet (1.2 meters), the batch must be rejected as having been  molded  with  too much sand. </a:t>
            </a:r>
          </a:p>
          <a:p>
            <a:pPr algn="l" eaLnBrk="1" hangingPunct="1">
              <a:lnSpc>
                <a:spcPct val="80000"/>
              </a:lnSpc>
            </a:pPr>
            <a:endParaRPr lang="en-US" altLang="en-US" sz="2400">
              <a:latin typeface="Times New Roman" panose="02020603050405020304" pitchFamily="18" charset="0"/>
            </a:endParaRPr>
          </a:p>
          <a:p>
            <a:pPr algn="l" eaLnBrk="1" hangingPunct="1">
              <a:lnSpc>
                <a:spcPct val="80000"/>
              </a:lnSpc>
            </a:pPr>
            <a:r>
              <a:rPr lang="en-US" altLang="en-US" sz="2400">
                <a:latin typeface="Times New Roman" panose="02020603050405020304" pitchFamily="18" charset="0"/>
              </a:rPr>
              <a:t>Batches of bricks  in  which  cracks  appear on drying shall be rejected as having been molded with too little sand. </a:t>
            </a:r>
          </a:p>
          <a:p>
            <a:pPr algn="l" eaLnBrk="1" hangingPunct="1">
              <a:lnSpc>
                <a:spcPct val="80000"/>
              </a:lnSpc>
            </a:pPr>
            <a:endParaRPr lang="en-US" altLang="en-US" sz="2400">
              <a:latin typeface="Times New Roman" panose="02020603050405020304" pitchFamily="18" charset="0"/>
            </a:endParaRPr>
          </a:p>
          <a:p>
            <a:pPr algn="l" eaLnBrk="1" hangingPunct="1">
              <a:lnSpc>
                <a:spcPct val="80000"/>
              </a:lnSpc>
            </a:pPr>
            <a:r>
              <a:rPr lang="en-US" altLang="en-US" sz="2400">
                <a:latin typeface="Times New Roman" panose="02020603050405020304" pitchFamily="18" charset="0"/>
              </a:rPr>
              <a:t>Special  care  shall be taken that the earth  used  for  making sun dried bricks is free from efflorescencing salts and  from   all traces of white ants. All sun dried bricks shall be thoroughly dried before  use.</a:t>
            </a:r>
          </a:p>
        </p:txBody>
      </p:sp>
      <p:sp>
        <p:nvSpPr>
          <p:cNvPr id="25603" name="Text Box 7">
            <a:extLst>
              <a:ext uri="{FF2B5EF4-FFF2-40B4-BE49-F238E27FC236}">
                <a16:creationId xmlns:a16="http://schemas.microsoft.com/office/drawing/2014/main" id="{480DEFE4-10CC-4C1B-901A-9ECE7AD2C120}"/>
              </a:ext>
            </a:extLst>
          </p:cNvPr>
          <p:cNvSpPr txBox="1">
            <a:spLocks noChangeArrowheads="1"/>
          </p:cNvSpPr>
          <p:nvPr/>
        </p:nvSpPr>
        <p:spPr bwMode="auto">
          <a:xfrm>
            <a:off x="7620000" y="63246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6389">
                                            <p:txEl>
                                              <p:pRg st="1" end="1"/>
                                            </p:txEl>
                                          </p:spTgt>
                                        </p:tgtEl>
                                        <p:attrNameLst>
                                          <p:attrName>style.visibility</p:attrName>
                                        </p:attrNameLst>
                                      </p:cBhvr>
                                      <p:to>
                                        <p:strVal val="visible"/>
                                      </p:to>
                                    </p:set>
                                    <p:animEffect transition="in" filter="box(in)">
                                      <p:cBhvr>
                                        <p:cTn id="7" dur="500"/>
                                        <p:tgtEl>
                                          <p:spTgt spid="1638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16389">
                                            <p:txEl>
                                              <p:pRg st="3" end="3"/>
                                            </p:txEl>
                                          </p:spTgt>
                                        </p:tgtEl>
                                        <p:attrNameLst>
                                          <p:attrName>style.visibility</p:attrName>
                                        </p:attrNameLst>
                                      </p:cBhvr>
                                      <p:to>
                                        <p:strVal val="visible"/>
                                      </p:to>
                                    </p:set>
                                    <p:animEffect transition="in" filter="diamond(in)">
                                      <p:cBhvr>
                                        <p:cTn id="12" dur="2000"/>
                                        <p:tgtEl>
                                          <p:spTgt spid="16389">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6" fill="hold" nodeType="clickEffect">
                                  <p:stCondLst>
                                    <p:cond delay="0"/>
                                  </p:stCondLst>
                                  <p:childTnLst>
                                    <p:set>
                                      <p:cBhvr>
                                        <p:cTn id="16" dur="1" fill="hold">
                                          <p:stCondLst>
                                            <p:cond delay="0"/>
                                          </p:stCondLst>
                                        </p:cTn>
                                        <p:tgtEl>
                                          <p:spTgt spid="16389">
                                            <p:txEl>
                                              <p:pRg st="5" end="5"/>
                                            </p:txEl>
                                          </p:spTgt>
                                        </p:tgtEl>
                                        <p:attrNameLst>
                                          <p:attrName>style.visibility</p:attrName>
                                        </p:attrNameLst>
                                      </p:cBhvr>
                                      <p:to>
                                        <p:strVal val="visible"/>
                                      </p:to>
                                    </p:set>
                                    <p:animEffect transition="in" filter="barn(inHorizontal)">
                                      <p:cBhvr>
                                        <p:cTn id="17" dur="500"/>
                                        <p:tgtEl>
                                          <p:spTgt spid="16389">
                                            <p:txEl>
                                              <p:pRg st="5" end="5"/>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8" fill="hold" nodeType="clickEffect">
                                  <p:stCondLst>
                                    <p:cond delay="0"/>
                                  </p:stCondLst>
                                  <p:childTnLst>
                                    <p:set>
                                      <p:cBhvr>
                                        <p:cTn id="21" dur="1" fill="hold">
                                          <p:stCondLst>
                                            <p:cond delay="0"/>
                                          </p:stCondLst>
                                        </p:cTn>
                                        <p:tgtEl>
                                          <p:spTgt spid="16389">
                                            <p:txEl>
                                              <p:pRg st="7" end="7"/>
                                            </p:txEl>
                                          </p:spTgt>
                                        </p:tgtEl>
                                        <p:attrNameLst>
                                          <p:attrName>style.visibility</p:attrName>
                                        </p:attrNameLst>
                                      </p:cBhvr>
                                      <p:to>
                                        <p:strVal val="visible"/>
                                      </p:to>
                                    </p:set>
                                    <p:anim calcmode="lin" valueType="num">
                                      <p:cBhvr additive="base">
                                        <p:cTn id="22" dur="500" fill="hold"/>
                                        <p:tgtEl>
                                          <p:spTgt spid="16389">
                                            <p:txEl>
                                              <p:pRg st="7" end="7"/>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638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nodeType="clickEffect">
                                  <p:stCondLst>
                                    <p:cond delay="0"/>
                                  </p:stCondLst>
                                  <p:childTnLst>
                                    <p:set>
                                      <p:cBhvr>
                                        <p:cTn id="27" dur="1" fill="hold">
                                          <p:stCondLst>
                                            <p:cond delay="0"/>
                                          </p:stCondLst>
                                        </p:cTn>
                                        <p:tgtEl>
                                          <p:spTgt spid="16389">
                                            <p:txEl>
                                              <p:pRg st="9" end="9"/>
                                            </p:txEl>
                                          </p:spTgt>
                                        </p:tgtEl>
                                        <p:attrNameLst>
                                          <p:attrName>style.visibility</p:attrName>
                                        </p:attrNameLst>
                                      </p:cBhvr>
                                      <p:to>
                                        <p:strVal val="visible"/>
                                      </p:to>
                                    </p:set>
                                    <p:anim calcmode="lin" valueType="num">
                                      <p:cBhvr additive="base">
                                        <p:cTn id="28" dur="500" fill="hold"/>
                                        <p:tgtEl>
                                          <p:spTgt spid="16389">
                                            <p:txEl>
                                              <p:pRg st="9" end="9"/>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638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4">
            <a:extLst>
              <a:ext uri="{FF2B5EF4-FFF2-40B4-BE49-F238E27FC236}">
                <a16:creationId xmlns:a16="http://schemas.microsoft.com/office/drawing/2014/main" id="{C1ABC823-AECE-4359-BC2A-D98D74E15980}"/>
              </a:ext>
            </a:extLst>
          </p:cNvPr>
          <p:cNvSpPr txBox="1">
            <a:spLocks noChangeArrowheads="1"/>
          </p:cNvSpPr>
          <p:nvPr/>
        </p:nvSpPr>
        <p:spPr bwMode="auto">
          <a:xfrm>
            <a:off x="1066800" y="152400"/>
            <a:ext cx="21002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b="1">
                <a:solidFill>
                  <a:schemeClr val="tx2"/>
                </a:solidFill>
              </a:rPr>
              <a:t>SAMPLING</a:t>
            </a:r>
          </a:p>
        </p:txBody>
      </p:sp>
      <p:sp>
        <p:nvSpPr>
          <p:cNvPr id="26627" name="Text Box 5">
            <a:extLst>
              <a:ext uri="{FF2B5EF4-FFF2-40B4-BE49-F238E27FC236}">
                <a16:creationId xmlns:a16="http://schemas.microsoft.com/office/drawing/2014/main" id="{57314D53-6D30-4523-B944-A7E2736319C4}"/>
              </a:ext>
            </a:extLst>
          </p:cNvPr>
          <p:cNvSpPr txBox="1">
            <a:spLocks noChangeArrowheads="1"/>
          </p:cNvSpPr>
          <p:nvPr/>
        </p:nvSpPr>
        <p:spPr bwMode="auto">
          <a:xfrm>
            <a:off x="288925" y="804863"/>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endParaRPr lang="en-US" altLang="en-US" sz="3600">
              <a:latin typeface="Arial" panose="020B0604020202020204" pitchFamily="34" charset="0"/>
            </a:endParaRPr>
          </a:p>
        </p:txBody>
      </p:sp>
      <p:sp>
        <p:nvSpPr>
          <p:cNvPr id="54278" name="Rectangle 6">
            <a:extLst>
              <a:ext uri="{FF2B5EF4-FFF2-40B4-BE49-F238E27FC236}">
                <a16:creationId xmlns:a16="http://schemas.microsoft.com/office/drawing/2014/main" id="{D57E5A44-6A7E-44D0-ADE8-D644C275BE30}"/>
              </a:ext>
            </a:extLst>
          </p:cNvPr>
          <p:cNvSpPr>
            <a:spLocks noGrp="1" noChangeArrowheads="1"/>
          </p:cNvSpPr>
          <p:nvPr>
            <p:ph type="body" idx="1"/>
          </p:nvPr>
        </p:nvSpPr>
        <p:spPr>
          <a:xfrm>
            <a:off x="609600" y="808038"/>
            <a:ext cx="8305800" cy="4525962"/>
          </a:xfrm>
          <a:noFill/>
        </p:spPr>
        <p:txBody>
          <a:bodyPr/>
          <a:lstStyle/>
          <a:p>
            <a:pPr eaLnBrk="1" hangingPunct="1">
              <a:lnSpc>
                <a:spcPct val="70000"/>
              </a:lnSpc>
              <a:buFontTx/>
              <a:buNone/>
            </a:pPr>
            <a:r>
              <a:rPr lang="en-US" altLang="en-US" sz="2400">
                <a:latin typeface="Times New Roman" panose="02020603050405020304" pitchFamily="18" charset="0"/>
              </a:rPr>
              <a:t> 	The samples of bricks should be taken, so that they form  a  fairly  good representative of the entire  number  of  bricks </a:t>
            </a:r>
          </a:p>
          <a:p>
            <a:pPr eaLnBrk="1" hangingPunct="1">
              <a:lnSpc>
                <a:spcPct val="70000"/>
              </a:lnSpc>
              <a:buFontTx/>
              <a:buNone/>
            </a:pPr>
            <a:r>
              <a:rPr lang="en-US" altLang="en-US" sz="2400">
                <a:latin typeface="Times New Roman" panose="02020603050405020304" pitchFamily="18" charset="0"/>
              </a:rPr>
              <a:t>	A sample of 50 bricks is taken from every consignment of 50,000 bricks or part thereof. </a:t>
            </a:r>
          </a:p>
          <a:p>
            <a:pPr eaLnBrk="1" hangingPunct="1">
              <a:lnSpc>
                <a:spcPct val="70000"/>
              </a:lnSpc>
              <a:buFontTx/>
              <a:buNone/>
            </a:pPr>
            <a:r>
              <a:rPr lang="en-US" altLang="en-US" sz="2400">
                <a:latin typeface="Times New Roman" panose="02020603050405020304" pitchFamily="18" charset="0"/>
              </a:rPr>
              <a:t>	</a:t>
            </a:r>
          </a:p>
          <a:p>
            <a:pPr eaLnBrk="1" hangingPunct="1">
              <a:lnSpc>
                <a:spcPct val="70000"/>
              </a:lnSpc>
              <a:buFontTx/>
              <a:buNone/>
            </a:pPr>
            <a:r>
              <a:rPr lang="en-US" altLang="en-US" sz="2400">
                <a:latin typeface="Times New Roman" panose="02020603050405020304" pitchFamily="18" charset="0"/>
              </a:rPr>
              <a:t>	</a:t>
            </a:r>
            <a:r>
              <a:rPr lang="en-US" altLang="en-US" sz="2400" b="1" i="1">
                <a:latin typeface="Times New Roman" panose="02020603050405020304" pitchFamily="18" charset="0"/>
              </a:rPr>
              <a:t>Sampling Methods</a:t>
            </a:r>
          </a:p>
          <a:p>
            <a:pPr eaLnBrk="1" hangingPunct="1">
              <a:lnSpc>
                <a:spcPct val="70000"/>
              </a:lnSpc>
              <a:buFontTx/>
              <a:buNone/>
            </a:pPr>
            <a:r>
              <a:rPr lang="en-US" altLang="en-US" sz="2400">
                <a:latin typeface="Times New Roman" panose="02020603050405020304" pitchFamily="18" charset="0"/>
              </a:rPr>
              <a:t>	(a) Sampling bricks in motion   i.e. while  they  are being loaded or  unloaded - samples are collect at  regular  intervals  so as to get a representative sample  of  the whole quantity </a:t>
            </a:r>
          </a:p>
          <a:p>
            <a:pPr eaLnBrk="1" hangingPunct="1">
              <a:lnSpc>
                <a:spcPct val="70000"/>
              </a:lnSpc>
              <a:buFontTx/>
              <a:buNone/>
            </a:pPr>
            <a:r>
              <a:rPr lang="en-US" altLang="en-US" sz="2400">
                <a:latin typeface="Times New Roman" panose="02020603050405020304" pitchFamily="18" charset="0"/>
              </a:rPr>
              <a:t>           </a:t>
            </a:r>
          </a:p>
          <a:p>
            <a:pPr eaLnBrk="1" hangingPunct="1">
              <a:lnSpc>
                <a:spcPct val="70000"/>
              </a:lnSpc>
              <a:buFontTx/>
              <a:buNone/>
            </a:pPr>
            <a:r>
              <a:rPr lang="en-US" altLang="en-US" sz="2400">
                <a:latin typeface="Times New Roman" panose="02020603050405020304" pitchFamily="18" charset="0"/>
              </a:rPr>
              <a:t>     (b) Sampling bricks from a stack - the bricks are taken out at random from a stack of   bricks.  The  number of bricks  required  shall  be taken  from across the top of the stack, the  sides  accessible  and from the interior of the  stack  by  opening trenches from the top</a:t>
            </a:r>
          </a:p>
          <a:p>
            <a:pPr eaLnBrk="1" hangingPunct="1">
              <a:lnSpc>
                <a:spcPct val="70000"/>
              </a:lnSpc>
              <a:buFontTx/>
              <a:buNone/>
            </a:pPr>
            <a:r>
              <a:rPr lang="en-US" altLang="en-US" sz="2400">
                <a:latin typeface="Times New Roman" panose="02020603050405020304" pitchFamily="18" charset="0"/>
              </a:rPr>
              <a:t>        </a:t>
            </a:r>
          </a:p>
          <a:p>
            <a:pPr eaLnBrk="1" hangingPunct="1">
              <a:lnSpc>
                <a:spcPct val="70000"/>
              </a:lnSpc>
              <a:buFontTx/>
              <a:buNone/>
            </a:pPr>
            <a:r>
              <a:rPr lang="en-US" altLang="en-US" sz="2400">
                <a:latin typeface="Times New Roman" panose="02020603050405020304" pitchFamily="18" charset="0"/>
              </a:rPr>
              <a:t>                  The samples should be stored in a dry place until these are required for the tests.  Whenever, tests are to be carried out, bricks shall be taken at random from the sample</a:t>
            </a:r>
          </a:p>
        </p:txBody>
      </p:sp>
      <p:sp>
        <p:nvSpPr>
          <p:cNvPr id="26629" name="Text Box 7">
            <a:extLst>
              <a:ext uri="{FF2B5EF4-FFF2-40B4-BE49-F238E27FC236}">
                <a16:creationId xmlns:a16="http://schemas.microsoft.com/office/drawing/2014/main" id="{3855406B-67E9-4529-A854-A4D8BAB9B562}"/>
              </a:ext>
            </a:extLst>
          </p:cNvPr>
          <p:cNvSpPr txBox="1">
            <a:spLocks noChangeArrowheads="1"/>
          </p:cNvSpPr>
          <p:nvPr/>
        </p:nvSpPr>
        <p:spPr bwMode="auto">
          <a:xfrm>
            <a:off x="7543800" y="63246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54278">
                                            <p:txEl>
                                              <p:pRg st="0" end="0"/>
                                            </p:txEl>
                                          </p:spTgt>
                                        </p:tgtEl>
                                        <p:attrNameLst>
                                          <p:attrName>style.visibility</p:attrName>
                                        </p:attrNameLst>
                                      </p:cBhvr>
                                      <p:to>
                                        <p:strVal val="visible"/>
                                      </p:to>
                                    </p:set>
                                    <p:animEffect transition="in" filter="box(in)">
                                      <p:cBhvr>
                                        <p:cTn id="7" dur="500"/>
                                        <p:tgtEl>
                                          <p:spTgt spid="54278">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4278">
                                            <p:txEl>
                                              <p:pRg st="1" end="1"/>
                                            </p:txEl>
                                          </p:spTgt>
                                        </p:tgtEl>
                                        <p:attrNameLst>
                                          <p:attrName>style.visibility</p:attrName>
                                        </p:attrNameLst>
                                      </p:cBhvr>
                                      <p:to>
                                        <p:strVal val="visible"/>
                                      </p:to>
                                    </p:set>
                                    <p:animEffect transition="in" filter="box(in)">
                                      <p:cBhvr>
                                        <p:cTn id="10" dur="500"/>
                                        <p:tgtEl>
                                          <p:spTgt spid="54278">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8" presetClass="entr" presetSubtype="16" fill="hold" nodeType="clickEffect">
                                  <p:stCondLst>
                                    <p:cond delay="0"/>
                                  </p:stCondLst>
                                  <p:childTnLst>
                                    <p:set>
                                      <p:cBhvr>
                                        <p:cTn id="14" dur="1" fill="hold">
                                          <p:stCondLst>
                                            <p:cond delay="0"/>
                                          </p:stCondLst>
                                        </p:cTn>
                                        <p:tgtEl>
                                          <p:spTgt spid="54278">
                                            <p:txEl>
                                              <p:pRg st="3" end="3"/>
                                            </p:txEl>
                                          </p:spTgt>
                                        </p:tgtEl>
                                        <p:attrNameLst>
                                          <p:attrName>style.visibility</p:attrName>
                                        </p:attrNameLst>
                                      </p:cBhvr>
                                      <p:to>
                                        <p:strVal val="visible"/>
                                      </p:to>
                                    </p:set>
                                    <p:animEffect transition="in" filter="diamond(in)">
                                      <p:cBhvr>
                                        <p:cTn id="15" dur="2000"/>
                                        <p:tgtEl>
                                          <p:spTgt spid="54278">
                                            <p:txEl>
                                              <p:pRg st="3" end="3"/>
                                            </p:txEl>
                                          </p:spTgt>
                                        </p:tgtEl>
                                      </p:cBhvr>
                                    </p:animEffect>
                                  </p:childTnLst>
                                </p:cTn>
                              </p:par>
                              <p:par>
                                <p:cTn id="16" presetID="8" presetClass="entr" presetSubtype="16" fill="hold" nodeType="withEffect">
                                  <p:stCondLst>
                                    <p:cond delay="0"/>
                                  </p:stCondLst>
                                  <p:childTnLst>
                                    <p:set>
                                      <p:cBhvr>
                                        <p:cTn id="17" dur="1" fill="hold">
                                          <p:stCondLst>
                                            <p:cond delay="0"/>
                                          </p:stCondLst>
                                        </p:cTn>
                                        <p:tgtEl>
                                          <p:spTgt spid="54278">
                                            <p:txEl>
                                              <p:pRg st="4" end="4"/>
                                            </p:txEl>
                                          </p:spTgt>
                                        </p:tgtEl>
                                        <p:attrNameLst>
                                          <p:attrName>style.visibility</p:attrName>
                                        </p:attrNameLst>
                                      </p:cBhvr>
                                      <p:to>
                                        <p:strVal val="visible"/>
                                      </p:to>
                                    </p:set>
                                    <p:animEffect transition="in" filter="diamond(in)">
                                      <p:cBhvr>
                                        <p:cTn id="18" dur="2000"/>
                                        <p:tgtEl>
                                          <p:spTgt spid="54278">
                                            <p:txEl>
                                              <p:pRg st="4" end="4"/>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nodeType="clickEffect">
                                  <p:stCondLst>
                                    <p:cond delay="0"/>
                                  </p:stCondLst>
                                  <p:childTnLst>
                                    <p:set>
                                      <p:cBhvr>
                                        <p:cTn id="22" dur="1" fill="hold">
                                          <p:stCondLst>
                                            <p:cond delay="0"/>
                                          </p:stCondLst>
                                        </p:cTn>
                                        <p:tgtEl>
                                          <p:spTgt spid="54278">
                                            <p:txEl>
                                              <p:pRg st="6" end="6"/>
                                            </p:txEl>
                                          </p:spTgt>
                                        </p:tgtEl>
                                        <p:attrNameLst>
                                          <p:attrName>style.visibility</p:attrName>
                                        </p:attrNameLst>
                                      </p:cBhvr>
                                      <p:to>
                                        <p:strVal val="visible"/>
                                      </p:to>
                                    </p:set>
                                    <p:animEffect transition="in" filter="checkerboard(across)">
                                      <p:cBhvr>
                                        <p:cTn id="23" dur="500"/>
                                        <p:tgtEl>
                                          <p:spTgt spid="54278">
                                            <p:txEl>
                                              <p:pRg st="6" end="6"/>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nodeType="clickEffect">
                                  <p:stCondLst>
                                    <p:cond delay="0"/>
                                  </p:stCondLst>
                                  <p:childTnLst>
                                    <p:set>
                                      <p:cBhvr>
                                        <p:cTn id="27" dur="1" fill="hold">
                                          <p:stCondLst>
                                            <p:cond delay="0"/>
                                          </p:stCondLst>
                                        </p:cTn>
                                        <p:tgtEl>
                                          <p:spTgt spid="54278">
                                            <p:txEl>
                                              <p:pRg st="8" end="8"/>
                                            </p:txEl>
                                          </p:spTgt>
                                        </p:tgtEl>
                                        <p:attrNameLst>
                                          <p:attrName>style.visibility</p:attrName>
                                        </p:attrNameLst>
                                      </p:cBhvr>
                                      <p:to>
                                        <p:strVal val="visible"/>
                                      </p:to>
                                    </p:set>
                                    <p:anim calcmode="lin" valueType="num">
                                      <p:cBhvr additive="base">
                                        <p:cTn id="28" dur="500" fill="hold"/>
                                        <p:tgtEl>
                                          <p:spTgt spid="54278">
                                            <p:txEl>
                                              <p:pRg st="8" end="8"/>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54278">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6">
            <a:extLst>
              <a:ext uri="{FF2B5EF4-FFF2-40B4-BE49-F238E27FC236}">
                <a16:creationId xmlns:a16="http://schemas.microsoft.com/office/drawing/2014/main" id="{FEF907AB-DE5E-4B8B-893D-6AC3099FADBB}"/>
              </a:ext>
            </a:extLst>
          </p:cNvPr>
          <p:cNvSpPr txBox="1">
            <a:spLocks noChangeArrowheads="1"/>
          </p:cNvSpPr>
          <p:nvPr/>
        </p:nvSpPr>
        <p:spPr bwMode="auto">
          <a:xfrm>
            <a:off x="685800" y="285750"/>
            <a:ext cx="33464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lnSpc>
                <a:spcPct val="70000"/>
              </a:lnSpc>
            </a:pPr>
            <a:r>
              <a:rPr lang="en-US" altLang="en-US" sz="3600" b="1">
                <a:solidFill>
                  <a:schemeClr val="tx2"/>
                </a:solidFill>
              </a:rPr>
              <a:t>Test Procedures</a:t>
            </a:r>
          </a:p>
        </p:txBody>
      </p:sp>
      <p:sp>
        <p:nvSpPr>
          <p:cNvPr id="27651" name="Text Box 7">
            <a:extLst>
              <a:ext uri="{FF2B5EF4-FFF2-40B4-BE49-F238E27FC236}">
                <a16:creationId xmlns:a16="http://schemas.microsoft.com/office/drawing/2014/main" id="{02571371-C594-42D8-8AC7-F3C306FAF6F4}"/>
              </a:ext>
            </a:extLst>
          </p:cNvPr>
          <p:cNvSpPr txBox="1">
            <a:spLocks noChangeArrowheads="1"/>
          </p:cNvSpPr>
          <p:nvPr/>
        </p:nvSpPr>
        <p:spPr bwMode="auto">
          <a:xfrm>
            <a:off x="746125" y="1185863"/>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endParaRPr lang="en-US" altLang="en-US" sz="3600">
              <a:latin typeface="Arial" panose="020B0604020202020204" pitchFamily="34" charset="0"/>
            </a:endParaRPr>
          </a:p>
        </p:txBody>
      </p:sp>
      <p:sp>
        <p:nvSpPr>
          <p:cNvPr id="35848" name="Rectangle 8">
            <a:extLst>
              <a:ext uri="{FF2B5EF4-FFF2-40B4-BE49-F238E27FC236}">
                <a16:creationId xmlns:a16="http://schemas.microsoft.com/office/drawing/2014/main" id="{1584599B-3315-4A73-BE7F-7F41028AB8F7}"/>
              </a:ext>
            </a:extLst>
          </p:cNvPr>
          <p:cNvSpPr>
            <a:spLocks noGrp="1" noChangeArrowheads="1"/>
          </p:cNvSpPr>
          <p:nvPr>
            <p:ph type="body" idx="1"/>
          </p:nvPr>
        </p:nvSpPr>
        <p:spPr>
          <a:xfrm>
            <a:off x="381000" y="731838"/>
            <a:ext cx="8229600" cy="4525962"/>
          </a:xfrm>
          <a:noFill/>
        </p:spPr>
        <p:txBody>
          <a:bodyPr/>
          <a:lstStyle/>
          <a:p>
            <a:pPr eaLnBrk="1" hangingPunct="1">
              <a:lnSpc>
                <a:spcPct val="70000"/>
              </a:lnSpc>
              <a:buFontTx/>
              <a:buNone/>
            </a:pPr>
            <a:r>
              <a:rPr lang="en-US" altLang="en-US" sz="2400">
                <a:latin typeface="Times New Roman" panose="02020603050405020304" pitchFamily="18" charset="0"/>
              </a:rPr>
              <a:t> 	</a:t>
            </a:r>
            <a:r>
              <a:rPr lang="en-US" altLang="en-US" sz="2400" b="1">
                <a:solidFill>
                  <a:schemeClr val="tx2"/>
                </a:solidFill>
                <a:latin typeface="Times New Roman" panose="02020603050405020304" pitchFamily="18" charset="0"/>
              </a:rPr>
              <a:t>Test of Dimensions of Bricks</a:t>
            </a:r>
          </a:p>
          <a:p>
            <a:pPr eaLnBrk="1" hangingPunct="1">
              <a:lnSpc>
                <a:spcPct val="70000"/>
              </a:lnSpc>
              <a:buFontTx/>
              <a:buNone/>
            </a:pPr>
            <a:r>
              <a:rPr lang="en-US" altLang="en-US" sz="2400">
                <a:latin typeface="Times New Roman" panose="02020603050405020304" pitchFamily="18" charset="0"/>
              </a:rPr>
              <a:t>	</a:t>
            </a:r>
          </a:p>
          <a:p>
            <a:pPr eaLnBrk="1" hangingPunct="1">
              <a:lnSpc>
                <a:spcPct val="70000"/>
              </a:lnSpc>
              <a:buFontTx/>
              <a:buNone/>
            </a:pPr>
            <a:r>
              <a:rPr lang="en-US" altLang="en-US" sz="2400">
                <a:latin typeface="Times New Roman" panose="02020603050405020304" pitchFamily="18" charset="0"/>
              </a:rPr>
              <a:t>	(a)  Metric Bricks </a:t>
            </a:r>
          </a:p>
          <a:p>
            <a:pPr eaLnBrk="1" hangingPunct="1">
              <a:lnSpc>
                <a:spcPct val="70000"/>
              </a:lnSpc>
              <a:buFontTx/>
              <a:buNone/>
            </a:pPr>
            <a:endParaRPr lang="en-US" altLang="en-US" sz="2400">
              <a:latin typeface="Times New Roman" panose="02020603050405020304" pitchFamily="18" charset="0"/>
            </a:endParaRPr>
          </a:p>
          <a:p>
            <a:pPr eaLnBrk="1" hangingPunct="1">
              <a:lnSpc>
                <a:spcPct val="70000"/>
              </a:lnSpc>
              <a:buFontTx/>
              <a:buNone/>
            </a:pPr>
            <a:r>
              <a:rPr lang="en-US" altLang="en-US" sz="2400">
                <a:latin typeface="Times New Roman" panose="02020603050405020304" pitchFamily="18" charset="0"/>
              </a:rPr>
              <a:t>	Twenty whole bricks shall be selected at random from the sample </a:t>
            </a:r>
          </a:p>
          <a:p>
            <a:pPr eaLnBrk="1" hangingPunct="1">
              <a:lnSpc>
                <a:spcPct val="70000"/>
              </a:lnSpc>
              <a:buFontTx/>
              <a:buNone/>
            </a:pPr>
            <a:endParaRPr lang="en-US" altLang="en-US" sz="2400">
              <a:latin typeface="Times New Roman" panose="02020603050405020304" pitchFamily="18" charset="0"/>
            </a:endParaRPr>
          </a:p>
          <a:p>
            <a:pPr eaLnBrk="1" hangingPunct="1">
              <a:lnSpc>
                <a:spcPct val="70000"/>
              </a:lnSpc>
              <a:buFontTx/>
              <a:buNone/>
            </a:pPr>
            <a:r>
              <a:rPr lang="en-US" altLang="en-US" sz="2400">
                <a:latin typeface="Times New Roman" panose="02020603050405020304" pitchFamily="18" charset="0"/>
              </a:rPr>
              <a:t>	All blisters, loose particles of clay and small projections shall be removed.    </a:t>
            </a:r>
          </a:p>
          <a:p>
            <a:pPr eaLnBrk="1" hangingPunct="1">
              <a:lnSpc>
                <a:spcPct val="70000"/>
              </a:lnSpc>
              <a:buFontTx/>
              <a:buNone/>
            </a:pPr>
            <a:r>
              <a:rPr lang="en-US" altLang="en-US" sz="2400">
                <a:latin typeface="Times New Roman" panose="02020603050405020304" pitchFamily="18" charset="0"/>
              </a:rPr>
              <a:t>        </a:t>
            </a:r>
          </a:p>
          <a:p>
            <a:pPr eaLnBrk="1" hangingPunct="1">
              <a:lnSpc>
                <a:spcPct val="70000"/>
              </a:lnSpc>
              <a:buFontTx/>
              <a:buNone/>
            </a:pPr>
            <a:r>
              <a:rPr lang="en-US" altLang="en-US" sz="2400">
                <a:latin typeface="Times New Roman" panose="02020603050405020304" pitchFamily="18" charset="0"/>
              </a:rPr>
              <a:t>	They shall then be arranged upon a level surface in contact with   each other and in a straight line.</a:t>
            </a:r>
          </a:p>
          <a:p>
            <a:pPr eaLnBrk="1" hangingPunct="1">
              <a:lnSpc>
                <a:spcPct val="70000"/>
              </a:lnSpc>
              <a:buFontTx/>
              <a:buNone/>
            </a:pPr>
            <a:r>
              <a:rPr lang="en-US" altLang="en-US" sz="2400">
                <a:latin typeface="Times New Roman" panose="02020603050405020304" pitchFamily="18" charset="0"/>
              </a:rPr>
              <a:t> </a:t>
            </a:r>
          </a:p>
          <a:p>
            <a:pPr eaLnBrk="1" hangingPunct="1">
              <a:lnSpc>
                <a:spcPct val="70000"/>
              </a:lnSpc>
              <a:buFontTx/>
              <a:buNone/>
            </a:pPr>
            <a:r>
              <a:rPr lang="en-US" altLang="en-US" sz="2400">
                <a:latin typeface="Times New Roman" panose="02020603050405020304" pitchFamily="18" charset="0"/>
              </a:rPr>
              <a:t>	The over all length of the  assembled  bricks  shall be measured with a steel tape  or  other suitable  inextensible measure sufficiently long to  measure  the  whole  row one stretch </a:t>
            </a:r>
          </a:p>
          <a:p>
            <a:pPr eaLnBrk="1" hangingPunct="1">
              <a:lnSpc>
                <a:spcPct val="70000"/>
              </a:lnSpc>
              <a:buFontTx/>
              <a:buNone/>
            </a:pPr>
            <a:endParaRPr lang="en-US" altLang="en-US" sz="2400">
              <a:latin typeface="Times New Roman" panose="02020603050405020304" pitchFamily="18" charset="0"/>
            </a:endParaRPr>
          </a:p>
          <a:p>
            <a:pPr eaLnBrk="1" hangingPunct="1">
              <a:lnSpc>
                <a:spcPct val="70000"/>
              </a:lnSpc>
              <a:buFontTx/>
              <a:buNone/>
            </a:pPr>
            <a:r>
              <a:rPr lang="en-US" altLang="en-US" sz="2400">
                <a:latin typeface="Times New Roman" panose="02020603050405020304" pitchFamily="18" charset="0"/>
              </a:rPr>
              <a:t>	</a:t>
            </a:r>
          </a:p>
        </p:txBody>
      </p:sp>
      <p:sp>
        <p:nvSpPr>
          <p:cNvPr id="27653" name="Text Box 9">
            <a:extLst>
              <a:ext uri="{FF2B5EF4-FFF2-40B4-BE49-F238E27FC236}">
                <a16:creationId xmlns:a16="http://schemas.microsoft.com/office/drawing/2014/main" id="{17F69409-2256-4355-94FE-1BD55DE50A85}"/>
              </a:ext>
            </a:extLst>
          </p:cNvPr>
          <p:cNvSpPr txBox="1">
            <a:spLocks noChangeArrowheads="1"/>
          </p:cNvSpPr>
          <p:nvPr/>
        </p:nvSpPr>
        <p:spPr bwMode="auto">
          <a:xfrm>
            <a:off x="7620000" y="63246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5848">
                                            <p:txEl>
                                              <p:pRg st="2" end="2"/>
                                            </p:txEl>
                                          </p:spTgt>
                                        </p:tgtEl>
                                        <p:attrNameLst>
                                          <p:attrName>style.visibility</p:attrName>
                                        </p:attrNameLst>
                                      </p:cBhvr>
                                      <p:to>
                                        <p:strVal val="visible"/>
                                      </p:to>
                                    </p:set>
                                    <p:animEffect transition="in" filter="box(in)">
                                      <p:cBhvr>
                                        <p:cTn id="7" dur="500"/>
                                        <p:tgtEl>
                                          <p:spTgt spid="35848">
                                            <p:txEl>
                                              <p:pRg st="2" end="2"/>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5848">
                                            <p:txEl>
                                              <p:pRg st="4" end="4"/>
                                            </p:txEl>
                                          </p:spTgt>
                                        </p:tgtEl>
                                        <p:attrNameLst>
                                          <p:attrName>style.visibility</p:attrName>
                                        </p:attrNameLst>
                                      </p:cBhvr>
                                      <p:to>
                                        <p:strVal val="visible"/>
                                      </p:to>
                                    </p:set>
                                    <p:animEffect transition="in" filter="box(in)">
                                      <p:cBhvr>
                                        <p:cTn id="10" dur="500"/>
                                        <p:tgtEl>
                                          <p:spTgt spid="35848">
                                            <p:txEl>
                                              <p:pRg st="4" end="4"/>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8" fill="hold" nodeType="clickEffect">
                                  <p:stCondLst>
                                    <p:cond delay="0"/>
                                  </p:stCondLst>
                                  <p:childTnLst>
                                    <p:set>
                                      <p:cBhvr>
                                        <p:cTn id="14" dur="1" fill="hold">
                                          <p:stCondLst>
                                            <p:cond delay="0"/>
                                          </p:stCondLst>
                                        </p:cTn>
                                        <p:tgtEl>
                                          <p:spTgt spid="35848">
                                            <p:txEl>
                                              <p:pRg st="6" end="6"/>
                                            </p:txEl>
                                          </p:spTgt>
                                        </p:tgtEl>
                                        <p:attrNameLst>
                                          <p:attrName>style.visibility</p:attrName>
                                        </p:attrNameLst>
                                      </p:cBhvr>
                                      <p:to>
                                        <p:strVal val="visible"/>
                                      </p:to>
                                    </p:set>
                                    <p:anim calcmode="lin" valueType="num">
                                      <p:cBhvr additive="base">
                                        <p:cTn id="15" dur="500" fill="hold"/>
                                        <p:tgtEl>
                                          <p:spTgt spid="35848">
                                            <p:txEl>
                                              <p:pRg st="6" end="6"/>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5848">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2" fill="hold" nodeType="clickEffect">
                                  <p:stCondLst>
                                    <p:cond delay="0"/>
                                  </p:stCondLst>
                                  <p:childTnLst>
                                    <p:set>
                                      <p:cBhvr>
                                        <p:cTn id="20" dur="1" fill="hold">
                                          <p:stCondLst>
                                            <p:cond delay="0"/>
                                          </p:stCondLst>
                                        </p:cTn>
                                        <p:tgtEl>
                                          <p:spTgt spid="35848">
                                            <p:txEl>
                                              <p:pRg st="8" end="8"/>
                                            </p:txEl>
                                          </p:spTgt>
                                        </p:tgtEl>
                                        <p:attrNameLst>
                                          <p:attrName>style.visibility</p:attrName>
                                        </p:attrNameLst>
                                      </p:cBhvr>
                                      <p:to>
                                        <p:strVal val="visible"/>
                                      </p:to>
                                    </p:set>
                                    <p:anim calcmode="lin" valueType="num">
                                      <p:cBhvr additive="base">
                                        <p:cTn id="21" dur="500" fill="hold"/>
                                        <p:tgtEl>
                                          <p:spTgt spid="35848">
                                            <p:txEl>
                                              <p:pRg st="8" end="8"/>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5848">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35848">
                                            <p:txEl>
                                              <p:pRg st="10" end="10"/>
                                            </p:txEl>
                                          </p:spTgt>
                                        </p:tgtEl>
                                        <p:attrNameLst>
                                          <p:attrName>style.visibility</p:attrName>
                                        </p:attrNameLst>
                                      </p:cBhvr>
                                      <p:to>
                                        <p:strVal val="visible"/>
                                      </p:to>
                                    </p:set>
                                    <p:anim calcmode="lin" valueType="num">
                                      <p:cBhvr additive="base">
                                        <p:cTn id="27" dur="500" fill="hold"/>
                                        <p:tgtEl>
                                          <p:spTgt spid="35848">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5848">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6">
            <a:extLst>
              <a:ext uri="{FF2B5EF4-FFF2-40B4-BE49-F238E27FC236}">
                <a16:creationId xmlns:a16="http://schemas.microsoft.com/office/drawing/2014/main" id="{ED88F9E9-47E4-4266-87BF-BC6B967FFAA3}"/>
              </a:ext>
            </a:extLst>
          </p:cNvPr>
          <p:cNvSpPr txBox="1">
            <a:spLocks noChangeArrowheads="1"/>
          </p:cNvSpPr>
          <p:nvPr/>
        </p:nvSpPr>
        <p:spPr bwMode="auto">
          <a:xfrm>
            <a:off x="974725" y="1871663"/>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endParaRPr lang="en-US" altLang="en-US" sz="3600">
              <a:latin typeface="Arial" panose="020B0604020202020204" pitchFamily="34" charset="0"/>
            </a:endParaRPr>
          </a:p>
        </p:txBody>
      </p:sp>
      <p:sp>
        <p:nvSpPr>
          <p:cNvPr id="40967" name="Rectangle 7">
            <a:extLst>
              <a:ext uri="{FF2B5EF4-FFF2-40B4-BE49-F238E27FC236}">
                <a16:creationId xmlns:a16="http://schemas.microsoft.com/office/drawing/2014/main" id="{34F7A8D0-D3B6-4C90-A8B5-F05980F0F22D}"/>
              </a:ext>
            </a:extLst>
          </p:cNvPr>
          <p:cNvSpPr>
            <a:spLocks noGrp="1" noChangeArrowheads="1"/>
          </p:cNvSpPr>
          <p:nvPr>
            <p:ph type="body" idx="1"/>
          </p:nvPr>
        </p:nvSpPr>
        <p:spPr>
          <a:xfrm>
            <a:off x="457200" y="228600"/>
            <a:ext cx="8153400" cy="4525963"/>
          </a:xfrm>
          <a:noFill/>
        </p:spPr>
        <p:txBody>
          <a:bodyPr/>
          <a:lstStyle/>
          <a:p>
            <a:pPr eaLnBrk="1" hangingPunct="1">
              <a:lnSpc>
                <a:spcPct val="80000"/>
              </a:lnSpc>
              <a:buFontTx/>
              <a:buNone/>
            </a:pPr>
            <a:r>
              <a:rPr lang="en-US" altLang="en-US" sz="1400"/>
              <a:t> 		</a:t>
            </a:r>
          </a:p>
          <a:p>
            <a:pPr eaLnBrk="1" hangingPunct="1">
              <a:lnSpc>
                <a:spcPct val="80000"/>
              </a:lnSpc>
              <a:buFontTx/>
              <a:buNone/>
            </a:pPr>
            <a:r>
              <a:rPr lang="en-US" altLang="en-US" sz="1400"/>
              <a:t>	</a:t>
            </a:r>
            <a:r>
              <a:rPr lang="en-US" altLang="en-US" sz="2400">
                <a:latin typeface="Times New Roman" panose="02020603050405020304" pitchFamily="18" charset="0"/>
              </a:rPr>
              <a:t>Metric Bricks (contd.) </a:t>
            </a:r>
          </a:p>
          <a:p>
            <a:pPr eaLnBrk="1" hangingPunct="1">
              <a:lnSpc>
                <a:spcPct val="80000"/>
              </a:lnSpc>
              <a:buFontTx/>
              <a:buNone/>
            </a:pPr>
            <a:endParaRPr lang="en-US" altLang="en-US" sz="2400">
              <a:latin typeface="Times New Roman" panose="02020603050405020304" pitchFamily="18" charset="0"/>
            </a:endParaRPr>
          </a:p>
          <a:p>
            <a:pPr eaLnBrk="1" hangingPunct="1">
              <a:lnSpc>
                <a:spcPct val="80000"/>
              </a:lnSpc>
              <a:buFontTx/>
              <a:buNone/>
            </a:pPr>
            <a:r>
              <a:rPr lang="en-US" altLang="en-US" sz="2400">
                <a:latin typeface="Times New Roman" panose="02020603050405020304" pitchFamily="18" charset="0"/>
              </a:rPr>
              <a:t>	Measurement by repeated application of a short rule or measure should not be permitted. </a:t>
            </a:r>
          </a:p>
          <a:p>
            <a:pPr eaLnBrk="1" hangingPunct="1">
              <a:lnSpc>
                <a:spcPct val="80000"/>
              </a:lnSpc>
              <a:buFontTx/>
              <a:buNone/>
            </a:pPr>
            <a:endParaRPr lang="en-US" altLang="en-US" sz="2400">
              <a:latin typeface="Times New Roman" panose="02020603050405020304" pitchFamily="18" charset="0"/>
            </a:endParaRPr>
          </a:p>
          <a:p>
            <a:pPr eaLnBrk="1" hangingPunct="1">
              <a:lnSpc>
                <a:spcPct val="80000"/>
              </a:lnSpc>
              <a:buFontTx/>
              <a:buNone/>
            </a:pPr>
            <a:r>
              <a:rPr lang="en-US" altLang="en-US" sz="2400">
                <a:latin typeface="Times New Roman" panose="02020603050405020304" pitchFamily="18" charset="0"/>
              </a:rPr>
              <a:t>	If for any reason it is found impracticable to measure 20 bricks in one row, the sample may be divided into two rows </a:t>
            </a:r>
          </a:p>
          <a:p>
            <a:pPr eaLnBrk="1" hangingPunct="1">
              <a:lnSpc>
                <a:spcPct val="80000"/>
              </a:lnSpc>
              <a:buFontTx/>
              <a:buNone/>
            </a:pPr>
            <a:r>
              <a:rPr lang="en-US" altLang="en-US" sz="2400">
                <a:latin typeface="Times New Roman" panose="02020603050405020304" pitchFamily="18" charset="0"/>
              </a:rPr>
              <a:t>	of 10 bricks, which shall be measured separately to the nearest millimeters. All these dimensions shall be added together</a:t>
            </a:r>
          </a:p>
          <a:p>
            <a:pPr eaLnBrk="1" hangingPunct="1">
              <a:lnSpc>
                <a:spcPct val="80000"/>
              </a:lnSpc>
              <a:buFontTx/>
              <a:buNone/>
            </a:pPr>
            <a:r>
              <a:rPr lang="en-US" altLang="en-US" sz="2400">
                <a:latin typeface="Times New Roman" panose="02020603050405020304" pitchFamily="18" charset="0"/>
              </a:rPr>
              <a:t>        </a:t>
            </a:r>
          </a:p>
          <a:p>
            <a:pPr eaLnBrk="1" hangingPunct="1">
              <a:lnSpc>
                <a:spcPct val="80000"/>
              </a:lnSpc>
              <a:buFontTx/>
              <a:buNone/>
            </a:pPr>
            <a:r>
              <a:rPr lang="en-US" altLang="en-US" sz="2400">
                <a:latin typeface="Times New Roman" panose="02020603050405020304" pitchFamily="18" charset="0"/>
              </a:rPr>
              <a:t>      The dimensions of bricks when tested in accordance with the above procedure shall be within the following limits</a:t>
            </a:r>
          </a:p>
          <a:p>
            <a:pPr eaLnBrk="1" hangingPunct="1">
              <a:lnSpc>
                <a:spcPct val="80000"/>
              </a:lnSpc>
              <a:buFontTx/>
              <a:buNone/>
            </a:pPr>
            <a:r>
              <a:rPr lang="en-US" altLang="en-US" sz="2400">
                <a:latin typeface="Times New Roman" panose="02020603050405020304" pitchFamily="18" charset="0"/>
              </a:rPr>
              <a:t>                </a:t>
            </a:r>
          </a:p>
          <a:p>
            <a:pPr eaLnBrk="1" hangingPunct="1">
              <a:lnSpc>
                <a:spcPct val="80000"/>
              </a:lnSpc>
              <a:buFontTx/>
              <a:buNone/>
            </a:pPr>
            <a:r>
              <a:rPr lang="en-US" altLang="en-US" sz="2400">
                <a:latin typeface="Times New Roman" panose="02020603050405020304" pitchFamily="18" charset="0"/>
              </a:rPr>
              <a:t>		    Length                                367.0 cm to 393.0 cm.</a:t>
            </a:r>
          </a:p>
          <a:p>
            <a:pPr eaLnBrk="1" hangingPunct="1">
              <a:lnSpc>
                <a:spcPct val="80000"/>
              </a:lnSpc>
              <a:buFontTx/>
              <a:buNone/>
            </a:pPr>
            <a:endParaRPr lang="en-US" altLang="en-US" sz="2400">
              <a:latin typeface="Times New Roman" panose="02020603050405020304" pitchFamily="18" charset="0"/>
            </a:endParaRPr>
          </a:p>
          <a:p>
            <a:pPr eaLnBrk="1" hangingPunct="1">
              <a:lnSpc>
                <a:spcPct val="80000"/>
              </a:lnSpc>
              <a:buFontTx/>
              <a:buNone/>
            </a:pPr>
            <a:r>
              <a:rPr lang="en-US" altLang="en-US" sz="2400">
                <a:latin typeface="Times New Roman" panose="02020603050405020304" pitchFamily="18" charset="0"/>
              </a:rPr>
              <a:t>                Width and height 		174.0 cm to 186.0 cm.        </a:t>
            </a:r>
          </a:p>
          <a:p>
            <a:pPr eaLnBrk="1" hangingPunct="1">
              <a:lnSpc>
                <a:spcPct val="70000"/>
              </a:lnSpc>
              <a:buFontTx/>
              <a:buNone/>
            </a:pPr>
            <a:r>
              <a:rPr lang="en-US" altLang="en-US" sz="2400">
                <a:latin typeface="Times New Roman" panose="02020603050405020304" pitchFamily="18" charset="0"/>
              </a:rPr>
              <a:t> </a:t>
            </a:r>
          </a:p>
        </p:txBody>
      </p:sp>
      <p:sp>
        <p:nvSpPr>
          <p:cNvPr id="28676" name="Text Box 8">
            <a:extLst>
              <a:ext uri="{FF2B5EF4-FFF2-40B4-BE49-F238E27FC236}">
                <a16:creationId xmlns:a16="http://schemas.microsoft.com/office/drawing/2014/main" id="{998071A2-20FE-4E55-9F5E-A304F037D543}"/>
              </a:ext>
            </a:extLst>
          </p:cNvPr>
          <p:cNvSpPr txBox="1">
            <a:spLocks noChangeArrowheads="1"/>
          </p:cNvSpPr>
          <p:nvPr/>
        </p:nvSpPr>
        <p:spPr bwMode="auto">
          <a:xfrm>
            <a:off x="7543800" y="63246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40967">
                                            <p:txEl>
                                              <p:pRg st="3" end="3"/>
                                            </p:txEl>
                                          </p:spTgt>
                                        </p:tgtEl>
                                        <p:attrNameLst>
                                          <p:attrName>style.visibility</p:attrName>
                                        </p:attrNameLst>
                                      </p:cBhvr>
                                      <p:to>
                                        <p:strVal val="visible"/>
                                      </p:to>
                                    </p:set>
                                    <p:animEffect transition="in" filter="box(in)">
                                      <p:cBhvr>
                                        <p:cTn id="7" dur="500"/>
                                        <p:tgtEl>
                                          <p:spTgt spid="40967">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40967">
                                            <p:txEl>
                                              <p:pRg st="5" end="5"/>
                                            </p:txEl>
                                          </p:spTgt>
                                        </p:tgtEl>
                                        <p:attrNameLst>
                                          <p:attrName>style.visibility</p:attrName>
                                        </p:attrNameLst>
                                      </p:cBhvr>
                                      <p:to>
                                        <p:strVal val="visible"/>
                                      </p:to>
                                    </p:set>
                                    <p:animEffect transition="in" filter="diamond(in)">
                                      <p:cBhvr>
                                        <p:cTn id="12" dur="2000"/>
                                        <p:tgtEl>
                                          <p:spTgt spid="40967">
                                            <p:txEl>
                                              <p:pRg st="5" end="5"/>
                                            </p:txEl>
                                          </p:spTgt>
                                        </p:tgtEl>
                                      </p:cBhvr>
                                    </p:animEffect>
                                  </p:childTnLst>
                                </p:cTn>
                              </p:par>
                              <p:par>
                                <p:cTn id="13" presetID="8" presetClass="entr" presetSubtype="16" fill="hold" nodeType="withEffect">
                                  <p:stCondLst>
                                    <p:cond delay="0"/>
                                  </p:stCondLst>
                                  <p:childTnLst>
                                    <p:set>
                                      <p:cBhvr>
                                        <p:cTn id="14" dur="1" fill="hold">
                                          <p:stCondLst>
                                            <p:cond delay="0"/>
                                          </p:stCondLst>
                                        </p:cTn>
                                        <p:tgtEl>
                                          <p:spTgt spid="40967">
                                            <p:txEl>
                                              <p:pRg st="6" end="6"/>
                                            </p:txEl>
                                          </p:spTgt>
                                        </p:tgtEl>
                                        <p:attrNameLst>
                                          <p:attrName>style.visibility</p:attrName>
                                        </p:attrNameLst>
                                      </p:cBhvr>
                                      <p:to>
                                        <p:strVal val="visible"/>
                                      </p:to>
                                    </p:set>
                                    <p:animEffect transition="in" filter="diamond(in)">
                                      <p:cBhvr>
                                        <p:cTn id="15" dur="2000"/>
                                        <p:tgtEl>
                                          <p:spTgt spid="40967">
                                            <p:txEl>
                                              <p:pRg st="6" end="6"/>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8" presetClass="entr" presetSubtype="16" fill="hold" nodeType="clickEffect">
                                  <p:stCondLst>
                                    <p:cond delay="0"/>
                                  </p:stCondLst>
                                  <p:childTnLst>
                                    <p:set>
                                      <p:cBhvr>
                                        <p:cTn id="19" dur="1" fill="hold">
                                          <p:stCondLst>
                                            <p:cond delay="0"/>
                                          </p:stCondLst>
                                        </p:cTn>
                                        <p:tgtEl>
                                          <p:spTgt spid="40967">
                                            <p:txEl>
                                              <p:pRg st="8" end="8"/>
                                            </p:txEl>
                                          </p:spTgt>
                                        </p:tgtEl>
                                        <p:attrNameLst>
                                          <p:attrName>style.visibility</p:attrName>
                                        </p:attrNameLst>
                                      </p:cBhvr>
                                      <p:to>
                                        <p:strVal val="visible"/>
                                      </p:to>
                                    </p:set>
                                    <p:animEffect transition="in" filter="diamond(in)">
                                      <p:cBhvr>
                                        <p:cTn id="20" dur="2000"/>
                                        <p:tgtEl>
                                          <p:spTgt spid="40967">
                                            <p:txEl>
                                              <p:pRg st="8" end="8"/>
                                            </p:txEl>
                                          </p:spTgt>
                                        </p:tgtEl>
                                      </p:cBhvr>
                                    </p:animEffect>
                                  </p:childTnLst>
                                </p:cTn>
                              </p:par>
                              <p:par>
                                <p:cTn id="21" presetID="8" presetClass="entr" presetSubtype="16" fill="hold" nodeType="withEffect">
                                  <p:stCondLst>
                                    <p:cond delay="0"/>
                                  </p:stCondLst>
                                  <p:childTnLst>
                                    <p:set>
                                      <p:cBhvr>
                                        <p:cTn id="22" dur="1" fill="hold">
                                          <p:stCondLst>
                                            <p:cond delay="0"/>
                                          </p:stCondLst>
                                        </p:cTn>
                                        <p:tgtEl>
                                          <p:spTgt spid="40967">
                                            <p:txEl>
                                              <p:pRg st="9" end="9"/>
                                            </p:txEl>
                                          </p:spTgt>
                                        </p:tgtEl>
                                        <p:attrNameLst>
                                          <p:attrName>style.visibility</p:attrName>
                                        </p:attrNameLst>
                                      </p:cBhvr>
                                      <p:to>
                                        <p:strVal val="visible"/>
                                      </p:to>
                                    </p:set>
                                    <p:animEffect transition="in" filter="diamond(in)">
                                      <p:cBhvr>
                                        <p:cTn id="23" dur="2000"/>
                                        <p:tgtEl>
                                          <p:spTgt spid="40967">
                                            <p:txEl>
                                              <p:pRg st="9" end="9"/>
                                            </p:txEl>
                                          </p:spTgt>
                                        </p:tgtEl>
                                      </p:cBhvr>
                                    </p:animEffect>
                                  </p:childTnLst>
                                </p:cTn>
                              </p:par>
                              <p:par>
                                <p:cTn id="24" presetID="8" presetClass="entr" presetSubtype="16" fill="hold" nodeType="withEffect">
                                  <p:stCondLst>
                                    <p:cond delay="0"/>
                                  </p:stCondLst>
                                  <p:childTnLst>
                                    <p:set>
                                      <p:cBhvr>
                                        <p:cTn id="25" dur="1" fill="hold">
                                          <p:stCondLst>
                                            <p:cond delay="0"/>
                                          </p:stCondLst>
                                        </p:cTn>
                                        <p:tgtEl>
                                          <p:spTgt spid="40967">
                                            <p:txEl>
                                              <p:pRg st="10" end="10"/>
                                            </p:txEl>
                                          </p:spTgt>
                                        </p:tgtEl>
                                        <p:attrNameLst>
                                          <p:attrName>style.visibility</p:attrName>
                                        </p:attrNameLst>
                                      </p:cBhvr>
                                      <p:to>
                                        <p:strVal val="visible"/>
                                      </p:to>
                                    </p:set>
                                    <p:animEffect transition="in" filter="diamond(in)">
                                      <p:cBhvr>
                                        <p:cTn id="26" dur="2000"/>
                                        <p:tgtEl>
                                          <p:spTgt spid="40967">
                                            <p:txEl>
                                              <p:pRg st="10" end="10"/>
                                            </p:txEl>
                                          </p:spTgt>
                                        </p:tgtEl>
                                      </p:cBhvr>
                                    </p:animEffect>
                                  </p:childTnLst>
                                </p:cTn>
                              </p:par>
                              <p:par>
                                <p:cTn id="27" presetID="8" presetClass="entr" presetSubtype="16" fill="hold" nodeType="withEffect">
                                  <p:stCondLst>
                                    <p:cond delay="0"/>
                                  </p:stCondLst>
                                  <p:childTnLst>
                                    <p:set>
                                      <p:cBhvr>
                                        <p:cTn id="28" dur="1" fill="hold">
                                          <p:stCondLst>
                                            <p:cond delay="0"/>
                                          </p:stCondLst>
                                        </p:cTn>
                                        <p:tgtEl>
                                          <p:spTgt spid="40967">
                                            <p:txEl>
                                              <p:pRg st="12" end="12"/>
                                            </p:txEl>
                                          </p:spTgt>
                                        </p:tgtEl>
                                        <p:attrNameLst>
                                          <p:attrName>style.visibility</p:attrName>
                                        </p:attrNameLst>
                                      </p:cBhvr>
                                      <p:to>
                                        <p:strVal val="visible"/>
                                      </p:to>
                                    </p:set>
                                    <p:animEffect transition="in" filter="diamond(in)">
                                      <p:cBhvr>
                                        <p:cTn id="29" dur="2000"/>
                                        <p:tgtEl>
                                          <p:spTgt spid="40967">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Text Box 4">
            <a:extLst>
              <a:ext uri="{FF2B5EF4-FFF2-40B4-BE49-F238E27FC236}">
                <a16:creationId xmlns:a16="http://schemas.microsoft.com/office/drawing/2014/main" id="{CC95FE44-9499-40AA-B0AF-F0482C5D6BD7}"/>
              </a:ext>
            </a:extLst>
          </p:cNvPr>
          <p:cNvSpPr txBox="1">
            <a:spLocks noChangeArrowheads="1"/>
          </p:cNvSpPr>
          <p:nvPr/>
        </p:nvSpPr>
        <p:spPr bwMode="auto">
          <a:xfrm>
            <a:off x="990600" y="304800"/>
            <a:ext cx="7239000" cy="6027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1800" b="1" i="1">
                <a:solidFill>
                  <a:schemeClr val="tx2"/>
                </a:solidFill>
              </a:rPr>
              <a:t>Test of Dimensions of Bricks (contd.)</a:t>
            </a:r>
          </a:p>
          <a:p>
            <a:pPr eaLnBrk="1" hangingPunct="1"/>
            <a:r>
              <a:rPr lang="en-US" altLang="en-US" sz="1800"/>
              <a:t>     </a:t>
            </a:r>
          </a:p>
          <a:p>
            <a:pPr eaLnBrk="1" hangingPunct="1"/>
            <a:r>
              <a:rPr lang="en-US" altLang="en-US" sz="1800"/>
              <a:t>	</a:t>
            </a:r>
            <a:r>
              <a:rPr lang="en-US" altLang="en-US" sz="2400"/>
              <a:t>(b) Non - metric Bricks</a:t>
            </a:r>
          </a:p>
          <a:p>
            <a:pPr eaLnBrk="1" hangingPunct="1"/>
            <a:r>
              <a:rPr lang="en-US" altLang="en-US" sz="1800"/>
              <a:t>	</a:t>
            </a:r>
          </a:p>
          <a:p>
            <a:pPr eaLnBrk="1" hangingPunct="1"/>
            <a:r>
              <a:rPr lang="en-US" altLang="en-US" sz="1800"/>
              <a:t>	</a:t>
            </a:r>
            <a:r>
              <a:rPr lang="en-US" altLang="en-US" sz="2400"/>
              <a:t>The test should be carried out exactly in the same manner as described for metric bricks, but only 16 bricks shall be used for the test</a:t>
            </a:r>
          </a:p>
          <a:p>
            <a:pPr eaLnBrk="1" hangingPunct="1"/>
            <a:r>
              <a:rPr lang="en-US" altLang="en-US" sz="2400"/>
              <a:t>	</a:t>
            </a:r>
          </a:p>
          <a:p>
            <a:pPr eaLnBrk="1" hangingPunct="1"/>
            <a:r>
              <a:rPr lang="en-US" altLang="en-US" sz="2400"/>
              <a:t>     The dimensions of bricks when tested in 	accordance      </a:t>
            </a:r>
          </a:p>
          <a:p>
            <a:pPr eaLnBrk="1" hangingPunct="1"/>
            <a:r>
              <a:rPr lang="en-US" altLang="en-US" sz="2400"/>
              <a:t>     with the above procedure shall be 	within the       </a:t>
            </a:r>
          </a:p>
          <a:p>
            <a:pPr eaLnBrk="1" hangingPunct="1"/>
            <a:r>
              <a:rPr lang="en-US" altLang="en-US" sz="2400"/>
              <a:t>     following limits</a:t>
            </a:r>
          </a:p>
          <a:p>
            <a:pPr eaLnBrk="1" hangingPunct="1"/>
            <a:r>
              <a:rPr lang="en-US" altLang="en-US" sz="2400"/>
              <a:t>                </a:t>
            </a:r>
          </a:p>
          <a:p>
            <a:pPr eaLnBrk="1" hangingPunct="1"/>
            <a:r>
              <a:rPr lang="en-US" altLang="en-US" sz="2400"/>
              <a:t>	Length           140 inches to 148 inches</a:t>
            </a:r>
          </a:p>
          <a:p>
            <a:pPr eaLnBrk="1" hangingPunct="1"/>
            <a:endParaRPr lang="en-US" altLang="en-US" sz="2400"/>
          </a:p>
          <a:p>
            <a:pPr eaLnBrk="1" hangingPunct="1"/>
            <a:r>
              <a:rPr lang="en-US" altLang="en-US" sz="2400"/>
              <a:t>	Width 		68 inches to 72 inches</a:t>
            </a:r>
          </a:p>
          <a:p>
            <a:pPr eaLnBrk="1" hangingPunct="1"/>
            <a:endParaRPr lang="en-US" altLang="en-US" sz="2400"/>
          </a:p>
          <a:p>
            <a:pPr eaLnBrk="1" hangingPunct="1"/>
            <a:r>
              <a:rPr lang="en-US" altLang="en-US" sz="2400"/>
              <a:t>	Height 		57 inches to 61 inches </a:t>
            </a:r>
          </a:p>
        </p:txBody>
      </p:sp>
      <p:sp>
        <p:nvSpPr>
          <p:cNvPr id="29699" name="Text Box 6">
            <a:extLst>
              <a:ext uri="{FF2B5EF4-FFF2-40B4-BE49-F238E27FC236}">
                <a16:creationId xmlns:a16="http://schemas.microsoft.com/office/drawing/2014/main" id="{21CEE919-9B34-44ED-8A0D-8D3F379A6314}"/>
              </a:ext>
            </a:extLst>
          </p:cNvPr>
          <p:cNvSpPr txBox="1">
            <a:spLocks noChangeArrowheads="1"/>
          </p:cNvSpPr>
          <p:nvPr/>
        </p:nvSpPr>
        <p:spPr bwMode="auto">
          <a:xfrm>
            <a:off x="7467600" y="63246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55300">
                                            <p:txEl>
                                              <p:pRg st="2" end="2"/>
                                            </p:txEl>
                                          </p:spTgt>
                                        </p:tgtEl>
                                        <p:attrNameLst>
                                          <p:attrName>style.visibility</p:attrName>
                                        </p:attrNameLst>
                                      </p:cBhvr>
                                      <p:to>
                                        <p:strVal val="visible"/>
                                      </p:to>
                                    </p:set>
                                    <p:animEffect transition="in" filter="box(in)">
                                      <p:cBhvr>
                                        <p:cTn id="7" dur="500"/>
                                        <p:tgtEl>
                                          <p:spTgt spid="55300">
                                            <p:txEl>
                                              <p:pRg st="2" end="2"/>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5300">
                                            <p:txEl>
                                              <p:pRg st="3" end="3"/>
                                            </p:txEl>
                                          </p:spTgt>
                                        </p:tgtEl>
                                        <p:attrNameLst>
                                          <p:attrName>style.visibility</p:attrName>
                                        </p:attrNameLst>
                                      </p:cBhvr>
                                      <p:to>
                                        <p:strVal val="visible"/>
                                      </p:to>
                                    </p:set>
                                    <p:animEffect transition="in" filter="box(in)">
                                      <p:cBhvr>
                                        <p:cTn id="10" dur="500"/>
                                        <p:tgtEl>
                                          <p:spTgt spid="55300">
                                            <p:txEl>
                                              <p:pRg st="3" end="3"/>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5300">
                                            <p:txEl>
                                              <p:pRg st="4" end="4"/>
                                            </p:txEl>
                                          </p:spTgt>
                                        </p:tgtEl>
                                        <p:attrNameLst>
                                          <p:attrName>style.visibility</p:attrName>
                                        </p:attrNameLst>
                                      </p:cBhvr>
                                      <p:to>
                                        <p:strVal val="visible"/>
                                      </p:to>
                                    </p:set>
                                    <p:animEffect transition="in" filter="box(in)">
                                      <p:cBhvr>
                                        <p:cTn id="13" dur="500"/>
                                        <p:tgtEl>
                                          <p:spTgt spid="55300">
                                            <p:txEl>
                                              <p:pRg st="4" end="4"/>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nodeType="clickEffect">
                                  <p:stCondLst>
                                    <p:cond delay="0"/>
                                  </p:stCondLst>
                                  <p:childTnLst>
                                    <p:set>
                                      <p:cBhvr>
                                        <p:cTn id="17" dur="1" fill="hold">
                                          <p:stCondLst>
                                            <p:cond delay="0"/>
                                          </p:stCondLst>
                                        </p:cTn>
                                        <p:tgtEl>
                                          <p:spTgt spid="55300">
                                            <p:txEl>
                                              <p:pRg st="6" end="6"/>
                                            </p:txEl>
                                          </p:spTgt>
                                        </p:tgtEl>
                                        <p:attrNameLst>
                                          <p:attrName>style.visibility</p:attrName>
                                        </p:attrNameLst>
                                      </p:cBhvr>
                                      <p:to>
                                        <p:strVal val="visible"/>
                                      </p:to>
                                    </p:set>
                                    <p:animEffect transition="in" filter="checkerboard(across)">
                                      <p:cBhvr>
                                        <p:cTn id="18" dur="500"/>
                                        <p:tgtEl>
                                          <p:spTgt spid="55300">
                                            <p:txEl>
                                              <p:pRg st="6" end="6"/>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55300">
                                            <p:txEl>
                                              <p:pRg st="7" end="7"/>
                                            </p:txEl>
                                          </p:spTgt>
                                        </p:tgtEl>
                                        <p:attrNameLst>
                                          <p:attrName>style.visibility</p:attrName>
                                        </p:attrNameLst>
                                      </p:cBhvr>
                                      <p:to>
                                        <p:strVal val="visible"/>
                                      </p:to>
                                    </p:set>
                                    <p:animEffect transition="in" filter="checkerboard(across)">
                                      <p:cBhvr>
                                        <p:cTn id="21" dur="500"/>
                                        <p:tgtEl>
                                          <p:spTgt spid="55300">
                                            <p:txEl>
                                              <p:pRg st="7" end="7"/>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55300">
                                            <p:txEl>
                                              <p:pRg st="8" end="8"/>
                                            </p:txEl>
                                          </p:spTgt>
                                        </p:tgtEl>
                                        <p:attrNameLst>
                                          <p:attrName>style.visibility</p:attrName>
                                        </p:attrNameLst>
                                      </p:cBhvr>
                                      <p:to>
                                        <p:strVal val="visible"/>
                                      </p:to>
                                    </p:set>
                                    <p:animEffect transition="in" filter="checkerboard(across)">
                                      <p:cBhvr>
                                        <p:cTn id="24" dur="500"/>
                                        <p:tgtEl>
                                          <p:spTgt spid="55300">
                                            <p:txEl>
                                              <p:pRg st="8" end="8"/>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16" fill="hold" nodeType="clickEffect">
                                  <p:stCondLst>
                                    <p:cond delay="0"/>
                                  </p:stCondLst>
                                  <p:childTnLst>
                                    <p:set>
                                      <p:cBhvr>
                                        <p:cTn id="28" dur="1" fill="hold">
                                          <p:stCondLst>
                                            <p:cond delay="0"/>
                                          </p:stCondLst>
                                        </p:cTn>
                                        <p:tgtEl>
                                          <p:spTgt spid="55300">
                                            <p:txEl>
                                              <p:pRg st="10" end="10"/>
                                            </p:txEl>
                                          </p:spTgt>
                                        </p:tgtEl>
                                        <p:attrNameLst>
                                          <p:attrName>style.visibility</p:attrName>
                                        </p:attrNameLst>
                                      </p:cBhvr>
                                      <p:to>
                                        <p:strVal val="visible"/>
                                      </p:to>
                                    </p:set>
                                    <p:animEffect transition="in" filter="box(in)">
                                      <p:cBhvr>
                                        <p:cTn id="29" dur="500"/>
                                        <p:tgtEl>
                                          <p:spTgt spid="55300">
                                            <p:txEl>
                                              <p:pRg st="10" end="10"/>
                                            </p:txEl>
                                          </p:spTgt>
                                        </p:tgtEl>
                                      </p:cBhvr>
                                    </p:animEffect>
                                  </p:childTnLst>
                                </p:cTn>
                              </p:par>
                              <p:par>
                                <p:cTn id="30" presetID="4" presetClass="entr" presetSubtype="16" fill="hold" nodeType="withEffect">
                                  <p:stCondLst>
                                    <p:cond delay="0"/>
                                  </p:stCondLst>
                                  <p:childTnLst>
                                    <p:set>
                                      <p:cBhvr>
                                        <p:cTn id="31" dur="1" fill="hold">
                                          <p:stCondLst>
                                            <p:cond delay="0"/>
                                          </p:stCondLst>
                                        </p:cTn>
                                        <p:tgtEl>
                                          <p:spTgt spid="55300">
                                            <p:txEl>
                                              <p:pRg st="12" end="12"/>
                                            </p:txEl>
                                          </p:spTgt>
                                        </p:tgtEl>
                                        <p:attrNameLst>
                                          <p:attrName>style.visibility</p:attrName>
                                        </p:attrNameLst>
                                      </p:cBhvr>
                                      <p:to>
                                        <p:strVal val="visible"/>
                                      </p:to>
                                    </p:set>
                                    <p:animEffect transition="in" filter="box(in)">
                                      <p:cBhvr>
                                        <p:cTn id="32" dur="500"/>
                                        <p:tgtEl>
                                          <p:spTgt spid="55300">
                                            <p:txEl>
                                              <p:pRg st="12" end="12"/>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55300">
                                            <p:txEl>
                                              <p:pRg st="14" end="14"/>
                                            </p:txEl>
                                          </p:spTgt>
                                        </p:tgtEl>
                                        <p:attrNameLst>
                                          <p:attrName>style.visibility</p:attrName>
                                        </p:attrNameLst>
                                      </p:cBhvr>
                                      <p:to>
                                        <p:strVal val="visible"/>
                                      </p:to>
                                    </p:set>
                                    <p:animEffect transition="in" filter="box(in)">
                                      <p:cBhvr>
                                        <p:cTn id="35" dur="500"/>
                                        <p:tgtEl>
                                          <p:spTgt spid="55300">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4">
            <a:extLst>
              <a:ext uri="{FF2B5EF4-FFF2-40B4-BE49-F238E27FC236}">
                <a16:creationId xmlns:a16="http://schemas.microsoft.com/office/drawing/2014/main" id="{63AB4447-0A67-4AA3-8685-E91EA4EB2660}"/>
              </a:ext>
            </a:extLst>
          </p:cNvPr>
          <p:cNvSpPr txBox="1">
            <a:spLocks noChangeArrowheads="1"/>
          </p:cNvSpPr>
          <p:nvPr/>
        </p:nvSpPr>
        <p:spPr bwMode="auto">
          <a:xfrm>
            <a:off x="2286000" y="152400"/>
            <a:ext cx="510540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lnSpc>
                <a:spcPct val="70000"/>
              </a:lnSpc>
            </a:pPr>
            <a:r>
              <a:rPr lang="en-US" altLang="en-US" sz="3200" b="1">
                <a:solidFill>
                  <a:schemeClr val="tx2"/>
                </a:solidFill>
              </a:rPr>
              <a:t>Tests for determination of</a:t>
            </a:r>
          </a:p>
          <a:p>
            <a:pPr eaLnBrk="1" hangingPunct="1">
              <a:lnSpc>
                <a:spcPct val="70000"/>
              </a:lnSpc>
            </a:pPr>
            <a:r>
              <a:rPr lang="en-US" altLang="en-US" sz="3200" b="1">
                <a:solidFill>
                  <a:schemeClr val="tx2"/>
                </a:solidFill>
              </a:rPr>
              <a:t>Water absorption of bricks</a:t>
            </a:r>
          </a:p>
        </p:txBody>
      </p:sp>
      <p:sp>
        <p:nvSpPr>
          <p:cNvPr id="30723" name="Text Box 5">
            <a:extLst>
              <a:ext uri="{FF2B5EF4-FFF2-40B4-BE49-F238E27FC236}">
                <a16:creationId xmlns:a16="http://schemas.microsoft.com/office/drawing/2014/main" id="{4B96726A-291B-4BA1-84AE-173E98260166}"/>
              </a:ext>
            </a:extLst>
          </p:cNvPr>
          <p:cNvSpPr txBox="1">
            <a:spLocks noChangeArrowheads="1"/>
          </p:cNvSpPr>
          <p:nvPr/>
        </p:nvSpPr>
        <p:spPr bwMode="auto">
          <a:xfrm>
            <a:off x="1812925" y="1262063"/>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endParaRPr lang="en-US" altLang="en-US" sz="3600">
              <a:latin typeface="Arial" panose="020B0604020202020204" pitchFamily="34" charset="0"/>
            </a:endParaRPr>
          </a:p>
        </p:txBody>
      </p:sp>
      <p:sp>
        <p:nvSpPr>
          <p:cNvPr id="56326" name="Rectangle 6">
            <a:extLst>
              <a:ext uri="{FF2B5EF4-FFF2-40B4-BE49-F238E27FC236}">
                <a16:creationId xmlns:a16="http://schemas.microsoft.com/office/drawing/2014/main" id="{3F2C1EB9-1D5E-4148-B499-8740DC55027E}"/>
              </a:ext>
            </a:extLst>
          </p:cNvPr>
          <p:cNvSpPr>
            <a:spLocks noGrp="1" noChangeArrowheads="1"/>
          </p:cNvSpPr>
          <p:nvPr>
            <p:ph type="body" idx="1"/>
          </p:nvPr>
        </p:nvSpPr>
        <p:spPr>
          <a:xfrm>
            <a:off x="533400" y="914400"/>
            <a:ext cx="8077200" cy="4525963"/>
          </a:xfrm>
          <a:noFill/>
        </p:spPr>
        <p:txBody>
          <a:bodyPr/>
          <a:lstStyle/>
          <a:p>
            <a:pPr marL="0" indent="0" eaLnBrk="1" hangingPunct="1">
              <a:lnSpc>
                <a:spcPct val="80000"/>
              </a:lnSpc>
              <a:buFontTx/>
              <a:buNone/>
            </a:pPr>
            <a:r>
              <a:rPr lang="en-US" altLang="en-US" sz="2400">
                <a:latin typeface="Times New Roman" panose="02020603050405020304" pitchFamily="18" charset="0"/>
              </a:rPr>
              <a:t> (a)  Laboratory Test </a:t>
            </a:r>
          </a:p>
          <a:p>
            <a:pPr marL="0" indent="0" eaLnBrk="1" hangingPunct="1">
              <a:lnSpc>
                <a:spcPct val="80000"/>
              </a:lnSpc>
              <a:buFontTx/>
              <a:buNone/>
            </a:pPr>
            <a:endParaRPr lang="en-US" altLang="en-US" sz="2400">
              <a:latin typeface="Times New Roman" panose="02020603050405020304" pitchFamily="18" charset="0"/>
            </a:endParaRPr>
          </a:p>
          <a:p>
            <a:pPr marL="0" indent="0" eaLnBrk="1" hangingPunct="1">
              <a:lnSpc>
                <a:spcPct val="80000"/>
              </a:lnSpc>
              <a:buFontTx/>
              <a:buNone/>
            </a:pPr>
            <a:r>
              <a:rPr lang="en-US" altLang="en-US" sz="2400">
                <a:latin typeface="Times New Roman" panose="02020603050405020304" pitchFamily="18" charset="0"/>
              </a:rPr>
              <a:t>The test specimens shall consist of five whole bricks selected at random from the sample of bricks obtained </a:t>
            </a:r>
          </a:p>
          <a:p>
            <a:pPr marL="0" indent="0" eaLnBrk="1" hangingPunct="1">
              <a:lnSpc>
                <a:spcPct val="80000"/>
              </a:lnSpc>
              <a:buFontTx/>
              <a:buNone/>
            </a:pPr>
            <a:endParaRPr lang="en-US" altLang="en-US" sz="2400">
              <a:latin typeface="Times New Roman" panose="02020603050405020304" pitchFamily="18" charset="0"/>
            </a:endParaRPr>
          </a:p>
          <a:p>
            <a:pPr marL="0" indent="0" eaLnBrk="1" hangingPunct="1">
              <a:lnSpc>
                <a:spcPct val="80000"/>
              </a:lnSpc>
              <a:buFontTx/>
              <a:buNone/>
            </a:pPr>
            <a:r>
              <a:rPr lang="en-US" altLang="en-US" sz="2400">
                <a:latin typeface="Times New Roman" panose="02020603050405020304" pitchFamily="18" charset="0"/>
              </a:rPr>
              <a:t>The test specimen shall be dried to constant weight in a   ventilated oven at 110</a:t>
            </a:r>
            <a:r>
              <a:rPr lang="en-US" altLang="en-US" sz="2400" baseline="30000">
                <a:latin typeface="Times New Roman" panose="02020603050405020304" pitchFamily="18" charset="0"/>
              </a:rPr>
              <a:t>o</a:t>
            </a:r>
            <a:r>
              <a:rPr lang="en-US" altLang="en-US" sz="2400">
                <a:latin typeface="Times New Roman" panose="02020603050405020304" pitchFamily="18" charset="0"/>
              </a:rPr>
              <a:t>C to 115</a:t>
            </a:r>
            <a:r>
              <a:rPr lang="en-US" altLang="en-US" sz="2400" baseline="30000">
                <a:latin typeface="Times New Roman" panose="02020603050405020304" pitchFamily="18" charset="0"/>
              </a:rPr>
              <a:t>o</a:t>
            </a:r>
            <a:r>
              <a:rPr lang="en-US" altLang="en-US" sz="2400">
                <a:latin typeface="Times New Roman" panose="02020603050405020304" pitchFamily="18" charset="0"/>
              </a:rPr>
              <a:t>C. If the specimen is relatively dry this may normally be accomplished in 48 hours but if the specimen is wet, several additional hours may be required to attain constant weight</a:t>
            </a:r>
          </a:p>
          <a:p>
            <a:pPr marL="0" indent="0" eaLnBrk="1" hangingPunct="1">
              <a:lnSpc>
                <a:spcPct val="80000"/>
              </a:lnSpc>
              <a:buFontTx/>
              <a:buNone/>
            </a:pPr>
            <a:r>
              <a:rPr lang="en-US" altLang="en-US" sz="2400">
                <a:latin typeface="Times New Roman" panose="02020603050405020304" pitchFamily="18" charset="0"/>
              </a:rPr>
              <a:t> </a:t>
            </a:r>
          </a:p>
          <a:p>
            <a:pPr marL="0" indent="0" eaLnBrk="1" hangingPunct="1">
              <a:lnSpc>
                <a:spcPct val="80000"/>
              </a:lnSpc>
              <a:buFontTx/>
              <a:buNone/>
            </a:pPr>
            <a:r>
              <a:rPr lang="en-US" altLang="en-US" sz="2400">
                <a:latin typeface="Times New Roman" panose="02020603050405020304" pitchFamily="18" charset="0"/>
              </a:rPr>
              <a:t>The specimen shall then be cooled approximately to room temperature and weighed. In  a  ventilated room, bricks  properly  separated require four hours  for  cooling  unless  an  electric fan passes air over  them  continuously,  in  which  case two hours may suffice</a:t>
            </a:r>
          </a:p>
        </p:txBody>
      </p:sp>
      <p:sp>
        <p:nvSpPr>
          <p:cNvPr id="30725" name="Text Box 7">
            <a:extLst>
              <a:ext uri="{FF2B5EF4-FFF2-40B4-BE49-F238E27FC236}">
                <a16:creationId xmlns:a16="http://schemas.microsoft.com/office/drawing/2014/main" id="{8C0DE828-6036-4087-AF3E-06E1D4CFC207}"/>
              </a:ext>
            </a:extLst>
          </p:cNvPr>
          <p:cNvSpPr txBox="1">
            <a:spLocks noChangeArrowheads="1"/>
          </p:cNvSpPr>
          <p:nvPr/>
        </p:nvSpPr>
        <p:spPr bwMode="auto">
          <a:xfrm>
            <a:off x="7543800" y="63246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56326">
                                            <p:txEl>
                                              <p:pRg st="0" end="0"/>
                                            </p:txEl>
                                          </p:spTgt>
                                        </p:tgtEl>
                                        <p:attrNameLst>
                                          <p:attrName>style.visibility</p:attrName>
                                        </p:attrNameLst>
                                      </p:cBhvr>
                                      <p:to>
                                        <p:strVal val="visible"/>
                                      </p:to>
                                    </p:set>
                                    <p:animEffect transition="in" filter="box(in)">
                                      <p:cBhvr>
                                        <p:cTn id="7" dur="500"/>
                                        <p:tgtEl>
                                          <p:spTgt spid="56326">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6326">
                                            <p:txEl>
                                              <p:pRg st="2" end="2"/>
                                            </p:txEl>
                                          </p:spTgt>
                                        </p:tgtEl>
                                        <p:attrNameLst>
                                          <p:attrName>style.visibility</p:attrName>
                                        </p:attrNameLst>
                                      </p:cBhvr>
                                      <p:to>
                                        <p:strVal val="visible"/>
                                      </p:to>
                                    </p:set>
                                    <p:animEffect transition="in" filter="box(in)">
                                      <p:cBhvr>
                                        <p:cTn id="10" dur="500"/>
                                        <p:tgtEl>
                                          <p:spTgt spid="56326">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8" presetClass="entr" presetSubtype="16" fill="hold" nodeType="clickEffect">
                                  <p:stCondLst>
                                    <p:cond delay="0"/>
                                  </p:stCondLst>
                                  <p:childTnLst>
                                    <p:set>
                                      <p:cBhvr>
                                        <p:cTn id="14" dur="1" fill="hold">
                                          <p:stCondLst>
                                            <p:cond delay="0"/>
                                          </p:stCondLst>
                                        </p:cTn>
                                        <p:tgtEl>
                                          <p:spTgt spid="56326">
                                            <p:txEl>
                                              <p:pRg st="4" end="4"/>
                                            </p:txEl>
                                          </p:spTgt>
                                        </p:tgtEl>
                                        <p:attrNameLst>
                                          <p:attrName>style.visibility</p:attrName>
                                        </p:attrNameLst>
                                      </p:cBhvr>
                                      <p:to>
                                        <p:strVal val="visible"/>
                                      </p:to>
                                    </p:set>
                                    <p:animEffect transition="in" filter="diamond(in)">
                                      <p:cBhvr>
                                        <p:cTn id="15" dur="2000"/>
                                        <p:tgtEl>
                                          <p:spTgt spid="56326">
                                            <p:txEl>
                                              <p:pRg st="4" end="4"/>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nodeType="clickEffect">
                                  <p:stCondLst>
                                    <p:cond delay="0"/>
                                  </p:stCondLst>
                                  <p:childTnLst>
                                    <p:set>
                                      <p:cBhvr>
                                        <p:cTn id="19" dur="1" fill="hold">
                                          <p:stCondLst>
                                            <p:cond delay="0"/>
                                          </p:stCondLst>
                                        </p:cTn>
                                        <p:tgtEl>
                                          <p:spTgt spid="56326">
                                            <p:txEl>
                                              <p:pRg st="6" end="6"/>
                                            </p:txEl>
                                          </p:spTgt>
                                        </p:tgtEl>
                                        <p:attrNameLst>
                                          <p:attrName>style.visibility</p:attrName>
                                        </p:attrNameLst>
                                      </p:cBhvr>
                                      <p:to>
                                        <p:strVal val="visible"/>
                                      </p:to>
                                    </p:set>
                                    <p:anim calcmode="lin" valueType="num">
                                      <p:cBhvr additive="base">
                                        <p:cTn id="20" dur="500" fill="hold"/>
                                        <p:tgtEl>
                                          <p:spTgt spid="56326">
                                            <p:txEl>
                                              <p:pRg st="6" end="6"/>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5632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Text Box 4">
            <a:extLst>
              <a:ext uri="{FF2B5EF4-FFF2-40B4-BE49-F238E27FC236}">
                <a16:creationId xmlns:a16="http://schemas.microsoft.com/office/drawing/2014/main" id="{55F4F391-841B-4D5A-A462-EB7ADA2CB518}"/>
              </a:ext>
            </a:extLst>
          </p:cNvPr>
          <p:cNvSpPr txBox="1">
            <a:spLocks noChangeArrowheads="1"/>
          </p:cNvSpPr>
          <p:nvPr/>
        </p:nvSpPr>
        <p:spPr bwMode="auto">
          <a:xfrm>
            <a:off x="746125" y="217488"/>
            <a:ext cx="8093075" cy="615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lnSpc>
                <a:spcPct val="90000"/>
              </a:lnSpc>
            </a:pPr>
            <a:r>
              <a:rPr lang="en-US" altLang="en-US" sz="2400" b="1"/>
              <a:t>Mud bricks</a:t>
            </a:r>
          </a:p>
          <a:p>
            <a:pPr eaLnBrk="1" hangingPunct="1">
              <a:lnSpc>
                <a:spcPct val="60000"/>
              </a:lnSpc>
            </a:pPr>
            <a:endParaRPr lang="en-US" altLang="en-US" sz="2400" b="1"/>
          </a:p>
          <a:p>
            <a:pPr eaLnBrk="1" hangingPunct="1">
              <a:lnSpc>
                <a:spcPct val="90000"/>
              </a:lnSpc>
            </a:pPr>
            <a:r>
              <a:rPr lang="en-US" altLang="zh-CN" sz="2400">
                <a:ea typeface="SimSun" panose="02010600030101010101" pitchFamily="2" charset="-122"/>
              </a:rPr>
              <a:t>The soft mud method is the most common</a:t>
            </a:r>
          </a:p>
          <a:p>
            <a:pPr eaLnBrk="1" hangingPunct="1">
              <a:lnSpc>
                <a:spcPct val="70000"/>
              </a:lnSpc>
            </a:pPr>
            <a:endParaRPr lang="en-US" altLang="zh-CN" sz="2400">
              <a:ea typeface="SimSun" panose="02010600030101010101" pitchFamily="2" charset="-122"/>
            </a:endParaRPr>
          </a:p>
          <a:p>
            <a:pPr eaLnBrk="1" hangingPunct="1">
              <a:lnSpc>
                <a:spcPct val="90000"/>
              </a:lnSpc>
            </a:pPr>
            <a:r>
              <a:rPr lang="en-US" altLang="zh-CN" sz="2400">
                <a:ea typeface="SimSun" panose="02010600030101010101" pitchFamily="2" charset="-122"/>
              </a:rPr>
              <a:t>It starts with the raw clay preferably in a mix with </a:t>
            </a:r>
          </a:p>
          <a:p>
            <a:pPr eaLnBrk="1" hangingPunct="1">
              <a:lnSpc>
                <a:spcPct val="90000"/>
              </a:lnSpc>
            </a:pPr>
            <a:r>
              <a:rPr lang="en-US" altLang="zh-CN" sz="2400">
                <a:ea typeface="SimSun" panose="02010600030101010101" pitchFamily="2" charset="-122"/>
              </a:rPr>
              <a:t>25-30% sand to reduce shrinkage</a:t>
            </a:r>
          </a:p>
          <a:p>
            <a:pPr eaLnBrk="1" hangingPunct="1">
              <a:lnSpc>
                <a:spcPct val="70000"/>
              </a:lnSpc>
            </a:pPr>
            <a:endParaRPr lang="en-US" altLang="zh-CN" sz="2400">
              <a:ea typeface="SimSun" panose="02010600030101010101" pitchFamily="2" charset="-122"/>
            </a:endParaRPr>
          </a:p>
          <a:p>
            <a:pPr eaLnBrk="1" hangingPunct="1">
              <a:lnSpc>
                <a:spcPct val="90000"/>
              </a:lnSpc>
            </a:pPr>
            <a:r>
              <a:rPr lang="en-US" altLang="zh-CN" sz="2400">
                <a:ea typeface="SimSun" panose="02010600030101010101" pitchFamily="2" charset="-122"/>
              </a:rPr>
              <a:t>The clay is first ground and mixed with water to </a:t>
            </a:r>
          </a:p>
          <a:p>
            <a:pPr eaLnBrk="1" hangingPunct="1">
              <a:lnSpc>
                <a:spcPct val="90000"/>
              </a:lnSpc>
            </a:pPr>
            <a:r>
              <a:rPr lang="en-US" altLang="zh-CN" sz="2400">
                <a:ea typeface="SimSun" panose="02010600030101010101" pitchFamily="2" charset="-122"/>
              </a:rPr>
              <a:t>the desired consistency for forming in a mould </a:t>
            </a:r>
          </a:p>
          <a:p>
            <a:pPr eaLnBrk="1" hangingPunct="1">
              <a:lnSpc>
                <a:spcPct val="90000"/>
              </a:lnSpc>
            </a:pPr>
            <a:endParaRPr lang="en-US" altLang="zh-CN" sz="2400">
              <a:ea typeface="SimSun" panose="02010600030101010101" pitchFamily="2" charset="-122"/>
            </a:endParaRPr>
          </a:p>
          <a:p>
            <a:pPr eaLnBrk="1" hangingPunct="1">
              <a:lnSpc>
                <a:spcPct val="90000"/>
              </a:lnSpc>
            </a:pPr>
            <a:r>
              <a:rPr lang="en-US" altLang="zh-CN" sz="2400">
                <a:ea typeface="SimSun" panose="02010600030101010101" pitchFamily="2" charset="-122"/>
              </a:rPr>
              <a:t>The clay is pressed into moulds </a:t>
            </a:r>
          </a:p>
          <a:p>
            <a:pPr eaLnBrk="1" hangingPunct="1">
              <a:lnSpc>
                <a:spcPct val="70000"/>
              </a:lnSpc>
            </a:pPr>
            <a:endParaRPr lang="en-US" altLang="zh-CN" sz="2400">
              <a:ea typeface="SimSun" panose="02010600030101010101" pitchFamily="2" charset="-122"/>
            </a:endParaRPr>
          </a:p>
          <a:p>
            <a:pPr eaLnBrk="1" hangingPunct="1">
              <a:lnSpc>
                <a:spcPct val="90000"/>
              </a:lnSpc>
            </a:pPr>
            <a:r>
              <a:rPr lang="en-US" altLang="zh-CN" sz="2400">
                <a:ea typeface="SimSun" panose="02010600030101010101" pitchFamily="2" charset="-122"/>
              </a:rPr>
              <a:t>The shaped clay is then fired ("burned") at </a:t>
            </a:r>
          </a:p>
          <a:p>
            <a:pPr eaLnBrk="1" hangingPunct="1">
              <a:lnSpc>
                <a:spcPct val="90000"/>
              </a:lnSpc>
            </a:pPr>
            <a:r>
              <a:rPr lang="en-US" altLang="zh-CN" sz="2400">
                <a:ea typeface="SimSun" panose="02010600030101010101" pitchFamily="2" charset="-122"/>
              </a:rPr>
              <a:t>900-1000 °C to achieve strength</a:t>
            </a:r>
            <a:endParaRPr lang="en-US" altLang="zh-CN" sz="2400" b="1">
              <a:ea typeface="SimSun" panose="02010600030101010101" pitchFamily="2" charset="-122"/>
            </a:endParaRPr>
          </a:p>
          <a:p>
            <a:pPr eaLnBrk="1" hangingPunct="1">
              <a:lnSpc>
                <a:spcPct val="90000"/>
              </a:lnSpc>
            </a:pPr>
            <a:endParaRPr lang="en-US" altLang="zh-CN" sz="2400">
              <a:ea typeface="SimSun" panose="02010600030101010101" pitchFamily="2" charset="-122"/>
            </a:endParaRPr>
          </a:p>
          <a:p>
            <a:pPr eaLnBrk="1" hangingPunct="1"/>
            <a:r>
              <a:rPr lang="en-US" altLang="zh-CN" sz="2400">
                <a:ea typeface="SimSun" panose="02010600030101010101" pitchFamily="2" charset="-122"/>
              </a:rPr>
              <a:t>In modern brickworks, this is usually done in a continuously fired tunnel kiln </a:t>
            </a:r>
            <a:r>
              <a:rPr lang="en-US" altLang="zh-CN" sz="2400" b="1" i="1">
                <a:ea typeface="SimSun" panose="02010600030101010101" pitchFamily="2" charset="-122"/>
              </a:rPr>
              <a:t>(Rail Kilns),</a:t>
            </a:r>
            <a:r>
              <a:rPr lang="en-US" altLang="zh-CN" sz="2400">
                <a:ea typeface="SimSun" panose="02010600030101010101" pitchFamily="2" charset="-122"/>
              </a:rPr>
              <a:t> in which the bricks move slowly through the kiln on conveyors, rails, or kiln cars to achieve consistent physical characteristics for all bricks</a:t>
            </a:r>
          </a:p>
        </p:txBody>
      </p:sp>
      <p:sp>
        <p:nvSpPr>
          <p:cNvPr id="6147" name="Text Box 5">
            <a:extLst>
              <a:ext uri="{FF2B5EF4-FFF2-40B4-BE49-F238E27FC236}">
                <a16:creationId xmlns:a16="http://schemas.microsoft.com/office/drawing/2014/main" id="{6CAC6A25-2F63-41DC-8C3E-942EE77372BF}"/>
              </a:ext>
            </a:extLst>
          </p:cNvPr>
          <p:cNvSpPr txBox="1">
            <a:spLocks noChangeArrowheads="1"/>
          </p:cNvSpPr>
          <p:nvPr/>
        </p:nvSpPr>
        <p:spPr bwMode="auto">
          <a:xfrm>
            <a:off x="7650163" y="6316663"/>
            <a:ext cx="14176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63492">
                                            <p:txEl>
                                              <p:pRg st="2" end="2"/>
                                            </p:txEl>
                                          </p:spTgt>
                                        </p:tgtEl>
                                        <p:attrNameLst>
                                          <p:attrName>style.visibility</p:attrName>
                                        </p:attrNameLst>
                                      </p:cBhvr>
                                      <p:to>
                                        <p:strVal val="visible"/>
                                      </p:to>
                                    </p:set>
                                    <p:anim calcmode="lin" valueType="num">
                                      <p:cBhvr additive="base">
                                        <p:cTn id="7" dur="500" fill="hold"/>
                                        <p:tgtEl>
                                          <p:spTgt spid="63492">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349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63492">
                                            <p:txEl>
                                              <p:pRg st="4" end="4"/>
                                            </p:txEl>
                                          </p:spTgt>
                                        </p:tgtEl>
                                        <p:attrNameLst>
                                          <p:attrName>style.visibility</p:attrName>
                                        </p:attrNameLst>
                                      </p:cBhvr>
                                      <p:to>
                                        <p:strVal val="visible"/>
                                      </p:to>
                                    </p:set>
                                    <p:anim calcmode="lin" valueType="num">
                                      <p:cBhvr additive="base">
                                        <p:cTn id="13" dur="500" fill="hold"/>
                                        <p:tgtEl>
                                          <p:spTgt spid="63492">
                                            <p:txEl>
                                              <p:pRg st="4" end="4"/>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3492">
                                            <p:txEl>
                                              <p:pRg st="4" end="4"/>
                                            </p:txEl>
                                          </p:spTgt>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63492">
                                            <p:txEl>
                                              <p:pRg st="5" end="5"/>
                                            </p:txEl>
                                          </p:spTgt>
                                        </p:tgtEl>
                                        <p:attrNameLst>
                                          <p:attrName>style.visibility</p:attrName>
                                        </p:attrNameLst>
                                      </p:cBhvr>
                                      <p:to>
                                        <p:strVal val="visible"/>
                                      </p:to>
                                    </p:set>
                                    <p:anim calcmode="lin" valueType="num">
                                      <p:cBhvr additive="base">
                                        <p:cTn id="17" dur="500" fill="hold"/>
                                        <p:tgtEl>
                                          <p:spTgt spid="63492">
                                            <p:txEl>
                                              <p:pRg st="5" end="5"/>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6349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nodeType="clickEffect">
                                  <p:stCondLst>
                                    <p:cond delay="0"/>
                                  </p:stCondLst>
                                  <p:childTnLst>
                                    <p:set>
                                      <p:cBhvr>
                                        <p:cTn id="22" dur="1" fill="hold">
                                          <p:stCondLst>
                                            <p:cond delay="0"/>
                                          </p:stCondLst>
                                        </p:cTn>
                                        <p:tgtEl>
                                          <p:spTgt spid="63492">
                                            <p:txEl>
                                              <p:pRg st="7" end="7"/>
                                            </p:txEl>
                                          </p:spTgt>
                                        </p:tgtEl>
                                        <p:attrNameLst>
                                          <p:attrName>style.visibility</p:attrName>
                                        </p:attrNameLst>
                                      </p:cBhvr>
                                      <p:to>
                                        <p:strVal val="visible"/>
                                      </p:to>
                                    </p:set>
                                    <p:anim calcmode="lin" valueType="num">
                                      <p:cBhvr additive="base">
                                        <p:cTn id="23" dur="500" fill="hold"/>
                                        <p:tgtEl>
                                          <p:spTgt spid="63492">
                                            <p:txEl>
                                              <p:pRg st="7" end="7"/>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63492">
                                            <p:txEl>
                                              <p:pRg st="7" end="7"/>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63492">
                                            <p:txEl>
                                              <p:pRg st="8" end="8"/>
                                            </p:txEl>
                                          </p:spTgt>
                                        </p:tgtEl>
                                        <p:attrNameLst>
                                          <p:attrName>style.visibility</p:attrName>
                                        </p:attrNameLst>
                                      </p:cBhvr>
                                      <p:to>
                                        <p:strVal val="visible"/>
                                      </p:to>
                                    </p:set>
                                    <p:anim calcmode="lin" valueType="num">
                                      <p:cBhvr additive="base">
                                        <p:cTn id="27" dur="500" fill="hold"/>
                                        <p:tgtEl>
                                          <p:spTgt spid="63492">
                                            <p:txEl>
                                              <p:pRg st="8" end="8"/>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63492">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2" fill="hold" nodeType="clickEffect">
                                  <p:stCondLst>
                                    <p:cond delay="0"/>
                                  </p:stCondLst>
                                  <p:childTnLst>
                                    <p:set>
                                      <p:cBhvr>
                                        <p:cTn id="32" dur="1" fill="hold">
                                          <p:stCondLst>
                                            <p:cond delay="0"/>
                                          </p:stCondLst>
                                        </p:cTn>
                                        <p:tgtEl>
                                          <p:spTgt spid="63492">
                                            <p:txEl>
                                              <p:pRg st="10" end="10"/>
                                            </p:txEl>
                                          </p:spTgt>
                                        </p:tgtEl>
                                        <p:attrNameLst>
                                          <p:attrName>style.visibility</p:attrName>
                                        </p:attrNameLst>
                                      </p:cBhvr>
                                      <p:to>
                                        <p:strVal val="visible"/>
                                      </p:to>
                                    </p:set>
                                    <p:anim calcmode="lin" valueType="num">
                                      <p:cBhvr additive="base">
                                        <p:cTn id="33" dur="500" fill="hold"/>
                                        <p:tgtEl>
                                          <p:spTgt spid="63492">
                                            <p:txEl>
                                              <p:pRg st="10" end="10"/>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63492">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8" fill="hold" nodeType="clickEffect">
                                  <p:stCondLst>
                                    <p:cond delay="0"/>
                                  </p:stCondLst>
                                  <p:childTnLst>
                                    <p:set>
                                      <p:cBhvr>
                                        <p:cTn id="38" dur="1" fill="hold">
                                          <p:stCondLst>
                                            <p:cond delay="0"/>
                                          </p:stCondLst>
                                        </p:cTn>
                                        <p:tgtEl>
                                          <p:spTgt spid="63492">
                                            <p:txEl>
                                              <p:pRg st="12" end="12"/>
                                            </p:txEl>
                                          </p:spTgt>
                                        </p:tgtEl>
                                        <p:attrNameLst>
                                          <p:attrName>style.visibility</p:attrName>
                                        </p:attrNameLst>
                                      </p:cBhvr>
                                      <p:to>
                                        <p:strVal val="visible"/>
                                      </p:to>
                                    </p:set>
                                    <p:anim calcmode="lin" valueType="num">
                                      <p:cBhvr additive="base">
                                        <p:cTn id="39" dur="500" fill="hold"/>
                                        <p:tgtEl>
                                          <p:spTgt spid="63492">
                                            <p:txEl>
                                              <p:pRg st="12" end="12"/>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63492">
                                            <p:txEl>
                                              <p:pRg st="12" end="12"/>
                                            </p:txEl>
                                          </p:spTgt>
                                        </p:tgtEl>
                                        <p:attrNameLst>
                                          <p:attrName>ppt_y</p:attrName>
                                        </p:attrNameLst>
                                      </p:cBhvr>
                                      <p:tavLst>
                                        <p:tav tm="0">
                                          <p:val>
                                            <p:strVal val="#ppt_y"/>
                                          </p:val>
                                        </p:tav>
                                        <p:tav tm="100000">
                                          <p:val>
                                            <p:strVal val="#ppt_y"/>
                                          </p:val>
                                        </p:tav>
                                      </p:tavLst>
                                    </p:anim>
                                  </p:childTnLst>
                                </p:cTn>
                              </p:par>
                              <p:par>
                                <p:cTn id="41" presetID="2" presetClass="entr" presetSubtype="8" fill="hold" nodeType="withEffect">
                                  <p:stCondLst>
                                    <p:cond delay="0"/>
                                  </p:stCondLst>
                                  <p:childTnLst>
                                    <p:set>
                                      <p:cBhvr>
                                        <p:cTn id="42" dur="1" fill="hold">
                                          <p:stCondLst>
                                            <p:cond delay="0"/>
                                          </p:stCondLst>
                                        </p:cTn>
                                        <p:tgtEl>
                                          <p:spTgt spid="63492">
                                            <p:txEl>
                                              <p:pRg st="13" end="13"/>
                                            </p:txEl>
                                          </p:spTgt>
                                        </p:tgtEl>
                                        <p:attrNameLst>
                                          <p:attrName>style.visibility</p:attrName>
                                        </p:attrNameLst>
                                      </p:cBhvr>
                                      <p:to>
                                        <p:strVal val="visible"/>
                                      </p:to>
                                    </p:set>
                                    <p:anim calcmode="lin" valueType="num">
                                      <p:cBhvr additive="base">
                                        <p:cTn id="43" dur="500" fill="hold"/>
                                        <p:tgtEl>
                                          <p:spTgt spid="63492">
                                            <p:txEl>
                                              <p:pRg st="13" end="13"/>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63492">
                                            <p:txEl>
                                              <p:pRg st="13" end="13"/>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3" presetClass="entr" presetSubtype="10" fill="hold" nodeType="clickEffect">
                                  <p:stCondLst>
                                    <p:cond delay="0"/>
                                  </p:stCondLst>
                                  <p:childTnLst>
                                    <p:set>
                                      <p:cBhvr>
                                        <p:cTn id="48" dur="1" fill="hold">
                                          <p:stCondLst>
                                            <p:cond delay="0"/>
                                          </p:stCondLst>
                                        </p:cTn>
                                        <p:tgtEl>
                                          <p:spTgt spid="63492">
                                            <p:txEl>
                                              <p:pRg st="15" end="15"/>
                                            </p:txEl>
                                          </p:spTgt>
                                        </p:tgtEl>
                                        <p:attrNameLst>
                                          <p:attrName>style.visibility</p:attrName>
                                        </p:attrNameLst>
                                      </p:cBhvr>
                                      <p:to>
                                        <p:strVal val="visible"/>
                                      </p:to>
                                    </p:set>
                                    <p:animEffect transition="in" filter="blinds(horizontal)">
                                      <p:cBhvr>
                                        <p:cTn id="49" dur="500"/>
                                        <p:tgtEl>
                                          <p:spTgt spid="63492">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a:extLst>
              <a:ext uri="{FF2B5EF4-FFF2-40B4-BE49-F238E27FC236}">
                <a16:creationId xmlns:a16="http://schemas.microsoft.com/office/drawing/2014/main" id="{BACC5139-2608-4960-ABEF-77479811146A}"/>
              </a:ext>
            </a:extLst>
          </p:cNvPr>
          <p:cNvSpPr>
            <a:spLocks noGrp="1" noChangeArrowheads="1"/>
          </p:cNvSpPr>
          <p:nvPr>
            <p:ph type="body" idx="1"/>
          </p:nvPr>
        </p:nvSpPr>
        <p:spPr>
          <a:xfrm>
            <a:off x="533400" y="198438"/>
            <a:ext cx="8077200" cy="4525962"/>
          </a:xfrm>
        </p:spPr>
        <p:txBody>
          <a:bodyPr/>
          <a:lstStyle/>
          <a:p>
            <a:pPr marL="0" indent="0" eaLnBrk="1" hangingPunct="1">
              <a:lnSpc>
                <a:spcPct val="60000"/>
              </a:lnSpc>
              <a:buFontTx/>
              <a:buNone/>
            </a:pPr>
            <a:r>
              <a:rPr lang="en-US" altLang="en-US" sz="2400">
                <a:latin typeface="Times New Roman" panose="02020603050405020304" pitchFamily="18" charset="0"/>
              </a:rPr>
              <a:t> </a:t>
            </a:r>
            <a:r>
              <a:rPr lang="en-US" altLang="en-US" sz="2400" b="1" i="1">
                <a:latin typeface="Times New Roman" panose="02020603050405020304" pitchFamily="18" charset="0"/>
              </a:rPr>
              <a:t>Laboratory Test (contd.)</a:t>
            </a:r>
            <a:r>
              <a:rPr lang="en-US" altLang="en-US" sz="2400" b="1">
                <a:latin typeface="Times New Roman" panose="02020603050405020304" pitchFamily="18" charset="0"/>
              </a:rPr>
              <a:t> </a:t>
            </a:r>
          </a:p>
          <a:p>
            <a:pPr marL="0" indent="0" eaLnBrk="1" hangingPunct="1">
              <a:lnSpc>
                <a:spcPct val="60000"/>
              </a:lnSpc>
              <a:buFontTx/>
              <a:buNone/>
            </a:pPr>
            <a:endParaRPr lang="en-US" altLang="en-US" sz="2400" b="1">
              <a:latin typeface="Times New Roman" panose="02020603050405020304" pitchFamily="18" charset="0"/>
            </a:endParaRPr>
          </a:p>
          <a:p>
            <a:pPr marL="0" indent="0" eaLnBrk="1" hangingPunct="1">
              <a:lnSpc>
                <a:spcPct val="60000"/>
              </a:lnSpc>
              <a:buFontTx/>
              <a:buNone/>
            </a:pPr>
            <a:r>
              <a:rPr lang="en-US" altLang="en-US" sz="2400">
                <a:latin typeface="Times New Roman" panose="02020603050405020304" pitchFamily="18" charset="0"/>
              </a:rPr>
              <a:t>The dry   specimens shall be completely immersed without preliminary partial immersion, in clean water at 15.5</a:t>
            </a:r>
            <a:r>
              <a:rPr lang="en-US" altLang="en-US" sz="2400" baseline="30000">
                <a:latin typeface="Times New Roman" panose="02020603050405020304" pitchFamily="18" charset="0"/>
              </a:rPr>
              <a:t>o</a:t>
            </a:r>
            <a:r>
              <a:rPr lang="en-US" altLang="en-US" sz="2400">
                <a:latin typeface="Times New Roman" panose="02020603050405020304" pitchFamily="18" charset="0"/>
              </a:rPr>
              <a:t>C to 30</a:t>
            </a:r>
            <a:r>
              <a:rPr lang="en-US" altLang="en-US" sz="2400" baseline="30000">
                <a:latin typeface="Times New Roman" panose="02020603050405020304" pitchFamily="18" charset="0"/>
              </a:rPr>
              <a:t>o</a:t>
            </a:r>
            <a:r>
              <a:rPr lang="en-US" altLang="en-US" sz="2400">
                <a:latin typeface="Times New Roman" panose="02020603050405020304" pitchFamily="18" charset="0"/>
              </a:rPr>
              <a:t>C for 24 hours. </a:t>
            </a:r>
          </a:p>
          <a:p>
            <a:pPr marL="0" indent="0" eaLnBrk="1" hangingPunct="1">
              <a:lnSpc>
                <a:spcPct val="60000"/>
              </a:lnSpc>
              <a:buFontTx/>
              <a:buNone/>
            </a:pPr>
            <a:r>
              <a:rPr lang="en-US" altLang="en-US" sz="2400">
                <a:latin typeface="Times New Roman" panose="02020603050405020304" pitchFamily="18" charset="0"/>
              </a:rPr>
              <a:t>  </a:t>
            </a:r>
          </a:p>
          <a:p>
            <a:pPr marL="0" indent="0" eaLnBrk="1" hangingPunct="1">
              <a:lnSpc>
                <a:spcPct val="60000"/>
              </a:lnSpc>
              <a:buFontTx/>
              <a:buNone/>
            </a:pPr>
            <a:r>
              <a:rPr lang="en-US" altLang="en-US" sz="2400">
                <a:latin typeface="Times New Roman" panose="02020603050405020304" pitchFamily="18" charset="0"/>
              </a:rPr>
              <a:t>Each specimen shall then be removed the surface water wiped off   with a damp cloth and the specimen weighed  </a:t>
            </a:r>
          </a:p>
          <a:p>
            <a:pPr marL="0" indent="0" eaLnBrk="1" hangingPunct="1">
              <a:lnSpc>
                <a:spcPct val="60000"/>
              </a:lnSpc>
              <a:buFontTx/>
              <a:buNone/>
            </a:pPr>
            <a:endParaRPr lang="en-US" altLang="en-US" sz="2400">
              <a:latin typeface="Times New Roman" panose="02020603050405020304" pitchFamily="18" charset="0"/>
            </a:endParaRPr>
          </a:p>
          <a:p>
            <a:pPr marL="0" indent="0" eaLnBrk="1" hangingPunct="1">
              <a:lnSpc>
                <a:spcPct val="60000"/>
              </a:lnSpc>
              <a:buFontTx/>
              <a:buNone/>
            </a:pPr>
            <a:r>
              <a:rPr lang="en-US" altLang="en-US" sz="2400">
                <a:latin typeface="Times New Roman" panose="02020603050405020304" pitchFamily="18" charset="0"/>
              </a:rPr>
              <a:t>Weighing any one specimen shall be completed within three minutes after removing the specimen from the water</a:t>
            </a:r>
          </a:p>
          <a:p>
            <a:pPr marL="0" indent="0" eaLnBrk="1" hangingPunct="1">
              <a:lnSpc>
                <a:spcPct val="60000"/>
              </a:lnSpc>
              <a:buFontTx/>
              <a:buNone/>
            </a:pPr>
            <a:r>
              <a:rPr lang="en-US" altLang="en-US" sz="2400">
                <a:latin typeface="Times New Roman" panose="02020603050405020304" pitchFamily="18" charset="0"/>
              </a:rPr>
              <a:t>        </a:t>
            </a:r>
          </a:p>
          <a:p>
            <a:pPr marL="0" indent="0" eaLnBrk="1" hangingPunct="1">
              <a:lnSpc>
                <a:spcPct val="60000"/>
              </a:lnSpc>
              <a:buFontTx/>
              <a:buNone/>
            </a:pPr>
            <a:r>
              <a:rPr lang="en-US" altLang="en-US" sz="2400">
                <a:latin typeface="Times New Roman" panose="02020603050405020304" pitchFamily="18" charset="0"/>
              </a:rPr>
              <a:t>The percentage of water absorption by weight shall be calculated as</a:t>
            </a:r>
          </a:p>
          <a:p>
            <a:pPr marL="0" indent="0" eaLnBrk="1" hangingPunct="1">
              <a:lnSpc>
                <a:spcPct val="60000"/>
              </a:lnSpc>
              <a:buFontTx/>
              <a:buNone/>
            </a:pPr>
            <a:r>
              <a:rPr lang="en-US" altLang="en-US" sz="2400">
                <a:latin typeface="Times New Roman" panose="02020603050405020304" pitchFamily="18" charset="0"/>
              </a:rPr>
              <a:t>        </a:t>
            </a:r>
          </a:p>
          <a:p>
            <a:pPr marL="0" indent="0" eaLnBrk="1" hangingPunct="1">
              <a:lnSpc>
                <a:spcPct val="60000"/>
              </a:lnSpc>
              <a:buFontTx/>
              <a:buNone/>
            </a:pPr>
            <a:r>
              <a:rPr lang="en-US" altLang="en-US" sz="2400">
                <a:latin typeface="Times New Roman" panose="02020603050405020304" pitchFamily="18" charset="0"/>
              </a:rPr>
              <a:t>  Water absorption, percentage by weight = (W2 - W1)/W1*100 </a:t>
            </a:r>
          </a:p>
          <a:p>
            <a:pPr marL="0" indent="0" eaLnBrk="1" hangingPunct="1">
              <a:lnSpc>
                <a:spcPct val="60000"/>
              </a:lnSpc>
              <a:buFontTx/>
              <a:buNone/>
            </a:pPr>
            <a:r>
              <a:rPr lang="en-US" altLang="en-US" sz="2400">
                <a:latin typeface="Times New Roman" panose="02020603050405020304" pitchFamily="18" charset="0"/>
              </a:rPr>
              <a:t>                                                                                                            </a:t>
            </a:r>
          </a:p>
          <a:p>
            <a:pPr marL="0" indent="0" eaLnBrk="1" hangingPunct="1">
              <a:lnSpc>
                <a:spcPct val="60000"/>
              </a:lnSpc>
              <a:buFontTx/>
              <a:buNone/>
            </a:pPr>
            <a:r>
              <a:rPr lang="en-US" altLang="en-US" sz="2400">
                <a:latin typeface="Times New Roman" panose="02020603050405020304" pitchFamily="18" charset="0"/>
              </a:rPr>
              <a:t>        where     W1 = weight of dry specimen, and  W2 = weight after soaking in water</a:t>
            </a:r>
          </a:p>
          <a:p>
            <a:pPr marL="0" indent="0" eaLnBrk="1" hangingPunct="1">
              <a:lnSpc>
                <a:spcPct val="60000"/>
              </a:lnSpc>
              <a:buFontTx/>
              <a:buNone/>
            </a:pPr>
            <a:endParaRPr lang="en-US" altLang="en-US" sz="2400">
              <a:latin typeface="Times New Roman" panose="02020603050405020304" pitchFamily="18" charset="0"/>
            </a:endParaRPr>
          </a:p>
          <a:p>
            <a:pPr marL="0" indent="0" eaLnBrk="1" hangingPunct="1">
              <a:lnSpc>
                <a:spcPct val="60000"/>
              </a:lnSpc>
              <a:buFontTx/>
              <a:buNone/>
            </a:pPr>
            <a:r>
              <a:rPr lang="en-US" altLang="en-US" sz="2400">
                <a:latin typeface="Times New Roman" panose="02020603050405020304" pitchFamily="18" charset="0"/>
              </a:rPr>
              <a:t>The average value of the five specimens shall be taken as the water absorption of the lot.      </a:t>
            </a:r>
          </a:p>
        </p:txBody>
      </p:sp>
      <p:sp>
        <p:nvSpPr>
          <p:cNvPr id="31747" name="Text Box 5">
            <a:extLst>
              <a:ext uri="{FF2B5EF4-FFF2-40B4-BE49-F238E27FC236}">
                <a16:creationId xmlns:a16="http://schemas.microsoft.com/office/drawing/2014/main" id="{7C564A1A-0315-4CC2-A4D0-6D7986309FE7}"/>
              </a:ext>
            </a:extLst>
          </p:cNvPr>
          <p:cNvSpPr txBox="1">
            <a:spLocks noChangeArrowheads="1"/>
          </p:cNvSpPr>
          <p:nvPr/>
        </p:nvSpPr>
        <p:spPr bwMode="auto">
          <a:xfrm>
            <a:off x="7543800" y="62484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3011">
                                            <p:txEl>
                                              <p:pRg st="2" end="2"/>
                                            </p:txEl>
                                          </p:spTgt>
                                        </p:tgtEl>
                                        <p:attrNameLst>
                                          <p:attrName>style.visibility</p:attrName>
                                        </p:attrNameLst>
                                      </p:cBhvr>
                                      <p:to>
                                        <p:strVal val="visible"/>
                                      </p:to>
                                    </p:set>
                                    <p:animEffect transition="in" filter="blinds(horizontal)">
                                      <p:cBhvr>
                                        <p:cTn id="7" dur="500"/>
                                        <p:tgtEl>
                                          <p:spTgt spid="43011">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3011">
                                            <p:txEl>
                                              <p:pRg st="4" end="4"/>
                                            </p:txEl>
                                          </p:spTgt>
                                        </p:tgtEl>
                                        <p:attrNameLst>
                                          <p:attrName>style.visibility</p:attrName>
                                        </p:attrNameLst>
                                      </p:cBhvr>
                                      <p:to>
                                        <p:strVal val="visible"/>
                                      </p:to>
                                    </p:set>
                                    <p:animEffect transition="in" filter="box(in)">
                                      <p:cBhvr>
                                        <p:cTn id="12" dur="500"/>
                                        <p:tgtEl>
                                          <p:spTgt spid="43011">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43011">
                                            <p:txEl>
                                              <p:pRg st="6" end="6"/>
                                            </p:txEl>
                                          </p:spTgt>
                                        </p:tgtEl>
                                        <p:attrNameLst>
                                          <p:attrName>style.visibility</p:attrName>
                                        </p:attrNameLst>
                                      </p:cBhvr>
                                      <p:to>
                                        <p:strVal val="visible"/>
                                      </p:to>
                                    </p:set>
                                    <p:animEffect transition="in" filter="checkerboard(across)">
                                      <p:cBhvr>
                                        <p:cTn id="17" dur="500"/>
                                        <p:tgtEl>
                                          <p:spTgt spid="43011">
                                            <p:txEl>
                                              <p:pRg st="6" end="6"/>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8" fill="hold" nodeType="clickEffect">
                                  <p:stCondLst>
                                    <p:cond delay="0"/>
                                  </p:stCondLst>
                                  <p:childTnLst>
                                    <p:set>
                                      <p:cBhvr>
                                        <p:cTn id="21" dur="1" fill="hold">
                                          <p:stCondLst>
                                            <p:cond delay="0"/>
                                          </p:stCondLst>
                                        </p:cTn>
                                        <p:tgtEl>
                                          <p:spTgt spid="43011">
                                            <p:txEl>
                                              <p:pRg st="8" end="8"/>
                                            </p:txEl>
                                          </p:spTgt>
                                        </p:tgtEl>
                                        <p:attrNameLst>
                                          <p:attrName>style.visibility</p:attrName>
                                        </p:attrNameLst>
                                      </p:cBhvr>
                                      <p:to>
                                        <p:strVal val="visible"/>
                                      </p:to>
                                    </p:set>
                                    <p:anim calcmode="lin" valueType="num">
                                      <p:cBhvr additive="base">
                                        <p:cTn id="22" dur="500" fill="hold"/>
                                        <p:tgtEl>
                                          <p:spTgt spid="43011">
                                            <p:txEl>
                                              <p:pRg st="8" end="8"/>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43011">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8" presetClass="entr" presetSubtype="16" fill="hold" nodeType="clickEffect">
                                  <p:stCondLst>
                                    <p:cond delay="0"/>
                                  </p:stCondLst>
                                  <p:childTnLst>
                                    <p:set>
                                      <p:cBhvr>
                                        <p:cTn id="27" dur="1" fill="hold">
                                          <p:stCondLst>
                                            <p:cond delay="0"/>
                                          </p:stCondLst>
                                        </p:cTn>
                                        <p:tgtEl>
                                          <p:spTgt spid="43011">
                                            <p:txEl>
                                              <p:pRg st="10" end="10"/>
                                            </p:txEl>
                                          </p:spTgt>
                                        </p:tgtEl>
                                        <p:attrNameLst>
                                          <p:attrName>style.visibility</p:attrName>
                                        </p:attrNameLst>
                                      </p:cBhvr>
                                      <p:to>
                                        <p:strVal val="visible"/>
                                      </p:to>
                                    </p:set>
                                    <p:animEffect transition="in" filter="diamond(in)">
                                      <p:cBhvr>
                                        <p:cTn id="28" dur="2000"/>
                                        <p:tgtEl>
                                          <p:spTgt spid="43011">
                                            <p:txEl>
                                              <p:pRg st="10" end="10"/>
                                            </p:txEl>
                                          </p:spTgt>
                                        </p:tgtEl>
                                      </p:cBhvr>
                                    </p:animEffect>
                                  </p:childTnLst>
                                </p:cTn>
                              </p:par>
                              <p:par>
                                <p:cTn id="29" presetID="8" presetClass="entr" presetSubtype="16" fill="hold" nodeType="withEffect">
                                  <p:stCondLst>
                                    <p:cond delay="0"/>
                                  </p:stCondLst>
                                  <p:childTnLst>
                                    <p:set>
                                      <p:cBhvr>
                                        <p:cTn id="30" dur="1" fill="hold">
                                          <p:stCondLst>
                                            <p:cond delay="0"/>
                                          </p:stCondLst>
                                        </p:cTn>
                                        <p:tgtEl>
                                          <p:spTgt spid="43011">
                                            <p:txEl>
                                              <p:pRg st="11" end="11"/>
                                            </p:txEl>
                                          </p:spTgt>
                                        </p:tgtEl>
                                        <p:attrNameLst>
                                          <p:attrName>style.visibility</p:attrName>
                                        </p:attrNameLst>
                                      </p:cBhvr>
                                      <p:to>
                                        <p:strVal val="visible"/>
                                      </p:to>
                                    </p:set>
                                    <p:animEffect transition="in" filter="diamond(in)">
                                      <p:cBhvr>
                                        <p:cTn id="31" dur="2000"/>
                                        <p:tgtEl>
                                          <p:spTgt spid="43011">
                                            <p:txEl>
                                              <p:pRg st="11" end="11"/>
                                            </p:txEl>
                                          </p:spTgt>
                                        </p:tgtEl>
                                      </p:cBhvr>
                                    </p:animEffect>
                                  </p:childTnLst>
                                </p:cTn>
                              </p:par>
                              <p:par>
                                <p:cTn id="32" presetID="8" presetClass="entr" presetSubtype="16" fill="hold" nodeType="withEffect">
                                  <p:stCondLst>
                                    <p:cond delay="0"/>
                                  </p:stCondLst>
                                  <p:childTnLst>
                                    <p:set>
                                      <p:cBhvr>
                                        <p:cTn id="33" dur="1" fill="hold">
                                          <p:stCondLst>
                                            <p:cond delay="0"/>
                                          </p:stCondLst>
                                        </p:cTn>
                                        <p:tgtEl>
                                          <p:spTgt spid="43011">
                                            <p:txEl>
                                              <p:pRg st="12" end="12"/>
                                            </p:txEl>
                                          </p:spTgt>
                                        </p:tgtEl>
                                        <p:attrNameLst>
                                          <p:attrName>style.visibility</p:attrName>
                                        </p:attrNameLst>
                                      </p:cBhvr>
                                      <p:to>
                                        <p:strVal val="visible"/>
                                      </p:to>
                                    </p:set>
                                    <p:animEffect transition="in" filter="diamond(in)">
                                      <p:cBhvr>
                                        <p:cTn id="34" dur="2000"/>
                                        <p:tgtEl>
                                          <p:spTgt spid="43011">
                                            <p:txEl>
                                              <p:pRg st="12" end="1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43011">
                                            <p:txEl>
                                              <p:pRg st="14" end="14"/>
                                            </p:txEl>
                                          </p:spTgt>
                                        </p:tgtEl>
                                        <p:attrNameLst>
                                          <p:attrName>style.visibility</p:attrName>
                                        </p:attrNameLst>
                                      </p:cBhvr>
                                      <p:to>
                                        <p:strVal val="visible"/>
                                      </p:to>
                                    </p:set>
                                    <p:anim calcmode="lin" valueType="num">
                                      <p:cBhvr additive="base">
                                        <p:cTn id="39" dur="500" fill="hold"/>
                                        <p:tgtEl>
                                          <p:spTgt spid="43011">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3011">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9" name="Rectangle 5">
            <a:extLst>
              <a:ext uri="{FF2B5EF4-FFF2-40B4-BE49-F238E27FC236}">
                <a16:creationId xmlns:a16="http://schemas.microsoft.com/office/drawing/2014/main" id="{7A4C9A2F-02FA-4A52-91A1-F5CC1CABAAE0}"/>
              </a:ext>
            </a:extLst>
          </p:cNvPr>
          <p:cNvSpPr>
            <a:spLocks noGrp="1" noChangeArrowheads="1"/>
          </p:cNvSpPr>
          <p:nvPr>
            <p:ph type="body" idx="1"/>
          </p:nvPr>
        </p:nvSpPr>
        <p:spPr>
          <a:xfrm>
            <a:off x="685800" y="228600"/>
            <a:ext cx="8229600" cy="6096000"/>
          </a:xfrm>
          <a:noFill/>
        </p:spPr>
        <p:txBody>
          <a:bodyPr/>
          <a:lstStyle/>
          <a:p>
            <a:pPr marL="0" indent="0" eaLnBrk="1" hangingPunct="1">
              <a:lnSpc>
                <a:spcPct val="70000"/>
              </a:lnSpc>
              <a:spcBef>
                <a:spcPct val="0"/>
              </a:spcBef>
              <a:buFontTx/>
              <a:buAutoNum type="alphaLcParenBoth" startAt="2"/>
            </a:pPr>
            <a:r>
              <a:rPr lang="en-US" altLang="en-US" sz="2400" b="1" i="1">
                <a:solidFill>
                  <a:schemeClr val="tx2"/>
                </a:solidFill>
                <a:latin typeface="Times New Roman" panose="02020603050405020304" pitchFamily="18" charset="0"/>
              </a:rPr>
              <a:t>Field Test</a:t>
            </a:r>
          </a:p>
          <a:p>
            <a:pPr marL="0" indent="0" eaLnBrk="1" hangingPunct="1">
              <a:lnSpc>
                <a:spcPct val="70000"/>
              </a:lnSpc>
              <a:spcBef>
                <a:spcPct val="0"/>
              </a:spcBef>
              <a:buFontTx/>
              <a:buAutoNum type="alphaLcParenBoth" startAt="2"/>
            </a:pPr>
            <a:endParaRPr lang="en-US" altLang="en-US" sz="2400" b="1" i="1">
              <a:solidFill>
                <a:schemeClr val="tx2"/>
              </a:solidFill>
              <a:latin typeface="Times New Roman" panose="02020603050405020304" pitchFamily="18" charset="0"/>
            </a:endParaRPr>
          </a:p>
          <a:p>
            <a:pPr marL="0" indent="0" eaLnBrk="1" hangingPunct="1">
              <a:lnSpc>
                <a:spcPct val="70000"/>
              </a:lnSpc>
              <a:buFontTx/>
              <a:buNone/>
            </a:pPr>
            <a:r>
              <a:rPr lang="en-US" altLang="en-US" sz="2400">
                <a:latin typeface="Times New Roman" panose="02020603050405020304" pitchFamily="18" charset="0"/>
              </a:rPr>
              <a:t>The test specimen shall consist of  five  whole  dry  bricks  and  shall be selected at  random  from  the  sample  obtained . </a:t>
            </a:r>
          </a:p>
          <a:p>
            <a:pPr marL="0" indent="0" eaLnBrk="1" hangingPunct="1">
              <a:lnSpc>
                <a:spcPct val="70000"/>
              </a:lnSpc>
              <a:buFontTx/>
              <a:buNone/>
            </a:pPr>
            <a:r>
              <a:rPr lang="en-US" altLang="en-US" sz="2400">
                <a:latin typeface="Times New Roman" panose="02020603050405020304" pitchFamily="18" charset="0"/>
              </a:rPr>
              <a:t>                                            </a:t>
            </a:r>
          </a:p>
          <a:p>
            <a:pPr marL="0" indent="0" eaLnBrk="1" hangingPunct="1">
              <a:lnSpc>
                <a:spcPct val="70000"/>
              </a:lnSpc>
              <a:buFontTx/>
              <a:buNone/>
            </a:pPr>
            <a:r>
              <a:rPr lang="en-US" altLang="en-US" sz="2400">
                <a:latin typeface="Times New Roman" panose="02020603050405020304" pitchFamily="18" charset="0"/>
              </a:rPr>
              <a:t>The test specimen shall be weighed and shall then be completely immersed in clean water at room temperature and allowed to remain in this state for a period of 24 hours.  The specimen  shall then be taken out, wiped with a damp cloth and then weighed immediately.</a:t>
            </a:r>
          </a:p>
          <a:p>
            <a:pPr marL="0" indent="0" eaLnBrk="1" hangingPunct="1">
              <a:lnSpc>
                <a:spcPct val="70000"/>
              </a:lnSpc>
              <a:buFontTx/>
              <a:buNone/>
            </a:pPr>
            <a:r>
              <a:rPr lang="en-US" altLang="en-US" sz="2400">
                <a:latin typeface="Times New Roman" panose="02020603050405020304" pitchFamily="18" charset="0"/>
              </a:rPr>
              <a:t>        </a:t>
            </a:r>
          </a:p>
          <a:p>
            <a:pPr marL="0" indent="0" eaLnBrk="1" hangingPunct="1">
              <a:lnSpc>
                <a:spcPct val="70000"/>
              </a:lnSpc>
              <a:buFontTx/>
              <a:buNone/>
            </a:pPr>
            <a:r>
              <a:rPr lang="en-US" altLang="en-US" sz="2400">
                <a:latin typeface="Times New Roman" panose="02020603050405020304" pitchFamily="18" charset="0"/>
              </a:rPr>
              <a:t>The percentage of water absorption by weight shall be calculated as follows:</a:t>
            </a:r>
          </a:p>
          <a:p>
            <a:pPr marL="0" indent="0" eaLnBrk="1" hangingPunct="1">
              <a:lnSpc>
                <a:spcPct val="70000"/>
              </a:lnSpc>
              <a:buFontTx/>
              <a:buNone/>
            </a:pPr>
            <a:endParaRPr lang="en-US" altLang="en-US" sz="2400">
              <a:latin typeface="Times New Roman" panose="02020603050405020304" pitchFamily="18" charset="0"/>
            </a:endParaRPr>
          </a:p>
          <a:p>
            <a:pPr marL="0" indent="0" eaLnBrk="1" hangingPunct="1">
              <a:lnSpc>
                <a:spcPct val="70000"/>
              </a:lnSpc>
              <a:buFontTx/>
              <a:buNone/>
            </a:pPr>
            <a:r>
              <a:rPr lang="en-US" altLang="en-US" sz="2400">
                <a:latin typeface="Times New Roman" panose="02020603050405020304" pitchFamily="18" charset="0"/>
              </a:rPr>
              <a:t>Absorption, per cent by weight = 100 (b-a)/a</a:t>
            </a:r>
          </a:p>
          <a:p>
            <a:pPr marL="0" indent="0" eaLnBrk="1" hangingPunct="1">
              <a:lnSpc>
                <a:spcPct val="70000"/>
              </a:lnSpc>
              <a:buFontTx/>
              <a:buNone/>
            </a:pPr>
            <a:r>
              <a:rPr lang="en-US" altLang="en-US" sz="2400">
                <a:latin typeface="Times New Roman" panose="02020603050405020304" pitchFamily="18" charset="0"/>
              </a:rPr>
              <a:t>                                                 </a:t>
            </a:r>
          </a:p>
          <a:p>
            <a:pPr marL="0" indent="0" eaLnBrk="1" hangingPunct="1">
              <a:lnSpc>
                <a:spcPct val="70000"/>
              </a:lnSpc>
              <a:buFontTx/>
              <a:buNone/>
            </a:pPr>
            <a:r>
              <a:rPr lang="en-US" altLang="en-US" sz="2400">
                <a:latin typeface="Times New Roman" panose="02020603050405020304" pitchFamily="18" charset="0"/>
              </a:rPr>
              <a:t>         Where:  a = weight of the dry specimen, and</a:t>
            </a:r>
          </a:p>
          <a:p>
            <a:pPr marL="0" indent="0" eaLnBrk="1" hangingPunct="1">
              <a:lnSpc>
                <a:spcPct val="70000"/>
              </a:lnSpc>
              <a:buFontTx/>
              <a:buNone/>
            </a:pPr>
            <a:r>
              <a:rPr lang="en-US" altLang="en-US" sz="2400">
                <a:latin typeface="Times New Roman" panose="02020603050405020304" pitchFamily="18" charset="0"/>
              </a:rPr>
              <a:t>         	           b = weight of the specimen after 24 hours’           </a:t>
            </a:r>
          </a:p>
          <a:p>
            <a:pPr marL="0" indent="0" eaLnBrk="1" hangingPunct="1">
              <a:lnSpc>
                <a:spcPct val="70000"/>
              </a:lnSpc>
              <a:buFontTx/>
              <a:buNone/>
            </a:pPr>
            <a:r>
              <a:rPr lang="en-US" altLang="en-US" sz="2400">
                <a:latin typeface="Times New Roman" panose="02020603050405020304" pitchFamily="18" charset="0"/>
              </a:rPr>
              <a:t>                              immersion in cold water</a:t>
            </a:r>
          </a:p>
          <a:p>
            <a:pPr marL="0" indent="0" algn="just" eaLnBrk="1" hangingPunct="1">
              <a:lnSpc>
                <a:spcPct val="70000"/>
              </a:lnSpc>
              <a:buFontTx/>
              <a:buNone/>
            </a:pPr>
            <a:r>
              <a:rPr lang="en-US" altLang="en-US" sz="2400">
                <a:latin typeface="Times New Roman" panose="02020603050405020304" pitchFamily="18" charset="0"/>
              </a:rPr>
              <a:t> </a:t>
            </a:r>
          </a:p>
        </p:txBody>
      </p:sp>
      <p:sp>
        <p:nvSpPr>
          <p:cNvPr id="32771" name="Text Box 6">
            <a:extLst>
              <a:ext uri="{FF2B5EF4-FFF2-40B4-BE49-F238E27FC236}">
                <a16:creationId xmlns:a16="http://schemas.microsoft.com/office/drawing/2014/main" id="{0521F818-6A14-4D35-8C7F-3F4570A96C64}"/>
              </a:ext>
            </a:extLst>
          </p:cNvPr>
          <p:cNvSpPr txBox="1">
            <a:spLocks noChangeArrowheads="1"/>
          </p:cNvSpPr>
          <p:nvPr/>
        </p:nvSpPr>
        <p:spPr bwMode="auto">
          <a:xfrm>
            <a:off x="7543800" y="63246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7349">
                                            <p:txEl>
                                              <p:pRg st="2" end="2"/>
                                            </p:txEl>
                                          </p:spTgt>
                                        </p:tgtEl>
                                        <p:attrNameLst>
                                          <p:attrName>style.visibility</p:attrName>
                                        </p:attrNameLst>
                                      </p:cBhvr>
                                      <p:to>
                                        <p:strVal val="visible"/>
                                      </p:to>
                                    </p:set>
                                    <p:animEffect transition="in" filter="blinds(horizontal)">
                                      <p:cBhvr>
                                        <p:cTn id="7" dur="500"/>
                                        <p:tgtEl>
                                          <p:spTgt spid="57349">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57349">
                                            <p:txEl>
                                              <p:pRg st="4" end="4"/>
                                            </p:txEl>
                                          </p:spTgt>
                                        </p:tgtEl>
                                        <p:attrNameLst>
                                          <p:attrName>style.visibility</p:attrName>
                                        </p:attrNameLst>
                                      </p:cBhvr>
                                      <p:to>
                                        <p:strVal val="visible"/>
                                      </p:to>
                                    </p:set>
                                    <p:animEffect transition="in" filter="box(in)">
                                      <p:cBhvr>
                                        <p:cTn id="12" dur="500"/>
                                        <p:tgtEl>
                                          <p:spTgt spid="57349">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57349">
                                            <p:txEl>
                                              <p:pRg st="6" end="6"/>
                                            </p:txEl>
                                          </p:spTgt>
                                        </p:tgtEl>
                                        <p:attrNameLst>
                                          <p:attrName>style.visibility</p:attrName>
                                        </p:attrNameLst>
                                      </p:cBhvr>
                                      <p:to>
                                        <p:strVal val="visible"/>
                                      </p:to>
                                    </p:set>
                                    <p:animEffect transition="in" filter="checkerboard(across)">
                                      <p:cBhvr>
                                        <p:cTn id="17" dur="500"/>
                                        <p:tgtEl>
                                          <p:spTgt spid="57349">
                                            <p:txEl>
                                              <p:pRg st="6" end="6"/>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57349">
                                            <p:txEl>
                                              <p:pRg st="8" end="8"/>
                                            </p:txEl>
                                          </p:spTgt>
                                        </p:tgtEl>
                                        <p:attrNameLst>
                                          <p:attrName>style.visibility</p:attrName>
                                        </p:attrNameLst>
                                      </p:cBhvr>
                                      <p:to>
                                        <p:strVal val="visible"/>
                                      </p:to>
                                    </p:set>
                                    <p:animEffect transition="in" filter="checkerboard(across)">
                                      <p:cBhvr>
                                        <p:cTn id="20" dur="500"/>
                                        <p:tgtEl>
                                          <p:spTgt spid="57349">
                                            <p:txEl>
                                              <p:pRg st="8" end="8"/>
                                            </p:txEl>
                                          </p:spTgt>
                                        </p:tgtEl>
                                      </p:cBhvr>
                                    </p:animEffect>
                                  </p:childTnLst>
                                </p:cTn>
                              </p:par>
                              <p:par>
                                <p:cTn id="21" presetID="5" presetClass="entr" presetSubtype="10" fill="hold" nodeType="withEffect">
                                  <p:stCondLst>
                                    <p:cond delay="0"/>
                                  </p:stCondLst>
                                  <p:childTnLst>
                                    <p:set>
                                      <p:cBhvr>
                                        <p:cTn id="22" dur="1" fill="hold">
                                          <p:stCondLst>
                                            <p:cond delay="0"/>
                                          </p:stCondLst>
                                        </p:cTn>
                                        <p:tgtEl>
                                          <p:spTgt spid="57349">
                                            <p:txEl>
                                              <p:pRg st="9" end="9"/>
                                            </p:txEl>
                                          </p:spTgt>
                                        </p:tgtEl>
                                        <p:attrNameLst>
                                          <p:attrName>style.visibility</p:attrName>
                                        </p:attrNameLst>
                                      </p:cBhvr>
                                      <p:to>
                                        <p:strVal val="visible"/>
                                      </p:to>
                                    </p:set>
                                    <p:animEffect transition="in" filter="checkerboard(across)">
                                      <p:cBhvr>
                                        <p:cTn id="23" dur="500"/>
                                        <p:tgtEl>
                                          <p:spTgt spid="57349">
                                            <p:txEl>
                                              <p:pRg st="9" end="9"/>
                                            </p:txEl>
                                          </p:spTgt>
                                        </p:tgtEl>
                                      </p:cBhvr>
                                    </p:animEffect>
                                  </p:childTnLst>
                                </p:cTn>
                              </p:par>
                              <p:par>
                                <p:cTn id="24" presetID="5" presetClass="entr" presetSubtype="10" fill="hold" nodeType="withEffect">
                                  <p:stCondLst>
                                    <p:cond delay="0"/>
                                  </p:stCondLst>
                                  <p:childTnLst>
                                    <p:set>
                                      <p:cBhvr>
                                        <p:cTn id="25" dur="1" fill="hold">
                                          <p:stCondLst>
                                            <p:cond delay="0"/>
                                          </p:stCondLst>
                                        </p:cTn>
                                        <p:tgtEl>
                                          <p:spTgt spid="57349">
                                            <p:txEl>
                                              <p:pRg st="10" end="10"/>
                                            </p:txEl>
                                          </p:spTgt>
                                        </p:tgtEl>
                                        <p:attrNameLst>
                                          <p:attrName>style.visibility</p:attrName>
                                        </p:attrNameLst>
                                      </p:cBhvr>
                                      <p:to>
                                        <p:strVal val="visible"/>
                                      </p:to>
                                    </p:set>
                                    <p:animEffect transition="in" filter="checkerboard(across)">
                                      <p:cBhvr>
                                        <p:cTn id="26" dur="500"/>
                                        <p:tgtEl>
                                          <p:spTgt spid="57349">
                                            <p:txEl>
                                              <p:pRg st="10" end="10"/>
                                            </p:txEl>
                                          </p:spTgt>
                                        </p:tgtEl>
                                      </p:cBhvr>
                                    </p:animEffect>
                                  </p:childTnLst>
                                </p:cTn>
                              </p:par>
                              <p:par>
                                <p:cTn id="27" presetID="5" presetClass="entr" presetSubtype="10" fill="hold" nodeType="withEffect">
                                  <p:stCondLst>
                                    <p:cond delay="0"/>
                                  </p:stCondLst>
                                  <p:childTnLst>
                                    <p:set>
                                      <p:cBhvr>
                                        <p:cTn id="28" dur="1" fill="hold">
                                          <p:stCondLst>
                                            <p:cond delay="0"/>
                                          </p:stCondLst>
                                        </p:cTn>
                                        <p:tgtEl>
                                          <p:spTgt spid="57349">
                                            <p:txEl>
                                              <p:pRg st="11" end="11"/>
                                            </p:txEl>
                                          </p:spTgt>
                                        </p:tgtEl>
                                        <p:attrNameLst>
                                          <p:attrName>style.visibility</p:attrName>
                                        </p:attrNameLst>
                                      </p:cBhvr>
                                      <p:to>
                                        <p:strVal val="visible"/>
                                      </p:to>
                                    </p:set>
                                    <p:animEffect transition="in" filter="checkerboard(across)">
                                      <p:cBhvr>
                                        <p:cTn id="29" dur="500"/>
                                        <p:tgtEl>
                                          <p:spTgt spid="57349">
                                            <p:txEl>
                                              <p:pRg st="11" end="11"/>
                                            </p:txEl>
                                          </p:spTgt>
                                        </p:tgtEl>
                                      </p:cBhvr>
                                    </p:animEffect>
                                  </p:childTnLst>
                                </p:cTn>
                              </p:par>
                              <p:par>
                                <p:cTn id="30" presetID="5" presetClass="entr" presetSubtype="10" fill="hold" nodeType="withEffect">
                                  <p:stCondLst>
                                    <p:cond delay="0"/>
                                  </p:stCondLst>
                                  <p:childTnLst>
                                    <p:set>
                                      <p:cBhvr>
                                        <p:cTn id="31" dur="1" fill="hold">
                                          <p:stCondLst>
                                            <p:cond delay="0"/>
                                          </p:stCondLst>
                                        </p:cTn>
                                        <p:tgtEl>
                                          <p:spTgt spid="57349">
                                            <p:txEl>
                                              <p:pRg st="12" end="12"/>
                                            </p:txEl>
                                          </p:spTgt>
                                        </p:tgtEl>
                                        <p:attrNameLst>
                                          <p:attrName>style.visibility</p:attrName>
                                        </p:attrNameLst>
                                      </p:cBhvr>
                                      <p:to>
                                        <p:strVal val="visible"/>
                                      </p:to>
                                    </p:set>
                                    <p:animEffect transition="in" filter="checkerboard(across)">
                                      <p:cBhvr>
                                        <p:cTn id="32" dur="500"/>
                                        <p:tgtEl>
                                          <p:spTgt spid="5734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3D78B8E3-900C-4A02-BA01-CE2872B321C6}"/>
              </a:ext>
            </a:extLst>
          </p:cNvPr>
          <p:cNvSpPr>
            <a:spLocks noGrp="1" noChangeArrowheads="1"/>
          </p:cNvSpPr>
          <p:nvPr>
            <p:ph type="title"/>
          </p:nvPr>
        </p:nvSpPr>
        <p:spPr/>
        <p:txBody>
          <a:bodyPr/>
          <a:lstStyle/>
          <a:p>
            <a:pPr eaLnBrk="1" hangingPunct="1"/>
            <a:r>
              <a:rPr lang="en-US" altLang="en-US" sz="3200">
                <a:latin typeface="Times New Roman" panose="02020603050405020304" pitchFamily="18" charset="0"/>
              </a:rPr>
              <a:t> </a:t>
            </a:r>
            <a:r>
              <a:rPr lang="en-US" altLang="en-US" sz="3200" b="1">
                <a:latin typeface="Times New Roman" panose="02020603050405020304" pitchFamily="18" charset="0"/>
              </a:rPr>
              <a:t>Maximum</a:t>
            </a:r>
            <a:r>
              <a:rPr lang="en-US" altLang="en-US" sz="3200">
                <a:latin typeface="Times New Roman" panose="02020603050405020304" pitchFamily="18" charset="0"/>
              </a:rPr>
              <a:t> </a:t>
            </a:r>
            <a:r>
              <a:rPr lang="en-US" altLang="en-US" sz="3200" b="1">
                <a:latin typeface="Times New Roman" panose="02020603050405020304" pitchFamily="18" charset="0"/>
              </a:rPr>
              <a:t>Water absorption</a:t>
            </a:r>
          </a:p>
        </p:txBody>
      </p:sp>
      <p:sp>
        <p:nvSpPr>
          <p:cNvPr id="45059" name="Rectangle 3">
            <a:extLst>
              <a:ext uri="{FF2B5EF4-FFF2-40B4-BE49-F238E27FC236}">
                <a16:creationId xmlns:a16="http://schemas.microsoft.com/office/drawing/2014/main" id="{FAFFC963-A2F4-4D8C-A8BD-7E1F0CBFF4BC}"/>
              </a:ext>
            </a:extLst>
          </p:cNvPr>
          <p:cNvSpPr>
            <a:spLocks noGrp="1" noChangeArrowheads="1"/>
          </p:cNvSpPr>
          <p:nvPr>
            <p:ph type="body" idx="1"/>
          </p:nvPr>
        </p:nvSpPr>
        <p:spPr>
          <a:xfrm>
            <a:off x="1447800" y="1600200"/>
            <a:ext cx="6172200" cy="4525963"/>
          </a:xfrm>
        </p:spPr>
        <p:txBody>
          <a:bodyPr/>
          <a:lstStyle/>
          <a:p>
            <a:pPr marL="0" indent="0" eaLnBrk="1" hangingPunct="1">
              <a:buFontTx/>
              <a:buNone/>
            </a:pPr>
            <a:r>
              <a:rPr lang="en-US" altLang="en-US" sz="2800">
                <a:latin typeface="Times New Roman" panose="02020603050405020304" pitchFamily="18" charset="0"/>
              </a:rPr>
              <a:t>First class Brick			20%</a:t>
            </a:r>
          </a:p>
          <a:p>
            <a:pPr marL="0" indent="0" eaLnBrk="1" hangingPunct="1">
              <a:buFontTx/>
              <a:buNone/>
            </a:pPr>
            <a:endParaRPr lang="en-US" altLang="en-US" sz="2800">
              <a:latin typeface="Times New Roman" panose="02020603050405020304" pitchFamily="18" charset="0"/>
            </a:endParaRPr>
          </a:p>
          <a:p>
            <a:pPr marL="0" indent="0" eaLnBrk="1" hangingPunct="1">
              <a:buFontTx/>
              <a:buNone/>
            </a:pPr>
            <a:r>
              <a:rPr lang="en-US" altLang="en-US" sz="2800">
                <a:latin typeface="Times New Roman" panose="02020603050405020304" pitchFamily="18" charset="0"/>
              </a:rPr>
              <a:t>Second class Brick 		 22%</a:t>
            </a:r>
          </a:p>
          <a:p>
            <a:pPr marL="0" indent="0" eaLnBrk="1" hangingPunct="1">
              <a:buFontTx/>
              <a:buNone/>
            </a:pPr>
            <a:endParaRPr lang="en-US" altLang="en-US" sz="2800">
              <a:latin typeface="Times New Roman" panose="02020603050405020304" pitchFamily="18" charset="0"/>
            </a:endParaRPr>
          </a:p>
          <a:p>
            <a:pPr marL="0" indent="0" eaLnBrk="1" hangingPunct="1">
              <a:buFontTx/>
              <a:buNone/>
            </a:pPr>
            <a:r>
              <a:rPr lang="en-US" altLang="en-US" sz="2800">
                <a:latin typeface="Times New Roman" panose="02020603050405020304" pitchFamily="18" charset="0"/>
              </a:rPr>
              <a:t>Third class Brick 			25%</a:t>
            </a:r>
          </a:p>
          <a:p>
            <a:pPr marL="0" indent="0" eaLnBrk="1" hangingPunct="1">
              <a:buFontTx/>
              <a:buNone/>
            </a:pPr>
            <a:r>
              <a:rPr lang="en-US" altLang="en-US" sz="2800">
                <a:latin typeface="Times New Roman" panose="02020603050405020304" pitchFamily="18" charset="0"/>
              </a:rPr>
              <a:t>        </a:t>
            </a:r>
          </a:p>
          <a:p>
            <a:pPr marL="0" indent="0" eaLnBrk="1" hangingPunct="1">
              <a:lnSpc>
                <a:spcPct val="50000"/>
              </a:lnSpc>
              <a:buFontTx/>
              <a:buNone/>
            </a:pPr>
            <a:r>
              <a:rPr lang="en-US" altLang="en-US" sz="2800">
                <a:latin typeface="Times New Roman" panose="02020603050405020304" pitchFamily="18" charset="0"/>
              </a:rPr>
              <a:t>Heavy duty Brick 			5%.</a:t>
            </a:r>
          </a:p>
          <a:p>
            <a:pPr marL="0" indent="0" eaLnBrk="1" hangingPunct="1">
              <a:lnSpc>
                <a:spcPct val="50000"/>
              </a:lnSpc>
              <a:buFontTx/>
              <a:buNone/>
            </a:pPr>
            <a:r>
              <a:rPr lang="en-US" altLang="en-US" sz="2800">
                <a:latin typeface="Times New Roman" panose="02020603050405020304" pitchFamily="18" charset="0"/>
              </a:rPr>
              <a:t>(Machine Made) </a:t>
            </a:r>
          </a:p>
        </p:txBody>
      </p:sp>
      <p:sp>
        <p:nvSpPr>
          <p:cNvPr id="33796" name="Text Box 4">
            <a:extLst>
              <a:ext uri="{FF2B5EF4-FFF2-40B4-BE49-F238E27FC236}">
                <a16:creationId xmlns:a16="http://schemas.microsoft.com/office/drawing/2014/main" id="{7DDED1F8-A98E-465A-A2F3-72D1CFBB4406}"/>
              </a:ext>
            </a:extLst>
          </p:cNvPr>
          <p:cNvSpPr txBox="1">
            <a:spLocks noChangeArrowheads="1"/>
          </p:cNvSpPr>
          <p:nvPr/>
        </p:nvSpPr>
        <p:spPr bwMode="auto">
          <a:xfrm>
            <a:off x="7543800" y="63246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box(in)">
                                      <p:cBhvr>
                                        <p:cTn id="7" dur="500"/>
                                        <p:tgtEl>
                                          <p:spTgt spid="45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5059">
                                            <p:txEl>
                                              <p:pRg st="2" end="2"/>
                                            </p:txEl>
                                          </p:spTgt>
                                        </p:tgtEl>
                                        <p:attrNameLst>
                                          <p:attrName>style.visibility</p:attrName>
                                        </p:attrNameLst>
                                      </p:cBhvr>
                                      <p:to>
                                        <p:strVal val="visible"/>
                                      </p:to>
                                    </p:set>
                                    <p:animEffect transition="in" filter="box(in)">
                                      <p:cBhvr>
                                        <p:cTn id="12" dur="500"/>
                                        <p:tgtEl>
                                          <p:spTgt spid="4505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5059">
                                            <p:txEl>
                                              <p:pRg st="4" end="4"/>
                                            </p:txEl>
                                          </p:spTgt>
                                        </p:tgtEl>
                                        <p:attrNameLst>
                                          <p:attrName>style.visibility</p:attrName>
                                        </p:attrNameLst>
                                      </p:cBhvr>
                                      <p:to>
                                        <p:strVal val="visible"/>
                                      </p:to>
                                    </p:set>
                                    <p:animEffect transition="in" filter="box(in)">
                                      <p:cBhvr>
                                        <p:cTn id="17" dur="500"/>
                                        <p:tgtEl>
                                          <p:spTgt spid="45059">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5059">
                                            <p:txEl>
                                              <p:pRg st="5" end="5"/>
                                            </p:txEl>
                                          </p:spTgt>
                                        </p:tgtEl>
                                        <p:attrNameLst>
                                          <p:attrName>style.visibility</p:attrName>
                                        </p:attrNameLst>
                                      </p:cBhvr>
                                      <p:to>
                                        <p:strVal val="visible"/>
                                      </p:to>
                                    </p:set>
                                    <p:animEffect transition="in" filter="box(in)">
                                      <p:cBhvr>
                                        <p:cTn id="22" dur="500"/>
                                        <p:tgtEl>
                                          <p:spTgt spid="45059">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5059">
                                            <p:txEl>
                                              <p:pRg st="6" end="6"/>
                                            </p:txEl>
                                          </p:spTgt>
                                        </p:tgtEl>
                                        <p:attrNameLst>
                                          <p:attrName>style.visibility</p:attrName>
                                        </p:attrNameLst>
                                      </p:cBhvr>
                                      <p:to>
                                        <p:strVal val="visible"/>
                                      </p:to>
                                    </p:set>
                                    <p:animEffect transition="in" filter="box(in)">
                                      <p:cBhvr>
                                        <p:cTn id="27" dur="500"/>
                                        <p:tgtEl>
                                          <p:spTgt spid="45059">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5059">
                                            <p:txEl>
                                              <p:pRg st="7" end="7"/>
                                            </p:txEl>
                                          </p:spTgt>
                                        </p:tgtEl>
                                        <p:attrNameLst>
                                          <p:attrName>style.visibility</p:attrName>
                                        </p:attrNameLst>
                                      </p:cBhvr>
                                      <p:to>
                                        <p:strVal val="visible"/>
                                      </p:to>
                                    </p:set>
                                    <p:animEffect transition="in" filter="box(in)">
                                      <p:cBhvr>
                                        <p:cTn id="32" dur="500"/>
                                        <p:tgtEl>
                                          <p:spTgt spid="4505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6">
            <a:extLst>
              <a:ext uri="{FF2B5EF4-FFF2-40B4-BE49-F238E27FC236}">
                <a16:creationId xmlns:a16="http://schemas.microsoft.com/office/drawing/2014/main" id="{AA83653A-BDB0-469E-AAC8-C0FB43E8161E}"/>
              </a:ext>
            </a:extLst>
          </p:cNvPr>
          <p:cNvSpPr txBox="1">
            <a:spLocks noChangeArrowheads="1"/>
          </p:cNvSpPr>
          <p:nvPr/>
        </p:nvSpPr>
        <p:spPr bwMode="auto">
          <a:xfrm>
            <a:off x="822325" y="42863"/>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endParaRPr lang="en-US" altLang="en-US" sz="3600">
              <a:latin typeface="Arial" panose="020B0604020202020204" pitchFamily="34" charset="0"/>
            </a:endParaRPr>
          </a:p>
        </p:txBody>
      </p:sp>
      <p:sp>
        <p:nvSpPr>
          <p:cNvPr id="34819" name="Rectangle 7">
            <a:extLst>
              <a:ext uri="{FF2B5EF4-FFF2-40B4-BE49-F238E27FC236}">
                <a16:creationId xmlns:a16="http://schemas.microsoft.com/office/drawing/2014/main" id="{D10BB45C-EB4F-40AD-A060-3AC49D0FA1B0}"/>
              </a:ext>
            </a:extLst>
          </p:cNvPr>
          <p:cNvSpPr>
            <a:spLocks noGrp="1" noChangeArrowheads="1"/>
          </p:cNvSpPr>
          <p:nvPr>
            <p:ph type="title"/>
          </p:nvPr>
        </p:nvSpPr>
        <p:spPr>
          <a:xfrm>
            <a:off x="2286000" y="228600"/>
            <a:ext cx="4724400" cy="1143000"/>
          </a:xfrm>
          <a:noFill/>
        </p:spPr>
        <p:txBody>
          <a:bodyPr/>
          <a:lstStyle/>
          <a:p>
            <a:pPr algn="l" eaLnBrk="1" hangingPunct="1">
              <a:lnSpc>
                <a:spcPct val="70000"/>
              </a:lnSpc>
            </a:pPr>
            <a:r>
              <a:rPr lang="en-US" altLang="en-US" sz="3200" b="1">
                <a:latin typeface="Times New Roman" panose="02020603050405020304" pitchFamily="18" charset="0"/>
              </a:rPr>
              <a:t>Tests for determination of </a:t>
            </a:r>
            <a:br>
              <a:rPr lang="en-US" altLang="en-US" sz="3200" b="1">
                <a:latin typeface="Times New Roman" panose="02020603050405020304" pitchFamily="18" charset="0"/>
              </a:rPr>
            </a:br>
            <a:r>
              <a:rPr lang="en-US" altLang="en-US" sz="3200" b="1">
                <a:latin typeface="Times New Roman" panose="02020603050405020304" pitchFamily="18" charset="0"/>
              </a:rPr>
              <a:t>Efflorescence of bricks</a:t>
            </a:r>
            <a:endParaRPr lang="en-US" altLang="en-US" sz="3200">
              <a:latin typeface="Times New Roman" panose="02020603050405020304" pitchFamily="18" charset="0"/>
            </a:endParaRPr>
          </a:p>
        </p:txBody>
      </p:sp>
      <p:sp>
        <p:nvSpPr>
          <p:cNvPr id="34820" name="Text Box 8">
            <a:extLst>
              <a:ext uri="{FF2B5EF4-FFF2-40B4-BE49-F238E27FC236}">
                <a16:creationId xmlns:a16="http://schemas.microsoft.com/office/drawing/2014/main" id="{A7345819-72CC-4764-9694-8E3D318A13E4}"/>
              </a:ext>
            </a:extLst>
          </p:cNvPr>
          <p:cNvSpPr txBox="1">
            <a:spLocks noChangeArrowheads="1"/>
          </p:cNvSpPr>
          <p:nvPr/>
        </p:nvSpPr>
        <p:spPr bwMode="auto">
          <a:xfrm>
            <a:off x="1431925" y="1109663"/>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endParaRPr lang="en-US" altLang="en-US" sz="3600">
              <a:latin typeface="Arial" panose="020B0604020202020204" pitchFamily="34" charset="0"/>
            </a:endParaRPr>
          </a:p>
        </p:txBody>
      </p:sp>
      <p:sp>
        <p:nvSpPr>
          <p:cNvPr id="44041" name="Rectangle 9">
            <a:extLst>
              <a:ext uri="{FF2B5EF4-FFF2-40B4-BE49-F238E27FC236}">
                <a16:creationId xmlns:a16="http://schemas.microsoft.com/office/drawing/2014/main" id="{6D3C9421-3B3C-4C7F-A379-FE90182424FE}"/>
              </a:ext>
            </a:extLst>
          </p:cNvPr>
          <p:cNvSpPr>
            <a:spLocks noGrp="1" noChangeArrowheads="1"/>
          </p:cNvSpPr>
          <p:nvPr>
            <p:ph type="body" idx="1"/>
          </p:nvPr>
        </p:nvSpPr>
        <p:spPr>
          <a:xfrm>
            <a:off x="457200" y="1189038"/>
            <a:ext cx="8229600" cy="4525962"/>
          </a:xfrm>
          <a:noFill/>
        </p:spPr>
        <p:txBody>
          <a:bodyPr/>
          <a:lstStyle/>
          <a:p>
            <a:pPr marL="0" indent="0" eaLnBrk="1" hangingPunct="1">
              <a:lnSpc>
                <a:spcPct val="90000"/>
              </a:lnSpc>
              <a:buFontTx/>
              <a:buNone/>
            </a:pPr>
            <a:r>
              <a:rPr lang="en-US" altLang="en-US" sz="2400">
                <a:latin typeface="Times New Roman" panose="02020603050405020304" pitchFamily="18" charset="0"/>
              </a:rPr>
              <a:t> </a:t>
            </a:r>
            <a:r>
              <a:rPr lang="en-US" altLang="en-US" sz="2400" b="1" i="1">
                <a:latin typeface="Times New Roman" panose="02020603050405020304" pitchFamily="18" charset="0"/>
              </a:rPr>
              <a:t>(a)  Laboratory  Test</a:t>
            </a:r>
          </a:p>
          <a:p>
            <a:pPr marL="0" indent="0" eaLnBrk="1" hangingPunct="1">
              <a:lnSpc>
                <a:spcPct val="90000"/>
              </a:lnSpc>
              <a:buFontTx/>
              <a:buNone/>
            </a:pPr>
            <a:endParaRPr lang="en-US" altLang="en-US" sz="2400">
              <a:latin typeface="Times New Roman" panose="02020603050405020304" pitchFamily="18" charset="0"/>
            </a:endParaRPr>
          </a:p>
          <a:p>
            <a:pPr marL="0" indent="0" eaLnBrk="1" hangingPunct="1">
              <a:lnSpc>
                <a:spcPct val="90000"/>
              </a:lnSpc>
              <a:buFontTx/>
              <a:buNone/>
            </a:pPr>
            <a:r>
              <a:rPr lang="en-US" altLang="en-US" sz="2400">
                <a:latin typeface="Times New Roman" panose="02020603050405020304" pitchFamily="18" charset="0"/>
              </a:rPr>
              <a:t>Not less than five dry bricks  shall  be  selected  at  random from the sample of  bricks  obtained  .</a:t>
            </a:r>
          </a:p>
          <a:p>
            <a:pPr marL="0" indent="0" eaLnBrk="1" hangingPunct="1">
              <a:lnSpc>
                <a:spcPct val="90000"/>
              </a:lnSpc>
              <a:buFontTx/>
              <a:buNone/>
            </a:pPr>
            <a:endParaRPr lang="en-US" altLang="en-US" sz="2400">
              <a:latin typeface="Times New Roman" panose="02020603050405020304" pitchFamily="18" charset="0"/>
            </a:endParaRPr>
          </a:p>
          <a:p>
            <a:pPr marL="0" indent="0" eaLnBrk="1" hangingPunct="1">
              <a:lnSpc>
                <a:spcPct val="90000"/>
              </a:lnSpc>
              <a:buFontTx/>
              <a:buNone/>
            </a:pPr>
            <a:r>
              <a:rPr lang="en-US" altLang="en-US" sz="2400">
                <a:latin typeface="Times New Roman" panose="02020603050405020304" pitchFamily="18" charset="0"/>
              </a:rPr>
              <a:t>Each  brick shall be placed on end in a shallow flat  bottom  dish  containing distilled water, the depth of immersion  of  the   brick  being not less than 2.5 cm.  </a:t>
            </a:r>
          </a:p>
          <a:p>
            <a:pPr marL="0" indent="0" eaLnBrk="1" hangingPunct="1">
              <a:lnSpc>
                <a:spcPct val="90000"/>
              </a:lnSpc>
              <a:buFontTx/>
              <a:buNone/>
            </a:pPr>
            <a:endParaRPr lang="en-US" altLang="en-US" sz="2400">
              <a:latin typeface="Times New Roman" panose="02020603050405020304" pitchFamily="18" charset="0"/>
            </a:endParaRPr>
          </a:p>
          <a:p>
            <a:pPr marL="0" indent="0" eaLnBrk="1" hangingPunct="1">
              <a:lnSpc>
                <a:spcPct val="90000"/>
              </a:lnSpc>
              <a:buFontTx/>
              <a:buNone/>
            </a:pPr>
            <a:r>
              <a:rPr lang="en-US" altLang="en-US" sz="2400">
                <a:latin typeface="Times New Roman" panose="02020603050405020304" pitchFamily="18" charset="0"/>
              </a:rPr>
              <a:t>The whole arrangement shall  be allowed to stand in a warm (e.g.18</a:t>
            </a:r>
            <a:r>
              <a:rPr lang="en-US" altLang="en-US" sz="2400" baseline="30000">
                <a:latin typeface="Times New Roman" panose="02020603050405020304" pitchFamily="18" charset="0"/>
              </a:rPr>
              <a:t>o</a:t>
            </a:r>
            <a:r>
              <a:rPr lang="en-US" altLang="en-US" sz="2400">
                <a:latin typeface="Times New Roman" panose="02020603050405020304" pitchFamily="18" charset="0"/>
              </a:rPr>
              <a:t>C to 30</a:t>
            </a:r>
            <a:r>
              <a:rPr lang="en-US" altLang="en-US" sz="2400" baseline="30000">
                <a:latin typeface="Times New Roman" panose="02020603050405020304" pitchFamily="18" charset="0"/>
              </a:rPr>
              <a:t>o</a:t>
            </a:r>
            <a:r>
              <a:rPr lang="en-US" altLang="en-US" sz="2400">
                <a:latin typeface="Times New Roman" panose="02020603050405020304" pitchFamily="18" charset="0"/>
              </a:rPr>
              <a:t>C) and well  ventilated  room  until all the water in the dish evaporated. </a:t>
            </a:r>
          </a:p>
          <a:p>
            <a:pPr marL="0" indent="0" eaLnBrk="1" hangingPunct="1">
              <a:lnSpc>
                <a:spcPct val="90000"/>
              </a:lnSpc>
              <a:buFontTx/>
              <a:buNone/>
            </a:pPr>
            <a:endParaRPr lang="en-US" altLang="en-US" sz="2400">
              <a:latin typeface="Times New Roman" panose="02020603050405020304" pitchFamily="18" charset="0"/>
            </a:endParaRPr>
          </a:p>
        </p:txBody>
      </p:sp>
      <p:sp>
        <p:nvSpPr>
          <p:cNvPr id="34822" name="Text Box 10">
            <a:extLst>
              <a:ext uri="{FF2B5EF4-FFF2-40B4-BE49-F238E27FC236}">
                <a16:creationId xmlns:a16="http://schemas.microsoft.com/office/drawing/2014/main" id="{35E403F1-75C6-4C95-B2DE-06DB2A8DDA5C}"/>
              </a:ext>
            </a:extLst>
          </p:cNvPr>
          <p:cNvSpPr txBox="1">
            <a:spLocks noChangeArrowheads="1"/>
          </p:cNvSpPr>
          <p:nvPr/>
        </p:nvSpPr>
        <p:spPr bwMode="auto">
          <a:xfrm>
            <a:off x="7543800" y="63246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44041">
                                            <p:txEl>
                                              <p:pRg st="0" end="0"/>
                                            </p:txEl>
                                          </p:spTgt>
                                        </p:tgtEl>
                                        <p:attrNameLst>
                                          <p:attrName>style.visibility</p:attrName>
                                        </p:attrNameLst>
                                      </p:cBhvr>
                                      <p:to>
                                        <p:strVal val="visible"/>
                                      </p:to>
                                    </p:set>
                                    <p:animEffect transition="in" filter="box(in)">
                                      <p:cBhvr>
                                        <p:cTn id="7" dur="500"/>
                                        <p:tgtEl>
                                          <p:spTgt spid="44041">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4041">
                                            <p:txEl>
                                              <p:pRg st="2" end="2"/>
                                            </p:txEl>
                                          </p:spTgt>
                                        </p:tgtEl>
                                        <p:attrNameLst>
                                          <p:attrName>style.visibility</p:attrName>
                                        </p:attrNameLst>
                                      </p:cBhvr>
                                      <p:to>
                                        <p:strVal val="visible"/>
                                      </p:to>
                                    </p:set>
                                    <p:animEffect transition="in" filter="box(in)">
                                      <p:cBhvr>
                                        <p:cTn id="10" dur="500"/>
                                        <p:tgtEl>
                                          <p:spTgt spid="44041">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nodeType="clickEffect">
                                  <p:stCondLst>
                                    <p:cond delay="0"/>
                                  </p:stCondLst>
                                  <p:childTnLst>
                                    <p:set>
                                      <p:cBhvr>
                                        <p:cTn id="14" dur="1" fill="hold">
                                          <p:stCondLst>
                                            <p:cond delay="0"/>
                                          </p:stCondLst>
                                        </p:cTn>
                                        <p:tgtEl>
                                          <p:spTgt spid="44041">
                                            <p:txEl>
                                              <p:pRg st="4" end="4"/>
                                            </p:txEl>
                                          </p:spTgt>
                                        </p:tgtEl>
                                        <p:attrNameLst>
                                          <p:attrName>style.visibility</p:attrName>
                                        </p:attrNameLst>
                                      </p:cBhvr>
                                      <p:to>
                                        <p:strVal val="visible"/>
                                      </p:to>
                                    </p:set>
                                    <p:animEffect transition="in" filter="blinds(horizontal)">
                                      <p:cBhvr>
                                        <p:cTn id="15" dur="500"/>
                                        <p:tgtEl>
                                          <p:spTgt spid="44041">
                                            <p:txEl>
                                              <p:pRg st="4" end="4"/>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nodeType="clickEffect">
                                  <p:stCondLst>
                                    <p:cond delay="0"/>
                                  </p:stCondLst>
                                  <p:childTnLst>
                                    <p:set>
                                      <p:cBhvr>
                                        <p:cTn id="19" dur="1" fill="hold">
                                          <p:stCondLst>
                                            <p:cond delay="0"/>
                                          </p:stCondLst>
                                        </p:cTn>
                                        <p:tgtEl>
                                          <p:spTgt spid="44041">
                                            <p:txEl>
                                              <p:pRg st="6" end="6"/>
                                            </p:txEl>
                                          </p:spTgt>
                                        </p:tgtEl>
                                        <p:attrNameLst>
                                          <p:attrName>style.visibility</p:attrName>
                                        </p:attrNameLst>
                                      </p:cBhvr>
                                      <p:to>
                                        <p:strVal val="visible"/>
                                      </p:to>
                                    </p:set>
                                    <p:anim calcmode="lin" valueType="num">
                                      <p:cBhvr additive="base">
                                        <p:cTn id="20" dur="500" fill="hold"/>
                                        <p:tgtEl>
                                          <p:spTgt spid="44041">
                                            <p:txEl>
                                              <p:pRg st="6" end="6"/>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404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a:extLst>
              <a:ext uri="{FF2B5EF4-FFF2-40B4-BE49-F238E27FC236}">
                <a16:creationId xmlns:a16="http://schemas.microsoft.com/office/drawing/2014/main" id="{89963DD6-BB38-4266-94E2-A4BAFDC1A0C7}"/>
              </a:ext>
            </a:extLst>
          </p:cNvPr>
          <p:cNvSpPr>
            <a:spLocks noGrp="1" noChangeArrowheads="1"/>
          </p:cNvSpPr>
          <p:nvPr>
            <p:ph type="body" idx="1"/>
          </p:nvPr>
        </p:nvSpPr>
        <p:spPr>
          <a:xfrm>
            <a:off x="533400" y="304800"/>
            <a:ext cx="8229600" cy="4525963"/>
          </a:xfrm>
        </p:spPr>
        <p:txBody>
          <a:bodyPr/>
          <a:lstStyle/>
          <a:p>
            <a:pPr marL="0" indent="0" eaLnBrk="1" hangingPunct="1">
              <a:lnSpc>
                <a:spcPct val="80000"/>
              </a:lnSpc>
              <a:buFontTx/>
              <a:buNone/>
            </a:pPr>
            <a:r>
              <a:rPr lang="en-US" altLang="en-US" sz="2400">
                <a:latin typeface="Times New Roman" panose="02020603050405020304" pitchFamily="18" charset="0"/>
              </a:rPr>
              <a:t> </a:t>
            </a:r>
            <a:r>
              <a:rPr lang="en-US" altLang="en-US" sz="2400" b="1" i="1">
                <a:latin typeface="Times New Roman" panose="02020603050405020304" pitchFamily="18" charset="0"/>
              </a:rPr>
              <a:t>Laboratory  Test (contd.)</a:t>
            </a:r>
          </a:p>
          <a:p>
            <a:pPr marL="0" indent="0" eaLnBrk="1" hangingPunct="1">
              <a:lnSpc>
                <a:spcPct val="80000"/>
              </a:lnSpc>
              <a:buFontTx/>
              <a:buNone/>
            </a:pPr>
            <a:endParaRPr lang="en-US" altLang="en-US" sz="2400" b="1" i="1">
              <a:latin typeface="Times New Roman" panose="02020603050405020304" pitchFamily="18" charset="0"/>
            </a:endParaRPr>
          </a:p>
          <a:p>
            <a:pPr marL="0" indent="0" eaLnBrk="1" hangingPunct="1">
              <a:lnSpc>
                <a:spcPct val="90000"/>
              </a:lnSpc>
              <a:buFontTx/>
              <a:buNone/>
            </a:pPr>
            <a:r>
              <a:rPr lang="en-US" altLang="en-US" sz="2400">
                <a:latin typeface="Times New Roman" panose="02020603050405020304" pitchFamily="18" charset="0"/>
              </a:rPr>
              <a:t>When the  water   has  been  absorbed and the bricks appear to be  dry,  a  similar quantity  of distilled water shall again be placed in the  dishes and  the same allowed to evaporate as before. </a:t>
            </a:r>
          </a:p>
          <a:p>
            <a:pPr marL="0" indent="0" eaLnBrk="1" hangingPunct="1">
              <a:lnSpc>
                <a:spcPct val="90000"/>
              </a:lnSpc>
              <a:buFontTx/>
              <a:buNone/>
            </a:pPr>
            <a:endParaRPr lang="en-US" altLang="en-US" sz="2400" b="1" i="1">
              <a:latin typeface="Times New Roman" panose="02020603050405020304" pitchFamily="18" charset="0"/>
            </a:endParaRPr>
          </a:p>
          <a:p>
            <a:pPr marL="0" indent="0" eaLnBrk="1" hangingPunct="1">
              <a:lnSpc>
                <a:spcPct val="80000"/>
              </a:lnSpc>
              <a:buFontTx/>
              <a:buNone/>
            </a:pPr>
            <a:r>
              <a:rPr lang="en-US" altLang="en-US" sz="2400">
                <a:latin typeface="Times New Roman" panose="02020603050405020304" pitchFamily="18" charset="0"/>
              </a:rPr>
              <a:t> At the end of this   period the bricks shall be examined for efflorescence.</a:t>
            </a:r>
          </a:p>
          <a:p>
            <a:pPr marL="0" indent="0" eaLnBrk="1" hangingPunct="1">
              <a:lnSpc>
                <a:spcPct val="80000"/>
              </a:lnSpc>
              <a:buFontTx/>
              <a:buNone/>
            </a:pPr>
            <a:r>
              <a:rPr lang="en-US" altLang="en-US" sz="2400">
                <a:latin typeface="Times New Roman" panose="02020603050405020304" pitchFamily="18" charset="0"/>
              </a:rPr>
              <a:t>        </a:t>
            </a:r>
          </a:p>
          <a:p>
            <a:pPr marL="0" indent="0" eaLnBrk="1" hangingPunct="1">
              <a:lnSpc>
                <a:spcPct val="80000"/>
              </a:lnSpc>
              <a:buFontTx/>
              <a:buNone/>
            </a:pPr>
            <a:r>
              <a:rPr lang="en-US" altLang="en-US" sz="2400">
                <a:latin typeface="Times New Roman" panose="02020603050405020304" pitchFamily="18" charset="0"/>
              </a:rPr>
              <a:t>The  liability  to efflorescence shall be reported  as  nil , slight, moderate, heavy  or serious, in accordance with the  following definitions :</a:t>
            </a:r>
          </a:p>
          <a:p>
            <a:pPr marL="0" indent="0" eaLnBrk="1" hangingPunct="1">
              <a:lnSpc>
                <a:spcPct val="80000"/>
              </a:lnSpc>
              <a:buFontTx/>
              <a:buNone/>
            </a:pPr>
            <a:endParaRPr lang="en-US" altLang="en-US" sz="2400">
              <a:latin typeface="Times New Roman" panose="02020603050405020304" pitchFamily="18" charset="0"/>
            </a:endParaRPr>
          </a:p>
          <a:p>
            <a:pPr marL="0" indent="0" eaLnBrk="1" hangingPunct="1">
              <a:lnSpc>
                <a:spcPct val="80000"/>
              </a:lnSpc>
              <a:buFontTx/>
              <a:buNone/>
            </a:pPr>
            <a:r>
              <a:rPr lang="en-US" altLang="en-US" sz="2400">
                <a:latin typeface="Times New Roman" panose="02020603050405020304" pitchFamily="18" charset="0"/>
              </a:rPr>
              <a:t>(a)   </a:t>
            </a:r>
            <a:r>
              <a:rPr lang="en-US" altLang="en-US" sz="2400" b="1" i="1">
                <a:latin typeface="Times New Roman" panose="02020603050405020304" pitchFamily="18" charset="0"/>
              </a:rPr>
              <a:t>nil :</a:t>
            </a:r>
            <a:r>
              <a:rPr lang="en-US" altLang="en-US" sz="2400">
                <a:latin typeface="Times New Roman" panose="02020603050405020304" pitchFamily="18" charset="0"/>
              </a:rPr>
              <a:t> When there is no perceptible deposit  of  efflorescence.</a:t>
            </a:r>
          </a:p>
          <a:p>
            <a:pPr marL="0" indent="0" eaLnBrk="1" hangingPunct="1">
              <a:lnSpc>
                <a:spcPct val="80000"/>
              </a:lnSpc>
              <a:buFontTx/>
              <a:buNone/>
            </a:pPr>
            <a:r>
              <a:rPr lang="en-US" altLang="en-US" sz="2400">
                <a:latin typeface="Times New Roman" panose="02020603050405020304" pitchFamily="18" charset="0"/>
              </a:rPr>
              <a:t>        </a:t>
            </a:r>
          </a:p>
          <a:p>
            <a:pPr marL="0" indent="0" eaLnBrk="1" hangingPunct="1">
              <a:lnSpc>
                <a:spcPct val="80000"/>
              </a:lnSpc>
              <a:buFontTx/>
              <a:buNone/>
            </a:pPr>
            <a:r>
              <a:rPr lang="en-US" altLang="en-US" sz="2400">
                <a:latin typeface="Times New Roman" panose="02020603050405020304" pitchFamily="18" charset="0"/>
              </a:rPr>
              <a:t>(b)  </a:t>
            </a:r>
            <a:r>
              <a:rPr lang="en-US" altLang="en-US" sz="2400" b="1" i="1">
                <a:latin typeface="Times New Roman" panose="02020603050405020304" pitchFamily="18" charset="0"/>
              </a:rPr>
              <a:t>slight</a:t>
            </a:r>
            <a:r>
              <a:rPr lang="en-US" altLang="en-US" sz="2400">
                <a:latin typeface="Times New Roman" panose="02020603050405020304" pitchFamily="18" charset="0"/>
              </a:rPr>
              <a:t> : When not more than 10 per cent of area of the brick is covered with a thin deposit of salts.  </a:t>
            </a:r>
          </a:p>
        </p:txBody>
      </p:sp>
      <p:sp>
        <p:nvSpPr>
          <p:cNvPr id="35843" name="Text Box 5">
            <a:extLst>
              <a:ext uri="{FF2B5EF4-FFF2-40B4-BE49-F238E27FC236}">
                <a16:creationId xmlns:a16="http://schemas.microsoft.com/office/drawing/2014/main" id="{1826993D-FD2B-4AD3-983A-77B558903DE3}"/>
              </a:ext>
            </a:extLst>
          </p:cNvPr>
          <p:cNvSpPr txBox="1">
            <a:spLocks noChangeArrowheads="1"/>
          </p:cNvSpPr>
          <p:nvPr/>
        </p:nvSpPr>
        <p:spPr bwMode="auto">
          <a:xfrm>
            <a:off x="7543800" y="63246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6083">
                                            <p:txEl>
                                              <p:pRg st="2" end="2"/>
                                            </p:txEl>
                                          </p:spTgt>
                                        </p:tgtEl>
                                        <p:attrNameLst>
                                          <p:attrName>style.visibility</p:attrName>
                                        </p:attrNameLst>
                                      </p:cBhvr>
                                      <p:to>
                                        <p:strVal val="visible"/>
                                      </p:to>
                                    </p:set>
                                    <p:animEffect transition="in" filter="blinds(horizontal)">
                                      <p:cBhvr>
                                        <p:cTn id="7" dur="500"/>
                                        <p:tgtEl>
                                          <p:spTgt spid="46083">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46083">
                                            <p:txEl>
                                              <p:pRg st="4" end="4"/>
                                            </p:txEl>
                                          </p:spTgt>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46083">
                                            <p:txEl>
                                              <p:pRg st="6" end="6"/>
                                            </p:txEl>
                                          </p:spTgt>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nodeType="clickEffect">
                                  <p:stCondLst>
                                    <p:cond delay="0"/>
                                  </p:stCondLst>
                                  <p:childTnLst>
                                    <p:set>
                                      <p:cBhvr>
                                        <p:cTn id="19" dur="1" fill="hold">
                                          <p:stCondLst>
                                            <p:cond delay="0"/>
                                          </p:stCondLst>
                                        </p:cTn>
                                        <p:tgtEl>
                                          <p:spTgt spid="46083">
                                            <p:txEl>
                                              <p:pRg st="8" end="8"/>
                                            </p:txEl>
                                          </p:spTgt>
                                        </p:tgtEl>
                                        <p:attrNameLst>
                                          <p:attrName>style.visibility</p:attrName>
                                        </p:attrNameLst>
                                      </p:cBhvr>
                                      <p:to>
                                        <p:strVal val="visible"/>
                                      </p:to>
                                    </p:set>
                                    <p:animEffect transition="in" filter="blinds(horizontal)">
                                      <p:cBhvr>
                                        <p:cTn id="20" dur="500"/>
                                        <p:tgtEl>
                                          <p:spTgt spid="46083">
                                            <p:txEl>
                                              <p:pRg st="8" end="8"/>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nodeType="clickEffect">
                                  <p:stCondLst>
                                    <p:cond delay="0"/>
                                  </p:stCondLst>
                                  <p:childTnLst>
                                    <p:set>
                                      <p:cBhvr>
                                        <p:cTn id="24" dur="1" fill="hold">
                                          <p:stCondLst>
                                            <p:cond delay="0"/>
                                          </p:stCondLst>
                                        </p:cTn>
                                        <p:tgtEl>
                                          <p:spTgt spid="46083">
                                            <p:txEl>
                                              <p:pRg st="10" end="10"/>
                                            </p:txEl>
                                          </p:spTgt>
                                        </p:tgtEl>
                                        <p:attrNameLst>
                                          <p:attrName>style.visibility</p:attrName>
                                        </p:attrNameLst>
                                      </p:cBhvr>
                                      <p:to>
                                        <p:strVal val="visible"/>
                                      </p:to>
                                    </p:set>
                                    <p:animEffect transition="in" filter="box(in)">
                                      <p:cBhvr>
                                        <p:cTn id="25" dur="500"/>
                                        <p:tgtEl>
                                          <p:spTgt spid="4608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4">
            <a:extLst>
              <a:ext uri="{FF2B5EF4-FFF2-40B4-BE49-F238E27FC236}">
                <a16:creationId xmlns:a16="http://schemas.microsoft.com/office/drawing/2014/main" id="{BC536F0E-1205-4321-A3AE-93D0D4948DB5}"/>
              </a:ext>
            </a:extLst>
          </p:cNvPr>
          <p:cNvSpPr txBox="1">
            <a:spLocks noChangeArrowheads="1"/>
          </p:cNvSpPr>
          <p:nvPr/>
        </p:nvSpPr>
        <p:spPr bwMode="auto">
          <a:xfrm>
            <a:off x="1736725" y="42863"/>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endParaRPr lang="en-US" altLang="en-US" sz="3600">
              <a:latin typeface="Arial" panose="020B0604020202020204" pitchFamily="34" charset="0"/>
            </a:endParaRPr>
          </a:p>
        </p:txBody>
      </p:sp>
      <p:sp>
        <p:nvSpPr>
          <p:cNvPr id="58373" name="Rectangle 5">
            <a:extLst>
              <a:ext uri="{FF2B5EF4-FFF2-40B4-BE49-F238E27FC236}">
                <a16:creationId xmlns:a16="http://schemas.microsoft.com/office/drawing/2014/main" id="{FB2B0FE2-BE0A-494B-B74B-884EDFAC2F6D}"/>
              </a:ext>
            </a:extLst>
          </p:cNvPr>
          <p:cNvSpPr>
            <a:spLocks noGrp="1" noChangeArrowheads="1"/>
          </p:cNvSpPr>
          <p:nvPr>
            <p:ph type="body" idx="1"/>
          </p:nvPr>
        </p:nvSpPr>
        <p:spPr>
          <a:xfrm>
            <a:off x="457200" y="503238"/>
            <a:ext cx="8229600" cy="4525962"/>
          </a:xfrm>
          <a:noFill/>
        </p:spPr>
        <p:txBody>
          <a:bodyPr/>
          <a:lstStyle/>
          <a:p>
            <a:pPr marL="0" indent="0" eaLnBrk="1" hangingPunct="1">
              <a:lnSpc>
                <a:spcPct val="110000"/>
              </a:lnSpc>
              <a:buFontTx/>
              <a:buNone/>
            </a:pPr>
            <a:r>
              <a:rPr lang="en-US" altLang="en-US" sz="2400">
                <a:latin typeface="Times New Roman" panose="02020603050405020304" pitchFamily="18" charset="0"/>
              </a:rPr>
              <a:t> </a:t>
            </a:r>
            <a:r>
              <a:rPr lang="en-US" altLang="en-US" sz="2400" b="1" i="1">
                <a:latin typeface="Times New Roman" panose="02020603050405020304" pitchFamily="18" charset="0"/>
              </a:rPr>
              <a:t>Laboratory  Test (contd.)</a:t>
            </a:r>
          </a:p>
          <a:p>
            <a:pPr marL="0" indent="0" eaLnBrk="1" hangingPunct="1">
              <a:lnSpc>
                <a:spcPct val="110000"/>
              </a:lnSpc>
              <a:buFontTx/>
              <a:buNone/>
            </a:pPr>
            <a:r>
              <a:rPr lang="en-US" altLang="en-US" sz="2400">
                <a:latin typeface="Times New Roman" panose="02020603050405020304" pitchFamily="18" charset="0"/>
              </a:rPr>
              <a:t>(c) </a:t>
            </a:r>
            <a:r>
              <a:rPr lang="en-US" altLang="en-US" sz="2400" b="1" i="1">
                <a:latin typeface="Times New Roman" panose="02020603050405020304" pitchFamily="18" charset="0"/>
              </a:rPr>
              <a:t>moderate </a:t>
            </a:r>
            <a:r>
              <a:rPr lang="en-US" altLang="en-US" sz="2400">
                <a:latin typeface="Times New Roman" panose="02020603050405020304" pitchFamily="18" charset="0"/>
              </a:rPr>
              <a:t>: When there is heavier deposit covering up to 50 per cent of the area of the brick surface but unaccompanied by powdering of flaking of the surface.       </a:t>
            </a:r>
          </a:p>
          <a:p>
            <a:pPr marL="0" indent="0" eaLnBrk="1" hangingPunct="1">
              <a:lnSpc>
                <a:spcPct val="110000"/>
              </a:lnSpc>
              <a:buFontTx/>
              <a:buNone/>
            </a:pPr>
            <a:endParaRPr lang="en-US" altLang="en-US" sz="2400">
              <a:latin typeface="Times New Roman" panose="02020603050405020304" pitchFamily="18" charset="0"/>
            </a:endParaRPr>
          </a:p>
          <a:p>
            <a:pPr marL="0" indent="0" eaLnBrk="1" hangingPunct="1">
              <a:lnSpc>
                <a:spcPct val="110000"/>
              </a:lnSpc>
              <a:buFontTx/>
              <a:buNone/>
            </a:pPr>
            <a:r>
              <a:rPr lang="en-US" altLang="en-US" sz="2400">
                <a:latin typeface="Times New Roman" panose="02020603050405020304" pitchFamily="18" charset="0"/>
              </a:rPr>
              <a:t>(d)</a:t>
            </a:r>
            <a:r>
              <a:rPr lang="en-US" altLang="en-US" sz="2400" b="1" i="1">
                <a:latin typeface="Times New Roman" panose="02020603050405020304" pitchFamily="18" charset="0"/>
              </a:rPr>
              <a:t> heavy </a:t>
            </a:r>
            <a:r>
              <a:rPr lang="en-US" altLang="en-US" sz="2400">
                <a:latin typeface="Times New Roman" panose="02020603050405020304" pitchFamily="18" charset="0"/>
              </a:rPr>
              <a:t>:   When there is a heavy deposit of salts covering 50 per cent or more of the brick surface but unaccompanied by powdering or flaking of the surface, and       </a:t>
            </a:r>
          </a:p>
          <a:p>
            <a:pPr marL="0" indent="0" eaLnBrk="1" hangingPunct="1">
              <a:lnSpc>
                <a:spcPct val="110000"/>
              </a:lnSpc>
              <a:buFontTx/>
              <a:buNone/>
            </a:pPr>
            <a:endParaRPr lang="en-US" altLang="en-US" sz="2400">
              <a:latin typeface="Times New Roman" panose="02020603050405020304" pitchFamily="18" charset="0"/>
            </a:endParaRPr>
          </a:p>
          <a:p>
            <a:pPr marL="0" indent="0" eaLnBrk="1" hangingPunct="1">
              <a:lnSpc>
                <a:spcPct val="110000"/>
              </a:lnSpc>
              <a:buFontTx/>
              <a:buNone/>
            </a:pPr>
            <a:r>
              <a:rPr lang="en-US" altLang="en-US" sz="2400">
                <a:latin typeface="Times New Roman" panose="02020603050405020304" pitchFamily="18" charset="0"/>
              </a:rPr>
              <a:t>(e) </a:t>
            </a:r>
            <a:r>
              <a:rPr lang="en-US" altLang="en-US" sz="2400" b="1" i="1">
                <a:latin typeface="Times New Roman" panose="02020603050405020304" pitchFamily="18" charset="0"/>
              </a:rPr>
              <a:t>serious:</a:t>
            </a:r>
            <a:r>
              <a:rPr lang="en-US" altLang="en-US" sz="2400">
                <a:latin typeface="Times New Roman" panose="02020603050405020304" pitchFamily="18" charset="0"/>
              </a:rPr>
              <a:t> When there is a heavy deposit of salts accompanied by powdering and/or flaking of the   surfaces and tending to increase with repeated wetting of the specimen.</a:t>
            </a:r>
          </a:p>
          <a:p>
            <a:pPr marL="0" indent="0" eaLnBrk="1" hangingPunct="1">
              <a:lnSpc>
                <a:spcPct val="110000"/>
              </a:lnSpc>
              <a:buFontTx/>
              <a:buNone/>
            </a:pPr>
            <a:r>
              <a:rPr lang="en-US" altLang="en-US" sz="2400">
                <a:latin typeface="Times New Roman" panose="02020603050405020304" pitchFamily="18" charset="0"/>
              </a:rPr>
              <a:t>        </a:t>
            </a:r>
          </a:p>
          <a:p>
            <a:pPr marL="0" indent="0" eaLnBrk="1" hangingPunct="1">
              <a:lnSpc>
                <a:spcPct val="110000"/>
              </a:lnSpc>
              <a:buFontTx/>
              <a:buNone/>
            </a:pPr>
            <a:r>
              <a:rPr lang="en-US" altLang="en-US" sz="2400">
                <a:latin typeface="Times New Roman" panose="02020603050405020304" pitchFamily="18" charset="0"/>
              </a:rPr>
              <a:t> </a:t>
            </a:r>
          </a:p>
        </p:txBody>
      </p:sp>
      <p:sp>
        <p:nvSpPr>
          <p:cNvPr id="36868" name="Text Box 6">
            <a:extLst>
              <a:ext uri="{FF2B5EF4-FFF2-40B4-BE49-F238E27FC236}">
                <a16:creationId xmlns:a16="http://schemas.microsoft.com/office/drawing/2014/main" id="{894557F3-9328-44E2-891B-15695F2DA296}"/>
              </a:ext>
            </a:extLst>
          </p:cNvPr>
          <p:cNvSpPr txBox="1">
            <a:spLocks noChangeArrowheads="1"/>
          </p:cNvSpPr>
          <p:nvPr/>
        </p:nvSpPr>
        <p:spPr bwMode="auto">
          <a:xfrm>
            <a:off x="7543800" y="63246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58373">
                                            <p:txEl>
                                              <p:pRg st="1" end="1"/>
                                            </p:txEl>
                                          </p:spTgt>
                                        </p:tgtEl>
                                        <p:attrNameLst>
                                          <p:attrName>style.visibility</p:attrName>
                                        </p:attrNameLst>
                                      </p:cBhvr>
                                      <p:to>
                                        <p:strVal val="visible"/>
                                      </p:to>
                                    </p:set>
                                    <p:animEffect transition="in" filter="box(in)">
                                      <p:cBhvr>
                                        <p:cTn id="7" dur="500"/>
                                        <p:tgtEl>
                                          <p:spTgt spid="5837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58373">
                                            <p:txEl>
                                              <p:pRg st="3" end="3"/>
                                            </p:txEl>
                                          </p:spTgt>
                                        </p:tgtEl>
                                        <p:attrNameLst>
                                          <p:attrName>style.visibility</p:attrName>
                                        </p:attrNameLst>
                                      </p:cBhvr>
                                      <p:to>
                                        <p:strVal val="visible"/>
                                      </p:to>
                                    </p:set>
                                    <p:animEffect transition="in" filter="diamond(in)">
                                      <p:cBhvr>
                                        <p:cTn id="12" dur="2000"/>
                                        <p:tgtEl>
                                          <p:spTgt spid="58373">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58373">
                                            <p:txEl>
                                              <p:pRg st="5" end="5"/>
                                            </p:txEl>
                                          </p:spTgt>
                                        </p:tgtEl>
                                        <p:attrNameLst>
                                          <p:attrName>style.visibility</p:attrName>
                                        </p:attrNameLst>
                                      </p:cBhvr>
                                      <p:to>
                                        <p:strVal val="visible"/>
                                      </p:to>
                                    </p:set>
                                    <p:anim calcmode="lin" valueType="num">
                                      <p:cBhvr additive="base">
                                        <p:cTn id="17" dur="500" fill="hold"/>
                                        <p:tgtEl>
                                          <p:spTgt spid="5837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8373">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8373">
                                            <p:txEl>
                                              <p:pRg st="6" end="6"/>
                                            </p:txEl>
                                          </p:spTgt>
                                        </p:tgtEl>
                                        <p:attrNameLst>
                                          <p:attrName>style.visibility</p:attrName>
                                        </p:attrNameLst>
                                      </p:cBhvr>
                                      <p:to>
                                        <p:strVal val="visible"/>
                                      </p:to>
                                    </p:set>
                                    <p:anim calcmode="lin" valueType="num">
                                      <p:cBhvr additive="base">
                                        <p:cTn id="21" dur="500" fill="hold"/>
                                        <p:tgtEl>
                                          <p:spTgt spid="58373">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837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4">
            <a:extLst>
              <a:ext uri="{FF2B5EF4-FFF2-40B4-BE49-F238E27FC236}">
                <a16:creationId xmlns:a16="http://schemas.microsoft.com/office/drawing/2014/main" id="{99D6A9C4-AA2B-42D6-A189-1FEF94E3E183}"/>
              </a:ext>
            </a:extLst>
          </p:cNvPr>
          <p:cNvSpPr txBox="1">
            <a:spLocks noChangeArrowheads="1"/>
          </p:cNvSpPr>
          <p:nvPr/>
        </p:nvSpPr>
        <p:spPr bwMode="auto">
          <a:xfrm>
            <a:off x="898525" y="195263"/>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endParaRPr lang="en-US" altLang="en-US" sz="3600">
              <a:latin typeface="Arial" panose="020B0604020202020204" pitchFamily="34" charset="0"/>
            </a:endParaRPr>
          </a:p>
        </p:txBody>
      </p:sp>
      <p:sp>
        <p:nvSpPr>
          <p:cNvPr id="59399" name="Text Box 7">
            <a:extLst>
              <a:ext uri="{FF2B5EF4-FFF2-40B4-BE49-F238E27FC236}">
                <a16:creationId xmlns:a16="http://schemas.microsoft.com/office/drawing/2014/main" id="{863CA291-8DCA-450C-AB1C-5C9C36BAC96A}"/>
              </a:ext>
            </a:extLst>
          </p:cNvPr>
          <p:cNvSpPr txBox="1">
            <a:spLocks noChangeArrowheads="1"/>
          </p:cNvSpPr>
          <p:nvPr/>
        </p:nvSpPr>
        <p:spPr bwMode="auto">
          <a:xfrm>
            <a:off x="685800" y="603250"/>
            <a:ext cx="7848600" cy="556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buFontTx/>
              <a:buAutoNum type="alphaLcParenBoth" startAt="2"/>
            </a:pPr>
            <a:r>
              <a:rPr lang="en-US" altLang="en-US" sz="2400" b="1">
                <a:solidFill>
                  <a:schemeClr val="tx2"/>
                </a:solidFill>
              </a:rPr>
              <a:t> Field  Test for Effloresces</a:t>
            </a:r>
          </a:p>
          <a:p>
            <a:pPr eaLnBrk="1" hangingPunct="1"/>
            <a:endParaRPr lang="en-US" altLang="en-US" sz="2400" b="1"/>
          </a:p>
          <a:p>
            <a:pPr eaLnBrk="1" hangingPunct="1"/>
            <a:r>
              <a:rPr lang="en-US" altLang="en-US" sz="2400"/>
              <a:t>Five bricks shall be  selected  at  random  from  the  sample  of  bricks  obtained </a:t>
            </a:r>
          </a:p>
          <a:p>
            <a:pPr eaLnBrk="1" hangingPunct="1"/>
            <a:endParaRPr lang="en-US" altLang="en-US" sz="2400"/>
          </a:p>
          <a:p>
            <a:pPr eaLnBrk="1" hangingPunct="1"/>
            <a:r>
              <a:rPr lang="en-US" altLang="en-US" sz="2400"/>
              <a:t>Each brick shall be placed on end, in a shallow dish containing clean potable water </a:t>
            </a:r>
          </a:p>
          <a:p>
            <a:pPr eaLnBrk="1" hangingPunct="1"/>
            <a:endParaRPr lang="en-US" altLang="en-US" sz="2400"/>
          </a:p>
          <a:p>
            <a:pPr eaLnBrk="1" hangingPunct="1"/>
            <a:r>
              <a:rPr lang="en-US" altLang="en-US" sz="2400"/>
              <a:t>The quantity of water in the dish shall be such that the brick is immersed to a depth of not less than 2.5 cm (1 inch). </a:t>
            </a:r>
          </a:p>
          <a:p>
            <a:pPr eaLnBrk="1" hangingPunct="1"/>
            <a:endParaRPr lang="en-US" altLang="en-US" sz="2400"/>
          </a:p>
          <a:p>
            <a:pPr eaLnBrk="1" hangingPunct="1"/>
            <a:r>
              <a:rPr lang="en-US" altLang="en-US" sz="2400"/>
              <a:t>The brick shall be allowed to stand in this position for a few days under atmospheric conditions and room temperature until all the water in the dish is evaporated.  </a:t>
            </a:r>
          </a:p>
          <a:p>
            <a:pPr eaLnBrk="1" hangingPunct="1"/>
            <a:endParaRPr lang="en-US" altLang="en-US" sz="2400"/>
          </a:p>
        </p:txBody>
      </p:sp>
      <p:sp>
        <p:nvSpPr>
          <p:cNvPr id="37892" name="Text Box 8">
            <a:extLst>
              <a:ext uri="{FF2B5EF4-FFF2-40B4-BE49-F238E27FC236}">
                <a16:creationId xmlns:a16="http://schemas.microsoft.com/office/drawing/2014/main" id="{027AB0E8-91AF-4148-AED0-290D0D330DA8}"/>
              </a:ext>
            </a:extLst>
          </p:cNvPr>
          <p:cNvSpPr txBox="1">
            <a:spLocks noChangeArrowheads="1"/>
          </p:cNvSpPr>
          <p:nvPr/>
        </p:nvSpPr>
        <p:spPr bwMode="auto">
          <a:xfrm>
            <a:off x="7543800" y="62484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59399">
                                            <p:txEl>
                                              <p:pRg st="2" end="2"/>
                                            </p:txEl>
                                          </p:spTgt>
                                        </p:tgtEl>
                                        <p:attrNameLst>
                                          <p:attrName>style.visibility</p:attrName>
                                        </p:attrNameLst>
                                      </p:cBhvr>
                                      <p:to>
                                        <p:strVal val="visible"/>
                                      </p:to>
                                    </p:set>
                                    <p:animEffect transition="in" filter="fade">
                                      <p:cBhvr>
                                        <p:cTn id="7" dur="1000"/>
                                        <p:tgtEl>
                                          <p:spTgt spid="59399">
                                            <p:txEl>
                                              <p:pRg st="2" end="2"/>
                                            </p:txEl>
                                          </p:spTgt>
                                        </p:tgtEl>
                                      </p:cBhvr>
                                    </p:animEffect>
                                    <p:anim calcmode="lin" valueType="num">
                                      <p:cBhvr>
                                        <p:cTn id="8" dur="1000" fill="hold"/>
                                        <p:tgtEl>
                                          <p:spTgt spid="59399">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93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 presetClass="entr" presetSubtype="16" fill="hold" nodeType="clickEffect">
                                  <p:stCondLst>
                                    <p:cond delay="0"/>
                                  </p:stCondLst>
                                  <p:childTnLst>
                                    <p:set>
                                      <p:cBhvr>
                                        <p:cTn id="13" dur="1" fill="hold">
                                          <p:stCondLst>
                                            <p:cond delay="0"/>
                                          </p:stCondLst>
                                        </p:cTn>
                                        <p:tgtEl>
                                          <p:spTgt spid="59399">
                                            <p:txEl>
                                              <p:pRg st="4" end="4"/>
                                            </p:txEl>
                                          </p:spTgt>
                                        </p:tgtEl>
                                        <p:attrNameLst>
                                          <p:attrName>style.visibility</p:attrName>
                                        </p:attrNameLst>
                                      </p:cBhvr>
                                      <p:to>
                                        <p:strVal val="visible"/>
                                      </p:to>
                                    </p:set>
                                    <p:animEffect transition="in" filter="box(in)">
                                      <p:cBhvr>
                                        <p:cTn id="14" dur="500"/>
                                        <p:tgtEl>
                                          <p:spTgt spid="59399">
                                            <p:txEl>
                                              <p:pRg st="4" end="4"/>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ntr" presetSubtype="10" fill="hold" nodeType="clickEffect">
                                  <p:stCondLst>
                                    <p:cond delay="0"/>
                                  </p:stCondLst>
                                  <p:childTnLst>
                                    <p:set>
                                      <p:cBhvr>
                                        <p:cTn id="18" dur="1" fill="hold">
                                          <p:stCondLst>
                                            <p:cond delay="0"/>
                                          </p:stCondLst>
                                        </p:cTn>
                                        <p:tgtEl>
                                          <p:spTgt spid="59399">
                                            <p:txEl>
                                              <p:pRg st="6" end="6"/>
                                            </p:txEl>
                                          </p:spTgt>
                                        </p:tgtEl>
                                        <p:attrNameLst>
                                          <p:attrName>style.visibility</p:attrName>
                                        </p:attrNameLst>
                                      </p:cBhvr>
                                      <p:to>
                                        <p:strVal val="visible"/>
                                      </p:to>
                                    </p:set>
                                    <p:animEffect transition="in" filter="blinds(horizontal)">
                                      <p:cBhvr>
                                        <p:cTn id="19" dur="500"/>
                                        <p:tgtEl>
                                          <p:spTgt spid="59399">
                                            <p:txEl>
                                              <p:pRg st="6" end="6"/>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nodeType="clickEffect">
                                  <p:stCondLst>
                                    <p:cond delay="0"/>
                                  </p:stCondLst>
                                  <p:childTnLst>
                                    <p:set>
                                      <p:cBhvr>
                                        <p:cTn id="23" dur="1" fill="hold">
                                          <p:stCondLst>
                                            <p:cond delay="0"/>
                                          </p:stCondLst>
                                        </p:cTn>
                                        <p:tgtEl>
                                          <p:spTgt spid="59399">
                                            <p:txEl>
                                              <p:pRg st="8" end="8"/>
                                            </p:txEl>
                                          </p:spTgt>
                                        </p:tgtEl>
                                        <p:attrNameLst>
                                          <p:attrName>style.visibility</p:attrName>
                                        </p:attrNameLst>
                                      </p:cBhvr>
                                      <p:to>
                                        <p:strVal val="visible"/>
                                      </p:to>
                                    </p:set>
                                    <p:anim calcmode="lin" valueType="num">
                                      <p:cBhvr additive="base">
                                        <p:cTn id="24" dur="500" fill="hold"/>
                                        <p:tgtEl>
                                          <p:spTgt spid="59399">
                                            <p:txEl>
                                              <p:pRg st="8" end="8"/>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939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4">
            <a:extLst>
              <a:ext uri="{FF2B5EF4-FFF2-40B4-BE49-F238E27FC236}">
                <a16:creationId xmlns:a16="http://schemas.microsoft.com/office/drawing/2014/main" id="{A346F429-8AE6-4EE6-A9CA-593C87945758}"/>
              </a:ext>
            </a:extLst>
          </p:cNvPr>
          <p:cNvSpPr txBox="1">
            <a:spLocks noChangeArrowheads="1"/>
          </p:cNvSpPr>
          <p:nvPr/>
        </p:nvSpPr>
        <p:spPr bwMode="auto">
          <a:xfrm>
            <a:off x="822325" y="423863"/>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endParaRPr lang="en-US" altLang="en-US" sz="3600">
              <a:latin typeface="Arial" panose="020B0604020202020204" pitchFamily="34" charset="0"/>
            </a:endParaRPr>
          </a:p>
        </p:txBody>
      </p:sp>
      <p:sp>
        <p:nvSpPr>
          <p:cNvPr id="60421" name="Text Box 5">
            <a:extLst>
              <a:ext uri="{FF2B5EF4-FFF2-40B4-BE49-F238E27FC236}">
                <a16:creationId xmlns:a16="http://schemas.microsoft.com/office/drawing/2014/main" id="{2F2063B3-E98A-4026-86FD-194D65BE3096}"/>
              </a:ext>
            </a:extLst>
          </p:cNvPr>
          <p:cNvSpPr txBox="1">
            <a:spLocks noChangeArrowheads="1"/>
          </p:cNvSpPr>
          <p:nvPr/>
        </p:nvSpPr>
        <p:spPr bwMode="auto">
          <a:xfrm>
            <a:off x="990600" y="685800"/>
            <a:ext cx="7178675" cy="483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400" b="1" i="1">
                <a:solidFill>
                  <a:schemeClr val="tx2"/>
                </a:solidFill>
              </a:rPr>
              <a:t>Field  Test for Effloresces (contd.)</a:t>
            </a:r>
          </a:p>
          <a:p>
            <a:pPr eaLnBrk="1" hangingPunct="1"/>
            <a:endParaRPr lang="en-US" altLang="en-US" sz="2400" b="1"/>
          </a:p>
          <a:p>
            <a:pPr eaLnBrk="1" hangingPunct="1"/>
            <a:r>
              <a:rPr lang="en-US" altLang="en-US" sz="2400"/>
              <a:t>When the water has been absorbed and the bricks appear to be dry, a similar quantity of clean potable water shall be placed in the dishes and the same is allowed to evaporate as before. </a:t>
            </a:r>
          </a:p>
          <a:p>
            <a:pPr eaLnBrk="1" hangingPunct="1"/>
            <a:endParaRPr lang="en-US" altLang="en-US" sz="2400"/>
          </a:p>
          <a:p>
            <a:pPr eaLnBrk="1" hangingPunct="1"/>
            <a:r>
              <a:rPr lang="en-US" altLang="en-US" sz="2400"/>
              <a:t>At the end of this period, the bricks shall be examined for efflorescence</a:t>
            </a:r>
          </a:p>
          <a:p>
            <a:pPr eaLnBrk="1" hangingPunct="1"/>
            <a:r>
              <a:rPr lang="en-US" altLang="en-US" sz="2400"/>
              <a:t>        </a:t>
            </a:r>
          </a:p>
          <a:p>
            <a:pPr eaLnBrk="1" hangingPunct="1"/>
            <a:r>
              <a:rPr lang="en-US" altLang="en-US" sz="2400"/>
              <a:t>The  liability  to efflorescence be reported as  nil,  slight, moderate,  heavy  or serious in accordance  with  the  definition  given above</a:t>
            </a:r>
            <a:endParaRPr lang="en-US" altLang="en-US" sz="2400">
              <a:solidFill>
                <a:schemeClr val="tx2"/>
              </a:solidFill>
            </a:endParaRPr>
          </a:p>
        </p:txBody>
      </p:sp>
      <p:sp>
        <p:nvSpPr>
          <p:cNvPr id="38916" name="Text Box 6">
            <a:extLst>
              <a:ext uri="{FF2B5EF4-FFF2-40B4-BE49-F238E27FC236}">
                <a16:creationId xmlns:a16="http://schemas.microsoft.com/office/drawing/2014/main" id="{9432094C-07E5-47F6-9F3B-3858B277621D}"/>
              </a:ext>
            </a:extLst>
          </p:cNvPr>
          <p:cNvSpPr txBox="1">
            <a:spLocks noChangeArrowheads="1"/>
          </p:cNvSpPr>
          <p:nvPr/>
        </p:nvSpPr>
        <p:spPr bwMode="auto">
          <a:xfrm>
            <a:off x="7543800" y="62484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60421">
                                            <p:txEl>
                                              <p:pRg st="2" end="2"/>
                                            </p:txEl>
                                          </p:spTgt>
                                        </p:tgtEl>
                                        <p:attrNameLst>
                                          <p:attrName>style.visibility</p:attrName>
                                        </p:attrNameLst>
                                      </p:cBhvr>
                                      <p:to>
                                        <p:strVal val="visible"/>
                                      </p:to>
                                    </p:set>
                                    <p:animEffect transition="in" filter="box(in)">
                                      <p:cBhvr>
                                        <p:cTn id="7" dur="500"/>
                                        <p:tgtEl>
                                          <p:spTgt spid="60421">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60421">
                                            <p:txEl>
                                              <p:pRg st="4" end="4"/>
                                            </p:txEl>
                                          </p:spTgt>
                                        </p:tgtEl>
                                        <p:attrNameLst>
                                          <p:attrName>style.visibility</p:attrName>
                                        </p:attrNameLst>
                                      </p:cBhvr>
                                      <p:to>
                                        <p:strVal val="visible"/>
                                      </p:to>
                                    </p:set>
                                    <p:animEffect transition="in" filter="blinds(horizontal)">
                                      <p:cBhvr>
                                        <p:cTn id="12" dur="500"/>
                                        <p:tgtEl>
                                          <p:spTgt spid="60421">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60421">
                                            <p:txEl>
                                              <p:pRg st="6" end="6"/>
                                            </p:txEl>
                                          </p:spTgt>
                                        </p:tgtEl>
                                        <p:attrNameLst>
                                          <p:attrName>style.visibility</p:attrName>
                                        </p:attrNameLst>
                                      </p:cBhvr>
                                      <p:to>
                                        <p:strVal val="visible"/>
                                      </p:to>
                                    </p:set>
                                    <p:anim calcmode="lin" valueType="num">
                                      <p:cBhvr additive="base">
                                        <p:cTn id="17" dur="500" fill="hold"/>
                                        <p:tgtEl>
                                          <p:spTgt spid="60421">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042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a:extLst>
              <a:ext uri="{FF2B5EF4-FFF2-40B4-BE49-F238E27FC236}">
                <a16:creationId xmlns:a16="http://schemas.microsoft.com/office/drawing/2014/main" id="{4F875AFC-F70C-4469-8774-652459B39E90}"/>
              </a:ext>
            </a:extLst>
          </p:cNvPr>
          <p:cNvSpPr>
            <a:spLocks noGrp="1" noChangeArrowheads="1"/>
          </p:cNvSpPr>
          <p:nvPr>
            <p:ph type="body" idx="1"/>
          </p:nvPr>
        </p:nvSpPr>
        <p:spPr>
          <a:xfrm>
            <a:off x="609600" y="228600"/>
            <a:ext cx="8229600" cy="6096000"/>
          </a:xfrm>
        </p:spPr>
        <p:txBody>
          <a:bodyPr/>
          <a:lstStyle/>
          <a:p>
            <a:pPr marL="0" indent="0" eaLnBrk="1" hangingPunct="1">
              <a:lnSpc>
                <a:spcPct val="80000"/>
              </a:lnSpc>
              <a:buFontTx/>
              <a:buNone/>
            </a:pPr>
            <a:r>
              <a:rPr lang="en-US" altLang="en-US" sz="2400" b="1">
                <a:latin typeface="Times New Roman" panose="02020603050405020304" pitchFamily="18" charset="0"/>
              </a:rPr>
              <a:t>Efflorescence for bricks</a:t>
            </a:r>
            <a:r>
              <a:rPr lang="en-US" altLang="en-US" sz="2400">
                <a:latin typeface="Times New Roman" panose="02020603050405020304" pitchFamily="18" charset="0"/>
              </a:rPr>
              <a:t> (a</a:t>
            </a:r>
            <a:r>
              <a:rPr lang="en-US" altLang="en-US" sz="2400" b="1">
                <a:latin typeface="Times New Roman" panose="02020603050405020304" pitchFamily="18" charset="0"/>
              </a:rPr>
              <a:t>s per ASTM)</a:t>
            </a:r>
            <a:r>
              <a:rPr lang="en-US" altLang="en-US" sz="2400">
                <a:latin typeface="Times New Roman" panose="02020603050405020304" pitchFamily="18" charset="0"/>
              </a:rPr>
              <a:t> </a:t>
            </a:r>
          </a:p>
          <a:p>
            <a:pPr marL="0" indent="0" eaLnBrk="1" hangingPunct="1">
              <a:lnSpc>
                <a:spcPct val="20000"/>
              </a:lnSpc>
              <a:buFontTx/>
              <a:buNone/>
            </a:pPr>
            <a:endParaRPr lang="en-US" altLang="en-US" sz="2400">
              <a:latin typeface="Times New Roman" panose="02020603050405020304" pitchFamily="18" charset="0"/>
            </a:endParaRPr>
          </a:p>
          <a:p>
            <a:pPr marL="0" indent="0" eaLnBrk="1" hangingPunct="1">
              <a:lnSpc>
                <a:spcPct val="80000"/>
              </a:lnSpc>
              <a:buFontTx/>
              <a:buNone/>
            </a:pPr>
            <a:r>
              <a:rPr lang="en-US" altLang="en-US" sz="2400">
                <a:latin typeface="Times New Roman" panose="02020603050405020304" pitchFamily="18" charset="0"/>
              </a:rPr>
              <a:t>Ten dry full sized bricks shall be tested. The ten specimens shall be sorted into 5 pairs so that both specimens of each pair will have the same appearance as nearly as possible.</a:t>
            </a:r>
          </a:p>
          <a:p>
            <a:pPr marL="0" indent="0" eaLnBrk="1" hangingPunct="1">
              <a:lnSpc>
                <a:spcPct val="30000"/>
              </a:lnSpc>
              <a:buFontTx/>
              <a:buNone/>
            </a:pPr>
            <a:r>
              <a:rPr lang="en-US" altLang="en-US" sz="2400">
                <a:latin typeface="Times New Roman" panose="02020603050405020304" pitchFamily="18" charset="0"/>
              </a:rPr>
              <a:t>        </a:t>
            </a:r>
          </a:p>
          <a:p>
            <a:pPr marL="0" indent="0" eaLnBrk="1" hangingPunct="1">
              <a:lnSpc>
                <a:spcPct val="80000"/>
              </a:lnSpc>
              <a:buFontTx/>
              <a:buNone/>
            </a:pPr>
            <a:r>
              <a:rPr lang="en-US" altLang="en-US" sz="2400">
                <a:latin typeface="Times New Roman" panose="02020603050405020304" pitchFamily="18" charset="0"/>
              </a:rPr>
              <a:t>Keep one set in a drying room by keeping the bricks immersed 1” in water in separate trays and second set in an oven for 7   days.  After seven days each set shall be tested. Keep both  sets in an oven for three days (Generally 24 hours are sufficient for efflorescence test). </a:t>
            </a:r>
          </a:p>
          <a:p>
            <a:pPr marL="0" indent="0" eaLnBrk="1" hangingPunct="1">
              <a:lnSpc>
                <a:spcPct val="40000"/>
              </a:lnSpc>
              <a:buFontTx/>
              <a:buNone/>
            </a:pPr>
            <a:endParaRPr lang="en-US" altLang="en-US" sz="2400">
              <a:latin typeface="Times New Roman" panose="02020603050405020304" pitchFamily="18" charset="0"/>
            </a:endParaRPr>
          </a:p>
          <a:p>
            <a:pPr marL="0" indent="0" eaLnBrk="1" hangingPunct="1">
              <a:lnSpc>
                <a:spcPct val="80000"/>
              </a:lnSpc>
              <a:buFontTx/>
              <a:buNone/>
            </a:pPr>
            <a:r>
              <a:rPr lang="en-US" altLang="en-US" sz="2400">
                <a:latin typeface="Times New Roman" panose="02020603050405020304" pitchFamily="18" charset="0"/>
              </a:rPr>
              <a:t>Examine both sets from a distance of 10 feet with illuminators of not less than 50 feet candles by an observer with normal vision. </a:t>
            </a:r>
          </a:p>
          <a:p>
            <a:pPr marL="0" indent="0" eaLnBrk="1" hangingPunct="1">
              <a:lnSpc>
                <a:spcPct val="50000"/>
              </a:lnSpc>
              <a:buFontTx/>
              <a:buNone/>
            </a:pPr>
            <a:endParaRPr lang="en-US" altLang="en-US" sz="2400">
              <a:latin typeface="Times New Roman" panose="02020603050405020304" pitchFamily="18" charset="0"/>
            </a:endParaRPr>
          </a:p>
          <a:p>
            <a:pPr marL="0" indent="0" eaLnBrk="1" hangingPunct="1">
              <a:lnSpc>
                <a:spcPct val="80000"/>
              </a:lnSpc>
              <a:buFontTx/>
              <a:buNone/>
            </a:pPr>
            <a:r>
              <a:rPr lang="en-US" altLang="en-US" sz="2400">
                <a:latin typeface="Times New Roman" panose="02020603050405020304" pitchFamily="18" charset="0"/>
              </a:rPr>
              <a:t>If under these conditions no difference is noted report the rating as slightly efflorescence.  </a:t>
            </a:r>
          </a:p>
          <a:p>
            <a:pPr marL="0" indent="0" eaLnBrk="1" hangingPunct="1">
              <a:lnSpc>
                <a:spcPct val="60000"/>
              </a:lnSpc>
              <a:buFontTx/>
              <a:buNone/>
            </a:pPr>
            <a:endParaRPr lang="en-US" altLang="en-US" sz="2400">
              <a:latin typeface="Times New Roman" panose="02020603050405020304" pitchFamily="18" charset="0"/>
            </a:endParaRPr>
          </a:p>
          <a:p>
            <a:pPr marL="0" indent="0" eaLnBrk="1" hangingPunct="1">
              <a:lnSpc>
                <a:spcPct val="80000"/>
              </a:lnSpc>
              <a:buFontTx/>
              <a:buNone/>
            </a:pPr>
            <a:r>
              <a:rPr lang="en-US" altLang="en-US" sz="2400">
                <a:latin typeface="Times New Roman" panose="02020603050405020304" pitchFamily="18" charset="0"/>
              </a:rPr>
              <a:t>If a perceptible difference due to efflorescence is noted under these conditions report the rating as Efflorescence.</a:t>
            </a:r>
          </a:p>
          <a:p>
            <a:pPr marL="0" indent="0" eaLnBrk="1" hangingPunct="1">
              <a:lnSpc>
                <a:spcPct val="80000"/>
              </a:lnSpc>
              <a:buFontTx/>
              <a:buNone/>
            </a:pPr>
            <a:r>
              <a:rPr lang="en-US" altLang="en-US" sz="2400">
                <a:latin typeface="Times New Roman" panose="02020603050405020304" pitchFamily="18" charset="0"/>
              </a:rPr>
              <a:t> </a:t>
            </a:r>
          </a:p>
        </p:txBody>
      </p:sp>
      <p:sp>
        <p:nvSpPr>
          <p:cNvPr id="39939" name="Text Box 5">
            <a:extLst>
              <a:ext uri="{FF2B5EF4-FFF2-40B4-BE49-F238E27FC236}">
                <a16:creationId xmlns:a16="http://schemas.microsoft.com/office/drawing/2014/main" id="{793D0830-F7A7-4A64-8538-82AB39BE4B1F}"/>
              </a:ext>
            </a:extLst>
          </p:cNvPr>
          <p:cNvSpPr txBox="1">
            <a:spLocks noChangeArrowheads="1"/>
          </p:cNvSpPr>
          <p:nvPr/>
        </p:nvSpPr>
        <p:spPr bwMode="auto">
          <a:xfrm>
            <a:off x="7543800" y="63246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7107">
                                            <p:txEl>
                                              <p:pRg st="2" end="2"/>
                                            </p:txEl>
                                          </p:spTgt>
                                        </p:tgtEl>
                                        <p:attrNameLst>
                                          <p:attrName>style.visibility</p:attrName>
                                        </p:attrNameLst>
                                      </p:cBhvr>
                                      <p:to>
                                        <p:strVal val="visible"/>
                                      </p:to>
                                    </p:set>
                                    <p:animEffect transition="in" filter="blinds(horizontal)">
                                      <p:cBhvr>
                                        <p:cTn id="7" dur="500"/>
                                        <p:tgtEl>
                                          <p:spTgt spid="47107">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7107">
                                            <p:txEl>
                                              <p:pRg st="4" end="4"/>
                                            </p:txEl>
                                          </p:spTgt>
                                        </p:tgtEl>
                                        <p:attrNameLst>
                                          <p:attrName>style.visibility</p:attrName>
                                        </p:attrNameLst>
                                      </p:cBhvr>
                                      <p:to>
                                        <p:strVal val="visible"/>
                                      </p:to>
                                    </p:set>
                                    <p:animEffect transition="in" filter="box(in)">
                                      <p:cBhvr>
                                        <p:cTn id="12" dur="500"/>
                                        <p:tgtEl>
                                          <p:spTgt spid="47107">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47107">
                                            <p:txEl>
                                              <p:pRg st="6" end="6"/>
                                            </p:txEl>
                                          </p:spTgt>
                                        </p:tgtEl>
                                        <p:attrNameLst>
                                          <p:attrName>style.visibility</p:attrName>
                                        </p:attrNameLst>
                                      </p:cBhvr>
                                      <p:to>
                                        <p:strVal val="visible"/>
                                      </p:to>
                                    </p:set>
                                    <p:animEffect transition="in" filter="diamond(in)">
                                      <p:cBhvr>
                                        <p:cTn id="17" dur="2000"/>
                                        <p:tgtEl>
                                          <p:spTgt spid="47107">
                                            <p:txEl>
                                              <p:pRg st="6" end="6"/>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8" fill="hold" nodeType="clickEffect">
                                  <p:stCondLst>
                                    <p:cond delay="0"/>
                                  </p:stCondLst>
                                  <p:childTnLst>
                                    <p:set>
                                      <p:cBhvr>
                                        <p:cTn id="21" dur="1" fill="hold">
                                          <p:stCondLst>
                                            <p:cond delay="0"/>
                                          </p:stCondLst>
                                        </p:cTn>
                                        <p:tgtEl>
                                          <p:spTgt spid="47107">
                                            <p:txEl>
                                              <p:pRg st="8" end="8"/>
                                            </p:txEl>
                                          </p:spTgt>
                                        </p:tgtEl>
                                        <p:attrNameLst>
                                          <p:attrName>style.visibility</p:attrName>
                                        </p:attrNameLst>
                                      </p:cBhvr>
                                      <p:to>
                                        <p:strVal val="visible"/>
                                      </p:to>
                                    </p:set>
                                    <p:anim calcmode="lin" valueType="num">
                                      <p:cBhvr additive="base">
                                        <p:cTn id="22" dur="500" fill="hold"/>
                                        <p:tgtEl>
                                          <p:spTgt spid="47107">
                                            <p:txEl>
                                              <p:pRg st="8" end="8"/>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47107">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nodeType="clickEffect">
                                  <p:stCondLst>
                                    <p:cond delay="0"/>
                                  </p:stCondLst>
                                  <p:childTnLst>
                                    <p:set>
                                      <p:cBhvr>
                                        <p:cTn id="27" dur="1" fill="hold">
                                          <p:stCondLst>
                                            <p:cond delay="0"/>
                                          </p:stCondLst>
                                        </p:cTn>
                                        <p:tgtEl>
                                          <p:spTgt spid="47107">
                                            <p:txEl>
                                              <p:pRg st="10" end="10"/>
                                            </p:txEl>
                                          </p:spTgt>
                                        </p:tgtEl>
                                        <p:attrNameLst>
                                          <p:attrName>style.visibility</p:attrName>
                                        </p:attrNameLst>
                                      </p:cBhvr>
                                      <p:to>
                                        <p:strVal val="visible"/>
                                      </p:to>
                                    </p:set>
                                    <p:anim calcmode="lin" valueType="num">
                                      <p:cBhvr additive="base">
                                        <p:cTn id="28" dur="500" fill="hold"/>
                                        <p:tgtEl>
                                          <p:spTgt spid="47107">
                                            <p:txEl>
                                              <p:pRg st="10" end="1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4710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a:extLst>
              <a:ext uri="{FF2B5EF4-FFF2-40B4-BE49-F238E27FC236}">
                <a16:creationId xmlns:a16="http://schemas.microsoft.com/office/drawing/2014/main" id="{7FBBEF83-9943-4F2E-8341-8026D667937F}"/>
              </a:ext>
            </a:extLst>
          </p:cNvPr>
          <p:cNvSpPr>
            <a:spLocks noGrp="1" noChangeArrowheads="1"/>
          </p:cNvSpPr>
          <p:nvPr>
            <p:ph type="body" idx="1"/>
          </p:nvPr>
        </p:nvSpPr>
        <p:spPr>
          <a:xfrm>
            <a:off x="533400" y="1189038"/>
            <a:ext cx="7772400" cy="4754562"/>
          </a:xfrm>
        </p:spPr>
        <p:txBody>
          <a:bodyPr/>
          <a:lstStyle/>
          <a:p>
            <a:pPr marL="0" indent="0" eaLnBrk="1" hangingPunct="1">
              <a:lnSpc>
                <a:spcPct val="70000"/>
              </a:lnSpc>
              <a:buFontTx/>
              <a:buNone/>
            </a:pPr>
            <a:r>
              <a:rPr lang="en-US" altLang="en-US" sz="2800">
                <a:latin typeface="Times New Roman" panose="02020603050405020304" pitchFamily="18" charset="0"/>
              </a:rPr>
              <a:t>Five whole bricks shall be selected at random </a:t>
            </a:r>
          </a:p>
          <a:p>
            <a:pPr marL="0" indent="0" eaLnBrk="1" hangingPunct="1">
              <a:lnSpc>
                <a:spcPct val="70000"/>
              </a:lnSpc>
              <a:buFontTx/>
              <a:buNone/>
            </a:pPr>
            <a:r>
              <a:rPr lang="en-US" altLang="en-US" sz="2800">
                <a:latin typeface="Times New Roman" panose="02020603050405020304" pitchFamily="18" charset="0"/>
              </a:rPr>
              <a:t>from the sample of bricks </a:t>
            </a:r>
          </a:p>
          <a:p>
            <a:pPr marL="0" indent="0" eaLnBrk="1" hangingPunct="1">
              <a:lnSpc>
                <a:spcPct val="70000"/>
              </a:lnSpc>
              <a:buFontTx/>
              <a:buNone/>
            </a:pPr>
            <a:endParaRPr lang="en-US" altLang="en-US" sz="2800">
              <a:latin typeface="Times New Roman" panose="02020603050405020304" pitchFamily="18" charset="0"/>
            </a:endParaRPr>
          </a:p>
          <a:p>
            <a:pPr marL="0" indent="0" eaLnBrk="1" hangingPunct="1">
              <a:lnSpc>
                <a:spcPct val="70000"/>
              </a:lnSpc>
              <a:buFontTx/>
              <a:buNone/>
            </a:pPr>
            <a:r>
              <a:rPr lang="en-US" altLang="en-US" sz="2800">
                <a:latin typeface="Times New Roman" panose="02020603050405020304" pitchFamily="18" charset="0"/>
              </a:rPr>
              <a:t>The bricks shall be immersed in water </a:t>
            </a:r>
          </a:p>
          <a:p>
            <a:pPr marL="0" indent="0" eaLnBrk="1" hangingPunct="1">
              <a:lnSpc>
                <a:spcPct val="70000"/>
              </a:lnSpc>
              <a:buFontTx/>
              <a:buNone/>
            </a:pPr>
            <a:r>
              <a:rPr lang="en-US" altLang="en-US" sz="2800">
                <a:latin typeface="Times New Roman" panose="02020603050405020304" pitchFamily="18" charset="0"/>
              </a:rPr>
              <a:t>at 25</a:t>
            </a:r>
            <a:r>
              <a:rPr lang="en-US" altLang="en-US" sz="2800" baseline="30000">
                <a:latin typeface="Times New Roman" panose="02020603050405020304" pitchFamily="18" charset="0"/>
              </a:rPr>
              <a:t>o</a:t>
            </a:r>
            <a:r>
              <a:rPr lang="en-US" altLang="en-US" sz="2800">
                <a:latin typeface="Times New Roman" panose="02020603050405020304" pitchFamily="18" charset="0"/>
              </a:rPr>
              <a:t> to 29</a:t>
            </a:r>
            <a:r>
              <a:rPr lang="en-US" altLang="en-US" sz="2800" baseline="30000">
                <a:latin typeface="Times New Roman" panose="02020603050405020304" pitchFamily="18" charset="0"/>
              </a:rPr>
              <a:t>o</a:t>
            </a:r>
            <a:r>
              <a:rPr lang="en-US" altLang="en-US" sz="2800">
                <a:latin typeface="Times New Roman" panose="02020603050405020304" pitchFamily="18" charset="0"/>
              </a:rPr>
              <a:t>C for 24 hours.  </a:t>
            </a:r>
          </a:p>
          <a:p>
            <a:pPr marL="0" indent="0" eaLnBrk="1" hangingPunct="1">
              <a:lnSpc>
                <a:spcPct val="70000"/>
              </a:lnSpc>
              <a:buFontTx/>
              <a:buNone/>
            </a:pPr>
            <a:endParaRPr lang="en-US" altLang="en-US" sz="2800">
              <a:latin typeface="Times New Roman" panose="02020603050405020304" pitchFamily="18" charset="0"/>
            </a:endParaRPr>
          </a:p>
          <a:p>
            <a:pPr marL="0" indent="0" eaLnBrk="1" hangingPunct="1">
              <a:lnSpc>
                <a:spcPct val="70000"/>
              </a:lnSpc>
              <a:buFontTx/>
              <a:buNone/>
            </a:pPr>
            <a:r>
              <a:rPr lang="en-US" altLang="en-US" sz="2800">
                <a:latin typeface="Times New Roman" panose="02020603050405020304" pitchFamily="18" charset="0"/>
              </a:rPr>
              <a:t>They shall then be removed and allowed to drain at room temperature for about five minutes and wiped free from surplus moisture. </a:t>
            </a:r>
          </a:p>
          <a:p>
            <a:pPr marL="0" indent="0" eaLnBrk="1" hangingPunct="1">
              <a:lnSpc>
                <a:spcPct val="70000"/>
              </a:lnSpc>
              <a:buFontTx/>
              <a:buNone/>
            </a:pPr>
            <a:endParaRPr lang="en-US" altLang="en-US" sz="2800">
              <a:latin typeface="Times New Roman" panose="02020603050405020304" pitchFamily="18" charset="0"/>
            </a:endParaRPr>
          </a:p>
          <a:p>
            <a:pPr marL="0" indent="0" eaLnBrk="1" hangingPunct="1">
              <a:lnSpc>
                <a:spcPct val="70000"/>
              </a:lnSpc>
              <a:buFontTx/>
              <a:buNone/>
            </a:pPr>
            <a:r>
              <a:rPr lang="en-US" altLang="en-US" sz="2800">
                <a:latin typeface="Times New Roman" panose="02020603050405020304" pitchFamily="18" charset="0"/>
              </a:rPr>
              <a:t>Their frogs shall be filled with mortar composed of one part Portland cement and one and a half parts clean, coarse sand   graded to 0.3 cm (1/8 inch) and down. </a:t>
            </a:r>
          </a:p>
          <a:p>
            <a:pPr marL="0" indent="0" eaLnBrk="1" hangingPunct="1">
              <a:lnSpc>
                <a:spcPct val="70000"/>
              </a:lnSpc>
              <a:buFontTx/>
              <a:buNone/>
            </a:pPr>
            <a:endParaRPr lang="en-US" altLang="en-US" sz="2800">
              <a:latin typeface="Times New Roman" panose="02020603050405020304" pitchFamily="18" charset="0"/>
            </a:endParaRPr>
          </a:p>
        </p:txBody>
      </p:sp>
      <p:sp>
        <p:nvSpPr>
          <p:cNvPr id="40963" name="Rectangle 5">
            <a:extLst>
              <a:ext uri="{FF2B5EF4-FFF2-40B4-BE49-F238E27FC236}">
                <a16:creationId xmlns:a16="http://schemas.microsoft.com/office/drawing/2014/main" id="{D8862D17-9D8C-47B7-AC12-13B1B2CC2924}"/>
              </a:ext>
            </a:extLst>
          </p:cNvPr>
          <p:cNvSpPr>
            <a:spLocks noChangeArrowheads="1"/>
          </p:cNvSpPr>
          <p:nvPr/>
        </p:nvSpPr>
        <p:spPr bwMode="auto">
          <a:xfrm>
            <a:off x="609600" y="228600"/>
            <a:ext cx="5791200"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lnSpc>
                <a:spcPct val="70000"/>
              </a:lnSpc>
            </a:pPr>
            <a:r>
              <a:rPr lang="en-US" altLang="en-US" sz="3200" b="1">
                <a:solidFill>
                  <a:schemeClr val="tx2"/>
                </a:solidFill>
              </a:rPr>
              <a:t>Tests for determination of </a:t>
            </a:r>
          </a:p>
          <a:p>
            <a:pPr eaLnBrk="1" hangingPunct="1">
              <a:lnSpc>
                <a:spcPct val="70000"/>
              </a:lnSpc>
            </a:pPr>
            <a:r>
              <a:rPr lang="en-US" altLang="en-US" sz="3200" b="1">
                <a:solidFill>
                  <a:schemeClr val="tx2"/>
                </a:solidFill>
              </a:rPr>
              <a:t>Compressive strength of bricks</a:t>
            </a:r>
          </a:p>
        </p:txBody>
      </p:sp>
      <p:sp>
        <p:nvSpPr>
          <p:cNvPr id="40964" name="Text Box 6">
            <a:extLst>
              <a:ext uri="{FF2B5EF4-FFF2-40B4-BE49-F238E27FC236}">
                <a16:creationId xmlns:a16="http://schemas.microsoft.com/office/drawing/2014/main" id="{090CA61C-6E76-485A-8CE2-9254DF836854}"/>
              </a:ext>
            </a:extLst>
          </p:cNvPr>
          <p:cNvSpPr txBox="1">
            <a:spLocks noChangeArrowheads="1"/>
          </p:cNvSpPr>
          <p:nvPr/>
        </p:nvSpPr>
        <p:spPr bwMode="auto">
          <a:xfrm>
            <a:off x="7543800" y="63246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blinds(horizontal)">
                                      <p:cBhvr>
                                        <p:cTn id="7" dur="500"/>
                                        <p:tgtEl>
                                          <p:spTgt spid="48131">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8131">
                                            <p:txEl>
                                              <p:pRg st="1" end="1"/>
                                            </p:txEl>
                                          </p:spTgt>
                                        </p:tgtEl>
                                        <p:attrNameLst>
                                          <p:attrName>style.visibility</p:attrName>
                                        </p:attrNameLst>
                                      </p:cBhvr>
                                      <p:to>
                                        <p:strVal val="visible"/>
                                      </p:to>
                                    </p:set>
                                    <p:animEffect transition="in" filter="blinds(horizontal)">
                                      <p:cBhvr>
                                        <p:cTn id="10" dur="500"/>
                                        <p:tgtEl>
                                          <p:spTgt spid="48131">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nodeType="clickEffect">
                                  <p:stCondLst>
                                    <p:cond delay="0"/>
                                  </p:stCondLst>
                                  <p:childTnLst>
                                    <p:set>
                                      <p:cBhvr>
                                        <p:cTn id="14" dur="1" fill="hold">
                                          <p:stCondLst>
                                            <p:cond delay="0"/>
                                          </p:stCondLst>
                                        </p:cTn>
                                        <p:tgtEl>
                                          <p:spTgt spid="48131">
                                            <p:txEl>
                                              <p:pRg st="3" end="3"/>
                                            </p:txEl>
                                          </p:spTgt>
                                        </p:tgtEl>
                                        <p:attrNameLst>
                                          <p:attrName>style.visibility</p:attrName>
                                        </p:attrNameLst>
                                      </p:cBhvr>
                                      <p:to>
                                        <p:strVal val="visible"/>
                                      </p:to>
                                    </p:set>
                                    <p:animEffect transition="in" filter="box(in)">
                                      <p:cBhvr>
                                        <p:cTn id="15" dur="500"/>
                                        <p:tgtEl>
                                          <p:spTgt spid="48131">
                                            <p:txEl>
                                              <p:pRg st="3" end="3"/>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48131">
                                            <p:txEl>
                                              <p:pRg st="4" end="4"/>
                                            </p:txEl>
                                          </p:spTgt>
                                        </p:tgtEl>
                                        <p:attrNameLst>
                                          <p:attrName>style.visibility</p:attrName>
                                        </p:attrNameLst>
                                      </p:cBhvr>
                                      <p:to>
                                        <p:strVal val="visible"/>
                                      </p:to>
                                    </p:set>
                                    <p:animEffect transition="in" filter="box(in)">
                                      <p:cBhvr>
                                        <p:cTn id="18" dur="500"/>
                                        <p:tgtEl>
                                          <p:spTgt spid="48131">
                                            <p:txEl>
                                              <p:pRg st="4" end="4"/>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nodeType="clickEffect">
                                  <p:stCondLst>
                                    <p:cond delay="0"/>
                                  </p:stCondLst>
                                  <p:childTnLst>
                                    <p:set>
                                      <p:cBhvr>
                                        <p:cTn id="22" dur="1" fill="hold">
                                          <p:stCondLst>
                                            <p:cond delay="0"/>
                                          </p:stCondLst>
                                        </p:cTn>
                                        <p:tgtEl>
                                          <p:spTgt spid="48131">
                                            <p:txEl>
                                              <p:pRg st="6" end="6"/>
                                            </p:txEl>
                                          </p:spTgt>
                                        </p:tgtEl>
                                        <p:attrNameLst>
                                          <p:attrName>style.visibility</p:attrName>
                                        </p:attrNameLst>
                                      </p:cBhvr>
                                      <p:to>
                                        <p:strVal val="visible"/>
                                      </p:to>
                                    </p:set>
                                    <p:animEffect transition="in" filter="blinds(horizontal)">
                                      <p:cBhvr>
                                        <p:cTn id="23" dur="500"/>
                                        <p:tgtEl>
                                          <p:spTgt spid="48131">
                                            <p:txEl>
                                              <p:pRg st="6" end="6"/>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nodeType="clickEffect">
                                  <p:stCondLst>
                                    <p:cond delay="0"/>
                                  </p:stCondLst>
                                  <p:childTnLst>
                                    <p:set>
                                      <p:cBhvr>
                                        <p:cTn id="27" dur="1" fill="hold">
                                          <p:stCondLst>
                                            <p:cond delay="0"/>
                                          </p:stCondLst>
                                        </p:cTn>
                                        <p:tgtEl>
                                          <p:spTgt spid="48131">
                                            <p:txEl>
                                              <p:pRg st="8" end="8"/>
                                            </p:txEl>
                                          </p:spTgt>
                                        </p:tgtEl>
                                        <p:attrNameLst>
                                          <p:attrName>style.visibility</p:attrName>
                                        </p:attrNameLst>
                                      </p:cBhvr>
                                      <p:to>
                                        <p:strVal val="visible"/>
                                      </p:to>
                                    </p:set>
                                    <p:anim calcmode="lin" valueType="num">
                                      <p:cBhvr additive="base">
                                        <p:cTn id="28" dur="500" fill="hold"/>
                                        <p:tgtEl>
                                          <p:spTgt spid="48131">
                                            <p:txEl>
                                              <p:pRg st="8" end="8"/>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4813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 Box 2">
            <a:extLst>
              <a:ext uri="{FF2B5EF4-FFF2-40B4-BE49-F238E27FC236}">
                <a16:creationId xmlns:a16="http://schemas.microsoft.com/office/drawing/2014/main" id="{AEB88EA9-892D-498E-BEDE-27FF7AAF568E}"/>
              </a:ext>
            </a:extLst>
          </p:cNvPr>
          <p:cNvSpPr txBox="1">
            <a:spLocks noChangeArrowheads="1"/>
          </p:cNvSpPr>
          <p:nvPr/>
        </p:nvSpPr>
        <p:spPr bwMode="auto">
          <a:xfrm>
            <a:off x="746125" y="304800"/>
            <a:ext cx="8093075" cy="644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400" i="1"/>
              <a:t>Mud bricks (Contd.)</a:t>
            </a:r>
          </a:p>
          <a:p>
            <a:pPr eaLnBrk="1" hangingPunct="1">
              <a:lnSpc>
                <a:spcPct val="40000"/>
              </a:lnSpc>
            </a:pPr>
            <a:endParaRPr lang="en-US" altLang="zh-CN" sz="2400">
              <a:ea typeface="SimSun" panose="02010600030101010101" pitchFamily="2" charset="-122"/>
            </a:endParaRPr>
          </a:p>
          <a:p>
            <a:pPr eaLnBrk="1" hangingPunct="1"/>
            <a:r>
              <a:rPr lang="en-US" altLang="zh-CN" sz="2400">
                <a:ea typeface="SimSun" panose="02010600030101010101" pitchFamily="2" charset="-122"/>
              </a:rPr>
              <a:t>The bricks often have added lime, ash, and organic matter to speed the burning.</a:t>
            </a:r>
          </a:p>
          <a:p>
            <a:pPr eaLnBrk="1" hangingPunct="1"/>
            <a:endParaRPr lang="en-US" altLang="zh-CN" sz="2400">
              <a:ea typeface="SimSun" panose="02010600030101010101" pitchFamily="2" charset="-122"/>
            </a:endParaRPr>
          </a:p>
          <a:p>
            <a:pPr eaLnBrk="1" hangingPunct="1"/>
            <a:r>
              <a:rPr lang="en-US" altLang="zh-CN" sz="2400">
                <a:ea typeface="SimSun" panose="02010600030101010101" pitchFamily="2" charset="-122"/>
              </a:rPr>
              <a:t>In India, brick making is still typically a manual process. The most common type of brick kiln in use are </a:t>
            </a:r>
            <a:r>
              <a:rPr lang="en-US" altLang="zh-CN" sz="2400" b="1">
                <a:ea typeface="SimSun" panose="02010600030101010101" pitchFamily="2" charset="-122"/>
              </a:rPr>
              <a:t>Bull's Trench Kiln</a:t>
            </a:r>
            <a:r>
              <a:rPr lang="en-US" altLang="zh-CN" sz="2400">
                <a:ea typeface="SimSun" panose="02010600030101010101" pitchFamily="2" charset="-122"/>
              </a:rPr>
              <a:t> (BTK), based on a design developed by British engineer W. Bull in the late 1800s.</a:t>
            </a:r>
          </a:p>
          <a:p>
            <a:pPr eaLnBrk="1" hangingPunct="1"/>
            <a:endParaRPr lang="en-US" altLang="zh-CN" sz="2400">
              <a:ea typeface="SimSun" panose="02010600030101010101" pitchFamily="2" charset="-122"/>
            </a:endParaRPr>
          </a:p>
          <a:p>
            <a:pPr eaLnBrk="1" hangingPunct="1"/>
            <a:r>
              <a:rPr lang="en-US" altLang="en-US" sz="2400" b="1"/>
              <a:t>Dry pressed bricks</a:t>
            </a:r>
          </a:p>
          <a:p>
            <a:pPr eaLnBrk="1" hangingPunct="1"/>
            <a:endParaRPr lang="en-US" altLang="zh-CN" sz="2400" b="1">
              <a:ea typeface="SimSun" panose="02010600030101010101" pitchFamily="2" charset="-122"/>
            </a:endParaRPr>
          </a:p>
          <a:p>
            <a:pPr eaLnBrk="1" hangingPunct="1"/>
            <a:r>
              <a:rPr lang="en-US" altLang="zh-CN" sz="2400">
                <a:ea typeface="SimSun" panose="02010600030101010101" pitchFamily="2" charset="-122"/>
              </a:rPr>
              <a:t>The dry press method is similar to mud brick but starts with a much thinner clay mix, so it forms more accurate, sharper-edged bricks</a:t>
            </a:r>
          </a:p>
          <a:p>
            <a:pPr eaLnBrk="1" hangingPunct="1"/>
            <a:endParaRPr lang="en-US" altLang="zh-CN" sz="2400">
              <a:ea typeface="SimSun" panose="02010600030101010101" pitchFamily="2" charset="-122"/>
            </a:endParaRPr>
          </a:p>
          <a:p>
            <a:pPr eaLnBrk="1" hangingPunct="1"/>
            <a:r>
              <a:rPr lang="en-US" altLang="zh-CN" sz="2400">
                <a:ea typeface="SimSun" panose="02010600030101010101" pitchFamily="2" charset="-122"/>
              </a:rPr>
              <a:t>The greater force in pressing and the longer burn make this method more expensive.</a:t>
            </a:r>
            <a:endParaRPr lang="en-US" altLang="en-US" sz="2400"/>
          </a:p>
        </p:txBody>
      </p:sp>
      <p:sp>
        <p:nvSpPr>
          <p:cNvPr id="7171" name="Text Box 3">
            <a:extLst>
              <a:ext uri="{FF2B5EF4-FFF2-40B4-BE49-F238E27FC236}">
                <a16:creationId xmlns:a16="http://schemas.microsoft.com/office/drawing/2014/main" id="{D408AC3D-709C-4118-88F2-53B45085A639}"/>
              </a:ext>
            </a:extLst>
          </p:cNvPr>
          <p:cNvSpPr txBox="1">
            <a:spLocks noChangeArrowheads="1"/>
          </p:cNvSpPr>
          <p:nvPr/>
        </p:nvSpPr>
        <p:spPr bwMode="auto">
          <a:xfrm>
            <a:off x="7650163" y="6384925"/>
            <a:ext cx="14176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66562">
                                            <p:txEl>
                                              <p:pRg st="2" end="2"/>
                                            </p:txEl>
                                          </p:spTgt>
                                        </p:tgtEl>
                                        <p:attrNameLst>
                                          <p:attrName>style.visibility</p:attrName>
                                        </p:attrNameLst>
                                      </p:cBhvr>
                                      <p:to>
                                        <p:strVal val="visible"/>
                                      </p:to>
                                    </p:set>
                                    <p:animEffect transition="in" filter="box(in)">
                                      <p:cBhvr>
                                        <p:cTn id="7" dur="500"/>
                                        <p:tgtEl>
                                          <p:spTgt spid="66562">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66562">
                                            <p:txEl>
                                              <p:pRg st="4" end="4"/>
                                            </p:txEl>
                                          </p:spTgt>
                                        </p:tgtEl>
                                        <p:attrNameLst>
                                          <p:attrName>style.visibility</p:attrName>
                                        </p:attrNameLst>
                                      </p:cBhvr>
                                      <p:to>
                                        <p:strVal val="visible"/>
                                      </p:to>
                                    </p:set>
                                    <p:animEffect transition="in" filter="diamond(in)">
                                      <p:cBhvr>
                                        <p:cTn id="12" dur="2000"/>
                                        <p:tgtEl>
                                          <p:spTgt spid="66562">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66562">
                                            <p:txEl>
                                              <p:pRg st="6" end="6"/>
                                            </p:txEl>
                                          </p:spTgt>
                                        </p:tgtEl>
                                        <p:attrNameLst>
                                          <p:attrName>style.visibility</p:attrName>
                                        </p:attrNameLst>
                                      </p:cBhvr>
                                      <p:to>
                                        <p:strVal val="visible"/>
                                      </p:to>
                                    </p:set>
                                    <p:animEffect transition="in" filter="diamond(in)">
                                      <p:cBhvr>
                                        <p:cTn id="17" dur="2000"/>
                                        <p:tgtEl>
                                          <p:spTgt spid="66562">
                                            <p:txEl>
                                              <p:pRg st="6" end="6"/>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8" fill="hold" nodeType="clickEffect">
                                  <p:stCondLst>
                                    <p:cond delay="0"/>
                                  </p:stCondLst>
                                  <p:childTnLst>
                                    <p:set>
                                      <p:cBhvr>
                                        <p:cTn id="21" dur="1" fill="hold">
                                          <p:stCondLst>
                                            <p:cond delay="0"/>
                                          </p:stCondLst>
                                        </p:cTn>
                                        <p:tgtEl>
                                          <p:spTgt spid="66562">
                                            <p:txEl>
                                              <p:pRg st="8" end="8"/>
                                            </p:txEl>
                                          </p:spTgt>
                                        </p:tgtEl>
                                        <p:attrNameLst>
                                          <p:attrName>style.visibility</p:attrName>
                                        </p:attrNameLst>
                                      </p:cBhvr>
                                      <p:to>
                                        <p:strVal val="visible"/>
                                      </p:to>
                                    </p:set>
                                    <p:anim calcmode="lin" valueType="num">
                                      <p:cBhvr additive="base">
                                        <p:cTn id="22" dur="500" fill="hold"/>
                                        <p:tgtEl>
                                          <p:spTgt spid="66562">
                                            <p:txEl>
                                              <p:pRg st="8" end="8"/>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66562">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nodeType="clickEffect">
                                  <p:stCondLst>
                                    <p:cond delay="0"/>
                                  </p:stCondLst>
                                  <p:childTnLst>
                                    <p:set>
                                      <p:cBhvr>
                                        <p:cTn id="27" dur="1" fill="hold">
                                          <p:stCondLst>
                                            <p:cond delay="0"/>
                                          </p:stCondLst>
                                        </p:cTn>
                                        <p:tgtEl>
                                          <p:spTgt spid="66562">
                                            <p:txEl>
                                              <p:pRg st="10" end="10"/>
                                            </p:txEl>
                                          </p:spTgt>
                                        </p:tgtEl>
                                        <p:attrNameLst>
                                          <p:attrName>style.visibility</p:attrName>
                                        </p:attrNameLst>
                                      </p:cBhvr>
                                      <p:to>
                                        <p:strVal val="visible"/>
                                      </p:to>
                                    </p:set>
                                    <p:anim calcmode="lin" valueType="num">
                                      <p:cBhvr additive="base">
                                        <p:cTn id="28" dur="500" fill="hold"/>
                                        <p:tgtEl>
                                          <p:spTgt spid="66562">
                                            <p:txEl>
                                              <p:pRg st="10" end="1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6656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038BBCBC-EF11-4B1D-8B86-7EB9634EABAE}"/>
              </a:ext>
            </a:extLst>
          </p:cNvPr>
          <p:cNvSpPr>
            <a:spLocks noGrp="1" noChangeArrowheads="1"/>
          </p:cNvSpPr>
          <p:nvPr>
            <p:ph type="body" idx="1"/>
          </p:nvPr>
        </p:nvSpPr>
        <p:spPr>
          <a:xfrm>
            <a:off x="533400" y="533400"/>
            <a:ext cx="7924800" cy="6019800"/>
          </a:xfrm>
        </p:spPr>
        <p:txBody>
          <a:bodyPr/>
          <a:lstStyle/>
          <a:p>
            <a:pPr marL="0" indent="0" eaLnBrk="1" hangingPunct="1">
              <a:lnSpc>
                <a:spcPct val="70000"/>
              </a:lnSpc>
              <a:buFontTx/>
              <a:buNone/>
            </a:pPr>
            <a:r>
              <a:rPr lang="en-US" altLang="en-US" sz="2800">
                <a:latin typeface="Times New Roman" panose="02020603050405020304" pitchFamily="18" charset="0"/>
              </a:rPr>
              <a:t>The bricks shall then be stored under damp sacks for 24 hours. </a:t>
            </a:r>
          </a:p>
          <a:p>
            <a:pPr marL="0" indent="0" eaLnBrk="1" hangingPunct="1">
              <a:lnSpc>
                <a:spcPct val="40000"/>
              </a:lnSpc>
              <a:buFontTx/>
              <a:buNone/>
            </a:pPr>
            <a:endParaRPr lang="en-US" altLang="en-US" sz="2800">
              <a:latin typeface="Times New Roman" panose="02020603050405020304" pitchFamily="18" charset="0"/>
            </a:endParaRPr>
          </a:p>
          <a:p>
            <a:pPr marL="0" indent="0" eaLnBrk="1" hangingPunct="1">
              <a:lnSpc>
                <a:spcPct val="70000"/>
              </a:lnSpc>
              <a:buFontTx/>
              <a:buNone/>
            </a:pPr>
            <a:r>
              <a:rPr lang="en-US" altLang="en-US" sz="2800">
                <a:latin typeface="Times New Roman" panose="02020603050405020304" pitchFamily="18" charset="0"/>
              </a:rPr>
              <a:t>After the expiry of this period, they shall be immersed in water for seven days.  </a:t>
            </a:r>
          </a:p>
          <a:p>
            <a:pPr marL="0" indent="0" eaLnBrk="1" hangingPunct="1">
              <a:lnSpc>
                <a:spcPct val="50000"/>
              </a:lnSpc>
              <a:buFontTx/>
              <a:buNone/>
            </a:pPr>
            <a:endParaRPr lang="en-US" altLang="en-US" sz="2800">
              <a:latin typeface="Times New Roman" panose="02020603050405020304" pitchFamily="18" charset="0"/>
            </a:endParaRPr>
          </a:p>
          <a:p>
            <a:pPr marL="0" indent="0" eaLnBrk="1" hangingPunct="1">
              <a:lnSpc>
                <a:spcPct val="70000"/>
              </a:lnSpc>
              <a:buFontTx/>
              <a:buNone/>
            </a:pPr>
            <a:r>
              <a:rPr lang="en-US" altLang="en-US" sz="2800">
                <a:latin typeface="Times New Roman" panose="02020603050405020304" pitchFamily="18" charset="0"/>
              </a:rPr>
              <a:t>At  the  end of seven days, the samples of bricks  shall  be  taken out, wiped dry and placed with the flat surfaces horizontal and the mortar filled face upwards between 2 three-plywood sheets  each  approximately 0.3 cm (1/8 inch) thick and a carefully  centered between the plates of the compression testing machine.  </a:t>
            </a:r>
          </a:p>
          <a:p>
            <a:pPr marL="0" indent="0" eaLnBrk="1" hangingPunct="1">
              <a:lnSpc>
                <a:spcPct val="50000"/>
              </a:lnSpc>
              <a:buFontTx/>
              <a:buNone/>
            </a:pPr>
            <a:endParaRPr lang="en-US" altLang="en-US" sz="2800">
              <a:latin typeface="Times New Roman" panose="02020603050405020304" pitchFamily="18" charset="0"/>
            </a:endParaRPr>
          </a:p>
          <a:p>
            <a:pPr marL="0" indent="0" eaLnBrk="1" hangingPunct="1">
              <a:lnSpc>
                <a:spcPct val="70000"/>
              </a:lnSpc>
              <a:buFontTx/>
              <a:buNone/>
            </a:pPr>
            <a:r>
              <a:rPr lang="en-US" altLang="en-US" sz="2800">
                <a:latin typeface="Times New Roman" panose="02020603050405020304" pitchFamily="18" charset="0"/>
              </a:rPr>
              <a:t>The compression plate of the testing machine shall have a ball-seating in the form of a portion of a sphere, the center of which coincides with the center of the face plate. </a:t>
            </a:r>
          </a:p>
          <a:p>
            <a:pPr marL="0" indent="0" eaLnBrk="1" hangingPunct="1">
              <a:lnSpc>
                <a:spcPct val="70000"/>
              </a:lnSpc>
              <a:buFontTx/>
              <a:buNone/>
            </a:pPr>
            <a:endParaRPr lang="en-US" altLang="en-US" sz="2800">
              <a:latin typeface="Times New Roman" panose="02020603050405020304" pitchFamily="18" charset="0"/>
            </a:endParaRPr>
          </a:p>
        </p:txBody>
      </p:sp>
      <p:sp>
        <p:nvSpPr>
          <p:cNvPr id="41987" name="Rectangle 3">
            <a:extLst>
              <a:ext uri="{FF2B5EF4-FFF2-40B4-BE49-F238E27FC236}">
                <a16:creationId xmlns:a16="http://schemas.microsoft.com/office/drawing/2014/main" id="{B25C643C-8A7F-4267-9240-0BA4603F5A86}"/>
              </a:ext>
            </a:extLst>
          </p:cNvPr>
          <p:cNvSpPr>
            <a:spLocks noChangeArrowheads="1"/>
          </p:cNvSpPr>
          <p:nvPr/>
        </p:nvSpPr>
        <p:spPr bwMode="auto">
          <a:xfrm>
            <a:off x="533400" y="76200"/>
            <a:ext cx="4495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lnSpc>
                <a:spcPct val="70000"/>
              </a:lnSpc>
            </a:pPr>
            <a:r>
              <a:rPr lang="en-US" altLang="en-US" sz="2000" b="1" i="1">
                <a:solidFill>
                  <a:schemeClr val="tx2"/>
                </a:solidFill>
              </a:rPr>
              <a:t>Compressive strength of bricks (contd.)</a:t>
            </a:r>
          </a:p>
        </p:txBody>
      </p:sp>
      <p:sp>
        <p:nvSpPr>
          <p:cNvPr id="41988" name="Text Box 4">
            <a:extLst>
              <a:ext uri="{FF2B5EF4-FFF2-40B4-BE49-F238E27FC236}">
                <a16:creationId xmlns:a16="http://schemas.microsoft.com/office/drawing/2014/main" id="{88D5169E-58F1-47F8-B794-1E85C4527DBF}"/>
              </a:ext>
            </a:extLst>
          </p:cNvPr>
          <p:cNvSpPr txBox="1">
            <a:spLocks noChangeArrowheads="1"/>
          </p:cNvSpPr>
          <p:nvPr/>
        </p:nvSpPr>
        <p:spPr bwMode="auto">
          <a:xfrm>
            <a:off x="7543800" y="63246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475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42" presetClass="entr" presetSubtype="0" fill="hold" nodeType="clickEffect">
                                  <p:stCondLst>
                                    <p:cond delay="0"/>
                                  </p:stCondLst>
                                  <p:childTnLst>
                                    <p:set>
                                      <p:cBhvr>
                                        <p:cTn id="10" dur="1" fill="hold">
                                          <p:stCondLst>
                                            <p:cond delay="0"/>
                                          </p:stCondLst>
                                        </p:cTn>
                                        <p:tgtEl>
                                          <p:spTgt spid="74754">
                                            <p:txEl>
                                              <p:pRg st="2" end="2"/>
                                            </p:txEl>
                                          </p:spTgt>
                                        </p:tgtEl>
                                        <p:attrNameLst>
                                          <p:attrName>style.visibility</p:attrName>
                                        </p:attrNameLst>
                                      </p:cBhvr>
                                      <p:to>
                                        <p:strVal val="visible"/>
                                      </p:to>
                                    </p:set>
                                    <p:animEffect transition="in" filter="fade">
                                      <p:cBhvr>
                                        <p:cTn id="11" dur="1000"/>
                                        <p:tgtEl>
                                          <p:spTgt spid="74754">
                                            <p:txEl>
                                              <p:pRg st="2" end="2"/>
                                            </p:txEl>
                                          </p:spTgt>
                                        </p:tgtEl>
                                      </p:cBhvr>
                                    </p:animEffect>
                                    <p:anim calcmode="lin" valueType="num">
                                      <p:cBhvr>
                                        <p:cTn id="12" dur="1000" fill="hold"/>
                                        <p:tgtEl>
                                          <p:spTgt spid="74754">
                                            <p:txEl>
                                              <p:pRg st="2" end="2"/>
                                            </p:txEl>
                                          </p:spTgt>
                                        </p:tgtEl>
                                        <p:attrNameLst>
                                          <p:attrName>ppt_x</p:attrName>
                                        </p:attrNameLst>
                                      </p:cBhvr>
                                      <p:tavLst>
                                        <p:tav tm="0">
                                          <p:val>
                                            <p:strVal val="#ppt_x"/>
                                          </p:val>
                                        </p:tav>
                                        <p:tav tm="100000">
                                          <p:val>
                                            <p:strVal val="#ppt_x"/>
                                          </p:val>
                                        </p:tav>
                                      </p:tavLst>
                                    </p:anim>
                                    <p:anim calcmode="lin" valueType="num">
                                      <p:cBhvr>
                                        <p:cTn id="13" dur="1000" fill="hold"/>
                                        <p:tgtEl>
                                          <p:spTgt spid="7475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nodeType="clickEffect">
                                  <p:stCondLst>
                                    <p:cond delay="0"/>
                                  </p:stCondLst>
                                  <p:childTnLst>
                                    <p:set>
                                      <p:cBhvr>
                                        <p:cTn id="17" dur="1" fill="hold">
                                          <p:stCondLst>
                                            <p:cond delay="0"/>
                                          </p:stCondLst>
                                        </p:cTn>
                                        <p:tgtEl>
                                          <p:spTgt spid="74754">
                                            <p:txEl>
                                              <p:pRg st="4" end="4"/>
                                            </p:txEl>
                                          </p:spTgt>
                                        </p:tgtEl>
                                        <p:attrNameLst>
                                          <p:attrName>style.visibility</p:attrName>
                                        </p:attrNameLst>
                                      </p:cBhvr>
                                      <p:to>
                                        <p:strVal val="visible"/>
                                      </p:to>
                                    </p:set>
                                    <p:animEffect transition="in" filter="blinds(horizontal)">
                                      <p:cBhvr>
                                        <p:cTn id="18" dur="500"/>
                                        <p:tgtEl>
                                          <p:spTgt spid="74754">
                                            <p:txEl>
                                              <p:pRg st="4" end="4"/>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74754">
                                            <p:txEl>
                                              <p:pRg st="6" end="6"/>
                                            </p:txEl>
                                          </p:spTgt>
                                        </p:tgtEl>
                                        <p:attrNameLst>
                                          <p:attrName>style.visibility</p:attrName>
                                        </p:attrNameLst>
                                      </p:cBhvr>
                                      <p:to>
                                        <p:strVal val="visible"/>
                                      </p:to>
                                    </p:set>
                                    <p:anim calcmode="lin" valueType="num">
                                      <p:cBhvr additive="base">
                                        <p:cTn id="23" dur="500" fill="hold"/>
                                        <p:tgtEl>
                                          <p:spTgt spid="7475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475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4E6DCCC4-681F-4D7C-A108-46CE38839F0E}"/>
              </a:ext>
            </a:extLst>
          </p:cNvPr>
          <p:cNvSpPr>
            <a:spLocks noGrp="1" noChangeArrowheads="1"/>
          </p:cNvSpPr>
          <p:nvPr>
            <p:ph type="body" idx="1"/>
          </p:nvPr>
        </p:nvSpPr>
        <p:spPr>
          <a:xfrm>
            <a:off x="533400" y="381000"/>
            <a:ext cx="7924800" cy="3840163"/>
          </a:xfrm>
        </p:spPr>
        <p:txBody>
          <a:bodyPr/>
          <a:lstStyle/>
          <a:p>
            <a:pPr marL="0" indent="0" eaLnBrk="1" hangingPunct="1">
              <a:lnSpc>
                <a:spcPct val="0"/>
              </a:lnSpc>
              <a:buFontTx/>
              <a:buNone/>
            </a:pPr>
            <a:endParaRPr lang="en-US" altLang="en-US" sz="2800">
              <a:latin typeface="Times New Roman" panose="02020603050405020304" pitchFamily="18" charset="0"/>
            </a:endParaRPr>
          </a:p>
          <a:p>
            <a:pPr marL="0" indent="0" eaLnBrk="1" hangingPunct="1">
              <a:buFontTx/>
              <a:buNone/>
            </a:pPr>
            <a:r>
              <a:rPr lang="en-US" altLang="en-US" sz="2800">
                <a:latin typeface="Times New Roman" panose="02020603050405020304" pitchFamily="18" charset="0"/>
              </a:rPr>
              <a:t>The load shall be applied axially at the uniform rate of approximately 140 kg per sq.  cm per minute until failure occurs.</a:t>
            </a:r>
          </a:p>
          <a:p>
            <a:pPr marL="0" indent="0" eaLnBrk="1" hangingPunct="1">
              <a:lnSpc>
                <a:spcPct val="10000"/>
              </a:lnSpc>
              <a:buFontTx/>
              <a:buNone/>
            </a:pPr>
            <a:r>
              <a:rPr lang="en-US" altLang="en-US" sz="2800">
                <a:latin typeface="Times New Roman" panose="02020603050405020304" pitchFamily="18" charset="0"/>
              </a:rPr>
              <a:t>        </a:t>
            </a:r>
          </a:p>
          <a:p>
            <a:pPr marL="0" indent="0" eaLnBrk="1" hangingPunct="1">
              <a:lnSpc>
                <a:spcPct val="80000"/>
              </a:lnSpc>
              <a:buFontTx/>
              <a:buNone/>
            </a:pPr>
            <a:r>
              <a:rPr lang="en-US" altLang="en-US" sz="2800">
                <a:latin typeface="Times New Roman" panose="02020603050405020304" pitchFamily="18" charset="0"/>
              </a:rPr>
              <a:t>The maximum load at failure divided by the area of bricks shall be taken as the compressive strength. Strength of bricks decreases by 25% when soaked in water.</a:t>
            </a:r>
          </a:p>
        </p:txBody>
      </p:sp>
      <p:sp>
        <p:nvSpPr>
          <p:cNvPr id="43011" name="Rectangle 3">
            <a:extLst>
              <a:ext uri="{FF2B5EF4-FFF2-40B4-BE49-F238E27FC236}">
                <a16:creationId xmlns:a16="http://schemas.microsoft.com/office/drawing/2014/main" id="{F54000D0-CE9C-41FC-A149-2FD84AF690FD}"/>
              </a:ext>
            </a:extLst>
          </p:cNvPr>
          <p:cNvSpPr>
            <a:spLocks noChangeArrowheads="1"/>
          </p:cNvSpPr>
          <p:nvPr/>
        </p:nvSpPr>
        <p:spPr bwMode="auto">
          <a:xfrm>
            <a:off x="533400" y="152400"/>
            <a:ext cx="4495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lnSpc>
                <a:spcPct val="70000"/>
              </a:lnSpc>
            </a:pPr>
            <a:r>
              <a:rPr lang="en-US" altLang="en-US" sz="2000" b="1" i="1">
                <a:solidFill>
                  <a:schemeClr val="tx2"/>
                </a:solidFill>
              </a:rPr>
              <a:t>Compressive strength of bricks (contd.)</a:t>
            </a:r>
          </a:p>
        </p:txBody>
      </p:sp>
      <p:sp>
        <p:nvSpPr>
          <p:cNvPr id="75780" name="Rectangle 4">
            <a:extLst>
              <a:ext uri="{FF2B5EF4-FFF2-40B4-BE49-F238E27FC236}">
                <a16:creationId xmlns:a16="http://schemas.microsoft.com/office/drawing/2014/main" id="{CFB5CCC4-1D00-4069-9C12-33ED3BFB75B6}"/>
              </a:ext>
            </a:extLst>
          </p:cNvPr>
          <p:cNvSpPr>
            <a:spLocks noChangeArrowheads="1"/>
          </p:cNvSpPr>
          <p:nvPr/>
        </p:nvSpPr>
        <p:spPr bwMode="auto">
          <a:xfrm>
            <a:off x="457200" y="3352800"/>
            <a:ext cx="82296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spcBef>
                <a:spcPct val="20000"/>
              </a:spcBef>
            </a:pPr>
            <a:r>
              <a:rPr lang="en-US" altLang="en-US"/>
              <a:t> 	Minimum compressive strength </a:t>
            </a:r>
          </a:p>
          <a:p>
            <a:pPr eaLnBrk="1" hangingPunct="1">
              <a:spcBef>
                <a:spcPct val="20000"/>
              </a:spcBef>
            </a:pPr>
            <a:r>
              <a:rPr lang="en-US" altLang="en-US"/>
              <a:t>	common building bricks 		 35 kg/sq. cm.</a:t>
            </a:r>
          </a:p>
          <a:p>
            <a:pPr eaLnBrk="1" hangingPunct="1">
              <a:spcBef>
                <a:spcPct val="20000"/>
              </a:spcBef>
            </a:pPr>
            <a:r>
              <a:rPr lang="en-US" altLang="en-US"/>
              <a:t>    Second class bricks 			 70 kg/sq. cm. </a:t>
            </a:r>
          </a:p>
          <a:p>
            <a:pPr eaLnBrk="1" hangingPunct="1">
              <a:spcBef>
                <a:spcPct val="20000"/>
              </a:spcBef>
            </a:pPr>
            <a:r>
              <a:rPr lang="en-US" altLang="en-US"/>
              <a:t>   	First class bricks 			105 kg/sq. cm.</a:t>
            </a:r>
          </a:p>
          <a:p>
            <a:pPr eaLnBrk="1" hangingPunct="1">
              <a:spcBef>
                <a:spcPct val="20000"/>
              </a:spcBef>
            </a:pPr>
            <a:r>
              <a:rPr lang="en-US" altLang="en-US"/>
              <a:t> 	Sun dried bricks 		  15 to 25 Kg/sq. cm.</a:t>
            </a:r>
          </a:p>
          <a:p>
            <a:pPr eaLnBrk="1" hangingPunct="1">
              <a:spcBef>
                <a:spcPct val="20000"/>
              </a:spcBef>
            </a:pPr>
            <a:r>
              <a:rPr lang="en-US" altLang="en-US"/>
              <a:t>   AA grade bricks 			         140 kg/sq. cm.</a:t>
            </a:r>
          </a:p>
        </p:txBody>
      </p:sp>
      <p:sp>
        <p:nvSpPr>
          <p:cNvPr id="43013" name="Text Box 5">
            <a:extLst>
              <a:ext uri="{FF2B5EF4-FFF2-40B4-BE49-F238E27FC236}">
                <a16:creationId xmlns:a16="http://schemas.microsoft.com/office/drawing/2014/main" id="{D09D92F0-A7A7-4E94-B174-420671007B7C}"/>
              </a:ext>
            </a:extLst>
          </p:cNvPr>
          <p:cNvSpPr txBox="1">
            <a:spLocks noChangeArrowheads="1"/>
          </p:cNvSpPr>
          <p:nvPr/>
        </p:nvSpPr>
        <p:spPr bwMode="auto">
          <a:xfrm>
            <a:off x="7696200" y="6384925"/>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75778">
                                            <p:txEl>
                                              <p:pRg st="1" end="1"/>
                                            </p:txEl>
                                          </p:spTgt>
                                        </p:tgtEl>
                                        <p:attrNameLst>
                                          <p:attrName>style.visibility</p:attrName>
                                        </p:attrNameLst>
                                      </p:cBhvr>
                                      <p:to>
                                        <p:strVal val="visible"/>
                                      </p:to>
                                    </p:set>
                                    <p:animEffect transition="in" filter="box(in)">
                                      <p:cBhvr>
                                        <p:cTn id="7" dur="500"/>
                                        <p:tgtEl>
                                          <p:spTgt spid="75778">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75778">
                                            <p:txEl>
                                              <p:pRg st="3" end="3"/>
                                            </p:txEl>
                                          </p:spTgt>
                                        </p:tgtEl>
                                        <p:attrNameLst>
                                          <p:attrName>style.visibility</p:attrName>
                                        </p:attrNameLst>
                                      </p:cBhvr>
                                      <p:to>
                                        <p:strVal val="visible"/>
                                      </p:to>
                                    </p:set>
                                    <p:animEffect transition="in" filter="diamond(in)">
                                      <p:cBhvr>
                                        <p:cTn id="12" dur="2000"/>
                                        <p:tgtEl>
                                          <p:spTgt spid="75778">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75780">
                                            <p:txEl>
                                              <p:pRg st="0" end="0"/>
                                            </p:txEl>
                                          </p:spTgt>
                                        </p:tgtEl>
                                        <p:attrNameLst>
                                          <p:attrName>style.visibility</p:attrName>
                                        </p:attrNameLst>
                                      </p:cBhvr>
                                      <p:to>
                                        <p:strVal val="visible"/>
                                      </p:to>
                                    </p:set>
                                    <p:animEffect transition="in" filter="diamond(in)">
                                      <p:cBhvr>
                                        <p:cTn id="17" dur="2000"/>
                                        <p:tgtEl>
                                          <p:spTgt spid="75780">
                                            <p:txEl>
                                              <p:pRg st="0" end="0"/>
                                            </p:txEl>
                                          </p:spTgt>
                                        </p:tgtEl>
                                      </p:cBhvr>
                                    </p:animEffect>
                                  </p:childTnLst>
                                </p:cTn>
                              </p:par>
                              <p:par>
                                <p:cTn id="18" presetID="8" presetClass="entr" presetSubtype="16" fill="hold" nodeType="withEffect">
                                  <p:stCondLst>
                                    <p:cond delay="0"/>
                                  </p:stCondLst>
                                  <p:childTnLst>
                                    <p:set>
                                      <p:cBhvr>
                                        <p:cTn id="19" dur="1" fill="hold">
                                          <p:stCondLst>
                                            <p:cond delay="0"/>
                                          </p:stCondLst>
                                        </p:cTn>
                                        <p:tgtEl>
                                          <p:spTgt spid="75780">
                                            <p:txEl>
                                              <p:pRg st="1" end="1"/>
                                            </p:txEl>
                                          </p:spTgt>
                                        </p:tgtEl>
                                        <p:attrNameLst>
                                          <p:attrName>style.visibility</p:attrName>
                                        </p:attrNameLst>
                                      </p:cBhvr>
                                      <p:to>
                                        <p:strVal val="visible"/>
                                      </p:to>
                                    </p:set>
                                    <p:animEffect transition="in" filter="diamond(in)">
                                      <p:cBhvr>
                                        <p:cTn id="20" dur="2000"/>
                                        <p:tgtEl>
                                          <p:spTgt spid="75780">
                                            <p:txEl>
                                              <p:pRg st="1" end="1"/>
                                            </p:txEl>
                                          </p:spTgt>
                                        </p:tgtEl>
                                      </p:cBhvr>
                                    </p:animEffect>
                                  </p:childTnLst>
                                </p:cTn>
                              </p:par>
                              <p:par>
                                <p:cTn id="21" presetID="8" presetClass="entr" presetSubtype="16" fill="hold" nodeType="withEffect">
                                  <p:stCondLst>
                                    <p:cond delay="0"/>
                                  </p:stCondLst>
                                  <p:childTnLst>
                                    <p:set>
                                      <p:cBhvr>
                                        <p:cTn id="22" dur="1" fill="hold">
                                          <p:stCondLst>
                                            <p:cond delay="0"/>
                                          </p:stCondLst>
                                        </p:cTn>
                                        <p:tgtEl>
                                          <p:spTgt spid="75780">
                                            <p:txEl>
                                              <p:pRg st="2" end="2"/>
                                            </p:txEl>
                                          </p:spTgt>
                                        </p:tgtEl>
                                        <p:attrNameLst>
                                          <p:attrName>style.visibility</p:attrName>
                                        </p:attrNameLst>
                                      </p:cBhvr>
                                      <p:to>
                                        <p:strVal val="visible"/>
                                      </p:to>
                                    </p:set>
                                    <p:animEffect transition="in" filter="diamond(in)">
                                      <p:cBhvr>
                                        <p:cTn id="23" dur="2000"/>
                                        <p:tgtEl>
                                          <p:spTgt spid="75780">
                                            <p:txEl>
                                              <p:pRg st="2" end="2"/>
                                            </p:txEl>
                                          </p:spTgt>
                                        </p:tgtEl>
                                      </p:cBhvr>
                                    </p:animEffect>
                                  </p:childTnLst>
                                </p:cTn>
                              </p:par>
                              <p:par>
                                <p:cTn id="24" presetID="8" presetClass="entr" presetSubtype="16" fill="hold" nodeType="withEffect">
                                  <p:stCondLst>
                                    <p:cond delay="0"/>
                                  </p:stCondLst>
                                  <p:childTnLst>
                                    <p:set>
                                      <p:cBhvr>
                                        <p:cTn id="25" dur="1" fill="hold">
                                          <p:stCondLst>
                                            <p:cond delay="0"/>
                                          </p:stCondLst>
                                        </p:cTn>
                                        <p:tgtEl>
                                          <p:spTgt spid="75780">
                                            <p:txEl>
                                              <p:pRg st="3" end="3"/>
                                            </p:txEl>
                                          </p:spTgt>
                                        </p:tgtEl>
                                        <p:attrNameLst>
                                          <p:attrName>style.visibility</p:attrName>
                                        </p:attrNameLst>
                                      </p:cBhvr>
                                      <p:to>
                                        <p:strVal val="visible"/>
                                      </p:to>
                                    </p:set>
                                    <p:animEffect transition="in" filter="diamond(in)">
                                      <p:cBhvr>
                                        <p:cTn id="26" dur="2000"/>
                                        <p:tgtEl>
                                          <p:spTgt spid="75780">
                                            <p:txEl>
                                              <p:pRg st="3" end="3"/>
                                            </p:txEl>
                                          </p:spTgt>
                                        </p:tgtEl>
                                      </p:cBhvr>
                                    </p:animEffect>
                                  </p:childTnLst>
                                </p:cTn>
                              </p:par>
                              <p:par>
                                <p:cTn id="27" presetID="8" presetClass="entr" presetSubtype="16" fill="hold" nodeType="withEffect">
                                  <p:stCondLst>
                                    <p:cond delay="0"/>
                                  </p:stCondLst>
                                  <p:childTnLst>
                                    <p:set>
                                      <p:cBhvr>
                                        <p:cTn id="28" dur="1" fill="hold">
                                          <p:stCondLst>
                                            <p:cond delay="0"/>
                                          </p:stCondLst>
                                        </p:cTn>
                                        <p:tgtEl>
                                          <p:spTgt spid="75780">
                                            <p:txEl>
                                              <p:pRg st="4" end="4"/>
                                            </p:txEl>
                                          </p:spTgt>
                                        </p:tgtEl>
                                        <p:attrNameLst>
                                          <p:attrName>style.visibility</p:attrName>
                                        </p:attrNameLst>
                                      </p:cBhvr>
                                      <p:to>
                                        <p:strVal val="visible"/>
                                      </p:to>
                                    </p:set>
                                    <p:animEffect transition="in" filter="diamond(in)">
                                      <p:cBhvr>
                                        <p:cTn id="29" dur="2000"/>
                                        <p:tgtEl>
                                          <p:spTgt spid="75780">
                                            <p:txEl>
                                              <p:pRg st="4" end="4"/>
                                            </p:txEl>
                                          </p:spTgt>
                                        </p:tgtEl>
                                      </p:cBhvr>
                                    </p:animEffect>
                                  </p:childTnLst>
                                </p:cTn>
                              </p:par>
                              <p:par>
                                <p:cTn id="30" presetID="8" presetClass="entr" presetSubtype="16" fill="hold" nodeType="withEffect">
                                  <p:stCondLst>
                                    <p:cond delay="0"/>
                                  </p:stCondLst>
                                  <p:childTnLst>
                                    <p:set>
                                      <p:cBhvr>
                                        <p:cTn id="31" dur="1" fill="hold">
                                          <p:stCondLst>
                                            <p:cond delay="0"/>
                                          </p:stCondLst>
                                        </p:cTn>
                                        <p:tgtEl>
                                          <p:spTgt spid="75780">
                                            <p:txEl>
                                              <p:pRg st="5" end="5"/>
                                            </p:txEl>
                                          </p:spTgt>
                                        </p:tgtEl>
                                        <p:attrNameLst>
                                          <p:attrName>style.visibility</p:attrName>
                                        </p:attrNameLst>
                                      </p:cBhvr>
                                      <p:to>
                                        <p:strVal val="visible"/>
                                      </p:to>
                                    </p:set>
                                    <p:animEffect transition="in" filter="diamond(in)">
                                      <p:cBhvr>
                                        <p:cTn id="32" dur="2000"/>
                                        <p:tgtEl>
                                          <p:spTgt spid="7578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310BE55B-0E6E-4ECE-A75D-1560EDD798A3}"/>
              </a:ext>
            </a:extLst>
          </p:cNvPr>
          <p:cNvSpPr>
            <a:spLocks noGrp="1" noChangeArrowheads="1"/>
          </p:cNvSpPr>
          <p:nvPr>
            <p:ph type="title"/>
          </p:nvPr>
        </p:nvSpPr>
        <p:spPr>
          <a:xfrm>
            <a:off x="457200" y="152400"/>
            <a:ext cx="8153400" cy="533400"/>
          </a:xfrm>
        </p:spPr>
        <p:txBody>
          <a:bodyPr/>
          <a:lstStyle/>
          <a:p>
            <a:pPr algn="l" eaLnBrk="1" hangingPunct="1"/>
            <a:r>
              <a:rPr lang="en-US" altLang="en-US" sz="2800">
                <a:latin typeface="Times New Roman" panose="02020603050405020304" pitchFamily="18" charset="0"/>
              </a:rPr>
              <a:t> </a:t>
            </a:r>
          </a:p>
        </p:txBody>
      </p:sp>
      <p:sp>
        <p:nvSpPr>
          <p:cNvPr id="50179" name="Rectangle 3">
            <a:extLst>
              <a:ext uri="{FF2B5EF4-FFF2-40B4-BE49-F238E27FC236}">
                <a16:creationId xmlns:a16="http://schemas.microsoft.com/office/drawing/2014/main" id="{CC8C0E53-D4FC-4B96-938D-6C70F2CAF776}"/>
              </a:ext>
            </a:extLst>
          </p:cNvPr>
          <p:cNvSpPr>
            <a:spLocks noGrp="1" noChangeArrowheads="1"/>
          </p:cNvSpPr>
          <p:nvPr>
            <p:ph type="body" idx="1"/>
          </p:nvPr>
        </p:nvSpPr>
        <p:spPr>
          <a:xfrm>
            <a:off x="228600" y="152400"/>
            <a:ext cx="8534400" cy="6477000"/>
          </a:xfrm>
        </p:spPr>
        <p:txBody>
          <a:bodyPr/>
          <a:lstStyle/>
          <a:p>
            <a:pPr marL="0" indent="0" eaLnBrk="1" hangingPunct="1">
              <a:buFontTx/>
              <a:buNone/>
            </a:pPr>
            <a:r>
              <a:rPr lang="en-US" altLang="en-US" sz="2800" b="1">
                <a:latin typeface="Times New Roman" panose="02020603050405020304" pitchFamily="18" charset="0"/>
              </a:rPr>
              <a:t>ASTM Method for compressive strength of bricks</a:t>
            </a:r>
            <a:endParaRPr lang="en-US" altLang="en-US" sz="2800">
              <a:latin typeface="Times New Roman" panose="02020603050405020304" pitchFamily="18" charset="0"/>
            </a:endParaRPr>
          </a:p>
          <a:p>
            <a:pPr marL="0" indent="0" eaLnBrk="1" hangingPunct="1">
              <a:buFontTx/>
              <a:buNone/>
            </a:pPr>
            <a:r>
              <a:rPr lang="en-US" altLang="en-US" sz="2400">
                <a:latin typeface="Times New Roman" panose="02020603050405020304" pitchFamily="18" charset="0"/>
              </a:rPr>
              <a:t>Take the sample of brick having length equal to the width with a variation of ±1 inches.  The  depression  shall be filled with neat  Portland  cement  paste  which  shall  then be aged at least 24  hours  before  the specimen is capped. </a:t>
            </a:r>
          </a:p>
          <a:p>
            <a:pPr marL="0" indent="0" eaLnBrk="1" hangingPunct="1">
              <a:lnSpc>
                <a:spcPct val="30000"/>
              </a:lnSpc>
              <a:buFontTx/>
              <a:buNone/>
            </a:pPr>
            <a:endParaRPr lang="en-US" altLang="en-US" sz="2400">
              <a:latin typeface="Times New Roman" panose="02020603050405020304" pitchFamily="18" charset="0"/>
            </a:endParaRPr>
          </a:p>
          <a:p>
            <a:pPr marL="0" indent="0" eaLnBrk="1" hangingPunct="1">
              <a:buFontTx/>
              <a:buNone/>
            </a:pPr>
            <a:r>
              <a:rPr lang="en-US" altLang="en-US" sz="2400" b="1" i="1">
                <a:latin typeface="Times New Roman" panose="02020603050405020304" pitchFamily="18" charset="0"/>
              </a:rPr>
              <a:t>Gypsum capping and sulfur filler capping</a:t>
            </a:r>
          </a:p>
          <a:p>
            <a:pPr marL="0" indent="0" eaLnBrk="1" hangingPunct="1">
              <a:buFontTx/>
              <a:buNone/>
            </a:pPr>
            <a:r>
              <a:rPr lang="en-US" altLang="en-US" sz="2400">
                <a:latin typeface="Times New Roman" panose="02020603050405020304" pitchFamily="18" charset="0"/>
              </a:rPr>
              <a:t>Coat the two opposite flat faces of each specimen with shellac and allow drying thoroughly. </a:t>
            </a:r>
          </a:p>
          <a:p>
            <a:pPr marL="0" indent="0" eaLnBrk="1" hangingPunct="1">
              <a:buFontTx/>
              <a:buNone/>
            </a:pPr>
            <a:r>
              <a:rPr lang="en-US" altLang="en-US" sz="2400">
                <a:latin typeface="Times New Roman" panose="02020603050405020304" pitchFamily="18" charset="0"/>
              </a:rPr>
              <a:t>Bed one of the dry shellacked faces of the specimen in a three coat of neat paste of calcined  gypsum  (plaster of Paris) that has been spread on an oiled non absorbent plate such as glass or machined metal. </a:t>
            </a:r>
          </a:p>
          <a:p>
            <a:pPr marL="0" indent="0" eaLnBrk="1" hangingPunct="1">
              <a:buFontTx/>
              <a:buNone/>
            </a:pPr>
            <a:r>
              <a:rPr lang="en-US" altLang="en-US" sz="2400">
                <a:latin typeface="Times New Roman" panose="02020603050405020304" pitchFamily="18" charset="0"/>
              </a:rPr>
              <a:t>Repeat this procedure with   the other dry shellacked face. Take care that the opposite bearing surfaces so formed will be approximately parallel and thickness of the cap will be approximately same. Age the cap at least 16 hours before testing the specimen.</a:t>
            </a:r>
          </a:p>
        </p:txBody>
      </p:sp>
      <p:sp>
        <p:nvSpPr>
          <p:cNvPr id="44036" name="Text Box 4">
            <a:extLst>
              <a:ext uri="{FF2B5EF4-FFF2-40B4-BE49-F238E27FC236}">
                <a16:creationId xmlns:a16="http://schemas.microsoft.com/office/drawing/2014/main" id="{5C207187-3757-4F74-8E51-9ADF94D34824}"/>
              </a:ext>
            </a:extLst>
          </p:cNvPr>
          <p:cNvSpPr txBox="1">
            <a:spLocks noChangeArrowheads="1"/>
          </p:cNvSpPr>
          <p:nvPr/>
        </p:nvSpPr>
        <p:spPr bwMode="auto">
          <a:xfrm>
            <a:off x="7650163" y="6384925"/>
            <a:ext cx="14176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0179">
                                            <p:txEl>
                                              <p:pRg st="1" end="1"/>
                                            </p:txEl>
                                          </p:spTgt>
                                        </p:tgtEl>
                                        <p:attrNameLst>
                                          <p:attrName>style.visibility</p:attrName>
                                        </p:attrNameLst>
                                      </p:cBhvr>
                                      <p:to>
                                        <p:strVal val="visible"/>
                                      </p:to>
                                    </p:set>
                                    <p:animEffect transition="in" filter="blinds(horizontal)">
                                      <p:cBhvr>
                                        <p:cTn id="7" dur="500"/>
                                        <p:tgtEl>
                                          <p:spTgt spid="5017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50179">
                                            <p:txEl>
                                              <p:pRg st="3" end="3"/>
                                            </p:txEl>
                                          </p:spTgt>
                                        </p:tgtEl>
                                        <p:attrNameLst>
                                          <p:attrName>style.visibility</p:attrName>
                                        </p:attrNameLst>
                                      </p:cBhvr>
                                      <p:to>
                                        <p:strVal val="visible"/>
                                      </p:to>
                                    </p:set>
                                    <p:animEffect transition="in" filter="box(in)">
                                      <p:cBhvr>
                                        <p:cTn id="12" dur="500"/>
                                        <p:tgtEl>
                                          <p:spTgt spid="50179">
                                            <p:txEl>
                                              <p:pRg st="3" end="3"/>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50179">
                                            <p:txEl>
                                              <p:pRg st="4" end="4"/>
                                            </p:txEl>
                                          </p:spTgt>
                                        </p:tgtEl>
                                        <p:attrNameLst>
                                          <p:attrName>style.visibility</p:attrName>
                                        </p:attrNameLst>
                                      </p:cBhvr>
                                      <p:to>
                                        <p:strVal val="visible"/>
                                      </p:to>
                                    </p:set>
                                    <p:animEffect transition="in" filter="box(in)">
                                      <p:cBhvr>
                                        <p:cTn id="15" dur="500"/>
                                        <p:tgtEl>
                                          <p:spTgt spid="50179">
                                            <p:txEl>
                                              <p:pRg st="4" end="4"/>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 presetClass="entr" presetSubtype="10" fill="hold" nodeType="clickEffect">
                                  <p:stCondLst>
                                    <p:cond delay="0"/>
                                  </p:stCondLst>
                                  <p:childTnLst>
                                    <p:set>
                                      <p:cBhvr>
                                        <p:cTn id="19" dur="1" fill="hold">
                                          <p:stCondLst>
                                            <p:cond delay="0"/>
                                          </p:stCondLst>
                                        </p:cTn>
                                        <p:tgtEl>
                                          <p:spTgt spid="50179">
                                            <p:txEl>
                                              <p:pRg st="5" end="5"/>
                                            </p:txEl>
                                          </p:spTgt>
                                        </p:tgtEl>
                                        <p:attrNameLst>
                                          <p:attrName>style.visibility</p:attrName>
                                        </p:attrNameLst>
                                      </p:cBhvr>
                                      <p:to>
                                        <p:strVal val="visible"/>
                                      </p:to>
                                    </p:set>
                                    <p:animEffect transition="in" filter="checkerboard(across)">
                                      <p:cBhvr>
                                        <p:cTn id="20" dur="500"/>
                                        <p:tgtEl>
                                          <p:spTgt spid="50179">
                                            <p:txEl>
                                              <p:pRg st="5" end="5"/>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nodeType="clickEffect">
                                  <p:stCondLst>
                                    <p:cond delay="0"/>
                                  </p:stCondLst>
                                  <p:childTnLst>
                                    <p:set>
                                      <p:cBhvr>
                                        <p:cTn id="24" dur="1" fill="hold">
                                          <p:stCondLst>
                                            <p:cond delay="0"/>
                                          </p:stCondLst>
                                        </p:cTn>
                                        <p:tgtEl>
                                          <p:spTgt spid="50179">
                                            <p:txEl>
                                              <p:pRg st="6" end="6"/>
                                            </p:txEl>
                                          </p:spTgt>
                                        </p:tgtEl>
                                        <p:attrNameLst>
                                          <p:attrName>style.visibility</p:attrName>
                                        </p:attrNameLst>
                                      </p:cBhvr>
                                      <p:to>
                                        <p:strVal val="visible"/>
                                      </p:to>
                                    </p:set>
                                    <p:animEffect transition="in" filter="box(in)">
                                      <p:cBhvr>
                                        <p:cTn id="25" dur="500"/>
                                        <p:tgtEl>
                                          <p:spTgt spid="501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5">
            <a:extLst>
              <a:ext uri="{FF2B5EF4-FFF2-40B4-BE49-F238E27FC236}">
                <a16:creationId xmlns:a16="http://schemas.microsoft.com/office/drawing/2014/main" id="{1D27A5DC-D67B-4AF7-8277-4325C1A02330}"/>
              </a:ext>
            </a:extLst>
          </p:cNvPr>
          <p:cNvSpPr txBox="1">
            <a:spLocks noChangeArrowheads="1"/>
          </p:cNvSpPr>
          <p:nvPr/>
        </p:nvSpPr>
        <p:spPr bwMode="auto">
          <a:xfrm>
            <a:off x="609600" y="130175"/>
            <a:ext cx="28924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3200" b="1">
                <a:solidFill>
                  <a:schemeClr val="tx2"/>
                </a:solidFill>
                <a:latin typeface="Bookman Old Style" panose="02050604050505020204" pitchFamily="18" charset="0"/>
              </a:rPr>
              <a:t>Brick Ballast</a:t>
            </a:r>
          </a:p>
        </p:txBody>
      </p:sp>
      <p:sp>
        <p:nvSpPr>
          <p:cNvPr id="45059" name="Text Box 6">
            <a:extLst>
              <a:ext uri="{FF2B5EF4-FFF2-40B4-BE49-F238E27FC236}">
                <a16:creationId xmlns:a16="http://schemas.microsoft.com/office/drawing/2014/main" id="{5B4B9E3C-CD8F-4736-8FE1-DAC4A02262CE}"/>
              </a:ext>
            </a:extLst>
          </p:cNvPr>
          <p:cNvSpPr txBox="1">
            <a:spLocks noChangeArrowheads="1"/>
          </p:cNvSpPr>
          <p:nvPr/>
        </p:nvSpPr>
        <p:spPr bwMode="auto">
          <a:xfrm>
            <a:off x="2955925" y="42863"/>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endParaRPr lang="en-US" altLang="en-US" sz="3600">
              <a:latin typeface="Arial" panose="020B0604020202020204" pitchFamily="34" charset="0"/>
            </a:endParaRPr>
          </a:p>
        </p:txBody>
      </p:sp>
      <p:sp>
        <p:nvSpPr>
          <p:cNvPr id="61447" name="Rectangle 7">
            <a:extLst>
              <a:ext uri="{FF2B5EF4-FFF2-40B4-BE49-F238E27FC236}">
                <a16:creationId xmlns:a16="http://schemas.microsoft.com/office/drawing/2014/main" id="{116C7F37-BA75-4E62-B3FE-0E03352FBA82}"/>
              </a:ext>
            </a:extLst>
          </p:cNvPr>
          <p:cNvSpPr>
            <a:spLocks noGrp="1" noChangeArrowheads="1"/>
          </p:cNvSpPr>
          <p:nvPr>
            <p:ph type="body" idx="1"/>
          </p:nvPr>
        </p:nvSpPr>
        <p:spPr>
          <a:xfrm>
            <a:off x="533400" y="1112838"/>
            <a:ext cx="8229600" cy="4525962"/>
          </a:xfrm>
          <a:noFill/>
        </p:spPr>
        <p:txBody>
          <a:bodyPr/>
          <a:lstStyle/>
          <a:p>
            <a:pPr marL="0" indent="0" eaLnBrk="1" hangingPunct="1">
              <a:lnSpc>
                <a:spcPct val="80000"/>
              </a:lnSpc>
              <a:buFontTx/>
              <a:buNone/>
            </a:pPr>
            <a:r>
              <a:rPr lang="en-US" altLang="en-US" sz="2800">
                <a:latin typeface="Times New Roman" panose="02020603050405020304" pitchFamily="18" charset="0"/>
              </a:rPr>
              <a:t> Bricks ballast shall be broken to the gauge specified, from first or second class bricks or their bats, or from dense over burnt bricks </a:t>
            </a:r>
          </a:p>
          <a:p>
            <a:pPr marL="0" indent="0" eaLnBrk="1" hangingPunct="1">
              <a:lnSpc>
                <a:spcPct val="80000"/>
              </a:lnSpc>
              <a:buFontTx/>
              <a:buNone/>
            </a:pPr>
            <a:endParaRPr lang="en-US" altLang="en-US" sz="2800">
              <a:latin typeface="Times New Roman" panose="02020603050405020304" pitchFamily="18" charset="0"/>
            </a:endParaRPr>
          </a:p>
          <a:p>
            <a:pPr marL="0" indent="0" eaLnBrk="1" hangingPunct="1">
              <a:lnSpc>
                <a:spcPct val="80000"/>
              </a:lnSpc>
              <a:buFontTx/>
              <a:buNone/>
            </a:pPr>
            <a:r>
              <a:rPr lang="en-US" altLang="en-US" sz="2800">
                <a:latin typeface="Times New Roman" panose="02020603050405020304" pitchFamily="18" charset="0"/>
              </a:rPr>
              <a:t>No under-burnt brick  bats or jhama  that  has   become  spongy  or  porous in the process of  burning,  shall  be  broken up for ballast</a:t>
            </a:r>
          </a:p>
          <a:p>
            <a:pPr marL="0" indent="0" eaLnBrk="1" hangingPunct="1">
              <a:lnSpc>
                <a:spcPct val="80000"/>
              </a:lnSpc>
              <a:buFontTx/>
              <a:buNone/>
            </a:pPr>
            <a:r>
              <a:rPr lang="en-US" altLang="en-US" sz="2800">
                <a:latin typeface="Times New Roman" panose="02020603050405020304" pitchFamily="18" charset="0"/>
              </a:rPr>
              <a:t>        </a:t>
            </a:r>
          </a:p>
          <a:p>
            <a:pPr marL="0" indent="0" eaLnBrk="1" hangingPunct="1">
              <a:lnSpc>
                <a:spcPct val="80000"/>
              </a:lnSpc>
              <a:buFontTx/>
              <a:buNone/>
            </a:pPr>
            <a:r>
              <a:rPr lang="en-US" altLang="en-US" sz="2800">
                <a:latin typeface="Times New Roman" panose="02020603050405020304" pitchFamily="18" charset="0"/>
              </a:rPr>
              <a:t>The ballast shall be clean and free from surkhi, leaves, straw, earth, sand or other foreign matter </a:t>
            </a:r>
          </a:p>
          <a:p>
            <a:pPr marL="0" indent="0" eaLnBrk="1" hangingPunct="1">
              <a:lnSpc>
                <a:spcPct val="80000"/>
              </a:lnSpc>
              <a:buFontTx/>
              <a:buNone/>
            </a:pPr>
            <a:endParaRPr lang="en-US" altLang="en-US" sz="2800">
              <a:latin typeface="Times New Roman" panose="02020603050405020304" pitchFamily="18" charset="0"/>
            </a:endParaRPr>
          </a:p>
          <a:p>
            <a:pPr marL="0" indent="0" eaLnBrk="1" hangingPunct="1">
              <a:lnSpc>
                <a:spcPct val="80000"/>
              </a:lnSpc>
              <a:buFontTx/>
              <a:buNone/>
            </a:pPr>
            <a:r>
              <a:rPr lang="en-US" altLang="en-US" sz="2800">
                <a:latin typeface="Times New Roman" panose="02020603050405020304" pitchFamily="18" charset="0"/>
              </a:rPr>
              <a:t>To avoid mixing up of impurities, the ballast should be broken and stacked on a clean platform </a:t>
            </a:r>
          </a:p>
        </p:txBody>
      </p:sp>
      <p:sp>
        <p:nvSpPr>
          <p:cNvPr id="45061" name="Text Box 8">
            <a:extLst>
              <a:ext uri="{FF2B5EF4-FFF2-40B4-BE49-F238E27FC236}">
                <a16:creationId xmlns:a16="http://schemas.microsoft.com/office/drawing/2014/main" id="{689EA2BC-224E-4B54-A960-A8CAF308F4BD}"/>
              </a:ext>
            </a:extLst>
          </p:cNvPr>
          <p:cNvSpPr txBox="1">
            <a:spLocks noChangeArrowheads="1"/>
          </p:cNvSpPr>
          <p:nvPr/>
        </p:nvSpPr>
        <p:spPr bwMode="auto">
          <a:xfrm>
            <a:off x="7543800" y="63246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61447">
                                            <p:txEl>
                                              <p:pRg st="0" end="0"/>
                                            </p:txEl>
                                          </p:spTgt>
                                        </p:tgtEl>
                                        <p:attrNameLst>
                                          <p:attrName>style.visibility</p:attrName>
                                        </p:attrNameLst>
                                      </p:cBhvr>
                                      <p:to>
                                        <p:strVal val="visible"/>
                                      </p:to>
                                    </p:set>
                                    <p:animEffect transition="in" filter="box(in)">
                                      <p:cBhvr>
                                        <p:cTn id="7" dur="500"/>
                                        <p:tgtEl>
                                          <p:spTgt spid="614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61447">
                                            <p:txEl>
                                              <p:pRg st="2" end="2"/>
                                            </p:txEl>
                                          </p:spTgt>
                                        </p:tgtEl>
                                        <p:attrNameLst>
                                          <p:attrName>style.visibility</p:attrName>
                                        </p:attrNameLst>
                                      </p:cBhvr>
                                      <p:to>
                                        <p:strVal val="visible"/>
                                      </p:to>
                                    </p:set>
                                    <p:animEffect transition="in" filter="blinds(horizontal)">
                                      <p:cBhvr>
                                        <p:cTn id="12" dur="500"/>
                                        <p:tgtEl>
                                          <p:spTgt spid="6144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61447">
                                            <p:txEl>
                                              <p:pRg st="4" end="4"/>
                                            </p:txEl>
                                          </p:spTgt>
                                        </p:tgtEl>
                                        <p:attrNameLst>
                                          <p:attrName>style.visibility</p:attrName>
                                        </p:attrNameLst>
                                      </p:cBhvr>
                                      <p:to>
                                        <p:strVal val="visible"/>
                                      </p:to>
                                    </p:set>
                                    <p:animEffect transition="in" filter="blinds(horizontal)">
                                      <p:cBhvr>
                                        <p:cTn id="17" dur="500"/>
                                        <p:tgtEl>
                                          <p:spTgt spid="61447">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childTnLst>
                                    <p:set>
                                      <p:cBhvr>
                                        <p:cTn id="21" dur="1" fill="hold">
                                          <p:stCondLst>
                                            <p:cond delay="0"/>
                                          </p:stCondLst>
                                        </p:cTn>
                                        <p:tgtEl>
                                          <p:spTgt spid="61447">
                                            <p:txEl>
                                              <p:pRg st="6" end="6"/>
                                            </p:txEl>
                                          </p:spTgt>
                                        </p:tgtEl>
                                        <p:attrNameLst>
                                          <p:attrName>style.visibility</p:attrName>
                                        </p:attrNameLst>
                                      </p:cBhvr>
                                      <p:to>
                                        <p:strVal val="visible"/>
                                      </p:to>
                                    </p:set>
                                    <p:anim calcmode="lin" valueType="num">
                                      <p:cBhvr additive="base">
                                        <p:cTn id="22" dur="500" fill="hold"/>
                                        <p:tgtEl>
                                          <p:spTgt spid="61447">
                                            <p:txEl>
                                              <p:pRg st="6" end="6"/>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6144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a:extLst>
              <a:ext uri="{FF2B5EF4-FFF2-40B4-BE49-F238E27FC236}">
                <a16:creationId xmlns:a16="http://schemas.microsoft.com/office/drawing/2014/main" id="{2B6E0C0E-8702-43BC-815A-7F06E7EA9FFA}"/>
              </a:ext>
            </a:extLst>
          </p:cNvPr>
          <p:cNvSpPr txBox="1">
            <a:spLocks noChangeArrowheads="1"/>
          </p:cNvSpPr>
          <p:nvPr/>
        </p:nvSpPr>
        <p:spPr bwMode="auto">
          <a:xfrm>
            <a:off x="685800" y="301625"/>
            <a:ext cx="27416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1800" b="1" i="1">
                <a:solidFill>
                  <a:schemeClr val="tx2"/>
                </a:solidFill>
                <a:latin typeface="Bookman Old Style" panose="02050604050505020204" pitchFamily="18" charset="0"/>
              </a:rPr>
              <a:t>Brick Ballast (contd.)</a:t>
            </a:r>
          </a:p>
        </p:txBody>
      </p:sp>
      <p:sp>
        <p:nvSpPr>
          <p:cNvPr id="46083" name="Text Box 3">
            <a:extLst>
              <a:ext uri="{FF2B5EF4-FFF2-40B4-BE49-F238E27FC236}">
                <a16:creationId xmlns:a16="http://schemas.microsoft.com/office/drawing/2014/main" id="{24570BBB-2F0D-4457-A575-5C5E24011396}"/>
              </a:ext>
            </a:extLst>
          </p:cNvPr>
          <p:cNvSpPr txBox="1">
            <a:spLocks noChangeArrowheads="1"/>
          </p:cNvSpPr>
          <p:nvPr/>
        </p:nvSpPr>
        <p:spPr bwMode="auto">
          <a:xfrm>
            <a:off x="2955925" y="42863"/>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endParaRPr lang="en-US" altLang="en-US" sz="3600">
              <a:latin typeface="Arial" panose="020B0604020202020204" pitchFamily="34" charset="0"/>
            </a:endParaRPr>
          </a:p>
        </p:txBody>
      </p:sp>
      <p:sp>
        <p:nvSpPr>
          <p:cNvPr id="76804" name="Rectangle 4">
            <a:extLst>
              <a:ext uri="{FF2B5EF4-FFF2-40B4-BE49-F238E27FC236}">
                <a16:creationId xmlns:a16="http://schemas.microsoft.com/office/drawing/2014/main" id="{80F9A3A6-FE83-42F1-AE59-12A1BB7F79D3}"/>
              </a:ext>
            </a:extLst>
          </p:cNvPr>
          <p:cNvSpPr>
            <a:spLocks noGrp="1" noChangeArrowheads="1"/>
          </p:cNvSpPr>
          <p:nvPr>
            <p:ph type="body" idx="1"/>
          </p:nvPr>
        </p:nvSpPr>
        <p:spPr>
          <a:xfrm>
            <a:off x="533400" y="655638"/>
            <a:ext cx="8229600" cy="4525962"/>
          </a:xfrm>
          <a:noFill/>
        </p:spPr>
        <p:txBody>
          <a:bodyPr/>
          <a:lstStyle/>
          <a:p>
            <a:pPr marL="0" indent="0" eaLnBrk="1" hangingPunct="1">
              <a:lnSpc>
                <a:spcPct val="0"/>
              </a:lnSpc>
              <a:buFontTx/>
              <a:buNone/>
            </a:pPr>
            <a:endParaRPr lang="en-US" altLang="en-US" sz="2800">
              <a:latin typeface="Times New Roman" panose="02020603050405020304" pitchFamily="18" charset="0"/>
            </a:endParaRPr>
          </a:p>
          <a:p>
            <a:pPr marL="0" indent="0" eaLnBrk="1" hangingPunct="1">
              <a:lnSpc>
                <a:spcPct val="80000"/>
              </a:lnSpc>
              <a:buFontTx/>
              <a:buNone/>
            </a:pPr>
            <a:r>
              <a:rPr lang="en-US" altLang="en-US" sz="2800">
                <a:latin typeface="Times New Roman" panose="02020603050405020304" pitchFamily="18" charset="0"/>
              </a:rPr>
              <a:t>One and half inch  (38 mm) gauge bricks ballast shall be such  as  to  completely  pass  through  a ring of 1</a:t>
            </a:r>
            <a:r>
              <a:rPr lang="en-US" altLang="en-US" sz="2800">
                <a:latin typeface="Times New Roman" panose="02020603050405020304" pitchFamily="18" charset="0"/>
                <a:cs typeface="Times New Roman" panose="02020603050405020304" pitchFamily="18" charset="0"/>
              </a:rPr>
              <a:t>½</a:t>
            </a:r>
            <a:r>
              <a:rPr lang="en-US" altLang="en-US" sz="2800">
                <a:latin typeface="Times New Roman" panose="02020603050405020304" pitchFamily="18" charset="0"/>
              </a:rPr>
              <a:t> inch  (38  mm) internal diameter </a:t>
            </a:r>
          </a:p>
          <a:p>
            <a:pPr marL="0" indent="0" eaLnBrk="1" hangingPunct="1">
              <a:lnSpc>
                <a:spcPct val="80000"/>
              </a:lnSpc>
              <a:buFontTx/>
              <a:buNone/>
            </a:pPr>
            <a:endParaRPr lang="en-US" altLang="en-US" sz="2800">
              <a:latin typeface="Times New Roman" panose="02020603050405020304" pitchFamily="18" charset="0"/>
            </a:endParaRPr>
          </a:p>
          <a:p>
            <a:pPr marL="0" indent="0" eaLnBrk="1" hangingPunct="1">
              <a:lnSpc>
                <a:spcPct val="80000"/>
              </a:lnSpc>
              <a:buFontTx/>
              <a:buNone/>
            </a:pPr>
            <a:r>
              <a:rPr lang="en-US" altLang="en-US" sz="2800">
                <a:latin typeface="Times New Roman" panose="02020603050405020304" pitchFamily="18" charset="0"/>
              </a:rPr>
              <a:t>Not more than 20 per cent shall be more than 2 inch (51 mm) in greatest length </a:t>
            </a:r>
          </a:p>
          <a:p>
            <a:pPr marL="0" indent="0" eaLnBrk="1" hangingPunct="1">
              <a:lnSpc>
                <a:spcPct val="80000"/>
              </a:lnSpc>
              <a:buFontTx/>
              <a:buNone/>
            </a:pPr>
            <a:endParaRPr lang="en-US" altLang="en-US" sz="2800">
              <a:latin typeface="Times New Roman" panose="02020603050405020304" pitchFamily="18" charset="0"/>
            </a:endParaRPr>
          </a:p>
          <a:p>
            <a:pPr marL="0" indent="0" eaLnBrk="1" hangingPunct="1">
              <a:lnSpc>
                <a:spcPct val="80000"/>
              </a:lnSpc>
              <a:buFontTx/>
              <a:buNone/>
            </a:pPr>
            <a:r>
              <a:rPr lang="en-US" altLang="en-US" sz="2800">
                <a:latin typeface="Times New Roman" panose="02020603050405020304" pitchFamily="18" charset="0"/>
              </a:rPr>
              <a:t>If an unduly large proportion of fine stuff is there the ballast may be screened through a 3/4"x3/4" (19mm x 19mm) square mesh screen, if more than 15 per cent of the materials pass this screen it is not acceptable.</a:t>
            </a:r>
          </a:p>
          <a:p>
            <a:pPr marL="0" indent="0" eaLnBrk="1" hangingPunct="1">
              <a:lnSpc>
                <a:spcPct val="80000"/>
              </a:lnSpc>
              <a:buFontTx/>
              <a:buNone/>
            </a:pPr>
            <a:r>
              <a:rPr lang="en-US" altLang="en-US" sz="2800">
                <a:latin typeface="Times New Roman" panose="02020603050405020304" pitchFamily="18" charset="0"/>
              </a:rPr>
              <a:t>         </a:t>
            </a:r>
          </a:p>
          <a:p>
            <a:pPr marL="0" indent="0" eaLnBrk="1" hangingPunct="1">
              <a:lnSpc>
                <a:spcPct val="80000"/>
              </a:lnSpc>
              <a:buFontTx/>
              <a:buNone/>
            </a:pPr>
            <a:r>
              <a:rPr lang="en-US" altLang="en-US" sz="2800">
                <a:latin typeface="Times New Roman" panose="02020603050405020304" pitchFamily="18" charset="0"/>
              </a:rPr>
              <a:t>One and a quarter inch (32 mm) gauge brick ballast shall be such as to completely pass through a ring of 1</a:t>
            </a:r>
            <a:r>
              <a:rPr lang="en-US" altLang="en-US" sz="2800">
                <a:latin typeface="Times New Roman" panose="02020603050405020304" pitchFamily="18" charset="0"/>
                <a:cs typeface="Times New Roman" panose="02020603050405020304" pitchFamily="18" charset="0"/>
              </a:rPr>
              <a:t>¼</a:t>
            </a:r>
            <a:r>
              <a:rPr lang="en-US" altLang="en-US" sz="2800">
                <a:latin typeface="Times New Roman" panose="02020603050405020304" pitchFamily="18" charset="0"/>
              </a:rPr>
              <a:t> inch (32 mm) internal diameter.</a:t>
            </a:r>
          </a:p>
        </p:txBody>
      </p:sp>
      <p:sp>
        <p:nvSpPr>
          <p:cNvPr id="46085" name="Text Box 5">
            <a:extLst>
              <a:ext uri="{FF2B5EF4-FFF2-40B4-BE49-F238E27FC236}">
                <a16:creationId xmlns:a16="http://schemas.microsoft.com/office/drawing/2014/main" id="{E5DFA784-B0B8-4168-892D-74F86E1A3481}"/>
              </a:ext>
            </a:extLst>
          </p:cNvPr>
          <p:cNvSpPr txBox="1">
            <a:spLocks noChangeArrowheads="1"/>
          </p:cNvSpPr>
          <p:nvPr/>
        </p:nvSpPr>
        <p:spPr bwMode="auto">
          <a:xfrm>
            <a:off x="7696200" y="63246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76804">
                                            <p:txEl>
                                              <p:pRg st="1" end="1"/>
                                            </p:txEl>
                                          </p:spTgt>
                                        </p:tgtEl>
                                        <p:attrNameLst>
                                          <p:attrName>style.visibility</p:attrName>
                                        </p:attrNameLst>
                                      </p:cBhvr>
                                      <p:to>
                                        <p:strVal val="visible"/>
                                      </p:to>
                                    </p:set>
                                    <p:animEffect transition="in" filter="blinds(horizontal)">
                                      <p:cBhvr>
                                        <p:cTn id="7" dur="500"/>
                                        <p:tgtEl>
                                          <p:spTgt spid="76804">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76804">
                                            <p:txEl>
                                              <p:pRg st="3" end="3"/>
                                            </p:txEl>
                                          </p:spTgt>
                                        </p:tgtEl>
                                        <p:attrNameLst>
                                          <p:attrName>style.visibility</p:attrName>
                                        </p:attrNameLst>
                                      </p:cBhvr>
                                      <p:to>
                                        <p:strVal val="visible"/>
                                      </p:to>
                                    </p:set>
                                    <p:animEffect transition="in" filter="blinds(horizontal)">
                                      <p:cBhvr>
                                        <p:cTn id="12" dur="500"/>
                                        <p:tgtEl>
                                          <p:spTgt spid="76804">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76804">
                                            <p:txEl>
                                              <p:pRg st="5" end="5"/>
                                            </p:txEl>
                                          </p:spTgt>
                                        </p:tgtEl>
                                        <p:attrNameLst>
                                          <p:attrName>style.visibility</p:attrName>
                                        </p:attrNameLst>
                                      </p:cBhvr>
                                      <p:to>
                                        <p:strVal val="visible"/>
                                      </p:to>
                                    </p:set>
                                    <p:animEffect transition="in" filter="blinds(horizontal)">
                                      <p:cBhvr>
                                        <p:cTn id="17" dur="500"/>
                                        <p:tgtEl>
                                          <p:spTgt spid="76804">
                                            <p:txEl>
                                              <p:pRg st="5" end="5"/>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nodeType="clickEffect">
                                  <p:stCondLst>
                                    <p:cond delay="0"/>
                                  </p:stCondLst>
                                  <p:childTnLst>
                                    <p:set>
                                      <p:cBhvr>
                                        <p:cTn id="21" dur="1" fill="hold">
                                          <p:stCondLst>
                                            <p:cond delay="0"/>
                                          </p:stCondLst>
                                        </p:cTn>
                                        <p:tgtEl>
                                          <p:spTgt spid="76804">
                                            <p:txEl>
                                              <p:pRg st="7" end="7"/>
                                            </p:txEl>
                                          </p:spTgt>
                                        </p:tgtEl>
                                        <p:attrNameLst>
                                          <p:attrName>style.visibility</p:attrName>
                                        </p:attrNameLst>
                                      </p:cBhvr>
                                      <p:to>
                                        <p:strVal val="visible"/>
                                      </p:to>
                                    </p:set>
                                    <p:anim calcmode="lin" valueType="num">
                                      <p:cBhvr additive="base">
                                        <p:cTn id="22" dur="500" fill="hold"/>
                                        <p:tgtEl>
                                          <p:spTgt spid="76804">
                                            <p:txEl>
                                              <p:pRg st="7" end="7"/>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7680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2">
            <a:extLst>
              <a:ext uri="{FF2B5EF4-FFF2-40B4-BE49-F238E27FC236}">
                <a16:creationId xmlns:a16="http://schemas.microsoft.com/office/drawing/2014/main" id="{4E0D39E7-A051-4C66-B1C4-D6528EDD822D}"/>
              </a:ext>
            </a:extLst>
          </p:cNvPr>
          <p:cNvSpPr txBox="1">
            <a:spLocks noChangeArrowheads="1"/>
          </p:cNvSpPr>
          <p:nvPr/>
        </p:nvSpPr>
        <p:spPr bwMode="auto">
          <a:xfrm>
            <a:off x="6172200" y="76200"/>
            <a:ext cx="27924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1800" b="1" i="1">
                <a:solidFill>
                  <a:schemeClr val="tx2"/>
                </a:solidFill>
                <a:latin typeface="Bookman Old Style" panose="02050604050505020204" pitchFamily="18" charset="0"/>
              </a:rPr>
              <a:t>Brick Ballast Contd.) </a:t>
            </a:r>
          </a:p>
        </p:txBody>
      </p:sp>
      <p:sp>
        <p:nvSpPr>
          <p:cNvPr id="47107" name="Text Box 3">
            <a:extLst>
              <a:ext uri="{FF2B5EF4-FFF2-40B4-BE49-F238E27FC236}">
                <a16:creationId xmlns:a16="http://schemas.microsoft.com/office/drawing/2014/main" id="{F9012AAD-DEC5-44DE-9CD0-D765C15B7CBD}"/>
              </a:ext>
            </a:extLst>
          </p:cNvPr>
          <p:cNvSpPr txBox="1">
            <a:spLocks noChangeArrowheads="1"/>
          </p:cNvSpPr>
          <p:nvPr/>
        </p:nvSpPr>
        <p:spPr bwMode="auto">
          <a:xfrm>
            <a:off x="2955925" y="42863"/>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endParaRPr lang="en-US" altLang="en-US" sz="3600">
              <a:latin typeface="Arial" panose="020B0604020202020204" pitchFamily="34" charset="0"/>
            </a:endParaRPr>
          </a:p>
        </p:txBody>
      </p:sp>
      <p:sp>
        <p:nvSpPr>
          <p:cNvPr id="77828" name="Rectangle 4">
            <a:extLst>
              <a:ext uri="{FF2B5EF4-FFF2-40B4-BE49-F238E27FC236}">
                <a16:creationId xmlns:a16="http://schemas.microsoft.com/office/drawing/2014/main" id="{E2F25323-C140-4F96-A26B-D45CBDCBA729}"/>
              </a:ext>
            </a:extLst>
          </p:cNvPr>
          <p:cNvSpPr>
            <a:spLocks noGrp="1" noChangeArrowheads="1"/>
          </p:cNvSpPr>
          <p:nvPr>
            <p:ph type="body" idx="1"/>
          </p:nvPr>
        </p:nvSpPr>
        <p:spPr>
          <a:xfrm>
            <a:off x="533400" y="381000"/>
            <a:ext cx="8305800" cy="5562600"/>
          </a:xfrm>
          <a:noFill/>
        </p:spPr>
        <p:txBody>
          <a:bodyPr/>
          <a:lstStyle/>
          <a:p>
            <a:pPr marL="0" indent="0" eaLnBrk="1" hangingPunct="1">
              <a:lnSpc>
                <a:spcPct val="80000"/>
              </a:lnSpc>
              <a:buFontTx/>
              <a:buNone/>
            </a:pPr>
            <a:r>
              <a:rPr lang="en-US" altLang="en-US" sz="2800">
                <a:latin typeface="Times New Roman" panose="02020603050405020304" pitchFamily="18" charset="0"/>
              </a:rPr>
              <a:t>Not more than 20 per cent shall be larger than 1</a:t>
            </a:r>
            <a:r>
              <a:rPr lang="en-US" altLang="en-US" sz="2800">
                <a:latin typeface="Times New Roman" panose="02020603050405020304" pitchFamily="18" charset="0"/>
                <a:cs typeface="Times New Roman" panose="02020603050405020304" pitchFamily="18" charset="0"/>
              </a:rPr>
              <a:t>½</a:t>
            </a:r>
            <a:r>
              <a:rPr lang="en-US" altLang="en-US" sz="2800">
                <a:latin typeface="Times New Roman" panose="02020603050405020304" pitchFamily="18" charset="0"/>
              </a:rPr>
              <a:t> inch (38 mm) in the greatest length </a:t>
            </a:r>
          </a:p>
          <a:p>
            <a:pPr marL="0" indent="0" eaLnBrk="1" hangingPunct="1">
              <a:lnSpc>
                <a:spcPct val="10000"/>
              </a:lnSpc>
              <a:buFontTx/>
              <a:buNone/>
            </a:pPr>
            <a:endParaRPr lang="en-US" altLang="en-US" sz="2800">
              <a:latin typeface="Times New Roman" panose="02020603050405020304" pitchFamily="18" charset="0"/>
            </a:endParaRPr>
          </a:p>
          <a:p>
            <a:pPr marL="0" indent="0" eaLnBrk="1" hangingPunct="1">
              <a:lnSpc>
                <a:spcPct val="80000"/>
              </a:lnSpc>
              <a:buFontTx/>
              <a:buNone/>
            </a:pPr>
            <a:r>
              <a:rPr lang="en-US" altLang="en-US" sz="2800">
                <a:latin typeface="Times New Roman" panose="02020603050405020304" pitchFamily="18" charset="0"/>
              </a:rPr>
              <a:t>If an unduly large proportion of fine stuff is there the ballast may be screened through a 5/8"x5/8" (16 mm x 16 mm) square mesh sieve, if more than 15 per cent of the material  pass this sieve it is not acceptable.</a:t>
            </a:r>
          </a:p>
          <a:p>
            <a:pPr marL="0" indent="0" eaLnBrk="1" hangingPunct="1">
              <a:lnSpc>
                <a:spcPct val="20000"/>
              </a:lnSpc>
              <a:buFontTx/>
              <a:buNone/>
            </a:pPr>
            <a:r>
              <a:rPr lang="en-US" altLang="en-US" sz="2800">
                <a:latin typeface="Times New Roman" panose="02020603050405020304" pitchFamily="18" charset="0"/>
              </a:rPr>
              <a:t>        </a:t>
            </a:r>
          </a:p>
          <a:p>
            <a:pPr marL="0" indent="0" eaLnBrk="1" hangingPunct="1">
              <a:lnSpc>
                <a:spcPct val="80000"/>
              </a:lnSpc>
              <a:buFontTx/>
              <a:buNone/>
            </a:pPr>
            <a:r>
              <a:rPr lang="en-US" altLang="en-US" sz="2800">
                <a:latin typeface="Times New Roman" panose="02020603050405020304" pitchFamily="18" charset="0"/>
              </a:rPr>
              <a:t> 3/4  inch  (19 mm) gauge brick ballast shall be such  as  to  completely  pass through a ring of 3/4"x3/4"  (19mmx19mm)  square   mesh </a:t>
            </a:r>
          </a:p>
          <a:p>
            <a:pPr marL="0" indent="0" eaLnBrk="1" hangingPunct="1">
              <a:lnSpc>
                <a:spcPct val="40000"/>
              </a:lnSpc>
              <a:buFontTx/>
              <a:buNone/>
            </a:pPr>
            <a:endParaRPr lang="en-US" altLang="en-US" sz="2800">
              <a:latin typeface="Times New Roman" panose="02020603050405020304" pitchFamily="18" charset="0"/>
            </a:endParaRPr>
          </a:p>
          <a:p>
            <a:pPr marL="0" indent="0" eaLnBrk="1" hangingPunct="1">
              <a:lnSpc>
                <a:spcPct val="80000"/>
              </a:lnSpc>
              <a:buFontTx/>
              <a:buNone/>
            </a:pPr>
            <a:r>
              <a:rPr lang="en-US" altLang="en-US" sz="2800">
                <a:latin typeface="Times New Roman" panose="02020603050405020304" pitchFamily="18" charset="0"/>
              </a:rPr>
              <a:t>Not more than 20 per cent shall be larger than  1  inch (25.0 mm) in the greatest length. </a:t>
            </a:r>
          </a:p>
          <a:p>
            <a:pPr marL="0" indent="0" eaLnBrk="1" hangingPunct="1">
              <a:lnSpc>
                <a:spcPct val="10000"/>
              </a:lnSpc>
              <a:buFontTx/>
              <a:buNone/>
            </a:pPr>
            <a:endParaRPr lang="en-US" altLang="en-US" sz="2800">
              <a:latin typeface="Times New Roman" panose="02020603050405020304" pitchFamily="18" charset="0"/>
            </a:endParaRPr>
          </a:p>
          <a:p>
            <a:pPr marL="0" indent="0" eaLnBrk="1" hangingPunct="1">
              <a:lnSpc>
                <a:spcPct val="80000"/>
              </a:lnSpc>
              <a:buFontTx/>
              <a:buNone/>
            </a:pPr>
            <a:r>
              <a:rPr lang="en-US" altLang="en-US" sz="2800">
                <a:latin typeface="Times New Roman" panose="02020603050405020304" pitchFamily="18" charset="0"/>
              </a:rPr>
              <a:t>The ballast is  screened to ensure that not more than 15 per cent passes through a sieve of 3/8" x3/8” (9.5 mm x9.5 mm) square mesh.</a:t>
            </a:r>
          </a:p>
        </p:txBody>
      </p:sp>
      <p:sp>
        <p:nvSpPr>
          <p:cNvPr id="47109" name="Text Box 6">
            <a:extLst>
              <a:ext uri="{FF2B5EF4-FFF2-40B4-BE49-F238E27FC236}">
                <a16:creationId xmlns:a16="http://schemas.microsoft.com/office/drawing/2014/main" id="{1F80EEEB-FD2C-4BE1-AEED-E7E9BFD0847C}"/>
              </a:ext>
            </a:extLst>
          </p:cNvPr>
          <p:cNvSpPr txBox="1">
            <a:spLocks noChangeArrowheads="1"/>
          </p:cNvSpPr>
          <p:nvPr/>
        </p:nvSpPr>
        <p:spPr bwMode="auto">
          <a:xfrm>
            <a:off x="7620000" y="63246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77828">
                                            <p:txEl>
                                              <p:pRg st="0" end="0"/>
                                            </p:txEl>
                                          </p:spTgt>
                                        </p:tgtEl>
                                        <p:attrNameLst>
                                          <p:attrName>style.visibility</p:attrName>
                                        </p:attrNameLst>
                                      </p:cBhvr>
                                      <p:to>
                                        <p:strVal val="visible"/>
                                      </p:to>
                                    </p:set>
                                    <p:animEffect transition="in" filter="blinds(horizontal)">
                                      <p:cBhvr>
                                        <p:cTn id="7" dur="500"/>
                                        <p:tgtEl>
                                          <p:spTgt spid="7782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77828">
                                            <p:txEl>
                                              <p:pRg st="2" end="2"/>
                                            </p:txEl>
                                          </p:spTgt>
                                        </p:tgtEl>
                                        <p:attrNameLst>
                                          <p:attrName>style.visibility</p:attrName>
                                        </p:attrNameLst>
                                      </p:cBhvr>
                                      <p:to>
                                        <p:strVal val="visible"/>
                                      </p:to>
                                    </p:set>
                                    <p:animEffect transition="in" filter="blinds(horizontal)">
                                      <p:cBhvr>
                                        <p:cTn id="12" dur="500"/>
                                        <p:tgtEl>
                                          <p:spTgt spid="7782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77828">
                                            <p:txEl>
                                              <p:pRg st="4" end="4"/>
                                            </p:txEl>
                                          </p:spTgt>
                                        </p:tgtEl>
                                        <p:attrNameLst>
                                          <p:attrName>style.visibility</p:attrName>
                                        </p:attrNameLst>
                                      </p:cBhvr>
                                      <p:to>
                                        <p:strVal val="visible"/>
                                      </p:to>
                                    </p:set>
                                    <p:animEffect transition="in" filter="diamond(in)">
                                      <p:cBhvr>
                                        <p:cTn id="17" dur="2000"/>
                                        <p:tgtEl>
                                          <p:spTgt spid="77828">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77828">
                                            <p:txEl>
                                              <p:pRg st="6" end="6"/>
                                            </p:txEl>
                                          </p:spTgt>
                                        </p:tgtEl>
                                        <p:attrNameLst>
                                          <p:attrName>style.visibility</p:attrName>
                                        </p:attrNameLst>
                                      </p:cBhvr>
                                      <p:to>
                                        <p:strVal val="visible"/>
                                      </p:to>
                                    </p:set>
                                    <p:animEffect transition="in" filter="box(in)">
                                      <p:cBhvr>
                                        <p:cTn id="22" dur="500"/>
                                        <p:tgtEl>
                                          <p:spTgt spid="77828">
                                            <p:txEl>
                                              <p:pRg st="6" end="6"/>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77828">
                                            <p:txEl>
                                              <p:pRg st="8" end="8"/>
                                            </p:txEl>
                                          </p:spTgt>
                                        </p:tgtEl>
                                        <p:attrNameLst>
                                          <p:attrName>style.visibility</p:attrName>
                                        </p:attrNameLst>
                                      </p:cBhvr>
                                      <p:to>
                                        <p:strVal val="visible"/>
                                      </p:to>
                                    </p:set>
                                    <p:anim calcmode="lin" valueType="num">
                                      <p:cBhvr additive="base">
                                        <p:cTn id="27" dur="500" fill="hold"/>
                                        <p:tgtEl>
                                          <p:spTgt spid="77828">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7828">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4" descr="Pozzolana from Bacoli in the Bay of Naples">
            <a:hlinkClick r:id="rId2" tooltip="&quot;Pozzolana from Bacoli in the Bay of Naples&quot;"/>
            <a:extLst>
              <a:ext uri="{FF2B5EF4-FFF2-40B4-BE49-F238E27FC236}">
                <a16:creationId xmlns:a16="http://schemas.microsoft.com/office/drawing/2014/main" id="{35424A73-C938-45D8-A5FD-99A37147ACC0}"/>
              </a:ext>
            </a:extLst>
          </p:cNvPr>
          <p:cNvPicPr>
            <a:picLocks noChangeAspect="1" noChangeArrowheads="1"/>
          </p:cNvPicPr>
          <p:nvPr>
            <p:ph/>
          </p:nvPr>
        </p:nvPicPr>
        <p:blipFill>
          <a:blip r:embed="rId3">
            <a:extLst>
              <a:ext uri="{28A0092B-C50C-407E-A947-70E740481C1C}">
                <a14:useLocalDpi xmlns:a14="http://schemas.microsoft.com/office/drawing/2010/main" val="0"/>
              </a:ext>
            </a:extLst>
          </a:blip>
          <a:srcRect l="2380" t="4503" r="5952" b="4907"/>
          <a:stretch>
            <a:fillRect/>
          </a:stretch>
        </p:blipFill>
        <p:spPr>
          <a:xfrm>
            <a:off x="0" y="0"/>
            <a:ext cx="9144000" cy="6858000"/>
          </a:xfrm>
        </p:spPr>
      </p:pic>
      <p:sp>
        <p:nvSpPr>
          <p:cNvPr id="84998" name="Text Box 6">
            <a:extLst>
              <a:ext uri="{FF2B5EF4-FFF2-40B4-BE49-F238E27FC236}">
                <a16:creationId xmlns:a16="http://schemas.microsoft.com/office/drawing/2014/main" id="{E6F3CE62-45E4-4BE4-84F7-6191617A54CD}"/>
              </a:ext>
            </a:extLst>
          </p:cNvPr>
          <p:cNvSpPr txBox="1">
            <a:spLocks noChangeArrowheads="1"/>
          </p:cNvSpPr>
          <p:nvPr/>
        </p:nvSpPr>
        <p:spPr bwMode="auto">
          <a:xfrm>
            <a:off x="533400" y="1143000"/>
            <a:ext cx="8305800" cy="340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lnSpc>
                <a:spcPct val="70000"/>
              </a:lnSpc>
              <a:spcBef>
                <a:spcPct val="50000"/>
              </a:spcBef>
            </a:pPr>
            <a:r>
              <a:rPr lang="en-US" altLang="zh-CN" sz="8800" b="1">
                <a:ea typeface="SimSun" panose="02010600030101010101" pitchFamily="2" charset="-122"/>
              </a:rPr>
              <a:t>Pozzolana</a:t>
            </a:r>
            <a:endParaRPr lang="en-US" altLang="zh-CN" sz="8800">
              <a:ea typeface="SimSun" panose="02010600030101010101" pitchFamily="2" charset="-122"/>
            </a:endParaRPr>
          </a:p>
          <a:p>
            <a:pPr eaLnBrk="1" hangingPunct="1">
              <a:lnSpc>
                <a:spcPct val="70000"/>
              </a:lnSpc>
              <a:spcBef>
                <a:spcPct val="50000"/>
              </a:spcBef>
            </a:pPr>
            <a:r>
              <a:rPr lang="en-US" altLang="zh-CN" sz="6000">
                <a:ea typeface="SimSun" panose="02010600030101010101" pitchFamily="2" charset="-122"/>
              </a:rPr>
              <a:t>also known as pozzolanic ash, is a fine, sandy volcanic ash</a:t>
            </a:r>
            <a:r>
              <a:rPr lang="en-US" altLang="zh-CN" sz="5400">
                <a:ea typeface="SimSun" panose="02010600030101010101" pitchFamily="2" charset="-122"/>
              </a:rPr>
              <a:t> </a:t>
            </a:r>
            <a:endParaRPr lang="en-US" altLang="en-US" sz="5400"/>
          </a:p>
        </p:txBody>
      </p:sp>
      <p:sp>
        <p:nvSpPr>
          <p:cNvPr id="48132" name="Text Box 7">
            <a:extLst>
              <a:ext uri="{FF2B5EF4-FFF2-40B4-BE49-F238E27FC236}">
                <a16:creationId xmlns:a16="http://schemas.microsoft.com/office/drawing/2014/main" id="{A9AC1AA8-B74B-49BA-A8F9-AA3FA7908574}"/>
              </a:ext>
            </a:extLst>
          </p:cNvPr>
          <p:cNvSpPr txBox="1">
            <a:spLocks noChangeArrowheads="1"/>
          </p:cNvSpPr>
          <p:nvPr/>
        </p:nvSpPr>
        <p:spPr bwMode="auto">
          <a:xfrm>
            <a:off x="7324725" y="6248400"/>
            <a:ext cx="166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4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4998"/>
                                        </p:tgtEl>
                                        <p:attrNameLst>
                                          <p:attrName>style.visibility</p:attrName>
                                        </p:attrNameLst>
                                      </p:cBhvr>
                                      <p:to>
                                        <p:strVal val="visible"/>
                                      </p:to>
                                    </p:set>
                                    <p:animEffect transition="in" filter="diamond(in)">
                                      <p:cBhvr>
                                        <p:cTn id="7" dur="2000"/>
                                        <p:tgtEl>
                                          <p:spTgt spid="849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8"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4">
            <a:extLst>
              <a:ext uri="{FF2B5EF4-FFF2-40B4-BE49-F238E27FC236}">
                <a16:creationId xmlns:a16="http://schemas.microsoft.com/office/drawing/2014/main" id="{A83503F4-A681-4851-B36E-4429B1B2D7A8}"/>
              </a:ext>
            </a:extLst>
          </p:cNvPr>
          <p:cNvSpPr>
            <a:spLocks noChangeArrowheads="1"/>
          </p:cNvSpPr>
          <p:nvPr/>
        </p:nvSpPr>
        <p:spPr bwMode="auto">
          <a:xfrm>
            <a:off x="457200" y="254000"/>
            <a:ext cx="7924800" cy="629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400" b="1">
                <a:ea typeface="SimSun" panose="02010600030101010101" pitchFamily="2" charset="-122"/>
              </a:rPr>
              <a:t>Pozzolana</a:t>
            </a:r>
            <a:r>
              <a:rPr lang="en-US" altLang="zh-CN" sz="2400">
                <a:ea typeface="SimSun" panose="02010600030101010101" pitchFamily="2" charset="-122"/>
              </a:rPr>
              <a:t>,  also known as pozzolanic ash,   is  a  fine,  sandy volcanic ash, originally discovered and dug in Italy at Pozzuoli. </a:t>
            </a:r>
          </a:p>
          <a:p>
            <a:pPr eaLnBrk="1" hangingPunct="1"/>
            <a:r>
              <a:rPr lang="en-US" altLang="zh-CN" sz="2400">
                <a:ea typeface="SimSun" panose="02010600030101010101" pitchFamily="2" charset="-122"/>
              </a:rPr>
              <a:t>It is found in all the volcanic areas of Italy in various colours: black, white, grey and red. </a:t>
            </a:r>
          </a:p>
          <a:p>
            <a:pPr eaLnBrk="1" hangingPunct="1"/>
            <a:endParaRPr lang="en-US" altLang="zh-CN" sz="2400">
              <a:ea typeface="SimSun" panose="02010600030101010101" pitchFamily="2" charset="-122"/>
            </a:endParaRPr>
          </a:p>
          <a:p>
            <a:pPr eaLnBrk="1" hangingPunct="1"/>
            <a:r>
              <a:rPr lang="en-US" altLang="zh-CN" sz="2400">
                <a:ea typeface="SimSun" panose="02010600030101010101" pitchFamily="2" charset="-122"/>
              </a:rPr>
              <a:t>Pozzolana is a siliceous and aluminous material which reacts with calcium hydroxide in the presence of water to form compounds possessing cementitious properties at room temperature. </a:t>
            </a:r>
          </a:p>
          <a:p>
            <a:pPr eaLnBrk="1" hangingPunct="1"/>
            <a:endParaRPr lang="en-US" altLang="zh-CN" sz="2400">
              <a:ea typeface="SimSun" panose="02010600030101010101" pitchFamily="2" charset="-122"/>
            </a:endParaRPr>
          </a:p>
          <a:p>
            <a:pPr eaLnBrk="1" hangingPunct="1"/>
            <a:r>
              <a:rPr lang="en-US" altLang="zh-CN" sz="2400">
                <a:ea typeface="SimSun" panose="02010600030101010101" pitchFamily="2" charset="-122"/>
              </a:rPr>
              <a:t>Finely ground and mixed with lime it creates a hydraulic cement and can be used to make a strong mortar that will also set under water. </a:t>
            </a:r>
          </a:p>
          <a:p>
            <a:pPr eaLnBrk="1" hangingPunct="1"/>
            <a:endParaRPr lang="en-US" altLang="zh-CN" sz="2400">
              <a:ea typeface="SimSun" panose="02010600030101010101" pitchFamily="2" charset="-122"/>
            </a:endParaRPr>
          </a:p>
          <a:p>
            <a:pPr eaLnBrk="1" hangingPunct="1"/>
            <a:r>
              <a:rPr lang="en-US" altLang="zh-CN" sz="2400">
                <a:ea typeface="SimSun" panose="02010600030101010101" pitchFamily="2" charset="-122"/>
              </a:rPr>
              <a:t>It transformed the possibilities for making concrete structures. Typically it was mixed two-to-one with lime just prior to mixing with water. </a:t>
            </a:r>
          </a:p>
        </p:txBody>
      </p:sp>
      <p:sp>
        <p:nvSpPr>
          <p:cNvPr id="49155" name="Text Box 5">
            <a:extLst>
              <a:ext uri="{FF2B5EF4-FFF2-40B4-BE49-F238E27FC236}">
                <a16:creationId xmlns:a16="http://schemas.microsoft.com/office/drawing/2014/main" id="{8DD27055-234E-4A50-AF89-D34898BEEE41}"/>
              </a:ext>
            </a:extLst>
          </p:cNvPr>
          <p:cNvSpPr txBox="1">
            <a:spLocks noChangeArrowheads="1"/>
          </p:cNvSpPr>
          <p:nvPr/>
        </p:nvSpPr>
        <p:spPr bwMode="auto">
          <a:xfrm>
            <a:off x="7650163" y="6316663"/>
            <a:ext cx="14176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descr="Gypsum from New South Wales, Australia">
            <a:hlinkClick r:id="rId2" tooltip="&quot;Gypsum from New South Wales, Australia&quot;"/>
            <a:extLst>
              <a:ext uri="{FF2B5EF4-FFF2-40B4-BE49-F238E27FC236}">
                <a16:creationId xmlns:a16="http://schemas.microsoft.com/office/drawing/2014/main" id="{6ABD184C-F54F-4B19-A807-213A246200C2}"/>
              </a:ext>
            </a:extLst>
          </p:cNvPr>
          <p:cNvPicPr>
            <a:picLocks noChangeAspect="1" noChangeArrowheads="1"/>
          </p:cNvPicPr>
          <p:nvPr>
            <p:ph/>
          </p:nvPr>
        </p:nvPicPr>
        <p:blipFill>
          <a:blip r:embed="rId3">
            <a:extLst>
              <a:ext uri="{28A0092B-C50C-407E-A947-70E740481C1C}">
                <a14:useLocalDpi xmlns:a14="http://schemas.microsoft.com/office/drawing/2010/main" val="0"/>
              </a:ext>
            </a:extLst>
          </a:blip>
          <a:srcRect/>
          <a:stretch>
            <a:fillRect/>
          </a:stretch>
        </p:blipFill>
        <p:spPr>
          <a:xfrm>
            <a:off x="457200" y="228600"/>
            <a:ext cx="1549400" cy="1162050"/>
          </a:xfrm>
        </p:spPr>
      </p:pic>
      <p:sp>
        <p:nvSpPr>
          <p:cNvPr id="50179" name="Rectangle 3">
            <a:extLst>
              <a:ext uri="{FF2B5EF4-FFF2-40B4-BE49-F238E27FC236}">
                <a16:creationId xmlns:a16="http://schemas.microsoft.com/office/drawing/2014/main" id="{688B0D6B-5775-4EB7-9A75-BBA92B6A5E11}"/>
              </a:ext>
            </a:extLst>
          </p:cNvPr>
          <p:cNvSpPr>
            <a:spLocks noChangeArrowheads="1"/>
          </p:cNvSpPr>
          <p:nvPr/>
        </p:nvSpPr>
        <p:spPr bwMode="auto">
          <a:xfrm>
            <a:off x="457200" y="1447800"/>
            <a:ext cx="7772400" cy="510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lnSpc>
                <a:spcPct val="90000"/>
              </a:lnSpc>
            </a:pPr>
            <a:r>
              <a:rPr lang="en-US" altLang="en-US" b="1">
                <a:cs typeface="Times New Roman" panose="02020603050405020304" pitchFamily="18" charset="0"/>
              </a:rPr>
              <a:t>Plaster of Paris</a:t>
            </a:r>
            <a:r>
              <a:rPr lang="en-US" altLang="en-US" sz="2400">
                <a:cs typeface="Times New Roman" panose="02020603050405020304" pitchFamily="18" charset="0"/>
              </a:rPr>
              <a:t>, or simply </a:t>
            </a:r>
            <a:r>
              <a:rPr lang="en-US" altLang="en-US" sz="2400" b="1">
                <a:cs typeface="Times New Roman" panose="02020603050405020304" pitchFamily="18" charset="0"/>
              </a:rPr>
              <a:t>plaster</a:t>
            </a:r>
            <a:r>
              <a:rPr lang="en-US" altLang="en-US" sz="2400">
                <a:cs typeface="Times New Roman" panose="02020603050405020304" pitchFamily="18" charset="0"/>
              </a:rPr>
              <a:t>, is a type of building material based on calcium sulfate hemihydrate. It is created by heating gypsum to about 150 °C.</a:t>
            </a:r>
          </a:p>
          <a:p>
            <a:pPr eaLnBrk="1" hangingPunct="1">
              <a:lnSpc>
                <a:spcPct val="50000"/>
              </a:lnSpc>
            </a:pPr>
            <a:endParaRPr lang="en-US" altLang="en-US" sz="2400">
              <a:cs typeface="Times New Roman" panose="02020603050405020304" pitchFamily="18" charset="0"/>
            </a:endParaRPr>
          </a:p>
          <a:p>
            <a:pPr eaLnBrk="1" hangingPunct="1">
              <a:lnSpc>
                <a:spcPct val="90000"/>
              </a:lnSpc>
            </a:pPr>
            <a:r>
              <a:rPr lang="en-US" altLang="en-US" sz="2400">
                <a:cs typeface="Times New Roman" panose="02020603050405020304" pitchFamily="18" charset="0"/>
              </a:rPr>
              <a:t>2CaSO</a:t>
            </a:r>
            <a:r>
              <a:rPr lang="en-US" altLang="en-US" sz="2400" baseline="-25000">
                <a:cs typeface="Times New Roman" panose="02020603050405020304" pitchFamily="18" charset="0"/>
              </a:rPr>
              <a:t>4</a:t>
            </a:r>
            <a:r>
              <a:rPr lang="en-US" altLang="en-US" sz="2400">
                <a:cs typeface="Times New Roman" panose="02020603050405020304" pitchFamily="18" charset="0"/>
              </a:rPr>
              <a:t>·4H</a:t>
            </a:r>
            <a:r>
              <a:rPr lang="en-US" altLang="en-US" sz="2400" baseline="-25000">
                <a:cs typeface="Times New Roman" panose="02020603050405020304" pitchFamily="18" charset="0"/>
              </a:rPr>
              <a:t>2</a:t>
            </a:r>
            <a:r>
              <a:rPr lang="en-US" altLang="en-US" sz="2400">
                <a:cs typeface="Times New Roman" panose="02020603050405020304" pitchFamily="18" charset="0"/>
              </a:rPr>
              <a:t>O </a:t>
            </a:r>
            <a:r>
              <a:rPr lang="en-US" altLang="en-US" sz="2400">
                <a:cs typeface="Arial" panose="020B0604020202020204" pitchFamily="34" charset="0"/>
              </a:rPr>
              <a:t>→</a:t>
            </a:r>
            <a:r>
              <a:rPr lang="en-US" altLang="en-US" sz="2400">
                <a:cs typeface="Times New Roman" panose="02020603050405020304" pitchFamily="18" charset="0"/>
              </a:rPr>
              <a:t> 2CaSO</a:t>
            </a:r>
            <a:r>
              <a:rPr lang="en-US" altLang="en-US" sz="2400" baseline="-25000">
                <a:cs typeface="Times New Roman" panose="02020603050405020304" pitchFamily="18" charset="0"/>
              </a:rPr>
              <a:t>4</a:t>
            </a:r>
            <a:r>
              <a:rPr lang="en-US" altLang="en-US" sz="2400">
                <a:cs typeface="Times New Roman" panose="02020603050405020304" pitchFamily="18" charset="0"/>
              </a:rPr>
              <a:t>·H</a:t>
            </a:r>
            <a:r>
              <a:rPr lang="en-US" altLang="en-US" sz="2400" baseline="-25000">
                <a:cs typeface="Times New Roman" panose="02020603050405020304" pitchFamily="18" charset="0"/>
              </a:rPr>
              <a:t>2</a:t>
            </a:r>
            <a:r>
              <a:rPr lang="en-US" altLang="en-US" sz="2400">
                <a:cs typeface="Times New Roman" panose="02020603050405020304" pitchFamily="18" charset="0"/>
              </a:rPr>
              <a:t>O + 3H</a:t>
            </a:r>
            <a:r>
              <a:rPr lang="en-US" altLang="en-US" sz="2400" baseline="-25000">
                <a:cs typeface="Times New Roman" panose="02020603050405020304" pitchFamily="18" charset="0"/>
              </a:rPr>
              <a:t>2</a:t>
            </a:r>
            <a:r>
              <a:rPr lang="en-US" altLang="en-US" sz="2400">
                <a:cs typeface="Times New Roman" panose="02020603050405020304" pitchFamily="18" charset="0"/>
              </a:rPr>
              <a:t>O (released as steam). </a:t>
            </a:r>
          </a:p>
          <a:p>
            <a:pPr eaLnBrk="1" hangingPunct="1">
              <a:lnSpc>
                <a:spcPct val="60000"/>
              </a:lnSpc>
            </a:pPr>
            <a:endParaRPr lang="en-US" altLang="en-US" sz="2400">
              <a:cs typeface="Times New Roman" panose="02020603050405020304" pitchFamily="18" charset="0"/>
            </a:endParaRPr>
          </a:p>
          <a:p>
            <a:pPr eaLnBrk="1" hangingPunct="1">
              <a:lnSpc>
                <a:spcPct val="90000"/>
              </a:lnSpc>
            </a:pPr>
            <a:r>
              <a:rPr lang="en-US" altLang="en-US" sz="2400">
                <a:cs typeface="Times New Roman" panose="02020603050405020304" pitchFamily="18" charset="0"/>
              </a:rPr>
              <a:t>A large gypsum deposit at Montmartre in Paris is the source of the name. </a:t>
            </a:r>
          </a:p>
          <a:p>
            <a:pPr eaLnBrk="1" hangingPunct="1">
              <a:lnSpc>
                <a:spcPct val="50000"/>
              </a:lnSpc>
            </a:pPr>
            <a:endParaRPr lang="en-US" altLang="en-US" sz="2400">
              <a:cs typeface="Times New Roman" panose="02020603050405020304" pitchFamily="18" charset="0"/>
            </a:endParaRPr>
          </a:p>
          <a:p>
            <a:pPr eaLnBrk="1" hangingPunct="1"/>
            <a:r>
              <a:rPr lang="en-US" altLang="en-US" sz="2400">
                <a:cs typeface="Times New Roman" panose="02020603050405020304" pitchFamily="18" charset="0"/>
              </a:rPr>
              <a:t>When the dry plaster powder is mixed with water, it re-forms into gypsum. </a:t>
            </a:r>
            <a:r>
              <a:rPr lang="en-US" altLang="zh-CN" sz="2400">
                <a:ea typeface="SimSun" panose="02010600030101010101" pitchFamily="2" charset="-122"/>
                <a:cs typeface="Times New Roman" panose="02020603050405020304" pitchFamily="18" charset="0"/>
              </a:rPr>
              <a:t>Unlike mortar and cement, plaster remains quite soft after drying, and can be easily manipulated with metal tools or even sandpaper. </a:t>
            </a:r>
          </a:p>
          <a:p>
            <a:pPr eaLnBrk="1" hangingPunct="1">
              <a:lnSpc>
                <a:spcPct val="40000"/>
              </a:lnSpc>
            </a:pPr>
            <a:endParaRPr lang="en-US" altLang="zh-CN" sz="2400">
              <a:ea typeface="SimSun" panose="02010600030101010101" pitchFamily="2" charset="-122"/>
              <a:cs typeface="Times New Roman" panose="02020603050405020304" pitchFamily="18" charset="0"/>
            </a:endParaRPr>
          </a:p>
          <a:p>
            <a:pPr eaLnBrk="1" hangingPunct="1"/>
            <a:r>
              <a:rPr lang="en-US" altLang="zh-CN" sz="2400">
                <a:ea typeface="SimSun" panose="02010600030101010101" pitchFamily="2" charset="-122"/>
                <a:cs typeface="Times New Roman" panose="02020603050405020304" pitchFamily="18" charset="0"/>
              </a:rPr>
              <a:t>These characteristics make plaster suitable for a finishing, rather than a load-bearing material</a:t>
            </a:r>
            <a:r>
              <a:rPr lang="en-US" altLang="zh-CN">
                <a:ea typeface="SimSun" panose="02010600030101010101" pitchFamily="2" charset="-122"/>
              </a:rPr>
              <a:t>.</a:t>
            </a:r>
            <a:r>
              <a:rPr lang="en-US" altLang="en-US" sz="2400">
                <a:cs typeface="Times New Roman" panose="02020603050405020304" pitchFamily="18" charset="0"/>
              </a:rPr>
              <a:t> </a:t>
            </a:r>
          </a:p>
        </p:txBody>
      </p:sp>
      <p:sp>
        <p:nvSpPr>
          <p:cNvPr id="50180" name="Text Box 4">
            <a:extLst>
              <a:ext uri="{FF2B5EF4-FFF2-40B4-BE49-F238E27FC236}">
                <a16:creationId xmlns:a16="http://schemas.microsoft.com/office/drawing/2014/main" id="{4F5101B0-9B55-4ABB-9074-B427169078A5}"/>
              </a:ext>
            </a:extLst>
          </p:cNvPr>
          <p:cNvSpPr txBox="1">
            <a:spLocks noChangeArrowheads="1"/>
          </p:cNvSpPr>
          <p:nvPr/>
        </p:nvSpPr>
        <p:spPr bwMode="auto">
          <a:xfrm>
            <a:off x="2209800" y="228600"/>
            <a:ext cx="56388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lnSpc>
                <a:spcPct val="90000"/>
              </a:lnSpc>
            </a:pPr>
            <a:r>
              <a:rPr lang="en-US" altLang="en-US" sz="2400" b="1">
                <a:cs typeface="Times New Roman" panose="02020603050405020304" pitchFamily="18" charset="0"/>
              </a:rPr>
              <a:t>Gypsum</a:t>
            </a:r>
            <a:r>
              <a:rPr lang="en-US" altLang="en-US" sz="2400">
                <a:cs typeface="Times New Roman" panose="02020603050405020304" pitchFamily="18" charset="0"/>
              </a:rPr>
              <a:t> is a very soft mineral composed of calcium sulfate dihydrate, with the chemical formula CaSO</a:t>
            </a:r>
            <a:r>
              <a:rPr lang="en-US" altLang="en-US" sz="2400" baseline="-25000">
                <a:cs typeface="Times New Roman" panose="02020603050405020304" pitchFamily="18" charset="0"/>
              </a:rPr>
              <a:t>4</a:t>
            </a:r>
            <a:r>
              <a:rPr lang="en-US" altLang="en-US" sz="2400">
                <a:cs typeface="Times New Roman" panose="02020603050405020304" pitchFamily="18" charset="0"/>
              </a:rPr>
              <a:t>·2H</a:t>
            </a:r>
            <a:r>
              <a:rPr lang="en-US" altLang="en-US" sz="2400" baseline="-25000">
                <a:cs typeface="Times New Roman" panose="02020603050405020304" pitchFamily="18" charset="0"/>
              </a:rPr>
              <a:t>2</a:t>
            </a:r>
            <a:r>
              <a:rPr lang="en-US" altLang="en-US" sz="2400">
                <a:cs typeface="Times New Roman" panose="02020603050405020304" pitchFamily="18" charset="0"/>
              </a:rPr>
              <a:t>O</a:t>
            </a:r>
          </a:p>
        </p:txBody>
      </p:sp>
      <p:sp>
        <p:nvSpPr>
          <p:cNvPr id="50181" name="Text Box 5">
            <a:extLst>
              <a:ext uri="{FF2B5EF4-FFF2-40B4-BE49-F238E27FC236}">
                <a16:creationId xmlns:a16="http://schemas.microsoft.com/office/drawing/2014/main" id="{F1F632C5-8F72-415B-ABBD-75CD4ECDE911}"/>
              </a:ext>
            </a:extLst>
          </p:cNvPr>
          <p:cNvSpPr txBox="1">
            <a:spLocks noChangeArrowheads="1"/>
          </p:cNvSpPr>
          <p:nvPr/>
        </p:nvSpPr>
        <p:spPr bwMode="auto">
          <a:xfrm>
            <a:off x="7543800" y="6316663"/>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a:extLst>
              <a:ext uri="{FF2B5EF4-FFF2-40B4-BE49-F238E27FC236}">
                <a16:creationId xmlns:a16="http://schemas.microsoft.com/office/drawing/2014/main" id="{959A5D2B-3920-4D51-80DC-A5713402351B}"/>
              </a:ext>
            </a:extLst>
          </p:cNvPr>
          <p:cNvSpPr>
            <a:spLocks noChangeArrowheads="1"/>
          </p:cNvSpPr>
          <p:nvPr/>
        </p:nvSpPr>
        <p:spPr bwMode="auto">
          <a:xfrm>
            <a:off x="533400" y="233363"/>
            <a:ext cx="7848600" cy="62626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rIns="0" anchor="ctr">
            <a:spAutoFit/>
          </a:bodyPr>
          <a:lstStyle>
            <a:lvl1pPr marL="66675" indent="4445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lnSpc>
                <a:spcPct val="90000"/>
              </a:lnSpc>
            </a:pPr>
            <a:r>
              <a:rPr lang="en-US" altLang="zh-CN" sz="3200" b="1">
                <a:ea typeface="SimSun" panose="02010600030101010101" pitchFamily="2" charset="-122"/>
              </a:rPr>
              <a:t>Fly ash</a:t>
            </a:r>
          </a:p>
          <a:p>
            <a:pPr eaLnBrk="1" hangingPunct="1">
              <a:lnSpc>
                <a:spcPct val="30000"/>
              </a:lnSpc>
            </a:pPr>
            <a:endParaRPr lang="en-US" altLang="zh-CN" sz="3200" b="1">
              <a:ea typeface="SimSun" panose="02010600030101010101" pitchFamily="2" charset="-122"/>
            </a:endParaRPr>
          </a:p>
          <a:p>
            <a:pPr eaLnBrk="1" hangingPunct="1">
              <a:lnSpc>
                <a:spcPct val="90000"/>
              </a:lnSpc>
            </a:pPr>
            <a:r>
              <a:rPr lang="en-US" altLang="zh-CN" sz="2400">
                <a:ea typeface="SimSun" panose="02010600030101010101" pitchFamily="2" charset="-122"/>
              </a:rPr>
              <a:t>Fly ash is the finely divided mineral residue resulting from the combustion of coal in electric generating plants. </a:t>
            </a:r>
          </a:p>
          <a:p>
            <a:pPr eaLnBrk="1" hangingPunct="1">
              <a:lnSpc>
                <a:spcPct val="90000"/>
              </a:lnSpc>
            </a:pPr>
            <a:endParaRPr lang="en-US" altLang="zh-CN" sz="2400">
              <a:ea typeface="SimSun" panose="02010600030101010101" pitchFamily="2" charset="-122"/>
            </a:endParaRPr>
          </a:p>
          <a:p>
            <a:pPr eaLnBrk="1" hangingPunct="1">
              <a:lnSpc>
                <a:spcPct val="90000"/>
              </a:lnSpc>
            </a:pPr>
            <a:r>
              <a:rPr lang="en-US" altLang="zh-CN" sz="2400">
                <a:ea typeface="SimSun" panose="02010600030101010101" pitchFamily="2" charset="-122"/>
              </a:rPr>
              <a:t>Fly ash consists of inorganic, incombustible matter present in the coal that has been fused during combustion into a glassy, amorphous structure. </a:t>
            </a:r>
          </a:p>
          <a:p>
            <a:pPr eaLnBrk="1" hangingPunct="1">
              <a:lnSpc>
                <a:spcPct val="90000"/>
              </a:lnSpc>
            </a:pPr>
            <a:endParaRPr lang="en-US" altLang="zh-CN" sz="2400">
              <a:ea typeface="SimSun" panose="02010600030101010101" pitchFamily="2" charset="-122"/>
            </a:endParaRPr>
          </a:p>
          <a:p>
            <a:pPr eaLnBrk="1" hangingPunct="1">
              <a:lnSpc>
                <a:spcPct val="90000"/>
              </a:lnSpc>
            </a:pPr>
            <a:r>
              <a:rPr lang="en-US" altLang="zh-CN" sz="2400">
                <a:ea typeface="SimSun" panose="02010600030101010101" pitchFamily="2" charset="-122"/>
              </a:rPr>
              <a:t>Fly ash material solidifies while suspended in the exhaust gases and hence, the fly ash particles are generally spherical in shape and range in size from 0.5 µm to 100 µm. </a:t>
            </a:r>
          </a:p>
          <a:p>
            <a:pPr eaLnBrk="1" hangingPunct="1">
              <a:lnSpc>
                <a:spcPct val="90000"/>
              </a:lnSpc>
            </a:pPr>
            <a:endParaRPr lang="en-US" altLang="zh-CN" sz="2400">
              <a:ea typeface="SimSun" panose="02010600030101010101" pitchFamily="2" charset="-122"/>
            </a:endParaRPr>
          </a:p>
          <a:p>
            <a:pPr eaLnBrk="1" hangingPunct="1">
              <a:lnSpc>
                <a:spcPct val="90000"/>
              </a:lnSpc>
            </a:pPr>
            <a:r>
              <a:rPr lang="en-US" altLang="zh-CN" sz="2400">
                <a:ea typeface="SimSun" panose="02010600030101010101" pitchFamily="2" charset="-122"/>
              </a:rPr>
              <a:t>They consist mostly of silicon dioxide (SiO2), aluminium oxide (Al2O3) and iron oxide (Fe2O3). </a:t>
            </a:r>
          </a:p>
          <a:p>
            <a:pPr eaLnBrk="1" hangingPunct="1">
              <a:lnSpc>
                <a:spcPct val="90000"/>
              </a:lnSpc>
            </a:pPr>
            <a:endParaRPr lang="en-US" altLang="zh-CN" sz="2400">
              <a:ea typeface="SimSun" panose="02010600030101010101" pitchFamily="2" charset="-122"/>
            </a:endParaRPr>
          </a:p>
          <a:p>
            <a:pPr eaLnBrk="1" hangingPunct="1">
              <a:lnSpc>
                <a:spcPct val="90000"/>
              </a:lnSpc>
            </a:pPr>
            <a:r>
              <a:rPr lang="en-US" altLang="zh-CN" sz="2400">
                <a:ea typeface="SimSun" panose="02010600030101010101" pitchFamily="2" charset="-122"/>
              </a:rPr>
              <a:t>They are also pozzolanic in nature and react with calcium hydroxide and alkali to form calcium silicate hydrates (cementitious compounds).</a:t>
            </a:r>
          </a:p>
        </p:txBody>
      </p:sp>
      <p:sp>
        <p:nvSpPr>
          <p:cNvPr id="51203" name="Text Box 5">
            <a:extLst>
              <a:ext uri="{FF2B5EF4-FFF2-40B4-BE49-F238E27FC236}">
                <a16:creationId xmlns:a16="http://schemas.microsoft.com/office/drawing/2014/main" id="{B3393027-3F36-4293-B88A-67E29C4D1A72}"/>
              </a:ext>
            </a:extLst>
          </p:cNvPr>
          <p:cNvSpPr txBox="1">
            <a:spLocks noChangeArrowheads="1"/>
          </p:cNvSpPr>
          <p:nvPr/>
        </p:nvSpPr>
        <p:spPr bwMode="auto">
          <a:xfrm>
            <a:off x="7573963" y="6316663"/>
            <a:ext cx="14176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1" name="Text Box 5">
            <a:extLst>
              <a:ext uri="{FF2B5EF4-FFF2-40B4-BE49-F238E27FC236}">
                <a16:creationId xmlns:a16="http://schemas.microsoft.com/office/drawing/2014/main" id="{DF9ACF22-4FAD-49F1-8904-9241CA761B3B}"/>
              </a:ext>
            </a:extLst>
          </p:cNvPr>
          <p:cNvSpPr txBox="1">
            <a:spLocks noChangeArrowheads="1"/>
          </p:cNvSpPr>
          <p:nvPr/>
        </p:nvSpPr>
        <p:spPr bwMode="auto">
          <a:xfrm>
            <a:off x="609600" y="636588"/>
            <a:ext cx="8153400" cy="533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3200" b="1"/>
              <a:t>Extruded bricks</a:t>
            </a:r>
          </a:p>
          <a:p>
            <a:pPr eaLnBrk="1" hangingPunct="1"/>
            <a:endParaRPr lang="en-US" altLang="en-US" sz="3200" b="1"/>
          </a:p>
          <a:p>
            <a:pPr eaLnBrk="1" hangingPunct="1"/>
            <a:r>
              <a:rPr lang="en-US" altLang="en-US"/>
              <a:t>In extruded bricks the clay mix is 20-25% water </a:t>
            </a:r>
          </a:p>
          <a:p>
            <a:pPr eaLnBrk="1" hangingPunct="1"/>
            <a:endParaRPr lang="en-US" altLang="en-US"/>
          </a:p>
          <a:p>
            <a:pPr eaLnBrk="1" hangingPunct="1"/>
            <a:r>
              <a:rPr lang="en-US" altLang="en-US"/>
              <a:t>This is forced through a die to create a long cable of material of the demanded width and depth</a:t>
            </a:r>
          </a:p>
          <a:p>
            <a:pPr eaLnBrk="1" hangingPunct="1"/>
            <a:r>
              <a:rPr lang="en-US" altLang="en-US"/>
              <a:t> </a:t>
            </a:r>
          </a:p>
          <a:p>
            <a:pPr eaLnBrk="1" hangingPunct="1"/>
            <a:r>
              <a:rPr lang="en-US" altLang="en-US"/>
              <a:t>This cable is then cut into bricks of the desired length by a wall of wires. </a:t>
            </a:r>
          </a:p>
          <a:p>
            <a:pPr eaLnBrk="1" hangingPunct="1"/>
            <a:endParaRPr lang="en-US" altLang="en-US"/>
          </a:p>
          <a:p>
            <a:pPr eaLnBrk="1" hangingPunct="1"/>
            <a:r>
              <a:rPr lang="en-US" altLang="en-US"/>
              <a:t>The cut bricks are hardened by drying for between </a:t>
            </a:r>
          </a:p>
          <a:p>
            <a:pPr eaLnBrk="1" hangingPunct="1"/>
            <a:r>
              <a:rPr lang="en-US" altLang="en-US"/>
              <a:t>20 and 40 hours at 50-150 °C before being fired</a:t>
            </a:r>
            <a:endParaRPr lang="en-US" altLang="en-US" b="1"/>
          </a:p>
        </p:txBody>
      </p:sp>
      <p:sp>
        <p:nvSpPr>
          <p:cNvPr id="8195" name="Text Box 6">
            <a:extLst>
              <a:ext uri="{FF2B5EF4-FFF2-40B4-BE49-F238E27FC236}">
                <a16:creationId xmlns:a16="http://schemas.microsoft.com/office/drawing/2014/main" id="{AFBC904D-A5AC-4E33-BBE9-E078FC659F5D}"/>
              </a:ext>
            </a:extLst>
          </p:cNvPr>
          <p:cNvSpPr txBox="1">
            <a:spLocks noChangeArrowheads="1"/>
          </p:cNvSpPr>
          <p:nvPr/>
        </p:nvSpPr>
        <p:spPr bwMode="auto">
          <a:xfrm>
            <a:off x="7726363" y="6316663"/>
            <a:ext cx="14176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65541">
                                            <p:txEl>
                                              <p:pRg st="2" end="2"/>
                                            </p:txEl>
                                          </p:spTgt>
                                        </p:tgtEl>
                                        <p:attrNameLst>
                                          <p:attrName>style.visibility</p:attrName>
                                        </p:attrNameLst>
                                      </p:cBhvr>
                                      <p:to>
                                        <p:strVal val="visible"/>
                                      </p:to>
                                    </p:set>
                                    <p:anim calcmode="lin" valueType="num">
                                      <p:cBhvr additive="base">
                                        <p:cTn id="7" dur="500" fill="hold"/>
                                        <p:tgtEl>
                                          <p:spTgt spid="6554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554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65541">
                                            <p:txEl>
                                              <p:pRg st="4" end="4"/>
                                            </p:txEl>
                                          </p:spTgt>
                                        </p:tgtEl>
                                        <p:attrNameLst>
                                          <p:attrName>style.visibility</p:attrName>
                                        </p:attrNameLst>
                                      </p:cBhvr>
                                      <p:to>
                                        <p:strVal val="visible"/>
                                      </p:to>
                                    </p:set>
                                    <p:anim calcmode="lin" valueType="num">
                                      <p:cBhvr additive="base">
                                        <p:cTn id="13" dur="500" fill="hold"/>
                                        <p:tgtEl>
                                          <p:spTgt spid="65541">
                                            <p:txEl>
                                              <p:pRg st="4" end="4"/>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554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65541">
                                            <p:txEl>
                                              <p:pRg st="6" end="6"/>
                                            </p:txEl>
                                          </p:spTgt>
                                        </p:tgtEl>
                                        <p:attrNameLst>
                                          <p:attrName>style.visibility</p:attrName>
                                        </p:attrNameLst>
                                      </p:cBhvr>
                                      <p:to>
                                        <p:strVal val="visible"/>
                                      </p:to>
                                    </p:set>
                                    <p:anim calcmode="lin" valueType="num">
                                      <p:cBhvr additive="base">
                                        <p:cTn id="19" dur="500" fill="hold"/>
                                        <p:tgtEl>
                                          <p:spTgt spid="65541">
                                            <p:txEl>
                                              <p:pRg st="6" end="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554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65541">
                                            <p:txEl>
                                              <p:pRg st="8" end="8"/>
                                            </p:txEl>
                                          </p:spTgt>
                                        </p:tgtEl>
                                        <p:attrNameLst>
                                          <p:attrName>style.visibility</p:attrName>
                                        </p:attrNameLst>
                                      </p:cBhvr>
                                      <p:to>
                                        <p:strVal val="visible"/>
                                      </p:to>
                                    </p:set>
                                    <p:anim calcmode="lin" valueType="num">
                                      <p:cBhvr additive="base">
                                        <p:cTn id="25" dur="500" fill="hold"/>
                                        <p:tgtEl>
                                          <p:spTgt spid="65541">
                                            <p:txEl>
                                              <p:pRg st="8" end="8"/>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65541">
                                            <p:txEl>
                                              <p:pRg st="8" end="8"/>
                                            </p:txEl>
                                          </p:spTgt>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0"/>
                                  </p:stCondLst>
                                  <p:childTnLst>
                                    <p:set>
                                      <p:cBhvr>
                                        <p:cTn id="28" dur="1" fill="hold">
                                          <p:stCondLst>
                                            <p:cond delay="0"/>
                                          </p:stCondLst>
                                        </p:cTn>
                                        <p:tgtEl>
                                          <p:spTgt spid="65541">
                                            <p:txEl>
                                              <p:pRg st="9" end="9"/>
                                            </p:txEl>
                                          </p:spTgt>
                                        </p:tgtEl>
                                        <p:attrNameLst>
                                          <p:attrName>style.visibility</p:attrName>
                                        </p:attrNameLst>
                                      </p:cBhvr>
                                      <p:to>
                                        <p:strVal val="visible"/>
                                      </p:to>
                                    </p:set>
                                    <p:anim calcmode="lin" valueType="num">
                                      <p:cBhvr additive="base">
                                        <p:cTn id="29" dur="500" fill="hold"/>
                                        <p:tgtEl>
                                          <p:spTgt spid="65541">
                                            <p:txEl>
                                              <p:pRg st="9" end="9"/>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65541">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4">
            <a:extLst>
              <a:ext uri="{FF2B5EF4-FFF2-40B4-BE49-F238E27FC236}">
                <a16:creationId xmlns:a16="http://schemas.microsoft.com/office/drawing/2014/main" id="{014B4CB7-A0DB-4EA0-9AA0-45A48A5B7693}"/>
              </a:ext>
            </a:extLst>
          </p:cNvPr>
          <p:cNvSpPr>
            <a:spLocks noChangeArrowheads="1"/>
          </p:cNvSpPr>
          <p:nvPr/>
        </p:nvSpPr>
        <p:spPr bwMode="auto">
          <a:xfrm>
            <a:off x="609600" y="474663"/>
            <a:ext cx="7772400" cy="58499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rIns="0" anchor="ctr">
            <a:spAutoFit/>
          </a:bodyPr>
          <a:lstStyle>
            <a:lvl1pPr marL="66675" indent="4445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400" b="1" i="1">
                <a:ea typeface="SimSun" panose="02010600030101010101" pitchFamily="2" charset="-122"/>
              </a:rPr>
              <a:t>There aretwo classes of fly ash ;Class F fly ash and Class C fly ash</a:t>
            </a:r>
            <a:r>
              <a:rPr lang="en-US" altLang="zh-CN" sz="2400">
                <a:ea typeface="SimSun" panose="02010600030101010101" pitchFamily="2" charset="-122"/>
              </a:rPr>
              <a:t>. The chief difference between these classes is the amount of calcium, silica, alumina, and iron content in the ash.</a:t>
            </a:r>
            <a:r>
              <a:rPr lang="en-US" altLang="zh-CN">
                <a:ea typeface="SimSun" panose="02010600030101010101" pitchFamily="2" charset="-122"/>
              </a:rPr>
              <a:t> </a:t>
            </a:r>
            <a:endParaRPr lang="en-US" altLang="zh-CN" sz="2400" b="1">
              <a:ea typeface="SimSun" panose="02010600030101010101" pitchFamily="2" charset="-122"/>
            </a:endParaRPr>
          </a:p>
          <a:p>
            <a:pPr eaLnBrk="1" hangingPunct="1"/>
            <a:endParaRPr lang="en-US" altLang="zh-CN" sz="2400" b="1">
              <a:ea typeface="SimSun" panose="02010600030101010101" pitchFamily="2" charset="-122"/>
            </a:endParaRPr>
          </a:p>
          <a:p>
            <a:pPr eaLnBrk="1" hangingPunct="1"/>
            <a:r>
              <a:rPr lang="en-US" altLang="zh-CN" sz="2400" b="1">
                <a:ea typeface="SimSun" panose="02010600030101010101" pitchFamily="2" charset="-122"/>
              </a:rPr>
              <a:t>Class F fly ash</a:t>
            </a:r>
          </a:p>
          <a:p>
            <a:pPr eaLnBrk="1" hangingPunct="1">
              <a:lnSpc>
                <a:spcPct val="60000"/>
              </a:lnSpc>
            </a:pPr>
            <a:endParaRPr lang="en-US" altLang="zh-CN" sz="2400" b="1">
              <a:ea typeface="SimSun" panose="02010600030101010101" pitchFamily="2" charset="-122"/>
            </a:endParaRPr>
          </a:p>
          <a:p>
            <a:pPr eaLnBrk="1" hangingPunct="1"/>
            <a:r>
              <a:rPr lang="en-US" altLang="zh-CN" sz="2400">
                <a:ea typeface="SimSun" panose="02010600030101010101" pitchFamily="2" charset="-122"/>
              </a:rPr>
              <a:t>The burning of harder, older anthracite and bituminous coal typically produces Class F fly ash. </a:t>
            </a:r>
          </a:p>
          <a:p>
            <a:pPr eaLnBrk="1" hangingPunct="1"/>
            <a:endParaRPr lang="en-US" altLang="zh-CN" sz="2400">
              <a:ea typeface="SimSun" panose="02010600030101010101" pitchFamily="2" charset="-122"/>
            </a:endParaRPr>
          </a:p>
          <a:p>
            <a:pPr eaLnBrk="1" hangingPunct="1"/>
            <a:r>
              <a:rPr lang="en-US" altLang="zh-CN" sz="2400">
                <a:ea typeface="SimSun" panose="02010600030101010101" pitchFamily="2" charset="-122"/>
              </a:rPr>
              <a:t>This fly ash is pozzolanic in nature, and contains less than 10% lime (CaO). </a:t>
            </a:r>
          </a:p>
          <a:p>
            <a:pPr eaLnBrk="1" hangingPunct="1"/>
            <a:endParaRPr lang="en-US" altLang="zh-CN" sz="2400">
              <a:ea typeface="SimSun" panose="02010600030101010101" pitchFamily="2" charset="-122"/>
            </a:endParaRPr>
          </a:p>
          <a:p>
            <a:pPr eaLnBrk="1" hangingPunct="1"/>
            <a:r>
              <a:rPr lang="en-US" altLang="zh-CN" sz="2400">
                <a:ea typeface="SimSun" panose="02010600030101010101" pitchFamily="2" charset="-122"/>
              </a:rPr>
              <a:t>Possessing pozzolanic properties, the glassy silica and alumina of Class F fly ash requires a cementing agent, such as Portland cement, quicklime, or hydrated lime, with the presence of water in order to react and produce cementitious compounds.</a:t>
            </a:r>
            <a:endParaRPr lang="en-US" altLang="zh-CN" sz="2400" b="1">
              <a:ea typeface="SimSun" panose="02010600030101010101" pitchFamily="2" charset="-122"/>
            </a:endParaRPr>
          </a:p>
        </p:txBody>
      </p:sp>
      <p:sp>
        <p:nvSpPr>
          <p:cNvPr id="52227" name="Text Box 5">
            <a:extLst>
              <a:ext uri="{FF2B5EF4-FFF2-40B4-BE49-F238E27FC236}">
                <a16:creationId xmlns:a16="http://schemas.microsoft.com/office/drawing/2014/main" id="{61A9CC2B-4A86-4CCA-B849-8599D97F8DC4}"/>
              </a:ext>
            </a:extLst>
          </p:cNvPr>
          <p:cNvSpPr txBox="1">
            <a:spLocks noChangeArrowheads="1"/>
          </p:cNvSpPr>
          <p:nvPr/>
        </p:nvSpPr>
        <p:spPr bwMode="auto">
          <a:xfrm>
            <a:off x="7573963" y="6316663"/>
            <a:ext cx="14176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0F5B5B5C-E03F-465F-99A9-F4DCEFC22DB3}"/>
              </a:ext>
            </a:extLst>
          </p:cNvPr>
          <p:cNvSpPr>
            <a:spLocks noChangeArrowheads="1"/>
          </p:cNvSpPr>
          <p:nvPr/>
        </p:nvSpPr>
        <p:spPr bwMode="auto">
          <a:xfrm>
            <a:off x="609600" y="344488"/>
            <a:ext cx="7848600" cy="60071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rIns="0" anchor="ctr">
            <a:spAutoFit/>
          </a:bodyPr>
          <a:lstStyle>
            <a:lvl1pPr marL="66675" indent="4445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lnSpc>
                <a:spcPct val="90000"/>
              </a:lnSpc>
            </a:pPr>
            <a:r>
              <a:rPr lang="en-US" altLang="zh-CN" sz="2400" b="1">
                <a:ea typeface="SimSun" panose="02010600030101010101" pitchFamily="2" charset="-122"/>
              </a:rPr>
              <a:t>Class C fly ash</a:t>
            </a:r>
          </a:p>
          <a:p>
            <a:pPr eaLnBrk="1" hangingPunct="1">
              <a:lnSpc>
                <a:spcPct val="90000"/>
              </a:lnSpc>
            </a:pPr>
            <a:endParaRPr lang="en-US" altLang="zh-CN" sz="2400">
              <a:ea typeface="SimSun" panose="02010600030101010101" pitchFamily="2" charset="-122"/>
            </a:endParaRPr>
          </a:p>
          <a:p>
            <a:pPr eaLnBrk="1" hangingPunct="1">
              <a:lnSpc>
                <a:spcPct val="90000"/>
              </a:lnSpc>
            </a:pPr>
            <a:r>
              <a:rPr lang="en-US" altLang="zh-CN" sz="2400">
                <a:ea typeface="SimSun" panose="02010600030101010101" pitchFamily="2" charset="-122"/>
              </a:rPr>
              <a:t>Fly ash produced from the burning of younger lignite or subbituminous coal.</a:t>
            </a:r>
          </a:p>
          <a:p>
            <a:pPr eaLnBrk="1" hangingPunct="1">
              <a:lnSpc>
                <a:spcPct val="90000"/>
              </a:lnSpc>
            </a:pPr>
            <a:endParaRPr lang="en-US" altLang="zh-CN" sz="2400">
              <a:ea typeface="SimSun" panose="02010600030101010101" pitchFamily="2" charset="-122"/>
            </a:endParaRPr>
          </a:p>
          <a:p>
            <a:pPr eaLnBrk="1" hangingPunct="1">
              <a:lnSpc>
                <a:spcPct val="90000"/>
              </a:lnSpc>
            </a:pPr>
            <a:r>
              <a:rPr lang="en-US" altLang="zh-CN" sz="2400">
                <a:ea typeface="SimSun" panose="02010600030101010101" pitchFamily="2" charset="-122"/>
              </a:rPr>
              <a:t>In addition to having pozzolanic properties, also has some self-cementing properties. </a:t>
            </a:r>
          </a:p>
          <a:p>
            <a:pPr eaLnBrk="1" hangingPunct="1">
              <a:lnSpc>
                <a:spcPct val="90000"/>
              </a:lnSpc>
            </a:pPr>
            <a:endParaRPr lang="en-US" altLang="zh-CN" sz="2400">
              <a:ea typeface="SimSun" panose="02010600030101010101" pitchFamily="2" charset="-122"/>
            </a:endParaRPr>
          </a:p>
          <a:p>
            <a:pPr eaLnBrk="1" hangingPunct="1">
              <a:lnSpc>
                <a:spcPct val="90000"/>
              </a:lnSpc>
            </a:pPr>
            <a:r>
              <a:rPr lang="en-US" altLang="zh-CN" sz="2400">
                <a:ea typeface="SimSun" panose="02010600030101010101" pitchFamily="2" charset="-122"/>
              </a:rPr>
              <a:t>In the presence of water, Class C fly ash will harden and gain strength over time. </a:t>
            </a:r>
          </a:p>
          <a:p>
            <a:pPr eaLnBrk="1" hangingPunct="1">
              <a:lnSpc>
                <a:spcPct val="90000"/>
              </a:lnSpc>
            </a:pPr>
            <a:endParaRPr lang="en-US" altLang="zh-CN" sz="2400">
              <a:ea typeface="SimSun" panose="02010600030101010101" pitchFamily="2" charset="-122"/>
            </a:endParaRPr>
          </a:p>
          <a:p>
            <a:pPr eaLnBrk="1" hangingPunct="1">
              <a:lnSpc>
                <a:spcPct val="90000"/>
              </a:lnSpc>
            </a:pPr>
            <a:r>
              <a:rPr lang="en-US" altLang="zh-CN" sz="2400">
                <a:ea typeface="SimSun" panose="02010600030101010101" pitchFamily="2" charset="-122"/>
              </a:rPr>
              <a:t>Class C fly ash generally contains more than 20% lime (CaO). </a:t>
            </a:r>
          </a:p>
          <a:p>
            <a:pPr eaLnBrk="1" hangingPunct="1">
              <a:lnSpc>
                <a:spcPct val="90000"/>
              </a:lnSpc>
            </a:pPr>
            <a:endParaRPr lang="en-US" altLang="zh-CN" sz="2400">
              <a:ea typeface="SimSun" panose="02010600030101010101" pitchFamily="2" charset="-122"/>
            </a:endParaRPr>
          </a:p>
          <a:p>
            <a:pPr eaLnBrk="1" hangingPunct="1">
              <a:lnSpc>
                <a:spcPct val="90000"/>
              </a:lnSpc>
            </a:pPr>
            <a:r>
              <a:rPr lang="en-US" altLang="zh-CN" sz="2400">
                <a:ea typeface="SimSun" panose="02010600030101010101" pitchFamily="2" charset="-122"/>
              </a:rPr>
              <a:t>Unlike Class F, self-cementing Class C fly ash does not require an activator. </a:t>
            </a:r>
          </a:p>
          <a:p>
            <a:pPr eaLnBrk="1" hangingPunct="1">
              <a:lnSpc>
                <a:spcPct val="90000"/>
              </a:lnSpc>
            </a:pPr>
            <a:endParaRPr lang="en-US" altLang="zh-CN" sz="2400">
              <a:ea typeface="SimSun" panose="02010600030101010101" pitchFamily="2" charset="-122"/>
            </a:endParaRPr>
          </a:p>
          <a:p>
            <a:pPr eaLnBrk="1" hangingPunct="1">
              <a:lnSpc>
                <a:spcPct val="90000"/>
              </a:lnSpc>
            </a:pPr>
            <a:r>
              <a:rPr lang="en-US" altLang="zh-CN" sz="2400">
                <a:ea typeface="SimSun" panose="02010600030101010101" pitchFamily="2" charset="-122"/>
              </a:rPr>
              <a:t>Alkali and sulfate (SO4) contents are generally higher in Class C fly ashes.</a:t>
            </a:r>
          </a:p>
        </p:txBody>
      </p:sp>
      <p:sp>
        <p:nvSpPr>
          <p:cNvPr id="95235" name="Text Box 3">
            <a:extLst>
              <a:ext uri="{FF2B5EF4-FFF2-40B4-BE49-F238E27FC236}">
                <a16:creationId xmlns:a16="http://schemas.microsoft.com/office/drawing/2014/main" id="{254F73C6-A196-4F37-B2DA-07B0138E4D41}"/>
              </a:ext>
            </a:extLst>
          </p:cNvPr>
          <p:cNvSpPr txBox="1">
            <a:spLocks noChangeArrowheads="1"/>
          </p:cNvSpPr>
          <p:nvPr/>
        </p:nvSpPr>
        <p:spPr bwMode="auto">
          <a:xfrm>
            <a:off x="7573963" y="6316663"/>
            <a:ext cx="14176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5235"/>
                                        </p:tgtEl>
                                        <p:attrNameLst>
                                          <p:attrName>style.visibility</p:attrName>
                                        </p:attrNameLst>
                                      </p:cBhvr>
                                      <p:to>
                                        <p:strVal val="visible"/>
                                      </p:to>
                                    </p:set>
                                    <p:anim calcmode="lin" valueType="num">
                                      <p:cBhvr additive="base">
                                        <p:cTn id="7" dur="500" fill="hold"/>
                                        <p:tgtEl>
                                          <p:spTgt spid="95235"/>
                                        </p:tgtEl>
                                        <p:attrNameLst>
                                          <p:attrName>ppt_x</p:attrName>
                                        </p:attrNameLst>
                                      </p:cBhvr>
                                      <p:tavLst>
                                        <p:tav tm="0">
                                          <p:val>
                                            <p:strVal val="#ppt_x"/>
                                          </p:val>
                                        </p:tav>
                                        <p:tav tm="100000">
                                          <p:val>
                                            <p:strVal val="#ppt_x"/>
                                          </p:val>
                                        </p:tav>
                                      </p:tavLst>
                                    </p:anim>
                                    <p:anim calcmode="lin" valueType="num">
                                      <p:cBhvr additive="base">
                                        <p:cTn id="8" dur="500" fill="hold"/>
                                        <p:tgtEl>
                                          <p:spTgt spid="952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6338" name="Group 82">
            <a:extLst>
              <a:ext uri="{FF2B5EF4-FFF2-40B4-BE49-F238E27FC236}">
                <a16:creationId xmlns:a16="http://schemas.microsoft.com/office/drawing/2014/main" id="{4CCD11BF-D209-47B3-AA4E-5FF3EBF73D3C}"/>
              </a:ext>
            </a:extLst>
          </p:cNvPr>
          <p:cNvGraphicFramePr>
            <a:graphicFrameLocks noGrp="1"/>
          </p:cNvGraphicFramePr>
          <p:nvPr>
            <p:ph/>
          </p:nvPr>
        </p:nvGraphicFramePr>
        <p:xfrm>
          <a:off x="304800" y="914400"/>
          <a:ext cx="8382000" cy="5638800"/>
        </p:xfrm>
        <a:graphic>
          <a:graphicData uri="http://schemas.openxmlformats.org/drawingml/2006/table">
            <a:tbl>
              <a:tblPr/>
              <a:tblGrid>
                <a:gridCol w="2195513">
                  <a:extLst>
                    <a:ext uri="{9D8B030D-6E8A-4147-A177-3AD203B41FA5}">
                      <a16:colId xmlns:a16="http://schemas.microsoft.com/office/drawing/2014/main" val="20000"/>
                    </a:ext>
                  </a:extLst>
                </a:gridCol>
                <a:gridCol w="1706562">
                  <a:extLst>
                    <a:ext uri="{9D8B030D-6E8A-4147-A177-3AD203B41FA5}">
                      <a16:colId xmlns:a16="http://schemas.microsoft.com/office/drawing/2014/main" val="20001"/>
                    </a:ext>
                  </a:extLst>
                </a:gridCol>
                <a:gridCol w="288925">
                  <a:extLst>
                    <a:ext uri="{9D8B030D-6E8A-4147-A177-3AD203B41FA5}">
                      <a16:colId xmlns:a16="http://schemas.microsoft.com/office/drawing/2014/main" val="20002"/>
                    </a:ext>
                  </a:extLst>
                </a:gridCol>
                <a:gridCol w="1746250">
                  <a:extLst>
                    <a:ext uri="{9D8B030D-6E8A-4147-A177-3AD203B41FA5}">
                      <a16:colId xmlns:a16="http://schemas.microsoft.com/office/drawing/2014/main" val="20003"/>
                    </a:ext>
                  </a:extLst>
                </a:gridCol>
                <a:gridCol w="185738">
                  <a:extLst>
                    <a:ext uri="{9D8B030D-6E8A-4147-A177-3AD203B41FA5}">
                      <a16:colId xmlns:a16="http://schemas.microsoft.com/office/drawing/2014/main" val="20004"/>
                    </a:ext>
                  </a:extLst>
                </a:gridCol>
                <a:gridCol w="309562">
                  <a:extLst>
                    <a:ext uri="{9D8B030D-6E8A-4147-A177-3AD203B41FA5}">
                      <a16:colId xmlns:a16="http://schemas.microsoft.com/office/drawing/2014/main" val="20005"/>
                    </a:ext>
                  </a:extLst>
                </a:gridCol>
                <a:gridCol w="1949450">
                  <a:extLst>
                    <a:ext uri="{9D8B030D-6E8A-4147-A177-3AD203B41FA5}">
                      <a16:colId xmlns:a16="http://schemas.microsoft.com/office/drawing/2014/main" val="20006"/>
                    </a:ext>
                  </a:extLst>
                </a:gridCol>
              </a:tblGrid>
              <a:tr h="1241425">
                <a:tc>
                  <a:txBody>
                    <a:bodyPr/>
                    <a:lstStyle/>
                    <a:p>
                      <a:pPr marL="342900" marR="0" lvl="0" indent="-52388" algn="ctr"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a:ln>
                            <a:noFill/>
                          </a:ln>
                          <a:solidFill>
                            <a:schemeClr val="tx1"/>
                          </a:solidFill>
                          <a:effectLst/>
                          <a:latin typeface="Times New Roman" pitchFamily="18" charset="0"/>
                          <a:ea typeface="SimSun" pitchFamily="2" charset="-122"/>
                        </a:rPr>
                        <a:t>Component</a:t>
                      </a:r>
                      <a:endParaRPr kumimoji="0" lang="en-US" altLang="zh-CN" sz="2400" b="0" i="0" u="none" strike="noStrike" cap="none" normalizeH="0" baseline="0">
                        <a:ln>
                          <a:noFill/>
                        </a:ln>
                        <a:solidFill>
                          <a:schemeClr val="tx1"/>
                        </a:solidFill>
                        <a:effectLst/>
                        <a:latin typeface="Times New Roman" pitchFamily="18" charset="0"/>
                        <a:ea typeface="SimSun" pitchFamily="2" charset="-122"/>
                      </a:endParaRPr>
                    </a:p>
                  </a:txBody>
                  <a:tcPr anchor="ctr" horzOverflow="overflow">
                    <a:lnL cap="flat">
                      <a:noFill/>
                    </a:lnL>
                    <a:lnR>
                      <a:noFill/>
                    </a:lnR>
                    <a:lnT cap="fla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a:ln>
                            <a:noFill/>
                          </a:ln>
                          <a:solidFill>
                            <a:schemeClr val="tx1"/>
                          </a:solidFill>
                          <a:effectLst/>
                          <a:latin typeface="Times New Roman" pitchFamily="18" charset="0"/>
                          <a:ea typeface="SimSun" pitchFamily="2" charset="-122"/>
                        </a:rPr>
                        <a:t>Bituminous</a:t>
                      </a:r>
                      <a:endParaRPr kumimoji="0" lang="en-US" altLang="zh-CN" sz="2400" b="0" i="0" u="none" strike="noStrike" cap="none" normalizeH="0" baseline="0">
                        <a:ln>
                          <a:noFill/>
                        </a:ln>
                        <a:solidFill>
                          <a:schemeClr val="tx1"/>
                        </a:solidFill>
                        <a:effectLst/>
                        <a:latin typeface="Times New Roman" pitchFamily="18" charset="0"/>
                        <a:ea typeface="SimSun" pitchFamily="2" charset="-122"/>
                      </a:endParaRPr>
                    </a:p>
                  </a:txBody>
                  <a:tcPr anchor="ctr" horzOverflow="overflow">
                    <a:lnL>
                      <a:noFill/>
                    </a:lnL>
                    <a:lnR>
                      <a:noFill/>
                    </a:lnR>
                    <a:lnT cap="flat">
                      <a:noFill/>
                    </a:lnT>
                    <a:lnB>
                      <a:noFill/>
                    </a:lnB>
                    <a:lnTlToBr>
                      <a:noFill/>
                    </a:lnTlToBr>
                    <a:lnBlToTr>
                      <a:noFill/>
                    </a:lnBlToTr>
                    <a:noFill/>
                  </a:tcPr>
                </a:tc>
                <a:tc gridSpan="4">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a:ln>
                            <a:noFill/>
                          </a:ln>
                          <a:solidFill>
                            <a:schemeClr val="tx1"/>
                          </a:solidFill>
                          <a:effectLst/>
                          <a:latin typeface="Times New Roman" pitchFamily="18" charset="0"/>
                          <a:ea typeface="SimSun" pitchFamily="2" charset="-122"/>
                        </a:rPr>
                        <a:t>Sub-bituminous</a:t>
                      </a:r>
                      <a:endParaRPr kumimoji="0" lang="en-US" altLang="zh-CN" sz="2400" b="0" i="0" u="none" strike="noStrike" cap="none" normalizeH="0" baseline="0">
                        <a:ln>
                          <a:noFill/>
                        </a:ln>
                        <a:solidFill>
                          <a:schemeClr val="tx1"/>
                        </a:solidFill>
                        <a:effectLst/>
                        <a:latin typeface="Times New Roman" pitchFamily="18" charset="0"/>
                        <a:ea typeface="SimSun" pitchFamily="2" charset="-122"/>
                      </a:endParaRPr>
                    </a:p>
                  </a:txBody>
                  <a:tcPr anchor="ctr" horzOverflow="overflow">
                    <a:lnL>
                      <a:noFill/>
                    </a:lnL>
                    <a:lnR>
                      <a:noFill/>
                    </a:lnR>
                    <a:lnT cap="flat">
                      <a:noFill/>
                    </a:lnT>
                    <a:lnB>
                      <a:noFill/>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a:ln>
                            <a:noFill/>
                          </a:ln>
                          <a:solidFill>
                            <a:schemeClr val="tx1"/>
                          </a:solidFill>
                          <a:effectLst/>
                          <a:latin typeface="Times New Roman" pitchFamily="18" charset="0"/>
                          <a:ea typeface="SimSun" pitchFamily="2" charset="-122"/>
                        </a:rPr>
                        <a:t>Lignite</a:t>
                      </a:r>
                      <a:endParaRPr kumimoji="0" lang="en-US" altLang="zh-CN" sz="2400" b="0" i="0" u="none" strike="noStrike" cap="none" normalizeH="0" baseline="0">
                        <a:ln>
                          <a:noFill/>
                        </a:ln>
                        <a:solidFill>
                          <a:schemeClr val="tx1"/>
                        </a:solidFill>
                        <a:effectLst/>
                        <a:latin typeface="Times New Roman" pitchFamily="18" charset="0"/>
                        <a:ea typeface="SimSun" pitchFamily="2" charset="-122"/>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8794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a:ln>
                            <a:noFill/>
                          </a:ln>
                          <a:solidFill>
                            <a:schemeClr val="tx1"/>
                          </a:solidFill>
                          <a:effectLst/>
                          <a:latin typeface="Times New Roman" pitchFamily="18" charset="0"/>
                          <a:ea typeface="SimSun" pitchFamily="2" charset="-122"/>
                        </a:rPr>
                        <a:t>SiO</a:t>
                      </a:r>
                      <a:r>
                        <a:rPr kumimoji="0" lang="en-US" altLang="zh-CN" sz="2400" b="1" i="0" u="none" strike="noStrike" cap="none" normalizeH="0" baseline="-30000">
                          <a:ln>
                            <a:noFill/>
                          </a:ln>
                          <a:solidFill>
                            <a:schemeClr val="tx1"/>
                          </a:solidFill>
                          <a:effectLst/>
                          <a:latin typeface="Times New Roman" pitchFamily="18" charset="0"/>
                          <a:ea typeface="SimSun" pitchFamily="2" charset="-122"/>
                        </a:rPr>
                        <a:t>2</a:t>
                      </a:r>
                      <a:r>
                        <a:rPr kumimoji="0" lang="en-US" altLang="zh-CN" sz="2400" b="1" i="0" u="none" strike="noStrike" cap="none" normalizeH="0" baseline="0">
                          <a:ln>
                            <a:noFill/>
                          </a:ln>
                          <a:solidFill>
                            <a:schemeClr val="tx1"/>
                          </a:solidFill>
                          <a:effectLst/>
                          <a:latin typeface="Times New Roman" pitchFamily="18" charset="0"/>
                          <a:ea typeface="SimSun" pitchFamily="2" charset="-122"/>
                        </a:rPr>
                        <a:t> (%)</a:t>
                      </a:r>
                      <a:endParaRPr kumimoji="0" lang="en-US" altLang="zh-CN" sz="2400" b="0" i="0" u="none" strike="noStrike" cap="none" normalizeH="0" baseline="0">
                        <a:ln>
                          <a:noFill/>
                        </a:ln>
                        <a:solidFill>
                          <a:schemeClr val="tx1"/>
                        </a:solidFill>
                        <a:effectLst/>
                        <a:latin typeface="Times New Roman" pitchFamily="18" charset="0"/>
                        <a:ea typeface="SimSun" pitchFamily="2" charset="-122"/>
                      </a:endParaRPr>
                    </a:p>
                  </a:txBody>
                  <a:tcPr anchor="ctr" horzOverflow="overflow">
                    <a:lnL cap="flat">
                      <a:noFill/>
                    </a:lnL>
                    <a:lnR>
                      <a:noFill/>
                    </a:lnR>
                    <a:lnT>
                      <a:noFill/>
                    </a:lnT>
                    <a:lnB>
                      <a:noFill/>
                    </a:lnB>
                    <a:lnTlToBr>
                      <a:noFill/>
                    </a:lnTlToBr>
                    <a:lnBlToTr>
                      <a:noFill/>
                    </a:lnBlToTr>
                    <a:noFill/>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a:ln>
                            <a:noFill/>
                          </a:ln>
                          <a:solidFill>
                            <a:schemeClr val="tx1"/>
                          </a:solidFill>
                          <a:effectLst/>
                          <a:latin typeface="Times New Roman" pitchFamily="18" charset="0"/>
                          <a:ea typeface="SimSun" pitchFamily="2" charset="-122"/>
                        </a:rPr>
                        <a:t>20-60</a:t>
                      </a:r>
                    </a:p>
                  </a:txBody>
                  <a:tcPr anchor="ctr" horzOverflow="overflow">
                    <a:lnL>
                      <a:noFill/>
                    </a:lnL>
                    <a:lnR>
                      <a:noFill/>
                    </a:lnR>
                    <a:lnT>
                      <a:noFill/>
                    </a:lnT>
                    <a:lnB>
                      <a:noFill/>
                    </a:lnB>
                    <a:lnTlToBr>
                      <a:noFill/>
                    </a:lnTlToBr>
                    <a:lnBlToTr>
                      <a:noFill/>
                    </a:lnBlToTr>
                    <a:noFill/>
                  </a:tcPr>
                </a:tc>
                <a:tc hMerge="1">
                  <a:txBody>
                    <a:bodyPr/>
                    <a:lstStyle/>
                    <a:p>
                      <a:endParaRPr lang="en-US"/>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a:ln>
                            <a:noFill/>
                          </a:ln>
                          <a:solidFill>
                            <a:schemeClr val="tx1"/>
                          </a:solidFill>
                          <a:effectLst/>
                          <a:latin typeface="Times New Roman" pitchFamily="18" charset="0"/>
                          <a:ea typeface="SimSun" pitchFamily="2" charset="-122"/>
                        </a:rPr>
                        <a:t>40-60</a:t>
                      </a:r>
                    </a:p>
                  </a:txBody>
                  <a:tcPr anchor="ctr" horzOverflow="overflow">
                    <a:lnL>
                      <a:noFill/>
                    </a:lnL>
                    <a:lnR>
                      <a:noFill/>
                    </a:lnR>
                    <a:lnT>
                      <a:noFill/>
                    </a:lnT>
                    <a:lnB>
                      <a:noFill/>
                    </a:lnB>
                    <a:lnTlToBr>
                      <a:noFill/>
                    </a:lnTlToBr>
                    <a:lnBlToTr>
                      <a:noFill/>
                    </a:lnBlToTr>
                    <a:noFill/>
                  </a:tcPr>
                </a:tc>
                <a:tc gridSpan="3">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a:ln>
                            <a:noFill/>
                          </a:ln>
                          <a:solidFill>
                            <a:schemeClr val="tx1"/>
                          </a:solidFill>
                          <a:effectLst/>
                          <a:latin typeface="Times New Roman" pitchFamily="18" charset="0"/>
                          <a:ea typeface="SimSun" pitchFamily="2" charset="-122"/>
                        </a:rPr>
                        <a:t>15-45</a:t>
                      </a:r>
                    </a:p>
                  </a:txBody>
                  <a:tcPr anchor="ctr" horzOverflow="overflow">
                    <a:lnL>
                      <a:noFill/>
                    </a:lnL>
                    <a:lnR cap="flat">
                      <a:noFill/>
                    </a:lnR>
                    <a:lnT>
                      <a:noFill/>
                    </a:lnT>
                    <a:lnB>
                      <a:noFill/>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8810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a:ln>
                            <a:noFill/>
                          </a:ln>
                          <a:solidFill>
                            <a:schemeClr val="tx1"/>
                          </a:solidFill>
                          <a:effectLst/>
                          <a:latin typeface="Times New Roman" pitchFamily="18" charset="0"/>
                          <a:ea typeface="SimSun" pitchFamily="2" charset="-122"/>
                        </a:rPr>
                        <a:t>Al</a:t>
                      </a:r>
                      <a:r>
                        <a:rPr kumimoji="0" lang="en-US" altLang="zh-CN" sz="2400" b="1" i="0" u="none" strike="noStrike" cap="none" normalizeH="0" baseline="-30000">
                          <a:ln>
                            <a:noFill/>
                          </a:ln>
                          <a:solidFill>
                            <a:schemeClr val="tx1"/>
                          </a:solidFill>
                          <a:effectLst/>
                          <a:latin typeface="Times New Roman" pitchFamily="18" charset="0"/>
                          <a:ea typeface="SimSun" pitchFamily="2" charset="-122"/>
                        </a:rPr>
                        <a:t>2</a:t>
                      </a:r>
                      <a:r>
                        <a:rPr kumimoji="0" lang="en-US" altLang="zh-CN" sz="2400" b="1" i="0" u="none" strike="noStrike" cap="none" normalizeH="0" baseline="0">
                          <a:ln>
                            <a:noFill/>
                          </a:ln>
                          <a:solidFill>
                            <a:schemeClr val="tx1"/>
                          </a:solidFill>
                          <a:effectLst/>
                          <a:latin typeface="Times New Roman" pitchFamily="18" charset="0"/>
                          <a:ea typeface="SimSun" pitchFamily="2" charset="-122"/>
                        </a:rPr>
                        <a:t>O</a:t>
                      </a:r>
                      <a:r>
                        <a:rPr kumimoji="0" lang="en-US" altLang="zh-CN" sz="2400" b="1" i="0" u="none" strike="noStrike" cap="none" normalizeH="0" baseline="-30000">
                          <a:ln>
                            <a:noFill/>
                          </a:ln>
                          <a:solidFill>
                            <a:schemeClr val="tx1"/>
                          </a:solidFill>
                          <a:effectLst/>
                          <a:latin typeface="Times New Roman" pitchFamily="18" charset="0"/>
                          <a:ea typeface="SimSun" pitchFamily="2" charset="-122"/>
                        </a:rPr>
                        <a:t>3</a:t>
                      </a:r>
                      <a:r>
                        <a:rPr kumimoji="0" lang="en-US" altLang="zh-CN" sz="2400" b="1" i="0" u="none" strike="noStrike" cap="none" normalizeH="0" baseline="0">
                          <a:ln>
                            <a:noFill/>
                          </a:ln>
                          <a:solidFill>
                            <a:schemeClr val="tx1"/>
                          </a:solidFill>
                          <a:effectLst/>
                          <a:latin typeface="Times New Roman" pitchFamily="18" charset="0"/>
                          <a:ea typeface="SimSun" pitchFamily="2" charset="-122"/>
                        </a:rPr>
                        <a:t> (%)</a:t>
                      </a:r>
                      <a:endParaRPr kumimoji="0" lang="en-US" altLang="zh-CN" sz="2400" b="0" i="0" u="none" strike="noStrike" cap="none" normalizeH="0" baseline="0">
                        <a:ln>
                          <a:noFill/>
                        </a:ln>
                        <a:solidFill>
                          <a:schemeClr val="tx1"/>
                        </a:solidFill>
                        <a:effectLst/>
                        <a:latin typeface="Times New Roman" pitchFamily="18" charset="0"/>
                        <a:ea typeface="SimSun" pitchFamily="2" charset="-122"/>
                      </a:endParaRPr>
                    </a:p>
                  </a:txBody>
                  <a:tcPr anchor="ctr" horzOverflow="overflow">
                    <a:lnL cap="flat">
                      <a:noFill/>
                    </a:lnL>
                    <a:lnR>
                      <a:noFill/>
                    </a:lnR>
                    <a:lnT>
                      <a:noFill/>
                    </a:lnT>
                    <a:lnB>
                      <a:noFill/>
                    </a:lnB>
                    <a:lnTlToBr>
                      <a:noFill/>
                    </a:lnTlToBr>
                    <a:lnBlToTr>
                      <a:noFill/>
                    </a:lnBlToTr>
                    <a:noFill/>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a:ln>
                            <a:noFill/>
                          </a:ln>
                          <a:solidFill>
                            <a:schemeClr val="tx1"/>
                          </a:solidFill>
                          <a:effectLst/>
                          <a:latin typeface="Times New Roman" pitchFamily="18" charset="0"/>
                          <a:ea typeface="SimSun" pitchFamily="2" charset="-122"/>
                        </a:rPr>
                        <a:t>5-35</a:t>
                      </a:r>
                    </a:p>
                  </a:txBody>
                  <a:tcPr anchor="ct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a:ln>
                            <a:noFill/>
                          </a:ln>
                          <a:solidFill>
                            <a:schemeClr val="tx1"/>
                          </a:solidFill>
                          <a:effectLst/>
                          <a:latin typeface="Times New Roman" pitchFamily="18" charset="0"/>
                          <a:ea typeface="SimSun" pitchFamily="2" charset="-122"/>
                        </a:rPr>
                        <a:t>20-30</a:t>
                      </a:r>
                    </a:p>
                  </a:txBody>
                  <a:tcPr anchor="ct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a:ln>
                            <a:noFill/>
                          </a:ln>
                          <a:solidFill>
                            <a:schemeClr val="tx1"/>
                          </a:solidFill>
                          <a:effectLst/>
                          <a:latin typeface="Times New Roman" pitchFamily="18" charset="0"/>
                          <a:ea typeface="SimSun" pitchFamily="2" charset="-122"/>
                        </a:rPr>
                        <a:t>20-25</a:t>
                      </a:r>
                    </a:p>
                  </a:txBody>
                  <a:tcPr anchor="ctr" horzOverflow="overflow">
                    <a:lnL>
                      <a:noFill/>
                    </a:lnL>
                    <a:lnR cap="flat">
                      <a:noFill/>
                    </a:lnR>
                    <a:lnT>
                      <a:noFill/>
                    </a:lnT>
                    <a:lnB>
                      <a:noFill/>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2"/>
                  </a:ext>
                </a:extLst>
              </a:tr>
              <a:tr h="8778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a:ln>
                            <a:noFill/>
                          </a:ln>
                          <a:solidFill>
                            <a:schemeClr val="tx1"/>
                          </a:solidFill>
                          <a:effectLst/>
                          <a:latin typeface="Times New Roman" pitchFamily="18" charset="0"/>
                          <a:ea typeface="SimSun" pitchFamily="2" charset="-122"/>
                        </a:rPr>
                        <a:t>Fe</a:t>
                      </a:r>
                      <a:r>
                        <a:rPr kumimoji="0" lang="en-US" altLang="zh-CN" sz="2400" b="1" i="0" u="none" strike="noStrike" cap="none" normalizeH="0" baseline="-30000">
                          <a:ln>
                            <a:noFill/>
                          </a:ln>
                          <a:solidFill>
                            <a:schemeClr val="tx1"/>
                          </a:solidFill>
                          <a:effectLst/>
                          <a:latin typeface="Times New Roman" pitchFamily="18" charset="0"/>
                          <a:ea typeface="SimSun" pitchFamily="2" charset="-122"/>
                        </a:rPr>
                        <a:t>2</a:t>
                      </a:r>
                      <a:r>
                        <a:rPr kumimoji="0" lang="en-US" altLang="zh-CN" sz="2400" b="1" i="0" u="none" strike="noStrike" cap="none" normalizeH="0" baseline="0">
                          <a:ln>
                            <a:noFill/>
                          </a:ln>
                          <a:solidFill>
                            <a:schemeClr val="tx1"/>
                          </a:solidFill>
                          <a:effectLst/>
                          <a:latin typeface="Times New Roman" pitchFamily="18" charset="0"/>
                          <a:ea typeface="SimSun" pitchFamily="2" charset="-122"/>
                        </a:rPr>
                        <a:t>O</a:t>
                      </a:r>
                      <a:r>
                        <a:rPr kumimoji="0" lang="en-US" altLang="zh-CN" sz="2400" b="1" i="0" u="none" strike="noStrike" cap="none" normalizeH="0" baseline="-30000">
                          <a:ln>
                            <a:noFill/>
                          </a:ln>
                          <a:solidFill>
                            <a:schemeClr val="tx1"/>
                          </a:solidFill>
                          <a:effectLst/>
                          <a:latin typeface="Times New Roman" pitchFamily="18" charset="0"/>
                          <a:ea typeface="SimSun" pitchFamily="2" charset="-122"/>
                        </a:rPr>
                        <a:t>3</a:t>
                      </a:r>
                      <a:r>
                        <a:rPr kumimoji="0" lang="en-US" altLang="zh-CN" sz="2400" b="1" i="0" u="none" strike="noStrike" cap="none" normalizeH="0" baseline="0">
                          <a:ln>
                            <a:noFill/>
                          </a:ln>
                          <a:solidFill>
                            <a:schemeClr val="tx1"/>
                          </a:solidFill>
                          <a:effectLst/>
                          <a:latin typeface="Times New Roman" pitchFamily="18" charset="0"/>
                          <a:ea typeface="SimSun" pitchFamily="2" charset="-122"/>
                        </a:rPr>
                        <a:t> (%)</a:t>
                      </a:r>
                      <a:endParaRPr kumimoji="0" lang="en-US" altLang="zh-CN" sz="2400" b="0" i="0" u="none" strike="noStrike" cap="none" normalizeH="0" baseline="0">
                        <a:ln>
                          <a:noFill/>
                        </a:ln>
                        <a:solidFill>
                          <a:schemeClr val="tx1"/>
                        </a:solidFill>
                        <a:effectLst/>
                        <a:latin typeface="Times New Roman" pitchFamily="18" charset="0"/>
                        <a:ea typeface="SimSun" pitchFamily="2" charset="-122"/>
                      </a:endParaRPr>
                    </a:p>
                  </a:txBody>
                  <a:tcPr anchor="ctr" horzOverflow="overflow">
                    <a:lnL cap="flat">
                      <a:noFill/>
                    </a:lnL>
                    <a:lnR>
                      <a:noFill/>
                    </a:lnR>
                    <a:lnT>
                      <a:noFill/>
                    </a:lnT>
                    <a:lnB>
                      <a:noFill/>
                    </a:lnB>
                    <a:lnTlToBr>
                      <a:noFill/>
                    </a:lnTlToBr>
                    <a:lnBlToTr>
                      <a:noFill/>
                    </a:lnBlToTr>
                    <a:noFill/>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a:ln>
                            <a:noFill/>
                          </a:ln>
                          <a:solidFill>
                            <a:schemeClr val="tx1"/>
                          </a:solidFill>
                          <a:effectLst/>
                          <a:latin typeface="Times New Roman" pitchFamily="18" charset="0"/>
                          <a:ea typeface="SimSun" pitchFamily="2" charset="-122"/>
                        </a:rPr>
                        <a:t>10-40</a:t>
                      </a:r>
                    </a:p>
                  </a:txBody>
                  <a:tcPr anchor="ct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a:ln>
                            <a:noFill/>
                          </a:ln>
                          <a:solidFill>
                            <a:schemeClr val="tx1"/>
                          </a:solidFill>
                          <a:effectLst/>
                          <a:latin typeface="Times New Roman" pitchFamily="18" charset="0"/>
                          <a:ea typeface="SimSun" pitchFamily="2" charset="-122"/>
                        </a:rPr>
                        <a:t>4-10</a:t>
                      </a:r>
                    </a:p>
                  </a:txBody>
                  <a:tcPr anchor="ct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a:ln>
                            <a:noFill/>
                          </a:ln>
                          <a:solidFill>
                            <a:schemeClr val="tx1"/>
                          </a:solidFill>
                          <a:effectLst/>
                          <a:latin typeface="Times New Roman" pitchFamily="18" charset="0"/>
                          <a:ea typeface="SimSun" pitchFamily="2" charset="-122"/>
                        </a:rPr>
                        <a:t>4-15</a:t>
                      </a:r>
                    </a:p>
                  </a:txBody>
                  <a:tcPr anchor="ctr" horzOverflow="overflow">
                    <a:lnL>
                      <a:noFill/>
                    </a:lnL>
                    <a:lnR cap="flat">
                      <a:noFill/>
                    </a:lnR>
                    <a:lnT>
                      <a:noFill/>
                    </a:lnT>
                    <a:lnB>
                      <a:noFill/>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3"/>
                  </a:ext>
                </a:extLst>
              </a:tr>
              <a:tr h="8794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a:ln>
                            <a:noFill/>
                          </a:ln>
                          <a:solidFill>
                            <a:schemeClr val="tx1"/>
                          </a:solidFill>
                          <a:effectLst/>
                          <a:latin typeface="Times New Roman" pitchFamily="18" charset="0"/>
                          <a:ea typeface="SimSun" pitchFamily="2" charset="-122"/>
                        </a:rPr>
                        <a:t>CaO (%)</a:t>
                      </a:r>
                      <a:endParaRPr kumimoji="0" lang="en-US" altLang="zh-CN" sz="2400" b="0" i="0" u="none" strike="noStrike" cap="none" normalizeH="0" baseline="0">
                        <a:ln>
                          <a:noFill/>
                        </a:ln>
                        <a:solidFill>
                          <a:schemeClr val="tx1"/>
                        </a:solidFill>
                        <a:effectLst/>
                        <a:latin typeface="Times New Roman" pitchFamily="18" charset="0"/>
                        <a:ea typeface="SimSun" pitchFamily="2" charset="-122"/>
                      </a:endParaRPr>
                    </a:p>
                  </a:txBody>
                  <a:tcPr anchor="ctr" horzOverflow="overflow">
                    <a:lnL cap="flat">
                      <a:noFill/>
                    </a:lnL>
                    <a:lnR>
                      <a:noFill/>
                    </a:lnR>
                    <a:lnT>
                      <a:noFill/>
                    </a:lnT>
                    <a:lnB>
                      <a:noFill/>
                    </a:lnB>
                    <a:lnTlToBr>
                      <a:noFill/>
                    </a:lnTlToBr>
                    <a:lnBlToTr>
                      <a:noFill/>
                    </a:lnBlToTr>
                    <a:noFill/>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a:ln>
                            <a:noFill/>
                          </a:ln>
                          <a:solidFill>
                            <a:schemeClr val="tx1"/>
                          </a:solidFill>
                          <a:effectLst/>
                          <a:latin typeface="Times New Roman" pitchFamily="18" charset="0"/>
                          <a:ea typeface="SimSun" pitchFamily="2" charset="-122"/>
                        </a:rPr>
                        <a:t>1-12</a:t>
                      </a:r>
                    </a:p>
                  </a:txBody>
                  <a:tcPr anchor="ct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a:ln>
                            <a:noFill/>
                          </a:ln>
                          <a:solidFill>
                            <a:schemeClr val="tx1"/>
                          </a:solidFill>
                          <a:effectLst/>
                          <a:latin typeface="Times New Roman" pitchFamily="18" charset="0"/>
                          <a:ea typeface="SimSun" pitchFamily="2" charset="-122"/>
                        </a:rPr>
                        <a:t>5-30</a:t>
                      </a:r>
                    </a:p>
                  </a:txBody>
                  <a:tcPr anchor="ct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a:ln>
                            <a:noFill/>
                          </a:ln>
                          <a:solidFill>
                            <a:schemeClr val="tx1"/>
                          </a:solidFill>
                          <a:effectLst/>
                          <a:latin typeface="Times New Roman" pitchFamily="18" charset="0"/>
                          <a:ea typeface="SimSun" pitchFamily="2" charset="-122"/>
                        </a:rPr>
                        <a:t>15-40</a:t>
                      </a:r>
                    </a:p>
                  </a:txBody>
                  <a:tcPr anchor="ctr" horzOverflow="overflow">
                    <a:lnL>
                      <a:noFill/>
                    </a:lnL>
                    <a:lnR cap="flat">
                      <a:noFill/>
                    </a:lnR>
                    <a:lnT>
                      <a:noFill/>
                    </a:lnT>
                    <a:lnB>
                      <a:noFill/>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4"/>
                  </a:ext>
                </a:extLst>
              </a:tr>
              <a:tr h="8794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a:ln>
                            <a:noFill/>
                          </a:ln>
                          <a:solidFill>
                            <a:schemeClr val="tx1"/>
                          </a:solidFill>
                          <a:effectLst/>
                          <a:latin typeface="Times New Roman" pitchFamily="18" charset="0"/>
                          <a:ea typeface="SimSun" pitchFamily="2" charset="-122"/>
                        </a:rPr>
                        <a:t>LOI (%)</a:t>
                      </a:r>
                      <a:endParaRPr kumimoji="0" lang="en-US" altLang="zh-CN" sz="2400" b="0" i="0" u="none" strike="noStrike" cap="none" normalizeH="0" baseline="0">
                        <a:ln>
                          <a:noFill/>
                        </a:ln>
                        <a:solidFill>
                          <a:schemeClr val="tx1"/>
                        </a:solidFill>
                        <a:effectLst/>
                        <a:latin typeface="Times New Roman" pitchFamily="18" charset="0"/>
                        <a:ea typeface="SimSun" pitchFamily="2" charset="-122"/>
                      </a:endParaRPr>
                    </a:p>
                  </a:txBody>
                  <a:tcPr anchor="ctr" horzOverflow="overflow">
                    <a:lnL cap="flat">
                      <a:noFill/>
                    </a:lnL>
                    <a:lnR>
                      <a:noFill/>
                    </a:lnR>
                    <a:lnT>
                      <a:noFill/>
                    </a:lnT>
                    <a:lnB cap="flat">
                      <a:noFill/>
                    </a:lnB>
                    <a:lnTlToBr>
                      <a:noFill/>
                    </a:lnTlToBr>
                    <a:lnBlToTr>
                      <a:noFill/>
                    </a:lnBlToTr>
                    <a:noFill/>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a:ln>
                            <a:noFill/>
                          </a:ln>
                          <a:solidFill>
                            <a:schemeClr val="tx1"/>
                          </a:solidFill>
                          <a:effectLst/>
                          <a:latin typeface="Times New Roman" pitchFamily="18" charset="0"/>
                          <a:ea typeface="SimSun" pitchFamily="2" charset="-122"/>
                        </a:rPr>
                        <a:t>0-15</a:t>
                      </a:r>
                    </a:p>
                  </a:txBody>
                  <a:tcPr anchor="ctr" horzOverflow="overflow">
                    <a:lnL>
                      <a:noFill/>
                    </a:lnL>
                    <a:lnR>
                      <a:noFill/>
                    </a:lnR>
                    <a:lnT>
                      <a:noFill/>
                    </a:lnT>
                    <a:lnB cap="flat">
                      <a:noFill/>
                    </a:lnB>
                    <a:lnTlToBr>
                      <a:noFill/>
                    </a:lnTlToBr>
                    <a:lnBlToTr>
                      <a:noFill/>
                    </a:lnBlToTr>
                    <a:noFill/>
                  </a:tcPr>
                </a:tc>
                <a:tc hMerge="1">
                  <a:txBody>
                    <a:bodyPr/>
                    <a:lstStyle/>
                    <a:p>
                      <a:endParaRPr lang="en-US"/>
                    </a:p>
                  </a:txBody>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a:ln>
                            <a:noFill/>
                          </a:ln>
                          <a:solidFill>
                            <a:schemeClr val="tx1"/>
                          </a:solidFill>
                          <a:effectLst/>
                          <a:latin typeface="Times New Roman" pitchFamily="18" charset="0"/>
                          <a:ea typeface="SimSun" pitchFamily="2" charset="-122"/>
                        </a:rPr>
                        <a:t>0-3</a:t>
                      </a:r>
                    </a:p>
                  </a:txBody>
                  <a:tcPr anchor="ctr" horzOverflow="overflow">
                    <a:lnL>
                      <a:noFill/>
                    </a:lnL>
                    <a:lnR>
                      <a:noFill/>
                    </a:lnR>
                    <a:lnT>
                      <a:noFill/>
                    </a:lnT>
                    <a:lnB cap="flat">
                      <a:noFill/>
                    </a:lnB>
                    <a:lnTlToBr>
                      <a:noFill/>
                    </a:lnTlToBr>
                    <a:lnBlToTr>
                      <a:noFill/>
                    </a:lnBlToTr>
                    <a:noFill/>
                  </a:tcPr>
                </a:tc>
                <a:tc gridSpan="3">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a:ln>
                            <a:noFill/>
                          </a:ln>
                          <a:solidFill>
                            <a:schemeClr val="tx1"/>
                          </a:solidFill>
                          <a:effectLst/>
                          <a:latin typeface="Times New Roman" pitchFamily="18" charset="0"/>
                          <a:ea typeface="SimSun" pitchFamily="2" charset="-122"/>
                        </a:rPr>
                        <a:t>0-5</a:t>
                      </a:r>
                    </a:p>
                  </a:txBody>
                  <a:tcPr anchor="ctr" horzOverflow="overflow">
                    <a:lnL>
                      <a:noFill/>
                    </a:lnL>
                    <a:lnR cap="flat">
                      <a:noFill/>
                    </a:lnR>
                    <a:lnT>
                      <a:noFill/>
                    </a:lnT>
                    <a:lnB cap="flat">
                      <a:noFill/>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5"/>
                  </a:ext>
                </a:extLst>
              </a:tr>
            </a:tbl>
          </a:graphicData>
        </a:graphic>
      </p:graphicFrame>
      <p:sp>
        <p:nvSpPr>
          <p:cNvPr id="54299" name="Text Box 83">
            <a:extLst>
              <a:ext uri="{FF2B5EF4-FFF2-40B4-BE49-F238E27FC236}">
                <a16:creationId xmlns:a16="http://schemas.microsoft.com/office/drawing/2014/main" id="{CEF41204-7945-438F-85DF-CE9F5DE4898A}"/>
              </a:ext>
            </a:extLst>
          </p:cNvPr>
          <p:cNvSpPr txBox="1">
            <a:spLocks noChangeArrowheads="1"/>
          </p:cNvSpPr>
          <p:nvPr/>
        </p:nvSpPr>
        <p:spPr bwMode="auto">
          <a:xfrm>
            <a:off x="381000" y="838200"/>
            <a:ext cx="82899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3200">
                <a:ea typeface="SimSun" panose="02010600030101010101" pitchFamily="2" charset="-122"/>
              </a:rPr>
              <a:t>Fly ash -</a:t>
            </a:r>
            <a:r>
              <a:rPr lang="en-US" altLang="zh-CN" sz="2400">
                <a:ea typeface="SimSun" panose="02010600030101010101" pitchFamily="2" charset="-122"/>
              </a:rPr>
              <a:t> </a:t>
            </a:r>
            <a:r>
              <a:rPr lang="en-US" altLang="zh-CN" sz="3200">
                <a:ea typeface="SimSun" panose="02010600030101010101" pitchFamily="2" charset="-122"/>
              </a:rPr>
              <a:t>Chemical composition and classification</a:t>
            </a:r>
            <a:endParaRPr lang="en-US" altLang="en-US" sz="3200"/>
          </a:p>
        </p:txBody>
      </p:sp>
      <p:sp>
        <p:nvSpPr>
          <p:cNvPr id="96340" name="Text Box 84">
            <a:extLst>
              <a:ext uri="{FF2B5EF4-FFF2-40B4-BE49-F238E27FC236}">
                <a16:creationId xmlns:a16="http://schemas.microsoft.com/office/drawing/2014/main" id="{C71652E8-0227-41FA-85F3-91E0F3587D25}"/>
              </a:ext>
            </a:extLst>
          </p:cNvPr>
          <p:cNvSpPr txBox="1">
            <a:spLocks noChangeArrowheads="1"/>
          </p:cNvSpPr>
          <p:nvPr/>
        </p:nvSpPr>
        <p:spPr bwMode="auto">
          <a:xfrm>
            <a:off x="7573963" y="6316663"/>
            <a:ext cx="14176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6340"/>
                                        </p:tgtEl>
                                        <p:attrNameLst>
                                          <p:attrName>style.visibility</p:attrName>
                                        </p:attrNameLst>
                                      </p:cBhvr>
                                      <p:to>
                                        <p:strVal val="visible"/>
                                      </p:to>
                                    </p:set>
                                    <p:anim calcmode="lin" valueType="num">
                                      <p:cBhvr additive="base">
                                        <p:cTn id="7" dur="500" fill="hold"/>
                                        <p:tgtEl>
                                          <p:spTgt spid="96340"/>
                                        </p:tgtEl>
                                        <p:attrNameLst>
                                          <p:attrName>ppt_x</p:attrName>
                                        </p:attrNameLst>
                                      </p:cBhvr>
                                      <p:tavLst>
                                        <p:tav tm="0">
                                          <p:val>
                                            <p:strVal val="#ppt_x"/>
                                          </p:val>
                                        </p:tav>
                                        <p:tav tm="100000">
                                          <p:val>
                                            <p:strVal val="#ppt_x"/>
                                          </p:val>
                                        </p:tav>
                                      </p:tavLst>
                                    </p:anim>
                                    <p:anim calcmode="lin" valueType="num">
                                      <p:cBhvr additive="base">
                                        <p:cTn id="8" dur="500" fill="hold"/>
                                        <p:tgtEl>
                                          <p:spTgt spid="963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340" grpId="0"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298" name="Group 2">
            <a:extLst>
              <a:ext uri="{FF2B5EF4-FFF2-40B4-BE49-F238E27FC236}">
                <a16:creationId xmlns:a16="http://schemas.microsoft.com/office/drawing/2014/main" id="{5B33086E-7E2D-4C85-8AEA-9A6943C342AE}"/>
              </a:ext>
            </a:extLst>
          </p:cNvPr>
          <p:cNvGrpSpPr>
            <a:grpSpLocks/>
          </p:cNvGrpSpPr>
          <p:nvPr/>
        </p:nvGrpSpPr>
        <p:grpSpPr bwMode="auto">
          <a:xfrm>
            <a:off x="685800" y="2514600"/>
            <a:ext cx="8001000" cy="3810000"/>
            <a:chOff x="720" y="1096"/>
            <a:chExt cx="4608" cy="2264"/>
          </a:xfrm>
        </p:grpSpPr>
        <p:sp>
          <p:nvSpPr>
            <p:cNvPr id="55301" name="Rectangle 3">
              <a:extLst>
                <a:ext uri="{FF2B5EF4-FFF2-40B4-BE49-F238E27FC236}">
                  <a16:creationId xmlns:a16="http://schemas.microsoft.com/office/drawing/2014/main" id="{B0F07541-00C9-4327-8913-6C021FD26887}"/>
                </a:ext>
              </a:extLst>
            </p:cNvPr>
            <p:cNvSpPr>
              <a:spLocks noChangeArrowheads="1"/>
            </p:cNvSpPr>
            <p:nvPr/>
          </p:nvSpPr>
          <p:spPr bwMode="auto">
            <a:xfrm>
              <a:off x="3661" y="3049"/>
              <a:ext cx="1667" cy="311"/>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lnSpc>
                  <a:spcPct val="55000"/>
                </a:lnSpc>
              </a:pPr>
              <a:endParaRPr lang="en-US" altLang="zh-CN" sz="2400">
                <a:latin typeface="Arial" panose="020B0604020202020204" pitchFamily="34" charset="0"/>
                <a:ea typeface="SimSun" panose="02010600030101010101" pitchFamily="2" charset="-122"/>
              </a:endParaRPr>
            </a:p>
          </p:txBody>
        </p:sp>
        <p:sp>
          <p:nvSpPr>
            <p:cNvPr id="55302" name="Rectangle 4">
              <a:extLst>
                <a:ext uri="{FF2B5EF4-FFF2-40B4-BE49-F238E27FC236}">
                  <a16:creationId xmlns:a16="http://schemas.microsoft.com/office/drawing/2014/main" id="{34AC8570-4A98-4EEB-BBC6-287FAC416F81}"/>
                </a:ext>
              </a:extLst>
            </p:cNvPr>
            <p:cNvSpPr>
              <a:spLocks noChangeArrowheads="1"/>
            </p:cNvSpPr>
            <p:nvPr/>
          </p:nvSpPr>
          <p:spPr bwMode="auto">
            <a:xfrm>
              <a:off x="3074" y="3049"/>
              <a:ext cx="587" cy="311"/>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lnSpc>
                  <a:spcPct val="55000"/>
                </a:lnSpc>
                <a:spcBef>
                  <a:spcPct val="20000"/>
                </a:spcBef>
              </a:pPr>
              <a:endParaRPr lang="en-US" altLang="en-US" sz="2400">
                <a:latin typeface="Arial" panose="020B0604020202020204" pitchFamily="34" charset="0"/>
              </a:endParaRPr>
            </a:p>
          </p:txBody>
        </p:sp>
        <p:sp>
          <p:nvSpPr>
            <p:cNvPr id="55303" name="Rectangle 5">
              <a:extLst>
                <a:ext uri="{FF2B5EF4-FFF2-40B4-BE49-F238E27FC236}">
                  <a16:creationId xmlns:a16="http://schemas.microsoft.com/office/drawing/2014/main" id="{A65AB2F3-3915-46E4-93DF-A3DD2AEF5719}"/>
                </a:ext>
              </a:extLst>
            </p:cNvPr>
            <p:cNvSpPr>
              <a:spLocks noChangeArrowheads="1"/>
            </p:cNvSpPr>
            <p:nvPr/>
          </p:nvSpPr>
          <p:spPr bwMode="auto">
            <a:xfrm>
              <a:off x="1406" y="3049"/>
              <a:ext cx="1668" cy="311"/>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lnSpc>
                  <a:spcPct val="55000"/>
                </a:lnSpc>
              </a:pPr>
              <a:r>
                <a:rPr lang="en-US" altLang="zh-CN" sz="2400">
                  <a:ea typeface="SimSun" panose="02010600030101010101" pitchFamily="2" charset="-122"/>
                  <a:cs typeface="Times New Roman" panose="02020603050405020304" pitchFamily="18" charset="0"/>
                </a:rPr>
                <a:t>SO</a:t>
              </a:r>
              <a:r>
                <a:rPr lang="en-US" altLang="zh-CN" sz="2400" baseline="-25000">
                  <a:ea typeface="SimSun" panose="02010600030101010101" pitchFamily="2" charset="-122"/>
                  <a:cs typeface="Times New Roman" panose="02020603050405020304" pitchFamily="18" charset="0"/>
                </a:rPr>
                <a:t>3</a:t>
              </a:r>
            </a:p>
            <a:p>
              <a:pPr eaLnBrk="1" hangingPunct="1">
                <a:lnSpc>
                  <a:spcPct val="55000"/>
                </a:lnSpc>
              </a:pPr>
              <a:endParaRPr lang="en-US" altLang="en-US" sz="2400">
                <a:ea typeface="SimSun" panose="02010600030101010101" pitchFamily="2" charset="-122"/>
                <a:cs typeface="Times New Roman" panose="02020603050405020304" pitchFamily="18" charset="0"/>
              </a:endParaRPr>
            </a:p>
          </p:txBody>
        </p:sp>
        <p:sp>
          <p:nvSpPr>
            <p:cNvPr id="55304" name="Rectangle 6">
              <a:extLst>
                <a:ext uri="{FF2B5EF4-FFF2-40B4-BE49-F238E27FC236}">
                  <a16:creationId xmlns:a16="http://schemas.microsoft.com/office/drawing/2014/main" id="{D5DDE93E-40B8-4E21-986E-C73F1C1FDC3D}"/>
                </a:ext>
              </a:extLst>
            </p:cNvPr>
            <p:cNvSpPr>
              <a:spLocks noChangeArrowheads="1"/>
            </p:cNvSpPr>
            <p:nvPr/>
          </p:nvSpPr>
          <p:spPr bwMode="auto">
            <a:xfrm>
              <a:off x="720" y="3049"/>
              <a:ext cx="686" cy="311"/>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lnSpc>
                  <a:spcPct val="55000"/>
                </a:lnSpc>
                <a:spcBef>
                  <a:spcPct val="20000"/>
                </a:spcBef>
              </a:pPr>
              <a:endParaRPr lang="en-US" altLang="en-US" sz="2400">
                <a:cs typeface="Times New Roman" panose="02020603050405020304" pitchFamily="18" charset="0"/>
              </a:endParaRPr>
            </a:p>
          </p:txBody>
        </p:sp>
        <p:sp>
          <p:nvSpPr>
            <p:cNvPr id="55305" name="Rectangle 7">
              <a:extLst>
                <a:ext uri="{FF2B5EF4-FFF2-40B4-BE49-F238E27FC236}">
                  <a16:creationId xmlns:a16="http://schemas.microsoft.com/office/drawing/2014/main" id="{1D0CF0E0-8EAC-450E-9B8C-30A780F95A5A}"/>
                </a:ext>
              </a:extLst>
            </p:cNvPr>
            <p:cNvSpPr>
              <a:spLocks noChangeArrowheads="1"/>
            </p:cNvSpPr>
            <p:nvPr/>
          </p:nvSpPr>
          <p:spPr bwMode="auto">
            <a:xfrm>
              <a:off x="3661" y="2531"/>
              <a:ext cx="1667" cy="518"/>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400">
                  <a:ea typeface="SimSun" panose="02010600030101010101" pitchFamily="2" charset="-122"/>
                  <a:cs typeface="Times New Roman" panose="02020603050405020304" pitchFamily="18" charset="0"/>
                </a:rPr>
                <a:t>CO</a:t>
              </a:r>
              <a:r>
                <a:rPr lang="en-US" altLang="zh-CN" sz="2400" baseline="-30000">
                  <a:ea typeface="SimSun" panose="02010600030101010101" pitchFamily="2" charset="-122"/>
                  <a:cs typeface="Times New Roman" panose="02020603050405020304" pitchFamily="18" charset="0"/>
                </a:rPr>
                <a:t>2</a:t>
              </a:r>
              <a:endParaRPr lang="en-US" altLang="zh-CN" sz="3600">
                <a:latin typeface="Arial" panose="020B0604020202020204" pitchFamily="34" charset="0"/>
                <a:ea typeface="SimSun" panose="02010600030101010101" pitchFamily="2" charset="-122"/>
                <a:cs typeface="Times New Roman" panose="02020603050405020304" pitchFamily="18" charset="0"/>
              </a:endParaRPr>
            </a:p>
          </p:txBody>
        </p:sp>
        <p:sp>
          <p:nvSpPr>
            <p:cNvPr id="55306" name="Rectangle 8">
              <a:extLst>
                <a:ext uri="{FF2B5EF4-FFF2-40B4-BE49-F238E27FC236}">
                  <a16:creationId xmlns:a16="http://schemas.microsoft.com/office/drawing/2014/main" id="{054F97C6-1A35-49F4-A10B-3D9A421576FA}"/>
                </a:ext>
              </a:extLst>
            </p:cNvPr>
            <p:cNvSpPr>
              <a:spLocks noChangeArrowheads="1"/>
            </p:cNvSpPr>
            <p:nvPr/>
          </p:nvSpPr>
          <p:spPr bwMode="auto">
            <a:xfrm>
              <a:off x="3074" y="2531"/>
              <a:ext cx="587" cy="518"/>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spcBef>
                  <a:spcPct val="20000"/>
                </a:spcBef>
              </a:pPr>
              <a:endParaRPr lang="en-US" altLang="en-US" sz="4800">
                <a:latin typeface="Arial" panose="020B0604020202020204" pitchFamily="34" charset="0"/>
              </a:endParaRPr>
            </a:p>
          </p:txBody>
        </p:sp>
        <p:sp>
          <p:nvSpPr>
            <p:cNvPr id="55307" name="Rectangle 9">
              <a:extLst>
                <a:ext uri="{FF2B5EF4-FFF2-40B4-BE49-F238E27FC236}">
                  <a16:creationId xmlns:a16="http://schemas.microsoft.com/office/drawing/2014/main" id="{798BBC07-1843-4AAE-8D88-4B6DF5DBB5F8}"/>
                </a:ext>
              </a:extLst>
            </p:cNvPr>
            <p:cNvSpPr>
              <a:spLocks noChangeArrowheads="1"/>
            </p:cNvSpPr>
            <p:nvPr/>
          </p:nvSpPr>
          <p:spPr bwMode="auto">
            <a:xfrm>
              <a:off x="1406" y="2531"/>
              <a:ext cx="1668" cy="518"/>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400">
                  <a:ea typeface="SimSun" panose="02010600030101010101" pitchFamily="2" charset="-122"/>
                  <a:cs typeface="Times New Roman" panose="02020603050405020304" pitchFamily="18" charset="0"/>
                </a:rPr>
                <a:t>TiO</a:t>
              </a:r>
              <a:r>
                <a:rPr lang="en-US" altLang="zh-CN" sz="2400" baseline="-30000">
                  <a:ea typeface="SimSun" panose="02010600030101010101" pitchFamily="2" charset="-122"/>
                  <a:cs typeface="Times New Roman" panose="02020603050405020304" pitchFamily="18" charset="0"/>
                </a:rPr>
                <a:t>2</a:t>
              </a:r>
              <a:endParaRPr lang="en-US" altLang="zh-CN" sz="3600">
                <a:latin typeface="Arial" panose="020B0604020202020204" pitchFamily="34" charset="0"/>
                <a:ea typeface="SimSun" panose="02010600030101010101" pitchFamily="2" charset="-122"/>
                <a:cs typeface="Times New Roman" panose="02020603050405020304" pitchFamily="18" charset="0"/>
              </a:endParaRPr>
            </a:p>
          </p:txBody>
        </p:sp>
        <p:sp>
          <p:nvSpPr>
            <p:cNvPr id="55308" name="Rectangle 10">
              <a:extLst>
                <a:ext uri="{FF2B5EF4-FFF2-40B4-BE49-F238E27FC236}">
                  <a16:creationId xmlns:a16="http://schemas.microsoft.com/office/drawing/2014/main" id="{B23C25A3-2F2B-4617-AEB0-A01BF381B73B}"/>
                </a:ext>
              </a:extLst>
            </p:cNvPr>
            <p:cNvSpPr>
              <a:spLocks noChangeArrowheads="1"/>
            </p:cNvSpPr>
            <p:nvPr/>
          </p:nvSpPr>
          <p:spPr bwMode="auto">
            <a:xfrm>
              <a:off x="720" y="2531"/>
              <a:ext cx="686" cy="518"/>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400">
                  <a:ea typeface="SimSun" panose="02010600030101010101" pitchFamily="2" charset="-122"/>
                  <a:cs typeface="Times New Roman" panose="02020603050405020304" pitchFamily="18" charset="0"/>
                </a:rPr>
                <a:t>T</a:t>
              </a:r>
              <a:endParaRPr lang="en-US" altLang="zh-CN" sz="3600">
                <a:latin typeface="Arial" panose="020B0604020202020204" pitchFamily="34" charset="0"/>
                <a:ea typeface="SimSun" panose="02010600030101010101" pitchFamily="2" charset="-122"/>
                <a:cs typeface="Times New Roman" panose="02020603050405020304" pitchFamily="18" charset="0"/>
              </a:endParaRPr>
            </a:p>
          </p:txBody>
        </p:sp>
        <p:sp>
          <p:nvSpPr>
            <p:cNvPr id="55309" name="Rectangle 11">
              <a:extLst>
                <a:ext uri="{FF2B5EF4-FFF2-40B4-BE49-F238E27FC236}">
                  <a16:creationId xmlns:a16="http://schemas.microsoft.com/office/drawing/2014/main" id="{F192FF1E-47D6-490B-9CC3-6C3FA527EE27}"/>
                </a:ext>
              </a:extLst>
            </p:cNvPr>
            <p:cNvSpPr>
              <a:spLocks noChangeArrowheads="1"/>
            </p:cNvSpPr>
            <p:nvPr/>
          </p:nvSpPr>
          <p:spPr bwMode="auto">
            <a:xfrm>
              <a:off x="3661" y="2244"/>
              <a:ext cx="1667" cy="287"/>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400">
                  <a:ea typeface="SimSun" panose="02010600030101010101" pitchFamily="2" charset="-122"/>
                  <a:cs typeface="Times New Roman" panose="02020603050405020304" pitchFamily="18" charset="0"/>
                </a:rPr>
                <a:t>H</a:t>
              </a:r>
              <a:r>
                <a:rPr lang="en-US" altLang="zh-CN" sz="2400" baseline="-30000">
                  <a:ea typeface="SimSun" panose="02010600030101010101" pitchFamily="2" charset="-122"/>
                  <a:cs typeface="Times New Roman" panose="02020603050405020304" pitchFamily="18" charset="0"/>
                </a:rPr>
                <a:t>2</a:t>
              </a:r>
              <a:r>
                <a:rPr lang="en-US" altLang="zh-CN" sz="2400">
                  <a:ea typeface="SimSun" panose="02010600030101010101" pitchFamily="2" charset="-122"/>
                  <a:cs typeface="Times New Roman" panose="02020603050405020304" pitchFamily="18" charset="0"/>
                </a:rPr>
                <a:t>O</a:t>
              </a:r>
              <a:endParaRPr lang="en-US" altLang="zh-CN" sz="3600">
                <a:latin typeface="Arial" panose="020B0604020202020204" pitchFamily="34" charset="0"/>
                <a:ea typeface="SimSun" panose="02010600030101010101" pitchFamily="2" charset="-122"/>
                <a:cs typeface="Times New Roman" panose="02020603050405020304" pitchFamily="18" charset="0"/>
              </a:endParaRPr>
            </a:p>
          </p:txBody>
        </p:sp>
        <p:sp>
          <p:nvSpPr>
            <p:cNvPr id="55310" name="Rectangle 12">
              <a:extLst>
                <a:ext uri="{FF2B5EF4-FFF2-40B4-BE49-F238E27FC236}">
                  <a16:creationId xmlns:a16="http://schemas.microsoft.com/office/drawing/2014/main" id="{1A6C9714-A802-4C9A-BA66-34DF59D79D12}"/>
                </a:ext>
              </a:extLst>
            </p:cNvPr>
            <p:cNvSpPr>
              <a:spLocks noChangeArrowheads="1"/>
            </p:cNvSpPr>
            <p:nvPr/>
          </p:nvSpPr>
          <p:spPr bwMode="auto">
            <a:xfrm>
              <a:off x="3074" y="2244"/>
              <a:ext cx="587" cy="287"/>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400">
                  <a:ea typeface="SimSun" panose="02010600030101010101" pitchFamily="2" charset="-122"/>
                  <a:cs typeface="Times New Roman" panose="02020603050405020304" pitchFamily="18" charset="0"/>
                </a:rPr>
                <a:t>H</a:t>
              </a:r>
              <a:endParaRPr lang="en-US" altLang="zh-CN" sz="3600">
                <a:latin typeface="Arial" panose="020B0604020202020204" pitchFamily="34" charset="0"/>
                <a:ea typeface="SimSun" panose="02010600030101010101" pitchFamily="2" charset="-122"/>
                <a:cs typeface="Times New Roman" panose="02020603050405020304" pitchFamily="18" charset="0"/>
              </a:endParaRPr>
            </a:p>
          </p:txBody>
        </p:sp>
        <p:sp>
          <p:nvSpPr>
            <p:cNvPr id="55311" name="Rectangle 13">
              <a:extLst>
                <a:ext uri="{FF2B5EF4-FFF2-40B4-BE49-F238E27FC236}">
                  <a16:creationId xmlns:a16="http://schemas.microsoft.com/office/drawing/2014/main" id="{D04D7D2D-C4B9-4172-B328-4F8B3E5C7757}"/>
                </a:ext>
              </a:extLst>
            </p:cNvPr>
            <p:cNvSpPr>
              <a:spLocks noChangeArrowheads="1"/>
            </p:cNvSpPr>
            <p:nvPr/>
          </p:nvSpPr>
          <p:spPr bwMode="auto">
            <a:xfrm>
              <a:off x="1406" y="2244"/>
              <a:ext cx="1668" cy="287"/>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400">
                  <a:ea typeface="SimSun" panose="02010600030101010101" pitchFamily="2" charset="-122"/>
                  <a:cs typeface="Times New Roman" panose="02020603050405020304" pitchFamily="18" charset="0"/>
                </a:rPr>
                <a:t>Fe</a:t>
              </a:r>
              <a:r>
                <a:rPr lang="en-US" altLang="zh-CN" sz="2400" baseline="-30000">
                  <a:ea typeface="SimSun" panose="02010600030101010101" pitchFamily="2" charset="-122"/>
                  <a:cs typeface="Times New Roman" panose="02020603050405020304" pitchFamily="18" charset="0"/>
                </a:rPr>
                <a:t>2</a:t>
              </a:r>
              <a:r>
                <a:rPr lang="en-US" altLang="zh-CN" sz="2400">
                  <a:ea typeface="SimSun" panose="02010600030101010101" pitchFamily="2" charset="-122"/>
                  <a:cs typeface="Times New Roman" panose="02020603050405020304" pitchFamily="18" charset="0"/>
                </a:rPr>
                <a:t>O</a:t>
              </a:r>
              <a:r>
                <a:rPr lang="en-US" altLang="zh-CN" sz="2400" baseline="-30000">
                  <a:ea typeface="SimSun" panose="02010600030101010101" pitchFamily="2" charset="-122"/>
                  <a:cs typeface="Times New Roman" panose="02020603050405020304" pitchFamily="18" charset="0"/>
                </a:rPr>
                <a:t>3</a:t>
              </a:r>
              <a:endParaRPr lang="en-US" altLang="zh-CN" sz="3600">
                <a:latin typeface="Arial" panose="020B0604020202020204" pitchFamily="34" charset="0"/>
                <a:ea typeface="SimSun" panose="02010600030101010101" pitchFamily="2" charset="-122"/>
                <a:cs typeface="Times New Roman" panose="02020603050405020304" pitchFamily="18" charset="0"/>
              </a:endParaRPr>
            </a:p>
          </p:txBody>
        </p:sp>
        <p:sp>
          <p:nvSpPr>
            <p:cNvPr id="55312" name="Rectangle 14">
              <a:extLst>
                <a:ext uri="{FF2B5EF4-FFF2-40B4-BE49-F238E27FC236}">
                  <a16:creationId xmlns:a16="http://schemas.microsoft.com/office/drawing/2014/main" id="{A0D09ECB-4EB3-4CC0-BBB7-5995E632E4F5}"/>
                </a:ext>
              </a:extLst>
            </p:cNvPr>
            <p:cNvSpPr>
              <a:spLocks noChangeArrowheads="1"/>
            </p:cNvSpPr>
            <p:nvPr/>
          </p:nvSpPr>
          <p:spPr bwMode="auto">
            <a:xfrm>
              <a:off x="720" y="2244"/>
              <a:ext cx="686" cy="287"/>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400">
                  <a:ea typeface="SimSun" panose="02010600030101010101" pitchFamily="2" charset="-122"/>
                  <a:cs typeface="Times New Roman" panose="02020603050405020304" pitchFamily="18" charset="0"/>
                </a:rPr>
                <a:t>F</a:t>
              </a:r>
              <a:endParaRPr lang="en-US" altLang="zh-CN" sz="3600">
                <a:latin typeface="Arial" panose="020B0604020202020204" pitchFamily="34" charset="0"/>
                <a:ea typeface="SimSun" panose="02010600030101010101" pitchFamily="2" charset="-122"/>
                <a:cs typeface="Times New Roman" panose="02020603050405020304" pitchFamily="18" charset="0"/>
              </a:endParaRPr>
            </a:p>
          </p:txBody>
        </p:sp>
        <p:sp>
          <p:nvSpPr>
            <p:cNvPr id="55313" name="Rectangle 15">
              <a:extLst>
                <a:ext uri="{FF2B5EF4-FFF2-40B4-BE49-F238E27FC236}">
                  <a16:creationId xmlns:a16="http://schemas.microsoft.com/office/drawing/2014/main" id="{7B6D2219-0934-4379-B72A-2A9AD0577844}"/>
                </a:ext>
              </a:extLst>
            </p:cNvPr>
            <p:cNvSpPr>
              <a:spLocks noChangeArrowheads="1"/>
            </p:cNvSpPr>
            <p:nvPr/>
          </p:nvSpPr>
          <p:spPr bwMode="auto">
            <a:xfrm>
              <a:off x="3661" y="1957"/>
              <a:ext cx="1667" cy="287"/>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400">
                  <a:ea typeface="SimSun" panose="02010600030101010101" pitchFamily="2" charset="-122"/>
                  <a:cs typeface="Times New Roman" panose="02020603050405020304" pitchFamily="18" charset="0"/>
                </a:rPr>
                <a:t>Na</a:t>
              </a:r>
              <a:r>
                <a:rPr lang="en-US" altLang="zh-CN" sz="2400" baseline="-30000">
                  <a:ea typeface="SimSun" panose="02010600030101010101" pitchFamily="2" charset="-122"/>
                  <a:cs typeface="Times New Roman" panose="02020603050405020304" pitchFamily="18" charset="0"/>
                </a:rPr>
                <a:t>2</a:t>
              </a:r>
              <a:r>
                <a:rPr lang="en-US" altLang="zh-CN" sz="2400">
                  <a:ea typeface="SimSun" panose="02010600030101010101" pitchFamily="2" charset="-122"/>
                  <a:cs typeface="Times New Roman" panose="02020603050405020304" pitchFamily="18" charset="0"/>
                </a:rPr>
                <a:t>O</a:t>
              </a:r>
              <a:endParaRPr lang="en-US" altLang="zh-CN" sz="3600">
                <a:latin typeface="Arial" panose="020B0604020202020204" pitchFamily="34" charset="0"/>
                <a:ea typeface="SimSun" panose="02010600030101010101" pitchFamily="2" charset="-122"/>
                <a:cs typeface="Times New Roman" panose="02020603050405020304" pitchFamily="18" charset="0"/>
              </a:endParaRPr>
            </a:p>
          </p:txBody>
        </p:sp>
        <p:sp>
          <p:nvSpPr>
            <p:cNvPr id="55314" name="Rectangle 16">
              <a:extLst>
                <a:ext uri="{FF2B5EF4-FFF2-40B4-BE49-F238E27FC236}">
                  <a16:creationId xmlns:a16="http://schemas.microsoft.com/office/drawing/2014/main" id="{41047BF8-360F-4D0C-A614-E10B1B5BC436}"/>
                </a:ext>
              </a:extLst>
            </p:cNvPr>
            <p:cNvSpPr>
              <a:spLocks noChangeArrowheads="1"/>
            </p:cNvSpPr>
            <p:nvPr/>
          </p:nvSpPr>
          <p:spPr bwMode="auto">
            <a:xfrm>
              <a:off x="3074" y="1957"/>
              <a:ext cx="587" cy="287"/>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400">
                  <a:ea typeface="SimSun" panose="02010600030101010101" pitchFamily="2" charset="-122"/>
                  <a:cs typeface="Times New Roman" panose="02020603050405020304" pitchFamily="18" charset="0"/>
                </a:rPr>
                <a:t>N</a:t>
              </a:r>
              <a:endParaRPr lang="en-US" altLang="zh-CN" sz="3600">
                <a:latin typeface="Arial" panose="020B0604020202020204" pitchFamily="34" charset="0"/>
                <a:ea typeface="SimSun" panose="02010600030101010101" pitchFamily="2" charset="-122"/>
                <a:cs typeface="Times New Roman" panose="02020603050405020304" pitchFamily="18" charset="0"/>
              </a:endParaRPr>
            </a:p>
          </p:txBody>
        </p:sp>
        <p:sp>
          <p:nvSpPr>
            <p:cNvPr id="55315" name="Rectangle 17">
              <a:extLst>
                <a:ext uri="{FF2B5EF4-FFF2-40B4-BE49-F238E27FC236}">
                  <a16:creationId xmlns:a16="http://schemas.microsoft.com/office/drawing/2014/main" id="{13404F8B-3645-447E-AB67-FDED37E3F518}"/>
                </a:ext>
              </a:extLst>
            </p:cNvPr>
            <p:cNvSpPr>
              <a:spLocks noChangeArrowheads="1"/>
            </p:cNvSpPr>
            <p:nvPr/>
          </p:nvSpPr>
          <p:spPr bwMode="auto">
            <a:xfrm>
              <a:off x="1406" y="1957"/>
              <a:ext cx="1668" cy="287"/>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400">
                  <a:ea typeface="SimSun" panose="02010600030101010101" pitchFamily="2" charset="-122"/>
                  <a:cs typeface="Times New Roman" panose="02020603050405020304" pitchFamily="18" charset="0"/>
                </a:rPr>
                <a:t>Al</a:t>
              </a:r>
              <a:r>
                <a:rPr lang="en-US" altLang="zh-CN" sz="2400" baseline="-30000">
                  <a:ea typeface="SimSun" panose="02010600030101010101" pitchFamily="2" charset="-122"/>
                  <a:cs typeface="Times New Roman" panose="02020603050405020304" pitchFamily="18" charset="0"/>
                </a:rPr>
                <a:t>2</a:t>
              </a:r>
              <a:r>
                <a:rPr lang="en-US" altLang="zh-CN" sz="2400">
                  <a:ea typeface="SimSun" panose="02010600030101010101" pitchFamily="2" charset="-122"/>
                  <a:cs typeface="Times New Roman" panose="02020603050405020304" pitchFamily="18" charset="0"/>
                </a:rPr>
                <a:t>O</a:t>
              </a:r>
              <a:r>
                <a:rPr lang="en-US" altLang="zh-CN" sz="2400" baseline="-30000">
                  <a:ea typeface="SimSun" panose="02010600030101010101" pitchFamily="2" charset="-122"/>
                  <a:cs typeface="Times New Roman" panose="02020603050405020304" pitchFamily="18" charset="0"/>
                </a:rPr>
                <a:t>3</a:t>
              </a:r>
              <a:endParaRPr lang="en-US" altLang="zh-CN" sz="3600">
                <a:latin typeface="Arial" panose="020B0604020202020204" pitchFamily="34" charset="0"/>
                <a:ea typeface="SimSun" panose="02010600030101010101" pitchFamily="2" charset="-122"/>
                <a:cs typeface="Times New Roman" panose="02020603050405020304" pitchFamily="18" charset="0"/>
              </a:endParaRPr>
            </a:p>
          </p:txBody>
        </p:sp>
        <p:sp>
          <p:nvSpPr>
            <p:cNvPr id="55316" name="Rectangle 18">
              <a:extLst>
                <a:ext uri="{FF2B5EF4-FFF2-40B4-BE49-F238E27FC236}">
                  <a16:creationId xmlns:a16="http://schemas.microsoft.com/office/drawing/2014/main" id="{548E941D-08A2-4B37-8797-34B8232ED43D}"/>
                </a:ext>
              </a:extLst>
            </p:cNvPr>
            <p:cNvSpPr>
              <a:spLocks noChangeArrowheads="1"/>
            </p:cNvSpPr>
            <p:nvPr/>
          </p:nvSpPr>
          <p:spPr bwMode="auto">
            <a:xfrm>
              <a:off x="720" y="1957"/>
              <a:ext cx="686" cy="287"/>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400">
                  <a:ea typeface="SimSun" panose="02010600030101010101" pitchFamily="2" charset="-122"/>
                  <a:cs typeface="Times New Roman" panose="02020603050405020304" pitchFamily="18" charset="0"/>
                </a:rPr>
                <a:t>A</a:t>
              </a:r>
              <a:endParaRPr lang="en-US" altLang="zh-CN" sz="3600">
                <a:latin typeface="Arial" panose="020B0604020202020204" pitchFamily="34" charset="0"/>
                <a:ea typeface="SimSun" panose="02010600030101010101" pitchFamily="2" charset="-122"/>
                <a:cs typeface="Times New Roman" panose="02020603050405020304" pitchFamily="18" charset="0"/>
              </a:endParaRPr>
            </a:p>
          </p:txBody>
        </p:sp>
        <p:sp>
          <p:nvSpPr>
            <p:cNvPr id="55317" name="Rectangle 19">
              <a:extLst>
                <a:ext uri="{FF2B5EF4-FFF2-40B4-BE49-F238E27FC236}">
                  <a16:creationId xmlns:a16="http://schemas.microsoft.com/office/drawing/2014/main" id="{C85CB9F7-4B0C-4C3C-8ED8-873A9FB1FCEB}"/>
                </a:ext>
              </a:extLst>
            </p:cNvPr>
            <p:cNvSpPr>
              <a:spLocks noChangeArrowheads="1"/>
            </p:cNvSpPr>
            <p:nvPr/>
          </p:nvSpPr>
          <p:spPr bwMode="auto">
            <a:xfrm>
              <a:off x="3661" y="1670"/>
              <a:ext cx="1667" cy="287"/>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400">
                  <a:ea typeface="SimSun" panose="02010600030101010101" pitchFamily="2" charset="-122"/>
                  <a:cs typeface="Times New Roman" panose="02020603050405020304" pitchFamily="18" charset="0"/>
                </a:rPr>
                <a:t>K</a:t>
              </a:r>
              <a:r>
                <a:rPr lang="en-US" altLang="zh-CN" sz="2400" baseline="-30000">
                  <a:ea typeface="SimSun" panose="02010600030101010101" pitchFamily="2" charset="-122"/>
                  <a:cs typeface="Times New Roman" panose="02020603050405020304" pitchFamily="18" charset="0"/>
                </a:rPr>
                <a:t>2</a:t>
              </a:r>
              <a:r>
                <a:rPr lang="en-US" altLang="zh-CN" sz="2400">
                  <a:ea typeface="SimSun" panose="02010600030101010101" pitchFamily="2" charset="-122"/>
                  <a:cs typeface="Times New Roman" panose="02020603050405020304" pitchFamily="18" charset="0"/>
                </a:rPr>
                <a:t>O</a:t>
              </a:r>
              <a:endParaRPr lang="en-US" altLang="zh-CN" sz="3600">
                <a:latin typeface="Arial" panose="020B0604020202020204" pitchFamily="34" charset="0"/>
                <a:ea typeface="SimSun" panose="02010600030101010101" pitchFamily="2" charset="-122"/>
                <a:cs typeface="Times New Roman" panose="02020603050405020304" pitchFamily="18" charset="0"/>
              </a:endParaRPr>
            </a:p>
          </p:txBody>
        </p:sp>
        <p:sp>
          <p:nvSpPr>
            <p:cNvPr id="55318" name="Rectangle 20">
              <a:extLst>
                <a:ext uri="{FF2B5EF4-FFF2-40B4-BE49-F238E27FC236}">
                  <a16:creationId xmlns:a16="http://schemas.microsoft.com/office/drawing/2014/main" id="{AA0EA450-07AF-4F0E-B0C3-FF53604643DF}"/>
                </a:ext>
              </a:extLst>
            </p:cNvPr>
            <p:cNvSpPr>
              <a:spLocks noChangeArrowheads="1"/>
            </p:cNvSpPr>
            <p:nvPr/>
          </p:nvSpPr>
          <p:spPr bwMode="auto">
            <a:xfrm>
              <a:off x="3074" y="1670"/>
              <a:ext cx="587" cy="287"/>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400">
                  <a:ea typeface="SimSun" panose="02010600030101010101" pitchFamily="2" charset="-122"/>
                  <a:cs typeface="Times New Roman" panose="02020603050405020304" pitchFamily="18" charset="0"/>
                </a:rPr>
                <a:t>K</a:t>
              </a:r>
              <a:endParaRPr lang="en-US" altLang="zh-CN" sz="3600">
                <a:latin typeface="Arial" panose="020B0604020202020204" pitchFamily="34" charset="0"/>
                <a:ea typeface="SimSun" panose="02010600030101010101" pitchFamily="2" charset="-122"/>
                <a:cs typeface="Times New Roman" panose="02020603050405020304" pitchFamily="18" charset="0"/>
              </a:endParaRPr>
            </a:p>
          </p:txBody>
        </p:sp>
        <p:sp>
          <p:nvSpPr>
            <p:cNvPr id="55319" name="Rectangle 21">
              <a:extLst>
                <a:ext uri="{FF2B5EF4-FFF2-40B4-BE49-F238E27FC236}">
                  <a16:creationId xmlns:a16="http://schemas.microsoft.com/office/drawing/2014/main" id="{84654084-B951-41FD-AF0F-8570A33E0540}"/>
                </a:ext>
              </a:extLst>
            </p:cNvPr>
            <p:cNvSpPr>
              <a:spLocks noChangeArrowheads="1"/>
            </p:cNvSpPr>
            <p:nvPr/>
          </p:nvSpPr>
          <p:spPr bwMode="auto">
            <a:xfrm>
              <a:off x="1406" y="1670"/>
              <a:ext cx="1668" cy="287"/>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400">
                  <a:ea typeface="SimSun" panose="02010600030101010101" pitchFamily="2" charset="-122"/>
                  <a:cs typeface="Times New Roman" panose="02020603050405020304" pitchFamily="18" charset="0"/>
                </a:rPr>
                <a:t>SiO</a:t>
              </a:r>
              <a:r>
                <a:rPr lang="en-US" altLang="zh-CN" sz="2400" baseline="-30000">
                  <a:ea typeface="SimSun" panose="02010600030101010101" pitchFamily="2" charset="-122"/>
                  <a:cs typeface="Times New Roman" panose="02020603050405020304" pitchFamily="18" charset="0"/>
                </a:rPr>
                <a:t>2</a:t>
              </a:r>
              <a:endParaRPr lang="en-US" altLang="zh-CN" sz="3600">
                <a:latin typeface="Arial" panose="020B0604020202020204" pitchFamily="34" charset="0"/>
                <a:ea typeface="SimSun" panose="02010600030101010101" pitchFamily="2" charset="-122"/>
                <a:cs typeface="Times New Roman" panose="02020603050405020304" pitchFamily="18" charset="0"/>
              </a:endParaRPr>
            </a:p>
          </p:txBody>
        </p:sp>
        <p:sp>
          <p:nvSpPr>
            <p:cNvPr id="55320" name="Rectangle 22">
              <a:extLst>
                <a:ext uri="{FF2B5EF4-FFF2-40B4-BE49-F238E27FC236}">
                  <a16:creationId xmlns:a16="http://schemas.microsoft.com/office/drawing/2014/main" id="{3724EB73-8E63-4B58-BE30-E65DC179FC16}"/>
                </a:ext>
              </a:extLst>
            </p:cNvPr>
            <p:cNvSpPr>
              <a:spLocks noChangeArrowheads="1"/>
            </p:cNvSpPr>
            <p:nvPr/>
          </p:nvSpPr>
          <p:spPr bwMode="auto">
            <a:xfrm>
              <a:off x="720" y="1670"/>
              <a:ext cx="686" cy="287"/>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400">
                  <a:ea typeface="SimSun" panose="02010600030101010101" pitchFamily="2" charset="-122"/>
                  <a:cs typeface="Times New Roman" panose="02020603050405020304" pitchFamily="18" charset="0"/>
                </a:rPr>
                <a:t>S</a:t>
              </a:r>
              <a:endParaRPr lang="en-US" altLang="zh-CN" sz="3600">
                <a:latin typeface="Arial" panose="020B0604020202020204" pitchFamily="34" charset="0"/>
                <a:ea typeface="SimSun" panose="02010600030101010101" pitchFamily="2" charset="-122"/>
                <a:cs typeface="Times New Roman" panose="02020603050405020304" pitchFamily="18" charset="0"/>
              </a:endParaRPr>
            </a:p>
          </p:txBody>
        </p:sp>
        <p:sp>
          <p:nvSpPr>
            <p:cNvPr id="55321" name="Rectangle 23">
              <a:extLst>
                <a:ext uri="{FF2B5EF4-FFF2-40B4-BE49-F238E27FC236}">
                  <a16:creationId xmlns:a16="http://schemas.microsoft.com/office/drawing/2014/main" id="{14A5F2F0-AFB9-4470-AE61-E57CF5301D93}"/>
                </a:ext>
              </a:extLst>
            </p:cNvPr>
            <p:cNvSpPr>
              <a:spLocks noChangeArrowheads="1"/>
            </p:cNvSpPr>
            <p:nvPr/>
          </p:nvSpPr>
          <p:spPr bwMode="auto">
            <a:xfrm>
              <a:off x="3661" y="1383"/>
              <a:ext cx="1667" cy="287"/>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400">
                  <a:ea typeface="SimSun" panose="02010600030101010101" pitchFamily="2" charset="-122"/>
                  <a:cs typeface="Times New Roman" panose="02020603050405020304" pitchFamily="18" charset="0"/>
                </a:rPr>
                <a:t>MgO</a:t>
              </a:r>
              <a:endParaRPr lang="en-US" altLang="zh-CN" sz="3600">
                <a:latin typeface="Arial" panose="020B0604020202020204" pitchFamily="34" charset="0"/>
                <a:ea typeface="SimSun" panose="02010600030101010101" pitchFamily="2" charset="-122"/>
                <a:cs typeface="Times New Roman" panose="02020603050405020304" pitchFamily="18" charset="0"/>
              </a:endParaRPr>
            </a:p>
          </p:txBody>
        </p:sp>
        <p:sp>
          <p:nvSpPr>
            <p:cNvPr id="55322" name="Rectangle 24">
              <a:extLst>
                <a:ext uri="{FF2B5EF4-FFF2-40B4-BE49-F238E27FC236}">
                  <a16:creationId xmlns:a16="http://schemas.microsoft.com/office/drawing/2014/main" id="{44F204B0-4484-4CB0-BAF3-A8CFA314E122}"/>
                </a:ext>
              </a:extLst>
            </p:cNvPr>
            <p:cNvSpPr>
              <a:spLocks noChangeArrowheads="1"/>
            </p:cNvSpPr>
            <p:nvPr/>
          </p:nvSpPr>
          <p:spPr bwMode="auto">
            <a:xfrm>
              <a:off x="3074" y="1383"/>
              <a:ext cx="587" cy="287"/>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400">
                  <a:ea typeface="SimSun" panose="02010600030101010101" pitchFamily="2" charset="-122"/>
                  <a:cs typeface="Times New Roman" panose="02020603050405020304" pitchFamily="18" charset="0"/>
                </a:rPr>
                <a:t>M</a:t>
              </a:r>
              <a:endParaRPr lang="en-US" altLang="zh-CN" sz="3600">
                <a:latin typeface="Arial" panose="020B0604020202020204" pitchFamily="34" charset="0"/>
                <a:ea typeface="SimSun" panose="02010600030101010101" pitchFamily="2" charset="-122"/>
                <a:cs typeface="Times New Roman" panose="02020603050405020304" pitchFamily="18" charset="0"/>
              </a:endParaRPr>
            </a:p>
          </p:txBody>
        </p:sp>
        <p:sp>
          <p:nvSpPr>
            <p:cNvPr id="55323" name="Rectangle 25">
              <a:extLst>
                <a:ext uri="{FF2B5EF4-FFF2-40B4-BE49-F238E27FC236}">
                  <a16:creationId xmlns:a16="http://schemas.microsoft.com/office/drawing/2014/main" id="{377B1C2F-CC51-4600-BB10-8660D0357C8F}"/>
                </a:ext>
              </a:extLst>
            </p:cNvPr>
            <p:cNvSpPr>
              <a:spLocks noChangeArrowheads="1"/>
            </p:cNvSpPr>
            <p:nvPr/>
          </p:nvSpPr>
          <p:spPr bwMode="auto">
            <a:xfrm>
              <a:off x="1406" y="1383"/>
              <a:ext cx="1668" cy="287"/>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400">
                  <a:ea typeface="SimSun" panose="02010600030101010101" pitchFamily="2" charset="-122"/>
                  <a:cs typeface="Times New Roman" panose="02020603050405020304" pitchFamily="18" charset="0"/>
                </a:rPr>
                <a:t>CaO</a:t>
              </a:r>
              <a:endParaRPr lang="en-US" altLang="zh-CN" sz="3600">
                <a:latin typeface="Arial" panose="020B0604020202020204" pitchFamily="34" charset="0"/>
                <a:ea typeface="SimSun" panose="02010600030101010101" pitchFamily="2" charset="-122"/>
                <a:cs typeface="Times New Roman" panose="02020603050405020304" pitchFamily="18" charset="0"/>
              </a:endParaRPr>
            </a:p>
          </p:txBody>
        </p:sp>
        <p:sp>
          <p:nvSpPr>
            <p:cNvPr id="55324" name="Rectangle 26">
              <a:extLst>
                <a:ext uri="{FF2B5EF4-FFF2-40B4-BE49-F238E27FC236}">
                  <a16:creationId xmlns:a16="http://schemas.microsoft.com/office/drawing/2014/main" id="{E3E9A8D6-05F8-4FD2-A6DE-5E1C24EDB418}"/>
                </a:ext>
              </a:extLst>
            </p:cNvPr>
            <p:cNvSpPr>
              <a:spLocks noChangeArrowheads="1"/>
            </p:cNvSpPr>
            <p:nvPr/>
          </p:nvSpPr>
          <p:spPr bwMode="auto">
            <a:xfrm>
              <a:off x="720" y="1383"/>
              <a:ext cx="686" cy="287"/>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400">
                  <a:ea typeface="SimSun" panose="02010600030101010101" pitchFamily="2" charset="-122"/>
                  <a:cs typeface="Times New Roman" panose="02020603050405020304" pitchFamily="18" charset="0"/>
                </a:rPr>
                <a:t>C</a:t>
              </a:r>
              <a:endParaRPr lang="en-US" altLang="zh-CN" sz="3600">
                <a:latin typeface="Arial" panose="020B0604020202020204" pitchFamily="34" charset="0"/>
                <a:ea typeface="SimSun" panose="02010600030101010101" pitchFamily="2" charset="-122"/>
                <a:cs typeface="Times New Roman" panose="02020603050405020304" pitchFamily="18" charset="0"/>
              </a:endParaRPr>
            </a:p>
          </p:txBody>
        </p:sp>
        <p:sp>
          <p:nvSpPr>
            <p:cNvPr id="55325" name="Rectangle 27">
              <a:extLst>
                <a:ext uri="{FF2B5EF4-FFF2-40B4-BE49-F238E27FC236}">
                  <a16:creationId xmlns:a16="http://schemas.microsoft.com/office/drawing/2014/main" id="{486F48AB-A5C8-428D-9347-850C166B3C70}"/>
                </a:ext>
              </a:extLst>
            </p:cNvPr>
            <p:cNvSpPr>
              <a:spLocks noChangeArrowheads="1"/>
            </p:cNvSpPr>
            <p:nvPr/>
          </p:nvSpPr>
          <p:spPr bwMode="auto">
            <a:xfrm>
              <a:off x="3661" y="1096"/>
              <a:ext cx="1667" cy="287"/>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400" b="1">
                  <a:ea typeface="SimSun" panose="02010600030101010101" pitchFamily="2" charset="-122"/>
                  <a:cs typeface="Times New Roman" panose="02020603050405020304" pitchFamily="18" charset="0"/>
                </a:rPr>
                <a:t>Actual Formula</a:t>
              </a:r>
              <a:endParaRPr lang="en-US" altLang="zh-CN" sz="3600">
                <a:latin typeface="Arial" panose="020B0604020202020204" pitchFamily="34" charset="0"/>
                <a:ea typeface="SimSun" panose="02010600030101010101" pitchFamily="2" charset="-122"/>
                <a:cs typeface="Times New Roman" panose="02020603050405020304" pitchFamily="18" charset="0"/>
              </a:endParaRPr>
            </a:p>
          </p:txBody>
        </p:sp>
        <p:sp>
          <p:nvSpPr>
            <p:cNvPr id="55326" name="Rectangle 28">
              <a:extLst>
                <a:ext uri="{FF2B5EF4-FFF2-40B4-BE49-F238E27FC236}">
                  <a16:creationId xmlns:a16="http://schemas.microsoft.com/office/drawing/2014/main" id="{7329B7D0-421F-4B88-8520-04BF2EC1FDAF}"/>
                </a:ext>
              </a:extLst>
            </p:cNvPr>
            <p:cNvSpPr>
              <a:spLocks noChangeArrowheads="1"/>
            </p:cNvSpPr>
            <p:nvPr/>
          </p:nvSpPr>
          <p:spPr bwMode="auto">
            <a:xfrm>
              <a:off x="3074" y="1096"/>
              <a:ext cx="587" cy="287"/>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algn="ctr" eaLnBrk="1" hangingPunct="1"/>
              <a:r>
                <a:rPr lang="en-US" altLang="zh-CN" sz="2400" b="1">
                  <a:ea typeface="SimSun" panose="02010600030101010101" pitchFamily="2" charset="-122"/>
                  <a:cs typeface="Times New Roman" panose="02020603050405020304" pitchFamily="18" charset="0"/>
                </a:rPr>
                <a:t>CCN</a:t>
              </a:r>
              <a:endParaRPr lang="en-US" altLang="zh-CN" sz="3600">
                <a:latin typeface="Arial" panose="020B0604020202020204" pitchFamily="34" charset="0"/>
                <a:ea typeface="SimSun" panose="02010600030101010101" pitchFamily="2" charset="-122"/>
                <a:cs typeface="Times New Roman" panose="02020603050405020304" pitchFamily="18" charset="0"/>
              </a:endParaRPr>
            </a:p>
          </p:txBody>
        </p:sp>
        <p:sp>
          <p:nvSpPr>
            <p:cNvPr id="55327" name="Rectangle 29">
              <a:extLst>
                <a:ext uri="{FF2B5EF4-FFF2-40B4-BE49-F238E27FC236}">
                  <a16:creationId xmlns:a16="http://schemas.microsoft.com/office/drawing/2014/main" id="{CF610EF6-B25A-4383-A128-6AA1C845B391}"/>
                </a:ext>
              </a:extLst>
            </p:cNvPr>
            <p:cNvSpPr>
              <a:spLocks noChangeArrowheads="1"/>
            </p:cNvSpPr>
            <p:nvPr/>
          </p:nvSpPr>
          <p:spPr bwMode="auto">
            <a:xfrm>
              <a:off x="1406" y="1096"/>
              <a:ext cx="1668" cy="287"/>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algn="ctr" eaLnBrk="1" hangingPunct="1"/>
              <a:r>
                <a:rPr lang="en-US" altLang="zh-CN" sz="2400" b="1">
                  <a:ea typeface="SimSun" panose="02010600030101010101" pitchFamily="2" charset="-122"/>
                  <a:cs typeface="Times New Roman" panose="02020603050405020304" pitchFamily="18" charset="0"/>
                </a:rPr>
                <a:t>Actual Formula</a:t>
              </a:r>
              <a:endParaRPr lang="en-US" altLang="zh-CN" sz="3600">
                <a:latin typeface="Arial" panose="020B0604020202020204" pitchFamily="34" charset="0"/>
                <a:ea typeface="SimSun" panose="02010600030101010101" pitchFamily="2" charset="-122"/>
                <a:cs typeface="Times New Roman" panose="02020603050405020304" pitchFamily="18" charset="0"/>
              </a:endParaRPr>
            </a:p>
          </p:txBody>
        </p:sp>
        <p:sp>
          <p:nvSpPr>
            <p:cNvPr id="55328" name="Rectangle 30">
              <a:extLst>
                <a:ext uri="{FF2B5EF4-FFF2-40B4-BE49-F238E27FC236}">
                  <a16:creationId xmlns:a16="http://schemas.microsoft.com/office/drawing/2014/main" id="{C46C0209-B4FA-4432-B324-70730CB5C786}"/>
                </a:ext>
              </a:extLst>
            </p:cNvPr>
            <p:cNvSpPr>
              <a:spLocks noChangeArrowheads="1"/>
            </p:cNvSpPr>
            <p:nvPr/>
          </p:nvSpPr>
          <p:spPr bwMode="auto">
            <a:xfrm>
              <a:off x="720" y="1096"/>
              <a:ext cx="686" cy="287"/>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algn="ctr" eaLnBrk="1" hangingPunct="1"/>
              <a:r>
                <a:rPr lang="en-US" altLang="zh-CN" sz="2400" b="1">
                  <a:ea typeface="SimSun" panose="02010600030101010101" pitchFamily="2" charset="-122"/>
                  <a:cs typeface="Times New Roman" panose="02020603050405020304" pitchFamily="18" charset="0"/>
                </a:rPr>
                <a:t>CCN</a:t>
              </a:r>
              <a:endParaRPr lang="en-US" altLang="zh-CN" sz="3600">
                <a:latin typeface="Arial" panose="020B0604020202020204" pitchFamily="34" charset="0"/>
                <a:ea typeface="SimSun" panose="02010600030101010101" pitchFamily="2" charset="-122"/>
                <a:cs typeface="Times New Roman" panose="02020603050405020304" pitchFamily="18" charset="0"/>
              </a:endParaRPr>
            </a:p>
          </p:txBody>
        </p:sp>
        <p:sp>
          <p:nvSpPr>
            <p:cNvPr id="55329" name="Line 31">
              <a:extLst>
                <a:ext uri="{FF2B5EF4-FFF2-40B4-BE49-F238E27FC236}">
                  <a16:creationId xmlns:a16="http://schemas.microsoft.com/office/drawing/2014/main" id="{3009339A-A85F-41BC-84E6-FBECA8797CD9}"/>
                </a:ext>
              </a:extLst>
            </p:cNvPr>
            <p:cNvSpPr>
              <a:spLocks noChangeShapeType="1"/>
            </p:cNvSpPr>
            <p:nvPr/>
          </p:nvSpPr>
          <p:spPr bwMode="auto">
            <a:xfrm>
              <a:off x="720" y="1096"/>
              <a:ext cx="4608" cy="0"/>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5330" name="Line 32">
              <a:extLst>
                <a:ext uri="{FF2B5EF4-FFF2-40B4-BE49-F238E27FC236}">
                  <a16:creationId xmlns:a16="http://schemas.microsoft.com/office/drawing/2014/main" id="{85064FC7-75BB-4814-BD50-F17D86A0C0A3}"/>
                </a:ext>
              </a:extLst>
            </p:cNvPr>
            <p:cNvSpPr>
              <a:spLocks noChangeShapeType="1"/>
            </p:cNvSpPr>
            <p:nvPr/>
          </p:nvSpPr>
          <p:spPr bwMode="auto">
            <a:xfrm>
              <a:off x="720" y="3360"/>
              <a:ext cx="4608" cy="0"/>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5331" name="Line 33">
              <a:extLst>
                <a:ext uri="{FF2B5EF4-FFF2-40B4-BE49-F238E27FC236}">
                  <a16:creationId xmlns:a16="http://schemas.microsoft.com/office/drawing/2014/main" id="{D64F4EAF-6042-49AF-993E-DD1325D811F8}"/>
                </a:ext>
              </a:extLst>
            </p:cNvPr>
            <p:cNvSpPr>
              <a:spLocks noChangeShapeType="1"/>
            </p:cNvSpPr>
            <p:nvPr/>
          </p:nvSpPr>
          <p:spPr bwMode="auto">
            <a:xfrm>
              <a:off x="720" y="1096"/>
              <a:ext cx="0" cy="2264"/>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5332" name="Line 34">
              <a:extLst>
                <a:ext uri="{FF2B5EF4-FFF2-40B4-BE49-F238E27FC236}">
                  <a16:creationId xmlns:a16="http://schemas.microsoft.com/office/drawing/2014/main" id="{EC8DAD05-3A31-4841-8F0C-2DB0B36E119B}"/>
                </a:ext>
              </a:extLst>
            </p:cNvPr>
            <p:cNvSpPr>
              <a:spLocks noChangeShapeType="1"/>
            </p:cNvSpPr>
            <p:nvPr/>
          </p:nvSpPr>
          <p:spPr bwMode="auto">
            <a:xfrm>
              <a:off x="5328" y="1096"/>
              <a:ext cx="0" cy="2264"/>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5333" name="Line 35">
              <a:extLst>
                <a:ext uri="{FF2B5EF4-FFF2-40B4-BE49-F238E27FC236}">
                  <a16:creationId xmlns:a16="http://schemas.microsoft.com/office/drawing/2014/main" id="{2DA47D51-48E7-4A24-A5EF-C80094A7D0B0}"/>
                </a:ext>
              </a:extLst>
            </p:cNvPr>
            <p:cNvSpPr>
              <a:spLocks noChangeShapeType="1"/>
            </p:cNvSpPr>
            <p:nvPr/>
          </p:nvSpPr>
          <p:spPr bwMode="auto">
            <a:xfrm>
              <a:off x="720" y="1383"/>
              <a:ext cx="4608" cy="0"/>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5334" name="Line 36">
              <a:extLst>
                <a:ext uri="{FF2B5EF4-FFF2-40B4-BE49-F238E27FC236}">
                  <a16:creationId xmlns:a16="http://schemas.microsoft.com/office/drawing/2014/main" id="{5E14C660-7B37-4E23-958A-B3041825F67B}"/>
                </a:ext>
              </a:extLst>
            </p:cNvPr>
            <p:cNvSpPr>
              <a:spLocks noChangeShapeType="1"/>
            </p:cNvSpPr>
            <p:nvPr/>
          </p:nvSpPr>
          <p:spPr bwMode="auto">
            <a:xfrm>
              <a:off x="1406" y="1096"/>
              <a:ext cx="0" cy="2264"/>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5335" name="Line 37">
              <a:extLst>
                <a:ext uri="{FF2B5EF4-FFF2-40B4-BE49-F238E27FC236}">
                  <a16:creationId xmlns:a16="http://schemas.microsoft.com/office/drawing/2014/main" id="{419AE30E-CB7B-48D0-9141-93C74C68E803}"/>
                </a:ext>
              </a:extLst>
            </p:cNvPr>
            <p:cNvSpPr>
              <a:spLocks noChangeShapeType="1"/>
            </p:cNvSpPr>
            <p:nvPr/>
          </p:nvSpPr>
          <p:spPr bwMode="auto">
            <a:xfrm>
              <a:off x="3074" y="1096"/>
              <a:ext cx="0" cy="2264"/>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5336" name="Line 38">
              <a:extLst>
                <a:ext uri="{FF2B5EF4-FFF2-40B4-BE49-F238E27FC236}">
                  <a16:creationId xmlns:a16="http://schemas.microsoft.com/office/drawing/2014/main" id="{C8757AE8-C64E-4029-A96B-91B182EAB406}"/>
                </a:ext>
              </a:extLst>
            </p:cNvPr>
            <p:cNvSpPr>
              <a:spLocks noChangeShapeType="1"/>
            </p:cNvSpPr>
            <p:nvPr/>
          </p:nvSpPr>
          <p:spPr bwMode="auto">
            <a:xfrm>
              <a:off x="3661" y="1096"/>
              <a:ext cx="0" cy="2264"/>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5337" name="Line 39">
              <a:extLst>
                <a:ext uri="{FF2B5EF4-FFF2-40B4-BE49-F238E27FC236}">
                  <a16:creationId xmlns:a16="http://schemas.microsoft.com/office/drawing/2014/main" id="{285351FC-78CC-42C2-A046-92484F023A68}"/>
                </a:ext>
              </a:extLst>
            </p:cNvPr>
            <p:cNvSpPr>
              <a:spLocks noChangeShapeType="1"/>
            </p:cNvSpPr>
            <p:nvPr/>
          </p:nvSpPr>
          <p:spPr bwMode="auto">
            <a:xfrm>
              <a:off x="720" y="1670"/>
              <a:ext cx="4608" cy="0"/>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5338" name="Line 40">
              <a:extLst>
                <a:ext uri="{FF2B5EF4-FFF2-40B4-BE49-F238E27FC236}">
                  <a16:creationId xmlns:a16="http://schemas.microsoft.com/office/drawing/2014/main" id="{FEA92855-7475-4BA7-A063-08591D48221E}"/>
                </a:ext>
              </a:extLst>
            </p:cNvPr>
            <p:cNvSpPr>
              <a:spLocks noChangeShapeType="1"/>
            </p:cNvSpPr>
            <p:nvPr/>
          </p:nvSpPr>
          <p:spPr bwMode="auto">
            <a:xfrm>
              <a:off x="720" y="1957"/>
              <a:ext cx="4608" cy="0"/>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5339" name="Line 41">
              <a:extLst>
                <a:ext uri="{FF2B5EF4-FFF2-40B4-BE49-F238E27FC236}">
                  <a16:creationId xmlns:a16="http://schemas.microsoft.com/office/drawing/2014/main" id="{42D8E3AE-A746-4688-ADEB-588523A99826}"/>
                </a:ext>
              </a:extLst>
            </p:cNvPr>
            <p:cNvSpPr>
              <a:spLocks noChangeShapeType="1"/>
            </p:cNvSpPr>
            <p:nvPr/>
          </p:nvSpPr>
          <p:spPr bwMode="auto">
            <a:xfrm>
              <a:off x="720" y="2244"/>
              <a:ext cx="4608" cy="0"/>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5340" name="Line 42">
              <a:extLst>
                <a:ext uri="{FF2B5EF4-FFF2-40B4-BE49-F238E27FC236}">
                  <a16:creationId xmlns:a16="http://schemas.microsoft.com/office/drawing/2014/main" id="{9D8C8F87-6747-4345-A3CD-4C9A4E84846F}"/>
                </a:ext>
              </a:extLst>
            </p:cNvPr>
            <p:cNvSpPr>
              <a:spLocks noChangeShapeType="1"/>
            </p:cNvSpPr>
            <p:nvPr/>
          </p:nvSpPr>
          <p:spPr bwMode="auto">
            <a:xfrm>
              <a:off x="720" y="2531"/>
              <a:ext cx="4608" cy="0"/>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5341" name="Line 43">
              <a:extLst>
                <a:ext uri="{FF2B5EF4-FFF2-40B4-BE49-F238E27FC236}">
                  <a16:creationId xmlns:a16="http://schemas.microsoft.com/office/drawing/2014/main" id="{F0EE83DF-F02A-45D2-862D-EC170A223E75}"/>
                </a:ext>
              </a:extLst>
            </p:cNvPr>
            <p:cNvSpPr>
              <a:spLocks noChangeShapeType="1"/>
            </p:cNvSpPr>
            <p:nvPr/>
          </p:nvSpPr>
          <p:spPr bwMode="auto">
            <a:xfrm>
              <a:off x="720" y="3049"/>
              <a:ext cx="4608" cy="0"/>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pic>
          <p:nvPicPr>
            <p:cNvPr id="55342" name="Picture 44" descr="\bar \mathrm{C}">
              <a:extLst>
                <a:ext uri="{FF2B5EF4-FFF2-40B4-BE49-F238E27FC236}">
                  <a16:creationId xmlns:a16="http://schemas.microsoft.com/office/drawing/2014/main" id="{8460B186-5B3A-4BB1-8AEF-775DFB33515F}"/>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120" y="2688"/>
              <a:ext cx="16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43" name="Picture 45" descr="\bar \mathrm{S}">
              <a:extLst>
                <a:ext uri="{FF2B5EF4-FFF2-40B4-BE49-F238E27FC236}">
                  <a16:creationId xmlns:a16="http://schemas.microsoft.com/office/drawing/2014/main" id="{5F2F6D2C-404C-4CC0-963B-2931E526AA9F}"/>
                </a:ext>
              </a:extLst>
            </p:cNvPr>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768" y="3072"/>
              <a:ext cx="12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5299" name="Text Box 46">
            <a:extLst>
              <a:ext uri="{FF2B5EF4-FFF2-40B4-BE49-F238E27FC236}">
                <a16:creationId xmlns:a16="http://schemas.microsoft.com/office/drawing/2014/main" id="{AABF99B6-27C7-4846-A5C1-042A8FEBFDD8}"/>
              </a:ext>
            </a:extLst>
          </p:cNvPr>
          <p:cNvSpPr txBox="1">
            <a:spLocks noChangeArrowheads="1"/>
          </p:cNvSpPr>
          <p:nvPr/>
        </p:nvSpPr>
        <p:spPr bwMode="auto">
          <a:xfrm>
            <a:off x="228600" y="152400"/>
            <a:ext cx="8686800" cy="222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b="1">
                <a:ea typeface="SimSun" panose="02010600030101010101" pitchFamily="2" charset="-122"/>
              </a:rPr>
              <a:t>Cement chemist notation</a:t>
            </a:r>
            <a:r>
              <a:rPr lang="en-US" altLang="zh-CN">
                <a:ea typeface="SimSun" panose="02010600030101010101" pitchFamily="2" charset="-122"/>
              </a:rPr>
              <a:t> (CCN) was developed to simplify the formulas which cement chemists use on a daily basis. It is a sort of "short hand" way of writing the chemical formula of oxides of calcium, silicon, and various metals. Below is a list of all of the abbreviations used:</a:t>
            </a:r>
            <a:endParaRPr lang="en-US" altLang="en-US"/>
          </a:p>
        </p:txBody>
      </p:sp>
      <p:sp>
        <p:nvSpPr>
          <p:cNvPr id="100399" name="Text Box 47">
            <a:extLst>
              <a:ext uri="{FF2B5EF4-FFF2-40B4-BE49-F238E27FC236}">
                <a16:creationId xmlns:a16="http://schemas.microsoft.com/office/drawing/2014/main" id="{959F9AA2-64BC-470F-925F-CCAAB1B39428}"/>
              </a:ext>
            </a:extLst>
          </p:cNvPr>
          <p:cNvSpPr txBox="1">
            <a:spLocks noChangeArrowheads="1"/>
          </p:cNvSpPr>
          <p:nvPr/>
        </p:nvSpPr>
        <p:spPr bwMode="auto">
          <a:xfrm>
            <a:off x="7650163" y="6316663"/>
            <a:ext cx="14176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00399"/>
                                        </p:tgtEl>
                                        <p:attrNameLst>
                                          <p:attrName>style.visibility</p:attrName>
                                        </p:attrNameLst>
                                      </p:cBhvr>
                                      <p:to>
                                        <p:strVal val="visible"/>
                                      </p:to>
                                    </p:set>
                                    <p:anim calcmode="lin" valueType="num">
                                      <p:cBhvr additive="base">
                                        <p:cTn id="7" dur="500" fill="hold"/>
                                        <p:tgtEl>
                                          <p:spTgt spid="100399"/>
                                        </p:tgtEl>
                                        <p:attrNameLst>
                                          <p:attrName>ppt_x</p:attrName>
                                        </p:attrNameLst>
                                      </p:cBhvr>
                                      <p:tavLst>
                                        <p:tav tm="0">
                                          <p:val>
                                            <p:strVal val="#ppt_x"/>
                                          </p:val>
                                        </p:tav>
                                        <p:tav tm="100000">
                                          <p:val>
                                            <p:strVal val="#ppt_x"/>
                                          </p:val>
                                        </p:tav>
                                      </p:tavLst>
                                    </p:anim>
                                    <p:anim calcmode="lin" valueType="num">
                                      <p:cBhvr additive="base">
                                        <p:cTn id="8" dur="500" fill="hold"/>
                                        <p:tgtEl>
                                          <p:spTgt spid="1003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99" grpId="0"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322" name="Group 2">
            <a:extLst>
              <a:ext uri="{FF2B5EF4-FFF2-40B4-BE49-F238E27FC236}">
                <a16:creationId xmlns:a16="http://schemas.microsoft.com/office/drawing/2014/main" id="{EA1617E4-6932-41F5-945B-C79AF05C6762}"/>
              </a:ext>
            </a:extLst>
          </p:cNvPr>
          <p:cNvGrpSpPr>
            <a:grpSpLocks/>
          </p:cNvGrpSpPr>
          <p:nvPr/>
        </p:nvGrpSpPr>
        <p:grpSpPr bwMode="auto">
          <a:xfrm>
            <a:off x="228600" y="1600200"/>
            <a:ext cx="11353800" cy="3762375"/>
            <a:chOff x="96" y="1008"/>
            <a:chExt cx="7152" cy="2370"/>
          </a:xfrm>
        </p:grpSpPr>
        <p:sp>
          <p:nvSpPr>
            <p:cNvPr id="56324" name="Rectangle 3">
              <a:extLst>
                <a:ext uri="{FF2B5EF4-FFF2-40B4-BE49-F238E27FC236}">
                  <a16:creationId xmlns:a16="http://schemas.microsoft.com/office/drawing/2014/main" id="{004092F7-4EF7-4261-9F73-A1A01F305DE3}"/>
                </a:ext>
              </a:extLst>
            </p:cNvPr>
            <p:cNvSpPr>
              <a:spLocks noChangeArrowheads="1"/>
            </p:cNvSpPr>
            <p:nvPr/>
          </p:nvSpPr>
          <p:spPr bwMode="auto">
            <a:xfrm>
              <a:off x="200" y="1008"/>
              <a:ext cx="442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400">
                  <a:ea typeface="SimSun" panose="02010600030101010101" pitchFamily="2" charset="-122"/>
                  <a:cs typeface="Times New Roman" panose="02020603050405020304" pitchFamily="18" charset="0"/>
                </a:rPr>
                <a:t>The oxides are used to build complex molecules such as</a:t>
              </a:r>
              <a:endParaRPr lang="en-US" altLang="zh-CN" sz="3600">
                <a:ea typeface="SimSun" panose="02010600030101010101" pitchFamily="2" charset="-122"/>
                <a:cs typeface="Times New Roman" panose="02020603050405020304" pitchFamily="18" charset="0"/>
              </a:endParaRPr>
            </a:p>
          </p:txBody>
        </p:sp>
        <p:sp>
          <p:nvSpPr>
            <p:cNvPr id="56325" name="Rectangle 4">
              <a:extLst>
                <a:ext uri="{FF2B5EF4-FFF2-40B4-BE49-F238E27FC236}">
                  <a16:creationId xmlns:a16="http://schemas.microsoft.com/office/drawing/2014/main" id="{120DA98A-57FC-4205-B531-9DD8B5336E35}"/>
                </a:ext>
              </a:extLst>
            </p:cNvPr>
            <p:cNvSpPr>
              <a:spLocks noChangeArrowheads="1"/>
            </p:cNvSpPr>
            <p:nvPr/>
          </p:nvSpPr>
          <p:spPr bwMode="auto">
            <a:xfrm>
              <a:off x="1488" y="1670"/>
              <a:ext cx="5760" cy="0"/>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endParaRPr lang="en-US" altLang="en-US"/>
            </a:p>
          </p:txBody>
        </p:sp>
        <p:sp>
          <p:nvSpPr>
            <p:cNvPr id="56326" name="Rectangle 5">
              <a:extLst>
                <a:ext uri="{FF2B5EF4-FFF2-40B4-BE49-F238E27FC236}">
                  <a16:creationId xmlns:a16="http://schemas.microsoft.com/office/drawing/2014/main" id="{E2CC94DE-9AFA-45A5-B556-9B81C91CDC4A}"/>
                </a:ext>
              </a:extLst>
            </p:cNvPr>
            <p:cNvSpPr>
              <a:spLocks noChangeArrowheads="1"/>
            </p:cNvSpPr>
            <p:nvPr/>
          </p:nvSpPr>
          <p:spPr bwMode="auto">
            <a:xfrm>
              <a:off x="2883" y="2783"/>
              <a:ext cx="2685" cy="595"/>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a:ea typeface="SimSun" panose="02010600030101010101" pitchFamily="2" charset="-122"/>
                  <a:cs typeface="Times New Roman" panose="02020603050405020304" pitchFamily="18" charset="0"/>
                </a:rPr>
                <a:t>Tetracalcium alumino ferrite</a:t>
              </a:r>
              <a:endParaRPr lang="en-US" altLang="zh-CN" sz="4000">
                <a:latin typeface="Arial" panose="020B0604020202020204" pitchFamily="34" charset="0"/>
                <a:ea typeface="SimSun" panose="02010600030101010101" pitchFamily="2" charset="-122"/>
                <a:cs typeface="Times New Roman" panose="02020603050405020304" pitchFamily="18" charset="0"/>
              </a:endParaRPr>
            </a:p>
          </p:txBody>
        </p:sp>
        <p:sp>
          <p:nvSpPr>
            <p:cNvPr id="56327" name="Rectangle 6">
              <a:extLst>
                <a:ext uri="{FF2B5EF4-FFF2-40B4-BE49-F238E27FC236}">
                  <a16:creationId xmlns:a16="http://schemas.microsoft.com/office/drawing/2014/main" id="{D43CE8E6-48AA-4A4C-BC85-45AFF2A159EF}"/>
                </a:ext>
              </a:extLst>
            </p:cNvPr>
            <p:cNvSpPr>
              <a:spLocks noChangeArrowheads="1"/>
            </p:cNvSpPr>
            <p:nvPr/>
          </p:nvSpPr>
          <p:spPr bwMode="auto">
            <a:xfrm>
              <a:off x="829" y="2783"/>
              <a:ext cx="2054" cy="595"/>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a:ea typeface="SimSun" panose="02010600030101010101" pitchFamily="2" charset="-122"/>
                  <a:cs typeface="Times New Roman" panose="02020603050405020304" pitchFamily="18" charset="0"/>
                </a:rPr>
                <a:t>4 CaO • Al</a:t>
              </a:r>
              <a:r>
                <a:rPr lang="en-US" altLang="zh-CN" baseline="-30000">
                  <a:ea typeface="SimSun" panose="02010600030101010101" pitchFamily="2" charset="-122"/>
                  <a:cs typeface="Times New Roman" panose="02020603050405020304" pitchFamily="18" charset="0"/>
                </a:rPr>
                <a:t>2</a:t>
              </a:r>
              <a:r>
                <a:rPr lang="en-US" altLang="zh-CN">
                  <a:ea typeface="SimSun" panose="02010600030101010101" pitchFamily="2" charset="-122"/>
                  <a:cs typeface="Times New Roman" panose="02020603050405020304" pitchFamily="18" charset="0"/>
                </a:rPr>
                <a:t>O</a:t>
              </a:r>
              <a:r>
                <a:rPr lang="en-US" altLang="zh-CN" baseline="-30000">
                  <a:ea typeface="SimSun" panose="02010600030101010101" pitchFamily="2" charset="-122"/>
                  <a:cs typeface="Times New Roman" panose="02020603050405020304" pitchFamily="18" charset="0"/>
                </a:rPr>
                <a:t>3</a:t>
              </a:r>
              <a:r>
                <a:rPr lang="en-US" altLang="zh-CN">
                  <a:ea typeface="SimSun" panose="02010600030101010101" pitchFamily="2" charset="-122"/>
                  <a:cs typeface="Times New Roman" panose="02020603050405020304" pitchFamily="18" charset="0"/>
                </a:rPr>
                <a:t>•Fe</a:t>
              </a:r>
              <a:r>
                <a:rPr lang="en-US" altLang="zh-CN" baseline="-30000">
                  <a:ea typeface="SimSun" panose="02010600030101010101" pitchFamily="2" charset="-122"/>
                  <a:cs typeface="Times New Roman" panose="02020603050405020304" pitchFamily="18" charset="0"/>
                </a:rPr>
                <a:t>2</a:t>
              </a:r>
              <a:r>
                <a:rPr lang="en-US" altLang="zh-CN">
                  <a:ea typeface="SimSun" panose="02010600030101010101" pitchFamily="2" charset="-122"/>
                  <a:cs typeface="Times New Roman" panose="02020603050405020304" pitchFamily="18" charset="0"/>
                </a:rPr>
                <a:t>O</a:t>
              </a:r>
              <a:r>
                <a:rPr lang="en-US" altLang="zh-CN" baseline="-30000">
                  <a:ea typeface="SimSun" panose="02010600030101010101" pitchFamily="2" charset="-122"/>
                  <a:cs typeface="Times New Roman" panose="02020603050405020304" pitchFamily="18" charset="0"/>
                </a:rPr>
                <a:t>3</a:t>
              </a:r>
              <a:endParaRPr lang="en-US" altLang="zh-CN" sz="4000">
                <a:latin typeface="Arial" panose="020B0604020202020204" pitchFamily="34" charset="0"/>
                <a:ea typeface="SimSun" panose="02010600030101010101" pitchFamily="2" charset="-122"/>
                <a:cs typeface="Times New Roman" panose="02020603050405020304" pitchFamily="18" charset="0"/>
              </a:endParaRPr>
            </a:p>
          </p:txBody>
        </p:sp>
        <p:sp>
          <p:nvSpPr>
            <p:cNvPr id="56328" name="Rectangle 7">
              <a:extLst>
                <a:ext uri="{FF2B5EF4-FFF2-40B4-BE49-F238E27FC236}">
                  <a16:creationId xmlns:a16="http://schemas.microsoft.com/office/drawing/2014/main" id="{9F3ECB48-00A4-42D7-8D16-FDE11B66012A}"/>
                </a:ext>
              </a:extLst>
            </p:cNvPr>
            <p:cNvSpPr>
              <a:spLocks noChangeArrowheads="1"/>
            </p:cNvSpPr>
            <p:nvPr/>
          </p:nvSpPr>
          <p:spPr bwMode="auto">
            <a:xfrm>
              <a:off x="96" y="2783"/>
              <a:ext cx="733" cy="595"/>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a:ea typeface="SimSun" panose="02010600030101010101" pitchFamily="2" charset="-122"/>
                  <a:cs typeface="Times New Roman" panose="02020603050405020304" pitchFamily="18" charset="0"/>
                </a:rPr>
                <a:t>C</a:t>
              </a:r>
              <a:r>
                <a:rPr lang="en-US" altLang="zh-CN" baseline="-30000">
                  <a:ea typeface="SimSun" panose="02010600030101010101" pitchFamily="2" charset="-122"/>
                  <a:cs typeface="Times New Roman" panose="02020603050405020304" pitchFamily="18" charset="0"/>
                </a:rPr>
                <a:t>4</a:t>
              </a:r>
              <a:r>
                <a:rPr lang="en-US" altLang="zh-CN">
                  <a:ea typeface="SimSun" panose="02010600030101010101" pitchFamily="2" charset="-122"/>
                  <a:cs typeface="Times New Roman" panose="02020603050405020304" pitchFamily="18" charset="0"/>
                </a:rPr>
                <a:t>AF</a:t>
              </a:r>
              <a:endParaRPr lang="en-US" altLang="zh-CN" sz="4000">
                <a:latin typeface="Arial" panose="020B0604020202020204" pitchFamily="34" charset="0"/>
                <a:ea typeface="SimSun" panose="02010600030101010101" pitchFamily="2" charset="-122"/>
                <a:cs typeface="Times New Roman" panose="02020603050405020304" pitchFamily="18" charset="0"/>
              </a:endParaRPr>
            </a:p>
          </p:txBody>
        </p:sp>
        <p:sp>
          <p:nvSpPr>
            <p:cNvPr id="56329" name="Rectangle 8">
              <a:extLst>
                <a:ext uri="{FF2B5EF4-FFF2-40B4-BE49-F238E27FC236}">
                  <a16:creationId xmlns:a16="http://schemas.microsoft.com/office/drawing/2014/main" id="{DB9D901F-761F-44FC-9712-E09AB46D628E}"/>
                </a:ext>
              </a:extLst>
            </p:cNvPr>
            <p:cNvSpPr>
              <a:spLocks noChangeArrowheads="1"/>
            </p:cNvSpPr>
            <p:nvPr/>
          </p:nvSpPr>
          <p:spPr bwMode="auto">
            <a:xfrm>
              <a:off x="2883" y="2457"/>
              <a:ext cx="2685" cy="326"/>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a:ea typeface="SimSun" panose="02010600030101010101" pitchFamily="2" charset="-122"/>
                  <a:cs typeface="Times New Roman" panose="02020603050405020304" pitchFamily="18" charset="0"/>
                </a:rPr>
                <a:t>Tricalcium aluminate</a:t>
              </a:r>
              <a:endParaRPr lang="en-US" altLang="zh-CN" sz="4000">
                <a:latin typeface="Arial" panose="020B0604020202020204" pitchFamily="34" charset="0"/>
                <a:ea typeface="SimSun" panose="02010600030101010101" pitchFamily="2" charset="-122"/>
                <a:cs typeface="Times New Roman" panose="02020603050405020304" pitchFamily="18" charset="0"/>
              </a:endParaRPr>
            </a:p>
          </p:txBody>
        </p:sp>
        <p:sp>
          <p:nvSpPr>
            <p:cNvPr id="56330" name="Rectangle 9">
              <a:extLst>
                <a:ext uri="{FF2B5EF4-FFF2-40B4-BE49-F238E27FC236}">
                  <a16:creationId xmlns:a16="http://schemas.microsoft.com/office/drawing/2014/main" id="{E9950551-FC1E-4A15-B0A6-362AB36AB405}"/>
                </a:ext>
              </a:extLst>
            </p:cNvPr>
            <p:cNvSpPr>
              <a:spLocks noChangeArrowheads="1"/>
            </p:cNvSpPr>
            <p:nvPr/>
          </p:nvSpPr>
          <p:spPr bwMode="auto">
            <a:xfrm>
              <a:off x="829" y="2457"/>
              <a:ext cx="2054" cy="326"/>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a:ea typeface="SimSun" panose="02010600030101010101" pitchFamily="2" charset="-122"/>
                  <a:cs typeface="Times New Roman" panose="02020603050405020304" pitchFamily="18" charset="0"/>
                </a:rPr>
                <a:t>3 CaO • Al</a:t>
              </a:r>
              <a:r>
                <a:rPr lang="en-US" altLang="zh-CN" baseline="-30000">
                  <a:ea typeface="SimSun" panose="02010600030101010101" pitchFamily="2" charset="-122"/>
                  <a:cs typeface="Times New Roman" panose="02020603050405020304" pitchFamily="18" charset="0"/>
                </a:rPr>
                <a:t>2</a:t>
              </a:r>
              <a:r>
                <a:rPr lang="en-US" altLang="zh-CN">
                  <a:ea typeface="SimSun" panose="02010600030101010101" pitchFamily="2" charset="-122"/>
                  <a:cs typeface="Times New Roman" panose="02020603050405020304" pitchFamily="18" charset="0"/>
                </a:rPr>
                <a:t>O</a:t>
              </a:r>
              <a:r>
                <a:rPr lang="en-US" altLang="zh-CN" baseline="-30000">
                  <a:ea typeface="SimSun" panose="02010600030101010101" pitchFamily="2" charset="-122"/>
                  <a:cs typeface="Times New Roman" panose="02020603050405020304" pitchFamily="18" charset="0"/>
                </a:rPr>
                <a:t>3</a:t>
              </a:r>
              <a:endParaRPr lang="en-US" altLang="zh-CN" sz="4000">
                <a:latin typeface="Arial" panose="020B0604020202020204" pitchFamily="34" charset="0"/>
                <a:ea typeface="SimSun" panose="02010600030101010101" pitchFamily="2" charset="-122"/>
                <a:cs typeface="Times New Roman" panose="02020603050405020304" pitchFamily="18" charset="0"/>
              </a:endParaRPr>
            </a:p>
          </p:txBody>
        </p:sp>
        <p:sp>
          <p:nvSpPr>
            <p:cNvPr id="56331" name="Rectangle 10">
              <a:extLst>
                <a:ext uri="{FF2B5EF4-FFF2-40B4-BE49-F238E27FC236}">
                  <a16:creationId xmlns:a16="http://schemas.microsoft.com/office/drawing/2014/main" id="{6834722B-8F3D-4D16-9EF6-F76573BA17A2}"/>
                </a:ext>
              </a:extLst>
            </p:cNvPr>
            <p:cNvSpPr>
              <a:spLocks noChangeArrowheads="1"/>
            </p:cNvSpPr>
            <p:nvPr/>
          </p:nvSpPr>
          <p:spPr bwMode="auto">
            <a:xfrm>
              <a:off x="96" y="2457"/>
              <a:ext cx="733" cy="326"/>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a:ea typeface="SimSun" panose="02010600030101010101" pitchFamily="2" charset="-122"/>
                  <a:cs typeface="Times New Roman" panose="02020603050405020304" pitchFamily="18" charset="0"/>
                </a:rPr>
                <a:t>C</a:t>
              </a:r>
              <a:r>
                <a:rPr lang="en-US" altLang="zh-CN" baseline="-30000">
                  <a:ea typeface="SimSun" panose="02010600030101010101" pitchFamily="2" charset="-122"/>
                  <a:cs typeface="Times New Roman" panose="02020603050405020304" pitchFamily="18" charset="0"/>
                </a:rPr>
                <a:t>3</a:t>
              </a:r>
              <a:r>
                <a:rPr lang="en-US" altLang="zh-CN">
                  <a:ea typeface="SimSun" panose="02010600030101010101" pitchFamily="2" charset="-122"/>
                  <a:cs typeface="Times New Roman" panose="02020603050405020304" pitchFamily="18" charset="0"/>
                </a:rPr>
                <a:t>A</a:t>
              </a:r>
              <a:endParaRPr lang="en-US" altLang="zh-CN" sz="4000">
                <a:latin typeface="Arial" panose="020B0604020202020204" pitchFamily="34" charset="0"/>
                <a:ea typeface="SimSun" panose="02010600030101010101" pitchFamily="2" charset="-122"/>
                <a:cs typeface="Times New Roman" panose="02020603050405020304" pitchFamily="18" charset="0"/>
              </a:endParaRPr>
            </a:p>
          </p:txBody>
        </p:sp>
        <p:sp>
          <p:nvSpPr>
            <p:cNvPr id="56332" name="Rectangle 11">
              <a:extLst>
                <a:ext uri="{FF2B5EF4-FFF2-40B4-BE49-F238E27FC236}">
                  <a16:creationId xmlns:a16="http://schemas.microsoft.com/office/drawing/2014/main" id="{4ABCDA51-1D25-4181-BF85-054ED37AC7FD}"/>
                </a:ext>
              </a:extLst>
            </p:cNvPr>
            <p:cNvSpPr>
              <a:spLocks noChangeArrowheads="1"/>
            </p:cNvSpPr>
            <p:nvPr/>
          </p:nvSpPr>
          <p:spPr bwMode="auto">
            <a:xfrm>
              <a:off x="2883" y="2131"/>
              <a:ext cx="2685" cy="326"/>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a:ea typeface="SimSun" panose="02010600030101010101" pitchFamily="2" charset="-122"/>
                  <a:cs typeface="Times New Roman" panose="02020603050405020304" pitchFamily="18" charset="0"/>
                </a:rPr>
                <a:t>Dicalcium silicate</a:t>
              </a:r>
              <a:endParaRPr lang="en-US" altLang="zh-CN" sz="4000">
                <a:latin typeface="Arial" panose="020B0604020202020204" pitchFamily="34" charset="0"/>
                <a:ea typeface="SimSun" panose="02010600030101010101" pitchFamily="2" charset="-122"/>
                <a:cs typeface="Times New Roman" panose="02020603050405020304" pitchFamily="18" charset="0"/>
              </a:endParaRPr>
            </a:p>
          </p:txBody>
        </p:sp>
        <p:sp>
          <p:nvSpPr>
            <p:cNvPr id="56333" name="Rectangle 12">
              <a:extLst>
                <a:ext uri="{FF2B5EF4-FFF2-40B4-BE49-F238E27FC236}">
                  <a16:creationId xmlns:a16="http://schemas.microsoft.com/office/drawing/2014/main" id="{9960D38E-4556-493C-B18D-1927F740C019}"/>
                </a:ext>
              </a:extLst>
            </p:cNvPr>
            <p:cNvSpPr>
              <a:spLocks noChangeArrowheads="1"/>
            </p:cNvSpPr>
            <p:nvPr/>
          </p:nvSpPr>
          <p:spPr bwMode="auto">
            <a:xfrm>
              <a:off x="829" y="2131"/>
              <a:ext cx="2054" cy="326"/>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a:ea typeface="SimSun" panose="02010600030101010101" pitchFamily="2" charset="-122"/>
                  <a:cs typeface="Times New Roman" panose="02020603050405020304" pitchFamily="18" charset="0"/>
                </a:rPr>
                <a:t>2 CaO • SiO</a:t>
              </a:r>
              <a:r>
                <a:rPr lang="en-US" altLang="zh-CN" baseline="-30000">
                  <a:ea typeface="SimSun" panose="02010600030101010101" pitchFamily="2" charset="-122"/>
                  <a:cs typeface="Times New Roman" panose="02020603050405020304" pitchFamily="18" charset="0"/>
                </a:rPr>
                <a:t>2</a:t>
              </a:r>
              <a:endParaRPr lang="en-US" altLang="zh-CN" sz="4000">
                <a:latin typeface="Arial" panose="020B0604020202020204" pitchFamily="34" charset="0"/>
                <a:ea typeface="SimSun" panose="02010600030101010101" pitchFamily="2" charset="-122"/>
                <a:cs typeface="Times New Roman" panose="02020603050405020304" pitchFamily="18" charset="0"/>
              </a:endParaRPr>
            </a:p>
          </p:txBody>
        </p:sp>
        <p:sp>
          <p:nvSpPr>
            <p:cNvPr id="56334" name="Rectangle 13">
              <a:extLst>
                <a:ext uri="{FF2B5EF4-FFF2-40B4-BE49-F238E27FC236}">
                  <a16:creationId xmlns:a16="http://schemas.microsoft.com/office/drawing/2014/main" id="{A665BC33-9D1A-433A-A9B8-DD5EDA9066C5}"/>
                </a:ext>
              </a:extLst>
            </p:cNvPr>
            <p:cNvSpPr>
              <a:spLocks noChangeArrowheads="1"/>
            </p:cNvSpPr>
            <p:nvPr/>
          </p:nvSpPr>
          <p:spPr bwMode="auto">
            <a:xfrm>
              <a:off x="96" y="2131"/>
              <a:ext cx="733" cy="326"/>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a:ea typeface="SimSun" panose="02010600030101010101" pitchFamily="2" charset="-122"/>
                  <a:cs typeface="Times New Roman" panose="02020603050405020304" pitchFamily="18" charset="0"/>
                </a:rPr>
                <a:t>C</a:t>
              </a:r>
              <a:r>
                <a:rPr lang="en-US" altLang="zh-CN" baseline="-30000">
                  <a:ea typeface="SimSun" panose="02010600030101010101" pitchFamily="2" charset="-122"/>
                  <a:cs typeface="Times New Roman" panose="02020603050405020304" pitchFamily="18" charset="0"/>
                </a:rPr>
                <a:t>2</a:t>
              </a:r>
              <a:r>
                <a:rPr lang="en-US" altLang="zh-CN">
                  <a:ea typeface="SimSun" panose="02010600030101010101" pitchFamily="2" charset="-122"/>
                  <a:cs typeface="Times New Roman" panose="02020603050405020304" pitchFamily="18" charset="0"/>
                </a:rPr>
                <a:t>S</a:t>
              </a:r>
              <a:endParaRPr lang="en-US" altLang="zh-CN" sz="4000">
                <a:latin typeface="Arial" panose="020B0604020202020204" pitchFamily="34" charset="0"/>
                <a:ea typeface="SimSun" panose="02010600030101010101" pitchFamily="2" charset="-122"/>
                <a:cs typeface="Times New Roman" panose="02020603050405020304" pitchFamily="18" charset="0"/>
              </a:endParaRPr>
            </a:p>
          </p:txBody>
        </p:sp>
        <p:sp>
          <p:nvSpPr>
            <p:cNvPr id="56335" name="Rectangle 14">
              <a:extLst>
                <a:ext uri="{FF2B5EF4-FFF2-40B4-BE49-F238E27FC236}">
                  <a16:creationId xmlns:a16="http://schemas.microsoft.com/office/drawing/2014/main" id="{528ED6BD-8305-45D9-BC9F-199B1AF9F411}"/>
                </a:ext>
              </a:extLst>
            </p:cNvPr>
            <p:cNvSpPr>
              <a:spLocks noChangeArrowheads="1"/>
            </p:cNvSpPr>
            <p:nvPr/>
          </p:nvSpPr>
          <p:spPr bwMode="auto">
            <a:xfrm>
              <a:off x="2883" y="1536"/>
              <a:ext cx="2685" cy="595"/>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a:ea typeface="SimSun" panose="02010600030101010101" pitchFamily="2" charset="-122"/>
                  <a:cs typeface="Times New Roman" panose="02020603050405020304" pitchFamily="18" charset="0"/>
                </a:rPr>
                <a:t>Tricalcium silicate</a:t>
              </a:r>
              <a:endParaRPr lang="en-US" altLang="zh-CN" sz="4000">
                <a:latin typeface="Arial" panose="020B0604020202020204" pitchFamily="34" charset="0"/>
                <a:ea typeface="SimSun" panose="02010600030101010101" pitchFamily="2" charset="-122"/>
                <a:cs typeface="Times New Roman" panose="02020603050405020304" pitchFamily="18" charset="0"/>
              </a:endParaRPr>
            </a:p>
          </p:txBody>
        </p:sp>
        <p:sp>
          <p:nvSpPr>
            <p:cNvPr id="56336" name="Rectangle 15">
              <a:extLst>
                <a:ext uri="{FF2B5EF4-FFF2-40B4-BE49-F238E27FC236}">
                  <a16:creationId xmlns:a16="http://schemas.microsoft.com/office/drawing/2014/main" id="{6E4D96D1-BC72-45A9-AFD6-FBFA14CD908B}"/>
                </a:ext>
              </a:extLst>
            </p:cNvPr>
            <p:cNvSpPr>
              <a:spLocks noChangeArrowheads="1"/>
            </p:cNvSpPr>
            <p:nvPr/>
          </p:nvSpPr>
          <p:spPr bwMode="auto">
            <a:xfrm>
              <a:off x="829" y="1536"/>
              <a:ext cx="2054" cy="595"/>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a:ea typeface="SimSun" panose="02010600030101010101" pitchFamily="2" charset="-122"/>
                  <a:cs typeface="Times New Roman" panose="02020603050405020304" pitchFamily="18" charset="0"/>
                </a:rPr>
                <a:t>3 CaO • SiO</a:t>
              </a:r>
              <a:r>
                <a:rPr lang="en-US" altLang="zh-CN" baseline="-30000">
                  <a:ea typeface="SimSun" panose="02010600030101010101" pitchFamily="2" charset="-122"/>
                  <a:cs typeface="Times New Roman" panose="02020603050405020304" pitchFamily="18" charset="0"/>
                </a:rPr>
                <a:t>2</a:t>
              </a:r>
              <a:endParaRPr lang="en-US" altLang="zh-CN" sz="4000">
                <a:latin typeface="Arial" panose="020B0604020202020204" pitchFamily="34" charset="0"/>
                <a:ea typeface="SimSun" panose="02010600030101010101" pitchFamily="2" charset="-122"/>
                <a:cs typeface="Times New Roman" panose="02020603050405020304" pitchFamily="18" charset="0"/>
              </a:endParaRPr>
            </a:p>
          </p:txBody>
        </p:sp>
        <p:sp>
          <p:nvSpPr>
            <p:cNvPr id="56337" name="Rectangle 16">
              <a:extLst>
                <a:ext uri="{FF2B5EF4-FFF2-40B4-BE49-F238E27FC236}">
                  <a16:creationId xmlns:a16="http://schemas.microsoft.com/office/drawing/2014/main" id="{4CB24AA6-8DCD-4D1E-B289-31D3F34F92AD}"/>
                </a:ext>
              </a:extLst>
            </p:cNvPr>
            <p:cNvSpPr>
              <a:spLocks noChangeArrowheads="1"/>
            </p:cNvSpPr>
            <p:nvPr/>
          </p:nvSpPr>
          <p:spPr bwMode="auto">
            <a:xfrm>
              <a:off x="96" y="1536"/>
              <a:ext cx="733" cy="595"/>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endParaRPr lang="en-US" altLang="zh-CN">
                <a:ea typeface="SimSun" panose="02010600030101010101" pitchFamily="2" charset="-122"/>
                <a:cs typeface="Times New Roman" panose="02020603050405020304" pitchFamily="18" charset="0"/>
              </a:endParaRPr>
            </a:p>
            <a:p>
              <a:r>
                <a:rPr lang="en-US" altLang="zh-CN">
                  <a:ea typeface="SimSun" panose="02010600030101010101" pitchFamily="2" charset="-122"/>
                  <a:cs typeface="Times New Roman" panose="02020603050405020304" pitchFamily="18" charset="0"/>
                </a:rPr>
                <a:t>C</a:t>
              </a:r>
              <a:r>
                <a:rPr lang="en-US" altLang="zh-CN" baseline="-30000">
                  <a:ea typeface="SimSun" panose="02010600030101010101" pitchFamily="2" charset="-122"/>
                  <a:cs typeface="Times New Roman" panose="02020603050405020304" pitchFamily="18" charset="0"/>
                </a:rPr>
                <a:t>3</a:t>
              </a:r>
              <a:r>
                <a:rPr lang="en-US" altLang="zh-CN">
                  <a:ea typeface="SimSun" panose="02010600030101010101" pitchFamily="2" charset="-122"/>
                  <a:cs typeface="Times New Roman" panose="02020603050405020304" pitchFamily="18" charset="0"/>
                </a:rPr>
                <a:t>S</a:t>
              </a:r>
              <a:endParaRPr lang="en-US" altLang="zh-CN" sz="4000">
                <a:latin typeface="Arial" panose="020B0604020202020204" pitchFamily="34" charset="0"/>
                <a:ea typeface="SimSun" panose="02010600030101010101" pitchFamily="2" charset="-122"/>
                <a:cs typeface="Times New Roman" panose="02020603050405020304" pitchFamily="18" charset="0"/>
              </a:endParaRPr>
            </a:p>
          </p:txBody>
        </p:sp>
        <p:sp>
          <p:nvSpPr>
            <p:cNvPr id="56338" name="Line 17">
              <a:extLst>
                <a:ext uri="{FF2B5EF4-FFF2-40B4-BE49-F238E27FC236}">
                  <a16:creationId xmlns:a16="http://schemas.microsoft.com/office/drawing/2014/main" id="{DC7F6F61-902C-4D5F-AC15-3769CF4496F4}"/>
                </a:ext>
              </a:extLst>
            </p:cNvPr>
            <p:cNvSpPr>
              <a:spLocks noChangeShapeType="1"/>
            </p:cNvSpPr>
            <p:nvPr/>
          </p:nvSpPr>
          <p:spPr bwMode="auto">
            <a:xfrm>
              <a:off x="96" y="1536"/>
              <a:ext cx="5472" cy="0"/>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6339" name="Line 18">
              <a:extLst>
                <a:ext uri="{FF2B5EF4-FFF2-40B4-BE49-F238E27FC236}">
                  <a16:creationId xmlns:a16="http://schemas.microsoft.com/office/drawing/2014/main" id="{4D803B96-D9D7-4FD1-A047-C3E784A5F63E}"/>
                </a:ext>
              </a:extLst>
            </p:cNvPr>
            <p:cNvSpPr>
              <a:spLocks noChangeShapeType="1"/>
            </p:cNvSpPr>
            <p:nvPr/>
          </p:nvSpPr>
          <p:spPr bwMode="auto">
            <a:xfrm>
              <a:off x="96" y="3378"/>
              <a:ext cx="5472" cy="0"/>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6340" name="Line 19">
              <a:extLst>
                <a:ext uri="{FF2B5EF4-FFF2-40B4-BE49-F238E27FC236}">
                  <a16:creationId xmlns:a16="http://schemas.microsoft.com/office/drawing/2014/main" id="{71251066-F239-4546-9123-4E5020F733BE}"/>
                </a:ext>
              </a:extLst>
            </p:cNvPr>
            <p:cNvSpPr>
              <a:spLocks noChangeShapeType="1"/>
            </p:cNvSpPr>
            <p:nvPr/>
          </p:nvSpPr>
          <p:spPr bwMode="auto">
            <a:xfrm>
              <a:off x="96" y="1536"/>
              <a:ext cx="0" cy="1842"/>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6341" name="Line 20">
              <a:extLst>
                <a:ext uri="{FF2B5EF4-FFF2-40B4-BE49-F238E27FC236}">
                  <a16:creationId xmlns:a16="http://schemas.microsoft.com/office/drawing/2014/main" id="{CF3339B0-5855-4927-BB20-76A84D41C1FC}"/>
                </a:ext>
              </a:extLst>
            </p:cNvPr>
            <p:cNvSpPr>
              <a:spLocks noChangeShapeType="1"/>
            </p:cNvSpPr>
            <p:nvPr/>
          </p:nvSpPr>
          <p:spPr bwMode="auto">
            <a:xfrm>
              <a:off x="5568" y="1536"/>
              <a:ext cx="0" cy="1842"/>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6342" name="Line 21">
              <a:extLst>
                <a:ext uri="{FF2B5EF4-FFF2-40B4-BE49-F238E27FC236}">
                  <a16:creationId xmlns:a16="http://schemas.microsoft.com/office/drawing/2014/main" id="{3B8FDDE1-F75D-4D91-A7AA-F690AFB0D8C7}"/>
                </a:ext>
              </a:extLst>
            </p:cNvPr>
            <p:cNvSpPr>
              <a:spLocks noChangeShapeType="1"/>
            </p:cNvSpPr>
            <p:nvPr/>
          </p:nvSpPr>
          <p:spPr bwMode="auto">
            <a:xfrm>
              <a:off x="96" y="2131"/>
              <a:ext cx="5472" cy="0"/>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6343" name="Line 22">
              <a:extLst>
                <a:ext uri="{FF2B5EF4-FFF2-40B4-BE49-F238E27FC236}">
                  <a16:creationId xmlns:a16="http://schemas.microsoft.com/office/drawing/2014/main" id="{E7F7034A-416B-4D2F-BD42-E65DE53E923E}"/>
                </a:ext>
              </a:extLst>
            </p:cNvPr>
            <p:cNvSpPr>
              <a:spLocks noChangeShapeType="1"/>
            </p:cNvSpPr>
            <p:nvPr/>
          </p:nvSpPr>
          <p:spPr bwMode="auto">
            <a:xfrm>
              <a:off x="829" y="1536"/>
              <a:ext cx="0" cy="1842"/>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6344" name="Line 23">
              <a:extLst>
                <a:ext uri="{FF2B5EF4-FFF2-40B4-BE49-F238E27FC236}">
                  <a16:creationId xmlns:a16="http://schemas.microsoft.com/office/drawing/2014/main" id="{23669065-9391-4C40-9475-70E722FF3E74}"/>
                </a:ext>
              </a:extLst>
            </p:cNvPr>
            <p:cNvSpPr>
              <a:spLocks noChangeShapeType="1"/>
            </p:cNvSpPr>
            <p:nvPr/>
          </p:nvSpPr>
          <p:spPr bwMode="auto">
            <a:xfrm>
              <a:off x="2883" y="1536"/>
              <a:ext cx="0" cy="1842"/>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6345" name="Line 24">
              <a:extLst>
                <a:ext uri="{FF2B5EF4-FFF2-40B4-BE49-F238E27FC236}">
                  <a16:creationId xmlns:a16="http://schemas.microsoft.com/office/drawing/2014/main" id="{4317C018-707C-436D-A62A-29B0AB2C0DED}"/>
                </a:ext>
              </a:extLst>
            </p:cNvPr>
            <p:cNvSpPr>
              <a:spLocks noChangeShapeType="1"/>
            </p:cNvSpPr>
            <p:nvPr/>
          </p:nvSpPr>
          <p:spPr bwMode="auto">
            <a:xfrm>
              <a:off x="96" y="2457"/>
              <a:ext cx="5472" cy="0"/>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6346" name="Line 25">
              <a:extLst>
                <a:ext uri="{FF2B5EF4-FFF2-40B4-BE49-F238E27FC236}">
                  <a16:creationId xmlns:a16="http://schemas.microsoft.com/office/drawing/2014/main" id="{5197E3CF-EBE0-4C9D-B342-0BBB212AE3A3}"/>
                </a:ext>
              </a:extLst>
            </p:cNvPr>
            <p:cNvSpPr>
              <a:spLocks noChangeShapeType="1"/>
            </p:cNvSpPr>
            <p:nvPr/>
          </p:nvSpPr>
          <p:spPr bwMode="auto">
            <a:xfrm>
              <a:off x="96" y="2783"/>
              <a:ext cx="5472" cy="0"/>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grpSp>
      <p:sp>
        <p:nvSpPr>
          <p:cNvPr id="56323" name="Text Box 26">
            <a:extLst>
              <a:ext uri="{FF2B5EF4-FFF2-40B4-BE49-F238E27FC236}">
                <a16:creationId xmlns:a16="http://schemas.microsoft.com/office/drawing/2014/main" id="{2C3463DD-6E3B-424B-90AD-CB6B9527F7DC}"/>
              </a:ext>
            </a:extLst>
          </p:cNvPr>
          <p:cNvSpPr txBox="1">
            <a:spLocks noChangeArrowheads="1"/>
          </p:cNvSpPr>
          <p:nvPr/>
        </p:nvSpPr>
        <p:spPr bwMode="auto">
          <a:xfrm>
            <a:off x="7620000" y="6324600"/>
            <a:ext cx="14176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7346" name="Group 2">
            <a:extLst>
              <a:ext uri="{FF2B5EF4-FFF2-40B4-BE49-F238E27FC236}">
                <a16:creationId xmlns:a16="http://schemas.microsoft.com/office/drawing/2014/main" id="{E52F58C2-B0B0-4E1C-8BD1-F4B194A4AEEF}"/>
              </a:ext>
            </a:extLst>
          </p:cNvPr>
          <p:cNvGrpSpPr>
            <a:grpSpLocks/>
          </p:cNvGrpSpPr>
          <p:nvPr/>
        </p:nvGrpSpPr>
        <p:grpSpPr bwMode="auto">
          <a:xfrm>
            <a:off x="0" y="576263"/>
            <a:ext cx="9144000" cy="5700712"/>
            <a:chOff x="0" y="363"/>
            <a:chExt cx="5760" cy="3591"/>
          </a:xfrm>
        </p:grpSpPr>
        <p:sp>
          <p:nvSpPr>
            <p:cNvPr id="57348" name="Rectangle 3">
              <a:extLst>
                <a:ext uri="{FF2B5EF4-FFF2-40B4-BE49-F238E27FC236}">
                  <a16:creationId xmlns:a16="http://schemas.microsoft.com/office/drawing/2014/main" id="{732B91C2-0996-4804-B73A-BA319A242E9D}"/>
                </a:ext>
              </a:extLst>
            </p:cNvPr>
            <p:cNvSpPr>
              <a:spLocks noChangeArrowheads="1"/>
            </p:cNvSpPr>
            <p:nvPr/>
          </p:nvSpPr>
          <p:spPr bwMode="auto">
            <a:xfrm>
              <a:off x="0" y="2131"/>
              <a:ext cx="5760" cy="0"/>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endParaRPr lang="en-US" altLang="en-US"/>
            </a:p>
          </p:txBody>
        </p:sp>
        <p:grpSp>
          <p:nvGrpSpPr>
            <p:cNvPr id="57349" name="Group 4">
              <a:extLst>
                <a:ext uri="{FF2B5EF4-FFF2-40B4-BE49-F238E27FC236}">
                  <a16:creationId xmlns:a16="http://schemas.microsoft.com/office/drawing/2014/main" id="{65FBCB0C-64D0-4F1D-AC05-E26BDB5D6F3F}"/>
                </a:ext>
              </a:extLst>
            </p:cNvPr>
            <p:cNvGrpSpPr>
              <a:grpSpLocks/>
            </p:cNvGrpSpPr>
            <p:nvPr/>
          </p:nvGrpSpPr>
          <p:grpSpPr bwMode="auto">
            <a:xfrm>
              <a:off x="336" y="2112"/>
              <a:ext cx="5136" cy="1842"/>
              <a:chOff x="336" y="2112"/>
              <a:chExt cx="5136" cy="1842"/>
            </a:xfrm>
          </p:grpSpPr>
          <p:sp>
            <p:nvSpPr>
              <p:cNvPr id="57356" name="Rectangle 5">
                <a:extLst>
                  <a:ext uri="{FF2B5EF4-FFF2-40B4-BE49-F238E27FC236}">
                    <a16:creationId xmlns:a16="http://schemas.microsoft.com/office/drawing/2014/main" id="{93BFB199-B3CA-4C19-A031-D71B71595A46}"/>
                  </a:ext>
                </a:extLst>
              </p:cNvPr>
              <p:cNvSpPr>
                <a:spLocks noChangeArrowheads="1"/>
              </p:cNvSpPr>
              <p:nvPr/>
            </p:nvSpPr>
            <p:spPr bwMode="auto">
              <a:xfrm>
                <a:off x="1074" y="3628"/>
                <a:ext cx="4398" cy="326"/>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a:ea typeface="SimSun" panose="02010600030101010101" pitchFamily="2" charset="-122"/>
                    <a:cs typeface="Times New Roman" panose="02020603050405020304" pitchFamily="18" charset="0"/>
                  </a:rPr>
                  <a:t>           H</a:t>
                </a:r>
                <a:r>
                  <a:rPr lang="en-US" altLang="zh-CN" baseline="-30000">
                    <a:ea typeface="SimSun" panose="02010600030101010101" pitchFamily="2" charset="-122"/>
                    <a:cs typeface="Times New Roman" panose="02020603050405020304" pitchFamily="18" charset="0"/>
                  </a:rPr>
                  <a:t>12</a:t>
                </a:r>
                <a:endParaRPr lang="en-US" altLang="zh-CN" sz="4000">
                  <a:latin typeface="Arial" panose="020B0604020202020204" pitchFamily="34" charset="0"/>
                  <a:ea typeface="SimSun" panose="02010600030101010101" pitchFamily="2" charset="-122"/>
                  <a:cs typeface="Times New Roman" panose="02020603050405020304" pitchFamily="18" charset="0"/>
                </a:endParaRPr>
              </a:p>
            </p:txBody>
          </p:sp>
          <p:sp>
            <p:nvSpPr>
              <p:cNvPr id="57357" name="Rectangle 6">
                <a:extLst>
                  <a:ext uri="{FF2B5EF4-FFF2-40B4-BE49-F238E27FC236}">
                    <a16:creationId xmlns:a16="http://schemas.microsoft.com/office/drawing/2014/main" id="{9D1FCDB6-FE69-46BD-9F4C-63E78896F293}"/>
                  </a:ext>
                </a:extLst>
              </p:cNvPr>
              <p:cNvSpPr>
                <a:spLocks noChangeArrowheads="1"/>
              </p:cNvSpPr>
              <p:nvPr/>
            </p:nvSpPr>
            <p:spPr bwMode="auto">
              <a:xfrm>
                <a:off x="336" y="3628"/>
                <a:ext cx="738" cy="326"/>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a:ea typeface="SimSun" panose="02010600030101010101" pitchFamily="2" charset="-122"/>
                    <a:cs typeface="Times New Roman" panose="02020603050405020304" pitchFamily="18" charset="0"/>
                  </a:rPr>
                  <a:t>AFm</a:t>
                </a:r>
                <a:endParaRPr lang="en-US" altLang="zh-CN" sz="4000">
                  <a:latin typeface="Arial" panose="020B0604020202020204" pitchFamily="34" charset="0"/>
                  <a:ea typeface="SimSun" panose="02010600030101010101" pitchFamily="2" charset="-122"/>
                  <a:cs typeface="Times New Roman" panose="02020603050405020304" pitchFamily="18" charset="0"/>
                </a:endParaRPr>
              </a:p>
            </p:txBody>
          </p:sp>
          <p:sp>
            <p:nvSpPr>
              <p:cNvPr id="57358" name="Rectangle 7">
                <a:extLst>
                  <a:ext uri="{FF2B5EF4-FFF2-40B4-BE49-F238E27FC236}">
                    <a16:creationId xmlns:a16="http://schemas.microsoft.com/office/drawing/2014/main" id="{9A2517EA-376B-416E-85AC-2BF92C41FE0E}"/>
                  </a:ext>
                </a:extLst>
              </p:cNvPr>
              <p:cNvSpPr>
                <a:spLocks noChangeArrowheads="1"/>
              </p:cNvSpPr>
              <p:nvPr/>
            </p:nvSpPr>
            <p:spPr bwMode="auto">
              <a:xfrm>
                <a:off x="1074" y="3302"/>
                <a:ext cx="4398" cy="326"/>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baseline="-30000">
                    <a:ea typeface="SimSun" panose="02010600030101010101" pitchFamily="2" charset="-122"/>
                    <a:cs typeface="Times New Roman" panose="02020603050405020304" pitchFamily="18" charset="0"/>
                  </a:rPr>
                  <a:t>                  3</a:t>
                </a:r>
                <a:r>
                  <a:rPr lang="en-US" altLang="zh-CN">
                    <a:ea typeface="SimSun" panose="02010600030101010101" pitchFamily="2" charset="-122"/>
                    <a:cs typeface="Times New Roman" panose="02020603050405020304" pitchFamily="18" charset="0"/>
                  </a:rPr>
                  <a:t>H</a:t>
                </a:r>
                <a:r>
                  <a:rPr lang="en-US" altLang="zh-CN" baseline="-30000">
                    <a:ea typeface="SimSun" panose="02010600030101010101" pitchFamily="2" charset="-122"/>
                    <a:cs typeface="Times New Roman" panose="02020603050405020304" pitchFamily="18" charset="0"/>
                  </a:rPr>
                  <a:t>30-32</a:t>
                </a:r>
                <a:endParaRPr lang="en-US" altLang="zh-CN" sz="4000">
                  <a:latin typeface="Arial" panose="020B0604020202020204" pitchFamily="34" charset="0"/>
                  <a:ea typeface="SimSun" panose="02010600030101010101" pitchFamily="2" charset="-122"/>
                  <a:cs typeface="Times New Roman" panose="02020603050405020304" pitchFamily="18" charset="0"/>
                </a:endParaRPr>
              </a:p>
            </p:txBody>
          </p:sp>
          <p:sp>
            <p:nvSpPr>
              <p:cNvPr id="57359" name="Rectangle 8">
                <a:extLst>
                  <a:ext uri="{FF2B5EF4-FFF2-40B4-BE49-F238E27FC236}">
                    <a16:creationId xmlns:a16="http://schemas.microsoft.com/office/drawing/2014/main" id="{9BD57B2C-688B-4F22-8391-D31936783713}"/>
                  </a:ext>
                </a:extLst>
              </p:cNvPr>
              <p:cNvSpPr>
                <a:spLocks noChangeArrowheads="1"/>
              </p:cNvSpPr>
              <p:nvPr/>
            </p:nvSpPr>
            <p:spPr bwMode="auto">
              <a:xfrm>
                <a:off x="336" y="3302"/>
                <a:ext cx="738" cy="326"/>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a:ea typeface="SimSun" panose="02010600030101010101" pitchFamily="2" charset="-122"/>
                    <a:cs typeface="Times New Roman" panose="02020603050405020304" pitchFamily="18" charset="0"/>
                  </a:rPr>
                  <a:t>AFt</a:t>
                </a:r>
                <a:endParaRPr lang="en-US" altLang="zh-CN" sz="4000">
                  <a:latin typeface="Arial" panose="020B0604020202020204" pitchFamily="34" charset="0"/>
                  <a:ea typeface="SimSun" panose="02010600030101010101" pitchFamily="2" charset="-122"/>
                  <a:cs typeface="Times New Roman" panose="02020603050405020304" pitchFamily="18" charset="0"/>
                </a:endParaRPr>
              </a:p>
            </p:txBody>
          </p:sp>
          <p:sp>
            <p:nvSpPr>
              <p:cNvPr id="57360" name="Rectangle 9">
                <a:extLst>
                  <a:ext uri="{FF2B5EF4-FFF2-40B4-BE49-F238E27FC236}">
                    <a16:creationId xmlns:a16="http://schemas.microsoft.com/office/drawing/2014/main" id="{A194BBE3-CDA0-4FD2-B4AC-C9E0A6165EA0}"/>
                  </a:ext>
                </a:extLst>
              </p:cNvPr>
              <p:cNvSpPr>
                <a:spLocks noChangeArrowheads="1"/>
              </p:cNvSpPr>
              <p:nvPr/>
            </p:nvSpPr>
            <p:spPr bwMode="auto">
              <a:xfrm>
                <a:off x="1074" y="2976"/>
                <a:ext cx="4398" cy="326"/>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a:ea typeface="SimSun" panose="02010600030101010101" pitchFamily="2" charset="-122"/>
                    <a:cs typeface="Times New Roman" panose="02020603050405020304" pitchFamily="18" charset="0"/>
                  </a:rPr>
                  <a:t>This is even more complex than CSH</a:t>
                </a:r>
                <a:endParaRPr lang="en-US" altLang="zh-CN" sz="4000">
                  <a:latin typeface="Arial" panose="020B0604020202020204" pitchFamily="34" charset="0"/>
                  <a:ea typeface="SimSun" panose="02010600030101010101" pitchFamily="2" charset="-122"/>
                  <a:cs typeface="Times New Roman" panose="02020603050405020304" pitchFamily="18" charset="0"/>
                </a:endParaRPr>
              </a:p>
            </p:txBody>
          </p:sp>
          <p:sp>
            <p:nvSpPr>
              <p:cNvPr id="57361" name="Rectangle 10">
                <a:extLst>
                  <a:ext uri="{FF2B5EF4-FFF2-40B4-BE49-F238E27FC236}">
                    <a16:creationId xmlns:a16="http://schemas.microsoft.com/office/drawing/2014/main" id="{F589F855-8817-47D0-8B98-A482E6CB0A15}"/>
                  </a:ext>
                </a:extLst>
              </p:cNvPr>
              <p:cNvSpPr>
                <a:spLocks noChangeArrowheads="1"/>
              </p:cNvSpPr>
              <p:nvPr/>
            </p:nvSpPr>
            <p:spPr bwMode="auto">
              <a:xfrm>
                <a:off x="336" y="2976"/>
                <a:ext cx="738" cy="326"/>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a:ea typeface="SimSun" panose="02010600030101010101" pitchFamily="2" charset="-122"/>
                    <a:cs typeface="Times New Roman" panose="02020603050405020304" pitchFamily="18" charset="0"/>
                  </a:rPr>
                  <a:t>CAH</a:t>
                </a:r>
                <a:endParaRPr lang="en-US" altLang="zh-CN" sz="4000">
                  <a:latin typeface="Arial" panose="020B0604020202020204" pitchFamily="34" charset="0"/>
                  <a:ea typeface="SimSun" panose="02010600030101010101" pitchFamily="2" charset="-122"/>
                  <a:cs typeface="Times New Roman" panose="02020603050405020304" pitchFamily="18" charset="0"/>
                </a:endParaRPr>
              </a:p>
            </p:txBody>
          </p:sp>
          <p:sp>
            <p:nvSpPr>
              <p:cNvPr id="57362" name="Rectangle 11">
                <a:extLst>
                  <a:ext uri="{FF2B5EF4-FFF2-40B4-BE49-F238E27FC236}">
                    <a16:creationId xmlns:a16="http://schemas.microsoft.com/office/drawing/2014/main" id="{C7399024-765A-4F37-835E-39BE55FA2848}"/>
                  </a:ext>
                </a:extLst>
              </p:cNvPr>
              <p:cNvSpPr>
                <a:spLocks noChangeArrowheads="1"/>
              </p:cNvSpPr>
              <p:nvPr/>
            </p:nvSpPr>
            <p:spPr bwMode="auto">
              <a:xfrm>
                <a:off x="1074" y="2112"/>
                <a:ext cx="4398" cy="864"/>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a:ea typeface="SimSun" panose="02010600030101010101" pitchFamily="2" charset="-122"/>
                    <a:cs typeface="Times New Roman" panose="02020603050405020304" pitchFamily="18" charset="0"/>
                  </a:rPr>
                  <a:t>2(CaO) • SiO</a:t>
                </a:r>
                <a:r>
                  <a:rPr lang="en-US" altLang="zh-CN" baseline="-30000">
                    <a:ea typeface="SimSun" panose="02010600030101010101" pitchFamily="2" charset="-122"/>
                    <a:cs typeface="Times New Roman" panose="02020603050405020304" pitchFamily="18" charset="0"/>
                  </a:rPr>
                  <a:t>2</a:t>
                </a:r>
                <a:r>
                  <a:rPr lang="en-US" altLang="zh-CN">
                    <a:ea typeface="SimSun" panose="02010600030101010101" pitchFamily="2" charset="-122"/>
                    <a:cs typeface="Times New Roman" panose="02020603050405020304" pitchFamily="18" charset="0"/>
                  </a:rPr>
                  <a:t> • 0.9-1.25(H</a:t>
                </a:r>
                <a:r>
                  <a:rPr lang="en-US" altLang="zh-CN" baseline="-30000">
                    <a:ea typeface="SimSun" panose="02010600030101010101" pitchFamily="2" charset="-122"/>
                    <a:cs typeface="Times New Roman" panose="02020603050405020304" pitchFamily="18" charset="0"/>
                  </a:rPr>
                  <a:t>2</a:t>
                </a:r>
                <a:r>
                  <a:rPr lang="en-US" altLang="zh-CN">
                    <a:ea typeface="SimSun" panose="02010600030101010101" pitchFamily="2" charset="-122"/>
                    <a:cs typeface="Times New Roman" panose="02020603050405020304" pitchFamily="18" charset="0"/>
                  </a:rPr>
                  <a:t>O) and/or</a:t>
                </a:r>
                <a:br>
                  <a:rPr lang="en-US" altLang="zh-CN">
                    <a:ea typeface="SimSun" panose="02010600030101010101" pitchFamily="2" charset="-122"/>
                    <a:cs typeface="Times New Roman" panose="02020603050405020304" pitchFamily="18" charset="0"/>
                  </a:rPr>
                </a:br>
                <a:r>
                  <a:rPr lang="en-US" altLang="zh-CN">
                    <a:ea typeface="SimSun" panose="02010600030101010101" pitchFamily="2" charset="-122"/>
                    <a:cs typeface="Times New Roman" panose="02020603050405020304" pitchFamily="18" charset="0"/>
                  </a:rPr>
                  <a:t>CaO • SiO</a:t>
                </a:r>
                <a:r>
                  <a:rPr lang="en-US" altLang="zh-CN" baseline="-30000">
                    <a:ea typeface="SimSun" panose="02010600030101010101" pitchFamily="2" charset="-122"/>
                    <a:cs typeface="Times New Roman" panose="02020603050405020304" pitchFamily="18" charset="0"/>
                  </a:rPr>
                  <a:t>2</a:t>
                </a:r>
                <a:r>
                  <a:rPr lang="en-US" altLang="zh-CN">
                    <a:ea typeface="SimSun" panose="02010600030101010101" pitchFamily="2" charset="-122"/>
                    <a:cs typeface="Times New Roman" panose="02020603050405020304" pitchFamily="18" charset="0"/>
                  </a:rPr>
                  <a:t> • 1.1(H</a:t>
                </a:r>
                <a:r>
                  <a:rPr lang="en-US" altLang="zh-CN" baseline="-30000">
                    <a:ea typeface="SimSun" panose="02010600030101010101" pitchFamily="2" charset="-122"/>
                    <a:cs typeface="Times New Roman" panose="02020603050405020304" pitchFamily="18" charset="0"/>
                  </a:rPr>
                  <a:t>2</a:t>
                </a:r>
                <a:r>
                  <a:rPr lang="en-US" altLang="zh-CN">
                    <a:ea typeface="SimSun" panose="02010600030101010101" pitchFamily="2" charset="-122"/>
                    <a:cs typeface="Times New Roman" panose="02020603050405020304" pitchFamily="18" charset="0"/>
                  </a:rPr>
                  <a:t>O) and/or</a:t>
                </a:r>
                <a:br>
                  <a:rPr lang="en-US" altLang="zh-CN">
                    <a:ea typeface="SimSun" panose="02010600030101010101" pitchFamily="2" charset="-122"/>
                    <a:cs typeface="Times New Roman" panose="02020603050405020304" pitchFamily="18" charset="0"/>
                  </a:rPr>
                </a:br>
                <a:r>
                  <a:rPr lang="en-US" altLang="zh-CN">
                    <a:ea typeface="SimSun" panose="02010600030101010101" pitchFamily="2" charset="-122"/>
                    <a:cs typeface="Times New Roman" panose="02020603050405020304" pitchFamily="18" charset="0"/>
                  </a:rPr>
                  <a:t>0.8-1.5(CaO) • SiO</a:t>
                </a:r>
                <a:r>
                  <a:rPr lang="en-US" altLang="zh-CN" baseline="-30000">
                    <a:ea typeface="SimSun" panose="02010600030101010101" pitchFamily="2" charset="-122"/>
                    <a:cs typeface="Times New Roman" panose="02020603050405020304" pitchFamily="18" charset="0"/>
                  </a:rPr>
                  <a:t>2</a:t>
                </a:r>
                <a:r>
                  <a:rPr lang="en-US" altLang="zh-CN">
                    <a:ea typeface="SimSun" panose="02010600030101010101" pitchFamily="2" charset="-122"/>
                    <a:cs typeface="Times New Roman" panose="02020603050405020304" pitchFamily="18" charset="0"/>
                  </a:rPr>
                  <a:t> • 1.0-2.5(H</a:t>
                </a:r>
                <a:r>
                  <a:rPr lang="en-US" altLang="zh-CN" baseline="-30000">
                    <a:ea typeface="SimSun" panose="02010600030101010101" pitchFamily="2" charset="-122"/>
                    <a:cs typeface="Times New Roman" panose="02020603050405020304" pitchFamily="18" charset="0"/>
                  </a:rPr>
                  <a:t>2</a:t>
                </a:r>
                <a:r>
                  <a:rPr lang="en-US" altLang="zh-CN">
                    <a:ea typeface="SimSun" panose="02010600030101010101" pitchFamily="2" charset="-122"/>
                    <a:cs typeface="Times New Roman" panose="02020603050405020304" pitchFamily="18" charset="0"/>
                  </a:rPr>
                  <a:t>O) and more!</a:t>
                </a:r>
                <a:endParaRPr lang="en-US" altLang="zh-CN" sz="4000">
                  <a:latin typeface="Arial" panose="020B0604020202020204" pitchFamily="34" charset="0"/>
                  <a:ea typeface="SimSun" panose="02010600030101010101" pitchFamily="2" charset="-122"/>
                  <a:cs typeface="Times New Roman" panose="02020603050405020304" pitchFamily="18" charset="0"/>
                </a:endParaRPr>
              </a:p>
            </p:txBody>
          </p:sp>
          <p:sp>
            <p:nvSpPr>
              <p:cNvPr id="57363" name="Rectangle 12">
                <a:extLst>
                  <a:ext uri="{FF2B5EF4-FFF2-40B4-BE49-F238E27FC236}">
                    <a16:creationId xmlns:a16="http://schemas.microsoft.com/office/drawing/2014/main" id="{5FB68D38-1B42-4B90-A6BB-FA832108C190}"/>
                  </a:ext>
                </a:extLst>
              </p:cNvPr>
              <p:cNvSpPr>
                <a:spLocks noChangeArrowheads="1"/>
              </p:cNvSpPr>
              <p:nvPr/>
            </p:nvSpPr>
            <p:spPr bwMode="auto">
              <a:xfrm>
                <a:off x="336" y="2112"/>
                <a:ext cx="738" cy="864"/>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a:ea typeface="SimSun" panose="02010600030101010101" pitchFamily="2" charset="-122"/>
                    <a:cs typeface="Times New Roman" panose="02020603050405020304" pitchFamily="18" charset="0"/>
                  </a:rPr>
                  <a:t>CSH</a:t>
                </a:r>
                <a:endParaRPr lang="en-US" altLang="zh-CN" sz="4000">
                  <a:latin typeface="Arial" panose="020B0604020202020204" pitchFamily="34" charset="0"/>
                  <a:ea typeface="SimSun" panose="02010600030101010101" pitchFamily="2" charset="-122"/>
                  <a:cs typeface="Times New Roman" panose="02020603050405020304" pitchFamily="18" charset="0"/>
                </a:endParaRPr>
              </a:p>
            </p:txBody>
          </p:sp>
          <p:sp>
            <p:nvSpPr>
              <p:cNvPr id="57364" name="Line 13">
                <a:extLst>
                  <a:ext uri="{FF2B5EF4-FFF2-40B4-BE49-F238E27FC236}">
                    <a16:creationId xmlns:a16="http://schemas.microsoft.com/office/drawing/2014/main" id="{825A190E-FA10-442D-B2F9-B051DA5509C6}"/>
                  </a:ext>
                </a:extLst>
              </p:cNvPr>
              <p:cNvSpPr>
                <a:spLocks noChangeShapeType="1"/>
              </p:cNvSpPr>
              <p:nvPr/>
            </p:nvSpPr>
            <p:spPr bwMode="auto">
              <a:xfrm>
                <a:off x="336" y="2112"/>
                <a:ext cx="5136" cy="0"/>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7365" name="Line 14">
                <a:extLst>
                  <a:ext uri="{FF2B5EF4-FFF2-40B4-BE49-F238E27FC236}">
                    <a16:creationId xmlns:a16="http://schemas.microsoft.com/office/drawing/2014/main" id="{6A330E28-5DA6-4C73-B915-53E94571FF03}"/>
                  </a:ext>
                </a:extLst>
              </p:cNvPr>
              <p:cNvSpPr>
                <a:spLocks noChangeShapeType="1"/>
              </p:cNvSpPr>
              <p:nvPr/>
            </p:nvSpPr>
            <p:spPr bwMode="auto">
              <a:xfrm>
                <a:off x="336" y="3954"/>
                <a:ext cx="5136" cy="0"/>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7366" name="Line 15">
                <a:extLst>
                  <a:ext uri="{FF2B5EF4-FFF2-40B4-BE49-F238E27FC236}">
                    <a16:creationId xmlns:a16="http://schemas.microsoft.com/office/drawing/2014/main" id="{BFE13442-4AAD-45EF-B6F7-A541CA5C38E1}"/>
                  </a:ext>
                </a:extLst>
              </p:cNvPr>
              <p:cNvSpPr>
                <a:spLocks noChangeShapeType="1"/>
              </p:cNvSpPr>
              <p:nvPr/>
            </p:nvSpPr>
            <p:spPr bwMode="auto">
              <a:xfrm>
                <a:off x="336" y="2112"/>
                <a:ext cx="0" cy="1842"/>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7367" name="Line 16">
                <a:extLst>
                  <a:ext uri="{FF2B5EF4-FFF2-40B4-BE49-F238E27FC236}">
                    <a16:creationId xmlns:a16="http://schemas.microsoft.com/office/drawing/2014/main" id="{24C40405-B323-40F3-859A-792DDDCF35F5}"/>
                  </a:ext>
                </a:extLst>
              </p:cNvPr>
              <p:cNvSpPr>
                <a:spLocks noChangeShapeType="1"/>
              </p:cNvSpPr>
              <p:nvPr/>
            </p:nvSpPr>
            <p:spPr bwMode="auto">
              <a:xfrm>
                <a:off x="5472" y="2112"/>
                <a:ext cx="0" cy="1842"/>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7368" name="Line 17">
                <a:extLst>
                  <a:ext uri="{FF2B5EF4-FFF2-40B4-BE49-F238E27FC236}">
                    <a16:creationId xmlns:a16="http://schemas.microsoft.com/office/drawing/2014/main" id="{FBD9BA14-81B9-40E0-A46A-6DCCE5A74A4E}"/>
                  </a:ext>
                </a:extLst>
              </p:cNvPr>
              <p:cNvSpPr>
                <a:spLocks noChangeShapeType="1"/>
              </p:cNvSpPr>
              <p:nvPr/>
            </p:nvSpPr>
            <p:spPr bwMode="auto">
              <a:xfrm>
                <a:off x="336" y="2976"/>
                <a:ext cx="5136" cy="0"/>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7369" name="Line 18">
                <a:extLst>
                  <a:ext uri="{FF2B5EF4-FFF2-40B4-BE49-F238E27FC236}">
                    <a16:creationId xmlns:a16="http://schemas.microsoft.com/office/drawing/2014/main" id="{2D2C60E6-BDD3-4B83-B504-93F5632C57EC}"/>
                  </a:ext>
                </a:extLst>
              </p:cNvPr>
              <p:cNvSpPr>
                <a:spLocks noChangeShapeType="1"/>
              </p:cNvSpPr>
              <p:nvPr/>
            </p:nvSpPr>
            <p:spPr bwMode="auto">
              <a:xfrm>
                <a:off x="1074" y="2112"/>
                <a:ext cx="0" cy="1842"/>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7370" name="Line 19">
                <a:extLst>
                  <a:ext uri="{FF2B5EF4-FFF2-40B4-BE49-F238E27FC236}">
                    <a16:creationId xmlns:a16="http://schemas.microsoft.com/office/drawing/2014/main" id="{88CE4A78-26A7-4323-A6DB-75D671602C3E}"/>
                  </a:ext>
                </a:extLst>
              </p:cNvPr>
              <p:cNvSpPr>
                <a:spLocks noChangeShapeType="1"/>
              </p:cNvSpPr>
              <p:nvPr/>
            </p:nvSpPr>
            <p:spPr bwMode="auto">
              <a:xfrm>
                <a:off x="336" y="3302"/>
                <a:ext cx="5136" cy="0"/>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57371" name="Line 20">
                <a:extLst>
                  <a:ext uri="{FF2B5EF4-FFF2-40B4-BE49-F238E27FC236}">
                    <a16:creationId xmlns:a16="http://schemas.microsoft.com/office/drawing/2014/main" id="{227357BB-7484-48DF-86F4-4C7D6C7A0B93}"/>
                  </a:ext>
                </a:extLst>
              </p:cNvPr>
              <p:cNvSpPr>
                <a:spLocks noChangeShapeType="1"/>
              </p:cNvSpPr>
              <p:nvPr/>
            </p:nvSpPr>
            <p:spPr bwMode="auto">
              <a:xfrm>
                <a:off x="336" y="3628"/>
                <a:ext cx="5136" cy="0"/>
              </a:xfrm>
              <a:prstGeom prst="line">
                <a:avLst/>
              </a:prstGeom>
              <a:noFill/>
              <a:ln w="12700" cap="rnd">
                <a:solidFill>
                  <a:srgbClr val="AAAAAA"/>
                </a:solidFill>
                <a:round/>
                <a:headEnd/>
                <a:tailEnd/>
              </a:ln>
              <a:extLst>
                <a:ext uri="{909E8E84-426E-40DD-AFC4-6F175D3DCCD1}">
                  <a14:hiddenFill xmlns:a14="http://schemas.microsoft.com/office/drawing/2010/main">
                    <a:noFill/>
                  </a14:hiddenFill>
                </a:ext>
              </a:extLst>
            </p:spPr>
            <p:txBody>
              <a:bodyPr/>
              <a:lstStyle/>
              <a:p>
                <a:endParaRPr lang="en-IN"/>
              </a:p>
            </p:txBody>
          </p:sp>
        </p:grpSp>
        <p:sp>
          <p:nvSpPr>
            <p:cNvPr id="57350" name="Rectangle 21">
              <a:extLst>
                <a:ext uri="{FF2B5EF4-FFF2-40B4-BE49-F238E27FC236}">
                  <a16:creationId xmlns:a16="http://schemas.microsoft.com/office/drawing/2014/main" id="{96A60FB6-7DFE-4F63-A583-6413107DDD51}"/>
                </a:ext>
              </a:extLst>
            </p:cNvPr>
            <p:cNvSpPr>
              <a:spLocks noChangeArrowheads="1"/>
            </p:cNvSpPr>
            <p:nvPr/>
          </p:nvSpPr>
          <p:spPr bwMode="auto">
            <a:xfrm rot="10758301" flipV="1">
              <a:off x="1153" y="3322"/>
              <a:ext cx="506" cy="288"/>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400">
                  <a:ea typeface="SimSun" panose="02010600030101010101" pitchFamily="2" charset="-122"/>
                  <a:cs typeface="Times New Roman" panose="02020603050405020304" pitchFamily="18" charset="0"/>
                </a:rPr>
                <a:t>C</a:t>
              </a:r>
              <a:r>
                <a:rPr lang="en-US" altLang="zh-CN" sz="2400" baseline="-30000">
                  <a:ea typeface="SimSun" panose="02010600030101010101" pitchFamily="2" charset="-122"/>
                  <a:cs typeface="Times New Roman" panose="02020603050405020304" pitchFamily="18" charset="0"/>
                </a:rPr>
                <a:t>3</a:t>
              </a:r>
              <a:r>
                <a:rPr lang="en-US" altLang="zh-CN" sz="2400">
                  <a:ea typeface="SimSun" panose="02010600030101010101" pitchFamily="2" charset="-122"/>
                  <a:cs typeface="Times New Roman" panose="02020603050405020304" pitchFamily="18" charset="0"/>
                </a:rPr>
                <a:t>A</a:t>
              </a:r>
              <a:endParaRPr lang="en-US" altLang="zh-CN" sz="3600">
                <a:latin typeface="Arial" panose="020B0604020202020204" pitchFamily="34" charset="0"/>
                <a:ea typeface="SimSun" panose="02010600030101010101" pitchFamily="2" charset="-122"/>
                <a:cs typeface="Times New Roman" panose="02020603050405020304" pitchFamily="18" charset="0"/>
              </a:endParaRPr>
            </a:p>
          </p:txBody>
        </p:sp>
        <p:pic>
          <p:nvPicPr>
            <p:cNvPr id="57351" name="Picture 22" descr="\bar \mathrm{S}">
              <a:extLst>
                <a:ext uri="{FF2B5EF4-FFF2-40B4-BE49-F238E27FC236}">
                  <a16:creationId xmlns:a16="http://schemas.microsoft.com/office/drawing/2014/main" id="{9D9C7939-50E7-41E0-B8EA-4E533CE21D62}"/>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632" y="3312"/>
              <a:ext cx="192"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52" name="Picture 23" descr="\bar \mathrm{S}">
              <a:extLst>
                <a:ext uri="{FF2B5EF4-FFF2-40B4-BE49-F238E27FC236}">
                  <a16:creationId xmlns:a16="http://schemas.microsoft.com/office/drawing/2014/main" id="{8FFDB926-DE21-4AFB-9361-D8C1DCBA0200}"/>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572" y="3648"/>
              <a:ext cx="156"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53" name="Rectangle 24">
              <a:extLst>
                <a:ext uri="{FF2B5EF4-FFF2-40B4-BE49-F238E27FC236}">
                  <a16:creationId xmlns:a16="http://schemas.microsoft.com/office/drawing/2014/main" id="{3179F0A0-AEEC-43A1-86C0-C2C5879E3A6D}"/>
                </a:ext>
              </a:extLst>
            </p:cNvPr>
            <p:cNvSpPr>
              <a:spLocks noChangeArrowheads="1"/>
            </p:cNvSpPr>
            <p:nvPr/>
          </p:nvSpPr>
          <p:spPr bwMode="auto">
            <a:xfrm rot="10800000" flipV="1">
              <a:off x="1104" y="3639"/>
              <a:ext cx="480" cy="288"/>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400">
                  <a:ea typeface="SimSun" panose="02010600030101010101" pitchFamily="2" charset="-122"/>
                  <a:cs typeface="Times New Roman" panose="02020603050405020304" pitchFamily="18" charset="0"/>
                </a:rPr>
                <a:t>C</a:t>
              </a:r>
              <a:r>
                <a:rPr lang="en-US" altLang="zh-CN" sz="2400" baseline="-30000">
                  <a:ea typeface="SimSun" panose="02010600030101010101" pitchFamily="2" charset="-122"/>
                  <a:cs typeface="Times New Roman" panose="02020603050405020304" pitchFamily="18" charset="0"/>
                </a:rPr>
                <a:t>2</a:t>
              </a:r>
              <a:r>
                <a:rPr lang="en-US" altLang="zh-CN" sz="2400">
                  <a:ea typeface="SimSun" panose="02010600030101010101" pitchFamily="2" charset="-122"/>
                  <a:cs typeface="Times New Roman" panose="02020603050405020304" pitchFamily="18" charset="0"/>
                </a:rPr>
                <a:t>A</a:t>
              </a:r>
              <a:endParaRPr lang="en-US" altLang="zh-CN" sz="3600">
                <a:latin typeface="Arial" panose="020B0604020202020204" pitchFamily="34" charset="0"/>
                <a:ea typeface="SimSun" panose="02010600030101010101" pitchFamily="2" charset="-122"/>
                <a:cs typeface="Times New Roman" panose="02020603050405020304" pitchFamily="18" charset="0"/>
              </a:endParaRPr>
            </a:p>
          </p:txBody>
        </p:sp>
        <p:sp>
          <p:nvSpPr>
            <p:cNvPr id="57354" name="Text Box 25">
              <a:extLst>
                <a:ext uri="{FF2B5EF4-FFF2-40B4-BE49-F238E27FC236}">
                  <a16:creationId xmlns:a16="http://schemas.microsoft.com/office/drawing/2014/main" id="{62892442-4E61-4512-978B-8FE0CDD8556F}"/>
                </a:ext>
              </a:extLst>
            </p:cNvPr>
            <p:cNvSpPr txBox="1">
              <a:spLocks noChangeArrowheads="1"/>
            </p:cNvSpPr>
            <p:nvPr/>
          </p:nvSpPr>
          <p:spPr bwMode="auto">
            <a:xfrm>
              <a:off x="1430" y="647"/>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endParaRPr lang="en-US" altLang="en-US" sz="1800">
                <a:latin typeface="Arial" panose="020B0604020202020204" pitchFamily="34" charset="0"/>
              </a:endParaRPr>
            </a:p>
          </p:txBody>
        </p:sp>
        <p:sp>
          <p:nvSpPr>
            <p:cNvPr id="57355" name="Rectangle 26">
              <a:extLst>
                <a:ext uri="{FF2B5EF4-FFF2-40B4-BE49-F238E27FC236}">
                  <a16:creationId xmlns:a16="http://schemas.microsoft.com/office/drawing/2014/main" id="{A8E86FCB-7DE1-41C0-A302-3EBF6C3F6E72}"/>
                </a:ext>
              </a:extLst>
            </p:cNvPr>
            <p:cNvSpPr>
              <a:spLocks noChangeArrowheads="1"/>
            </p:cNvSpPr>
            <p:nvPr/>
          </p:nvSpPr>
          <p:spPr bwMode="auto">
            <a:xfrm>
              <a:off x="192" y="363"/>
              <a:ext cx="5376" cy="1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a:ea typeface="SimSun" panose="02010600030101010101" pitchFamily="2" charset="-122"/>
                  <a:cs typeface="Times New Roman" panose="02020603050405020304" pitchFamily="18" charset="0"/>
                </a:rPr>
                <a:t>Hydration products are more complicated </a:t>
              </a:r>
            </a:p>
            <a:p>
              <a:pPr eaLnBrk="1" hangingPunct="1"/>
              <a:endParaRPr lang="en-US" altLang="zh-CN">
                <a:ea typeface="SimSun" panose="02010600030101010101" pitchFamily="2" charset="-122"/>
                <a:cs typeface="Times New Roman" panose="02020603050405020304" pitchFamily="18" charset="0"/>
              </a:endParaRPr>
            </a:p>
            <a:p>
              <a:pPr eaLnBrk="1" hangingPunct="1">
                <a:buFontTx/>
                <a:buChar char="•"/>
              </a:pPr>
              <a:r>
                <a:rPr lang="en-US" altLang="zh-CN">
                  <a:ea typeface="SimSun" panose="02010600030101010101" pitchFamily="2" charset="-122"/>
                  <a:cs typeface="Times New Roman" panose="02020603050405020304" pitchFamily="18" charset="0"/>
                </a:rPr>
                <a:t>	many of the products have nearly the same formula </a:t>
              </a:r>
            </a:p>
            <a:p>
              <a:pPr eaLnBrk="1" hangingPunct="1">
                <a:buFontTx/>
                <a:buChar char="•"/>
              </a:pPr>
              <a:r>
                <a:rPr lang="en-US" altLang="zh-CN">
                  <a:ea typeface="SimSun" panose="02010600030101010101" pitchFamily="2" charset="-122"/>
                  <a:cs typeface="Times New Roman" panose="02020603050405020304" pitchFamily="18" charset="0"/>
                </a:rPr>
                <a:t>	some are solid-solutions with overlapping formula </a:t>
              </a:r>
            </a:p>
            <a:p>
              <a:pPr eaLnBrk="1" hangingPunct="1"/>
              <a:endParaRPr lang="en-US" altLang="zh-CN">
                <a:ea typeface="SimSun" panose="02010600030101010101" pitchFamily="2" charset="-122"/>
                <a:cs typeface="Times New Roman" panose="02020603050405020304" pitchFamily="18" charset="0"/>
              </a:endParaRPr>
            </a:p>
            <a:p>
              <a:pPr eaLnBrk="1" hangingPunct="1">
                <a:lnSpc>
                  <a:spcPct val="75000"/>
                </a:lnSpc>
              </a:pPr>
              <a:r>
                <a:rPr lang="en-US" altLang="zh-CN">
                  <a:ea typeface="SimSun" panose="02010600030101010101" pitchFamily="2" charset="-122"/>
                  <a:cs typeface="Times New Roman" panose="02020603050405020304" pitchFamily="18" charset="0"/>
                </a:rPr>
                <a:t>Some examples are below:</a:t>
              </a:r>
              <a:endParaRPr lang="en-US" altLang="zh-CN" sz="4000">
                <a:latin typeface="Arial" panose="020B0604020202020204" pitchFamily="34" charset="0"/>
                <a:ea typeface="SimSun" panose="02010600030101010101" pitchFamily="2" charset="-122"/>
                <a:cs typeface="Times New Roman" panose="02020603050405020304" pitchFamily="18" charset="0"/>
              </a:endParaRPr>
            </a:p>
          </p:txBody>
        </p:sp>
      </p:grpSp>
      <p:sp>
        <p:nvSpPr>
          <p:cNvPr id="57347" name="Text Box 27">
            <a:extLst>
              <a:ext uri="{FF2B5EF4-FFF2-40B4-BE49-F238E27FC236}">
                <a16:creationId xmlns:a16="http://schemas.microsoft.com/office/drawing/2014/main" id="{75F6347B-D87D-4258-B8F3-ADBAE2DE9363}"/>
              </a:ext>
            </a:extLst>
          </p:cNvPr>
          <p:cNvSpPr txBox="1">
            <a:spLocks noChangeArrowheads="1"/>
          </p:cNvSpPr>
          <p:nvPr/>
        </p:nvSpPr>
        <p:spPr bwMode="auto">
          <a:xfrm>
            <a:off x="7573963" y="6345238"/>
            <a:ext cx="14176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2">
            <a:extLst>
              <a:ext uri="{FF2B5EF4-FFF2-40B4-BE49-F238E27FC236}">
                <a16:creationId xmlns:a16="http://schemas.microsoft.com/office/drawing/2014/main" id="{062743CE-3F16-4F2C-B14A-0B28E2C484E3}"/>
              </a:ext>
            </a:extLst>
          </p:cNvPr>
          <p:cNvSpPr txBox="1">
            <a:spLocks noChangeArrowheads="1"/>
          </p:cNvSpPr>
          <p:nvPr/>
        </p:nvSpPr>
        <p:spPr bwMode="auto">
          <a:xfrm>
            <a:off x="838200" y="361950"/>
            <a:ext cx="7848600" cy="596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lnSpc>
                <a:spcPct val="90000"/>
              </a:lnSpc>
            </a:pPr>
            <a:r>
              <a:rPr lang="en-US" altLang="en-US" sz="3200" b="1"/>
              <a:t>Fly ash bricks</a:t>
            </a:r>
          </a:p>
          <a:p>
            <a:pPr eaLnBrk="1" hangingPunct="1">
              <a:lnSpc>
                <a:spcPct val="90000"/>
              </a:lnSpc>
            </a:pPr>
            <a:endParaRPr lang="en-US" altLang="en-US" sz="3200" b="1"/>
          </a:p>
          <a:p>
            <a:pPr eaLnBrk="1" hangingPunct="1">
              <a:lnSpc>
                <a:spcPct val="90000"/>
              </a:lnSpc>
            </a:pPr>
            <a:r>
              <a:rPr lang="en-US" altLang="en-US"/>
              <a:t>A new brick composed of fly ash and water compressed at 4,000 psi (27,939 kPa) for two </a:t>
            </a:r>
          </a:p>
          <a:p>
            <a:pPr eaLnBrk="1" hangingPunct="1">
              <a:lnSpc>
                <a:spcPct val="90000"/>
              </a:lnSpc>
            </a:pPr>
            <a:r>
              <a:rPr lang="en-US" altLang="en-US"/>
              <a:t>weeks, has been invented recently</a:t>
            </a:r>
          </a:p>
          <a:p>
            <a:pPr eaLnBrk="1" hangingPunct="1">
              <a:lnSpc>
                <a:spcPct val="90000"/>
              </a:lnSpc>
            </a:pPr>
            <a:endParaRPr lang="en-US" altLang="en-US"/>
          </a:p>
          <a:p>
            <a:pPr eaLnBrk="1" hangingPunct="1">
              <a:lnSpc>
                <a:spcPct val="90000"/>
              </a:lnSpc>
            </a:pPr>
            <a:r>
              <a:rPr lang="en-US" altLang="en-US"/>
              <a:t> Owing to the high concentration of calcium oxide in fly ash, the brick can be described as "self-cementing". </a:t>
            </a:r>
          </a:p>
          <a:p>
            <a:pPr eaLnBrk="1" hangingPunct="1">
              <a:lnSpc>
                <a:spcPct val="90000"/>
              </a:lnSpc>
            </a:pPr>
            <a:endParaRPr lang="en-US" altLang="en-US"/>
          </a:p>
          <a:p>
            <a:pPr eaLnBrk="1" hangingPunct="1">
              <a:lnSpc>
                <a:spcPct val="90000"/>
              </a:lnSpc>
            </a:pPr>
            <a:r>
              <a:rPr lang="en-US" altLang="en-US"/>
              <a:t>Solidification takes place under pressure rather than heat </a:t>
            </a:r>
          </a:p>
          <a:p>
            <a:pPr eaLnBrk="1" hangingPunct="1">
              <a:lnSpc>
                <a:spcPct val="90000"/>
              </a:lnSpc>
            </a:pPr>
            <a:endParaRPr lang="en-US" altLang="en-US"/>
          </a:p>
          <a:p>
            <a:pPr eaLnBrk="1" hangingPunct="1">
              <a:lnSpc>
                <a:spcPct val="90000"/>
              </a:lnSpc>
            </a:pPr>
            <a:r>
              <a:rPr lang="en-US" altLang="en-US"/>
              <a:t>It costs 20% less than traditional clay brick manufacture </a:t>
            </a:r>
          </a:p>
        </p:txBody>
      </p:sp>
      <p:sp>
        <p:nvSpPr>
          <p:cNvPr id="9219" name="Text Box 3">
            <a:extLst>
              <a:ext uri="{FF2B5EF4-FFF2-40B4-BE49-F238E27FC236}">
                <a16:creationId xmlns:a16="http://schemas.microsoft.com/office/drawing/2014/main" id="{A733375D-6178-496C-A0FF-7EB1A3BB8BE0}"/>
              </a:ext>
            </a:extLst>
          </p:cNvPr>
          <p:cNvSpPr txBox="1">
            <a:spLocks noChangeArrowheads="1"/>
          </p:cNvSpPr>
          <p:nvPr/>
        </p:nvSpPr>
        <p:spPr bwMode="auto">
          <a:xfrm>
            <a:off x="7573963" y="6316663"/>
            <a:ext cx="14176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67586">
                                            <p:txEl>
                                              <p:pRg st="2" end="2"/>
                                            </p:txEl>
                                          </p:spTgt>
                                        </p:tgtEl>
                                        <p:attrNameLst>
                                          <p:attrName>style.visibility</p:attrName>
                                        </p:attrNameLst>
                                      </p:cBhvr>
                                      <p:to>
                                        <p:strVal val="visible"/>
                                      </p:to>
                                    </p:set>
                                    <p:animEffect transition="in" filter="box(in)">
                                      <p:cBhvr>
                                        <p:cTn id="7" dur="500"/>
                                        <p:tgtEl>
                                          <p:spTgt spid="67586">
                                            <p:txEl>
                                              <p:pRg st="2" end="2"/>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67586">
                                            <p:txEl>
                                              <p:pRg st="3" end="3"/>
                                            </p:txEl>
                                          </p:spTgt>
                                        </p:tgtEl>
                                        <p:attrNameLst>
                                          <p:attrName>style.visibility</p:attrName>
                                        </p:attrNameLst>
                                      </p:cBhvr>
                                      <p:to>
                                        <p:strVal val="visible"/>
                                      </p:to>
                                    </p:set>
                                    <p:animEffect transition="in" filter="box(in)">
                                      <p:cBhvr>
                                        <p:cTn id="10" dur="500"/>
                                        <p:tgtEl>
                                          <p:spTgt spid="67586">
                                            <p:txEl>
                                              <p:pRg st="3" end="3"/>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 presetClass="entr" presetSubtype="10" fill="hold" nodeType="clickEffect">
                                  <p:stCondLst>
                                    <p:cond delay="0"/>
                                  </p:stCondLst>
                                  <p:childTnLst>
                                    <p:set>
                                      <p:cBhvr>
                                        <p:cTn id="14" dur="1" fill="hold">
                                          <p:stCondLst>
                                            <p:cond delay="0"/>
                                          </p:stCondLst>
                                        </p:cTn>
                                        <p:tgtEl>
                                          <p:spTgt spid="67586">
                                            <p:txEl>
                                              <p:pRg st="5" end="5"/>
                                            </p:txEl>
                                          </p:spTgt>
                                        </p:tgtEl>
                                        <p:attrNameLst>
                                          <p:attrName>style.visibility</p:attrName>
                                        </p:attrNameLst>
                                      </p:cBhvr>
                                      <p:to>
                                        <p:strVal val="visible"/>
                                      </p:to>
                                    </p:set>
                                    <p:animEffect transition="in" filter="checkerboard(across)">
                                      <p:cBhvr>
                                        <p:cTn id="15" dur="500"/>
                                        <p:tgtEl>
                                          <p:spTgt spid="67586">
                                            <p:txEl>
                                              <p:pRg st="5" end="5"/>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8" fill="hold" nodeType="clickEffect">
                                  <p:stCondLst>
                                    <p:cond delay="0"/>
                                  </p:stCondLst>
                                  <p:childTnLst>
                                    <p:set>
                                      <p:cBhvr>
                                        <p:cTn id="19" dur="1" fill="hold">
                                          <p:stCondLst>
                                            <p:cond delay="0"/>
                                          </p:stCondLst>
                                        </p:cTn>
                                        <p:tgtEl>
                                          <p:spTgt spid="67586">
                                            <p:txEl>
                                              <p:pRg st="7" end="7"/>
                                            </p:txEl>
                                          </p:spTgt>
                                        </p:tgtEl>
                                        <p:attrNameLst>
                                          <p:attrName>style.visibility</p:attrName>
                                        </p:attrNameLst>
                                      </p:cBhvr>
                                      <p:to>
                                        <p:strVal val="visible"/>
                                      </p:to>
                                    </p:set>
                                    <p:anim calcmode="lin" valueType="num">
                                      <p:cBhvr additive="base">
                                        <p:cTn id="20" dur="500" fill="hold"/>
                                        <p:tgtEl>
                                          <p:spTgt spid="67586">
                                            <p:txEl>
                                              <p:pRg st="7" end="7"/>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67586">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2" fill="hold" nodeType="clickEffect">
                                  <p:stCondLst>
                                    <p:cond delay="0"/>
                                  </p:stCondLst>
                                  <p:childTnLst>
                                    <p:set>
                                      <p:cBhvr>
                                        <p:cTn id="25" dur="1" fill="hold">
                                          <p:stCondLst>
                                            <p:cond delay="0"/>
                                          </p:stCondLst>
                                        </p:cTn>
                                        <p:tgtEl>
                                          <p:spTgt spid="67586">
                                            <p:txEl>
                                              <p:pRg st="9" end="9"/>
                                            </p:txEl>
                                          </p:spTgt>
                                        </p:tgtEl>
                                        <p:attrNameLst>
                                          <p:attrName>style.visibility</p:attrName>
                                        </p:attrNameLst>
                                      </p:cBhvr>
                                      <p:to>
                                        <p:strVal val="visible"/>
                                      </p:to>
                                    </p:set>
                                    <p:anim calcmode="lin" valueType="num">
                                      <p:cBhvr additive="base">
                                        <p:cTn id="26" dur="500" fill="hold"/>
                                        <p:tgtEl>
                                          <p:spTgt spid="67586">
                                            <p:txEl>
                                              <p:pRg st="9" end="9"/>
                                            </p:txEl>
                                          </p:spTgt>
                                        </p:tgtEl>
                                        <p:attrNameLst>
                                          <p:attrName>ppt_x</p:attrName>
                                        </p:attrNameLst>
                                      </p:cBhvr>
                                      <p:tavLst>
                                        <p:tav tm="0">
                                          <p:val>
                                            <p:strVal val="1+#ppt_w/2"/>
                                          </p:val>
                                        </p:tav>
                                        <p:tav tm="100000">
                                          <p:val>
                                            <p:strVal val="#ppt_x"/>
                                          </p:val>
                                        </p:tav>
                                      </p:tavLst>
                                    </p:anim>
                                    <p:anim calcmode="lin" valueType="num">
                                      <p:cBhvr additive="base">
                                        <p:cTn id="27" dur="500" fill="hold"/>
                                        <p:tgtEl>
                                          <p:spTgt spid="67586">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Text Box 4">
            <a:extLst>
              <a:ext uri="{FF2B5EF4-FFF2-40B4-BE49-F238E27FC236}">
                <a16:creationId xmlns:a16="http://schemas.microsoft.com/office/drawing/2014/main" id="{EDAAC4A4-6BFE-4E63-939D-CDF801321CAB}"/>
              </a:ext>
            </a:extLst>
          </p:cNvPr>
          <p:cNvSpPr txBox="1">
            <a:spLocks noChangeArrowheads="1"/>
          </p:cNvSpPr>
          <p:nvPr/>
        </p:nvSpPr>
        <p:spPr bwMode="auto">
          <a:xfrm>
            <a:off x="609600" y="457200"/>
            <a:ext cx="7924800" cy="568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b="1">
                <a:ea typeface="SimSun" panose="02010600030101010101" pitchFamily="2" charset="-122"/>
              </a:rPr>
              <a:t>Influence on fired colour</a:t>
            </a:r>
          </a:p>
          <a:p>
            <a:pPr eaLnBrk="1" hangingPunct="1">
              <a:lnSpc>
                <a:spcPct val="40000"/>
              </a:lnSpc>
            </a:pPr>
            <a:endParaRPr lang="en-US" altLang="zh-CN" b="1">
              <a:ea typeface="SimSun" panose="02010600030101010101" pitchFamily="2" charset="-122"/>
            </a:endParaRPr>
          </a:p>
          <a:p>
            <a:pPr eaLnBrk="1" hangingPunct="1">
              <a:lnSpc>
                <a:spcPct val="70000"/>
              </a:lnSpc>
            </a:pPr>
            <a:r>
              <a:rPr lang="en-US" altLang="zh-CN" i="1">
                <a:ea typeface="SimSun" panose="02010600030101010101" pitchFamily="2" charset="-122"/>
              </a:rPr>
              <a:t>The fired colour of clay bricks is significantly influenced by </a:t>
            </a:r>
          </a:p>
          <a:p>
            <a:pPr eaLnBrk="1" hangingPunct="1">
              <a:lnSpc>
                <a:spcPct val="70000"/>
              </a:lnSpc>
            </a:pPr>
            <a:endParaRPr lang="en-US" altLang="zh-CN" i="1">
              <a:ea typeface="SimSun" panose="02010600030101010101" pitchFamily="2" charset="-122"/>
            </a:endParaRPr>
          </a:p>
          <a:p>
            <a:pPr eaLnBrk="1" hangingPunct="1"/>
            <a:r>
              <a:rPr lang="en-US" altLang="zh-CN">
                <a:ea typeface="SimSun" panose="02010600030101010101" pitchFamily="2" charset="-122"/>
              </a:rPr>
              <a:t>-the chemical and mineral content of raw materials</a:t>
            </a:r>
          </a:p>
          <a:p>
            <a:pPr eaLnBrk="1" hangingPunct="1">
              <a:lnSpc>
                <a:spcPct val="20000"/>
              </a:lnSpc>
            </a:pPr>
            <a:r>
              <a:rPr lang="en-US" altLang="zh-CN">
                <a:ea typeface="SimSun" panose="02010600030101010101" pitchFamily="2" charset="-122"/>
              </a:rPr>
              <a:t> </a:t>
            </a:r>
          </a:p>
          <a:p>
            <a:pPr eaLnBrk="1" hangingPunct="1"/>
            <a:r>
              <a:rPr lang="en-US" altLang="zh-CN">
                <a:ea typeface="SimSun" panose="02010600030101010101" pitchFamily="2" charset="-122"/>
              </a:rPr>
              <a:t>-the firing temperature and </a:t>
            </a:r>
          </a:p>
          <a:p>
            <a:pPr eaLnBrk="1" hangingPunct="1">
              <a:lnSpc>
                <a:spcPct val="40000"/>
              </a:lnSpc>
            </a:pPr>
            <a:endParaRPr lang="en-US" altLang="zh-CN">
              <a:ea typeface="SimSun" panose="02010600030101010101" pitchFamily="2" charset="-122"/>
            </a:endParaRPr>
          </a:p>
          <a:p>
            <a:pPr eaLnBrk="1" hangingPunct="1"/>
            <a:r>
              <a:rPr lang="en-US" altLang="zh-CN">
                <a:ea typeface="SimSun" panose="02010600030101010101" pitchFamily="2" charset="-122"/>
              </a:rPr>
              <a:t>-the atmosphere in the kiln</a:t>
            </a:r>
          </a:p>
          <a:p>
            <a:pPr eaLnBrk="1" hangingPunct="1"/>
            <a:r>
              <a:rPr lang="en-US" altLang="zh-CN">
                <a:ea typeface="SimSun" panose="02010600030101010101" pitchFamily="2" charset="-122"/>
              </a:rPr>
              <a:t> </a:t>
            </a:r>
          </a:p>
          <a:p>
            <a:pPr eaLnBrk="1" hangingPunct="1"/>
            <a:r>
              <a:rPr lang="en-US" altLang="zh-CN">
                <a:ea typeface="SimSun" panose="02010600030101010101" pitchFamily="2" charset="-122"/>
              </a:rPr>
              <a:t> pink coloured bricks   - a low iron content </a:t>
            </a:r>
          </a:p>
          <a:p>
            <a:pPr eaLnBrk="1" hangingPunct="1"/>
            <a:endParaRPr lang="en-US" altLang="zh-CN">
              <a:ea typeface="SimSun" panose="02010600030101010101" pitchFamily="2" charset="-122"/>
            </a:endParaRPr>
          </a:p>
          <a:p>
            <a:pPr eaLnBrk="1" hangingPunct="1"/>
            <a:r>
              <a:rPr lang="en-US" altLang="zh-CN">
                <a:ea typeface="SimSun" panose="02010600030101010101" pitchFamily="2" charset="-122"/>
              </a:rPr>
              <a:t>white or yellow bricks - a higher lime content </a:t>
            </a:r>
          </a:p>
          <a:p>
            <a:pPr eaLnBrk="1" hangingPunct="1"/>
            <a:endParaRPr lang="en-US" altLang="zh-CN">
              <a:ea typeface="SimSun" panose="02010600030101010101" pitchFamily="2" charset="-122"/>
            </a:endParaRPr>
          </a:p>
          <a:p>
            <a:pPr eaLnBrk="1" hangingPunct="1"/>
            <a:r>
              <a:rPr lang="en-US" altLang="zh-CN">
                <a:ea typeface="SimSun" panose="02010600030101010101" pitchFamily="2" charset="-122"/>
              </a:rPr>
              <a:t>Most bricks burn to various red hues </a:t>
            </a:r>
          </a:p>
        </p:txBody>
      </p:sp>
      <p:sp>
        <p:nvSpPr>
          <p:cNvPr id="10243" name="Text Box 6">
            <a:extLst>
              <a:ext uri="{FF2B5EF4-FFF2-40B4-BE49-F238E27FC236}">
                <a16:creationId xmlns:a16="http://schemas.microsoft.com/office/drawing/2014/main" id="{13D7B069-9BBC-4E26-9152-049B0C04429D}"/>
              </a:ext>
            </a:extLst>
          </p:cNvPr>
          <p:cNvSpPr txBox="1">
            <a:spLocks noChangeArrowheads="1"/>
          </p:cNvSpPr>
          <p:nvPr/>
        </p:nvSpPr>
        <p:spPr bwMode="auto">
          <a:xfrm>
            <a:off x="7573963" y="6316663"/>
            <a:ext cx="14176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68612">
                                            <p:txEl>
                                              <p:pRg st="2" end="2"/>
                                            </p:txEl>
                                          </p:spTgt>
                                        </p:tgtEl>
                                        <p:attrNameLst>
                                          <p:attrName>style.visibility</p:attrName>
                                        </p:attrNameLst>
                                      </p:cBhvr>
                                      <p:to>
                                        <p:strVal val="visible"/>
                                      </p:to>
                                    </p:set>
                                    <p:animEffect transition="in" filter="box(in)">
                                      <p:cBhvr>
                                        <p:cTn id="7" dur="500"/>
                                        <p:tgtEl>
                                          <p:spTgt spid="68612">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nodeType="clickEffect">
                                  <p:stCondLst>
                                    <p:cond delay="0"/>
                                  </p:stCondLst>
                                  <p:childTnLst>
                                    <p:set>
                                      <p:cBhvr>
                                        <p:cTn id="11" dur="1" fill="hold">
                                          <p:stCondLst>
                                            <p:cond delay="0"/>
                                          </p:stCondLst>
                                        </p:cTn>
                                        <p:tgtEl>
                                          <p:spTgt spid="68612">
                                            <p:txEl>
                                              <p:pRg st="4" end="4"/>
                                            </p:txEl>
                                          </p:spTgt>
                                        </p:tgtEl>
                                        <p:attrNameLst>
                                          <p:attrName>style.visibility</p:attrName>
                                        </p:attrNameLst>
                                      </p:cBhvr>
                                      <p:to>
                                        <p:strVal val="visible"/>
                                      </p:to>
                                    </p:set>
                                    <p:anim calcmode="lin" valueType="num">
                                      <p:cBhvr additive="base">
                                        <p:cTn id="12" dur="500" fill="hold"/>
                                        <p:tgtEl>
                                          <p:spTgt spid="68612">
                                            <p:txEl>
                                              <p:pRg st="4" end="4"/>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6861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2" fill="hold" nodeType="clickEffect">
                                  <p:stCondLst>
                                    <p:cond delay="0"/>
                                  </p:stCondLst>
                                  <p:childTnLst>
                                    <p:set>
                                      <p:cBhvr>
                                        <p:cTn id="17" dur="1" fill="hold">
                                          <p:stCondLst>
                                            <p:cond delay="0"/>
                                          </p:stCondLst>
                                        </p:cTn>
                                        <p:tgtEl>
                                          <p:spTgt spid="68612">
                                            <p:txEl>
                                              <p:pRg st="6" end="6"/>
                                            </p:txEl>
                                          </p:spTgt>
                                        </p:tgtEl>
                                        <p:attrNameLst>
                                          <p:attrName>style.visibility</p:attrName>
                                        </p:attrNameLst>
                                      </p:cBhvr>
                                      <p:to>
                                        <p:strVal val="visible"/>
                                      </p:to>
                                    </p:set>
                                    <p:anim calcmode="lin" valueType="num">
                                      <p:cBhvr additive="base">
                                        <p:cTn id="18" dur="500" fill="hold"/>
                                        <p:tgtEl>
                                          <p:spTgt spid="68612">
                                            <p:txEl>
                                              <p:pRg st="6" end="6"/>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6861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nodeType="clickEffect">
                                  <p:stCondLst>
                                    <p:cond delay="0"/>
                                  </p:stCondLst>
                                  <p:childTnLst>
                                    <p:set>
                                      <p:cBhvr>
                                        <p:cTn id="23" dur="1" fill="hold">
                                          <p:stCondLst>
                                            <p:cond delay="0"/>
                                          </p:stCondLst>
                                        </p:cTn>
                                        <p:tgtEl>
                                          <p:spTgt spid="68612">
                                            <p:txEl>
                                              <p:pRg st="8" end="8"/>
                                            </p:txEl>
                                          </p:spTgt>
                                        </p:tgtEl>
                                        <p:attrNameLst>
                                          <p:attrName>style.visibility</p:attrName>
                                        </p:attrNameLst>
                                      </p:cBhvr>
                                      <p:to>
                                        <p:strVal val="visible"/>
                                      </p:to>
                                    </p:set>
                                    <p:anim calcmode="lin" valueType="num">
                                      <p:cBhvr additive="base">
                                        <p:cTn id="24" dur="500" fill="hold"/>
                                        <p:tgtEl>
                                          <p:spTgt spid="68612">
                                            <p:txEl>
                                              <p:pRg st="8" end="8"/>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68612">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2" fill="hold" nodeType="clickEffect">
                                  <p:stCondLst>
                                    <p:cond delay="0"/>
                                  </p:stCondLst>
                                  <p:childTnLst>
                                    <p:set>
                                      <p:cBhvr>
                                        <p:cTn id="29" dur="1" fill="hold">
                                          <p:stCondLst>
                                            <p:cond delay="0"/>
                                          </p:stCondLst>
                                        </p:cTn>
                                        <p:tgtEl>
                                          <p:spTgt spid="68612">
                                            <p:txEl>
                                              <p:pRg st="10" end="10"/>
                                            </p:txEl>
                                          </p:spTgt>
                                        </p:tgtEl>
                                        <p:attrNameLst>
                                          <p:attrName>style.visibility</p:attrName>
                                        </p:attrNameLst>
                                      </p:cBhvr>
                                      <p:to>
                                        <p:strVal val="visible"/>
                                      </p:to>
                                    </p:set>
                                    <p:anim calcmode="lin" valueType="num">
                                      <p:cBhvr additive="base">
                                        <p:cTn id="30" dur="500" fill="hold"/>
                                        <p:tgtEl>
                                          <p:spTgt spid="68612">
                                            <p:txEl>
                                              <p:pRg st="10" end="10"/>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68612">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8" fill="hold" nodeType="clickEffect">
                                  <p:stCondLst>
                                    <p:cond delay="0"/>
                                  </p:stCondLst>
                                  <p:childTnLst>
                                    <p:set>
                                      <p:cBhvr>
                                        <p:cTn id="35" dur="1" fill="hold">
                                          <p:stCondLst>
                                            <p:cond delay="0"/>
                                          </p:stCondLst>
                                        </p:cTn>
                                        <p:tgtEl>
                                          <p:spTgt spid="68612">
                                            <p:txEl>
                                              <p:pRg st="12" end="12"/>
                                            </p:txEl>
                                          </p:spTgt>
                                        </p:tgtEl>
                                        <p:attrNameLst>
                                          <p:attrName>style.visibility</p:attrName>
                                        </p:attrNameLst>
                                      </p:cBhvr>
                                      <p:to>
                                        <p:strVal val="visible"/>
                                      </p:to>
                                    </p:set>
                                    <p:anim calcmode="lin" valueType="num">
                                      <p:cBhvr additive="base">
                                        <p:cTn id="36" dur="500" fill="hold"/>
                                        <p:tgtEl>
                                          <p:spTgt spid="68612">
                                            <p:txEl>
                                              <p:pRg st="12" end="12"/>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68612">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nodeType="clickEffect">
                                  <p:stCondLst>
                                    <p:cond delay="0"/>
                                  </p:stCondLst>
                                  <p:childTnLst>
                                    <p:set>
                                      <p:cBhvr>
                                        <p:cTn id="41" dur="1" fill="hold">
                                          <p:stCondLst>
                                            <p:cond delay="0"/>
                                          </p:stCondLst>
                                        </p:cTn>
                                        <p:tgtEl>
                                          <p:spTgt spid="68612">
                                            <p:txEl>
                                              <p:pRg st="14" end="14"/>
                                            </p:txEl>
                                          </p:spTgt>
                                        </p:tgtEl>
                                        <p:attrNameLst>
                                          <p:attrName>style.visibility</p:attrName>
                                        </p:attrNameLst>
                                      </p:cBhvr>
                                      <p:to>
                                        <p:strVal val="visible"/>
                                      </p:to>
                                    </p:set>
                                    <p:anim calcmode="lin" valueType="num">
                                      <p:cBhvr additive="base">
                                        <p:cTn id="42" dur="500" fill="hold"/>
                                        <p:tgtEl>
                                          <p:spTgt spid="68612">
                                            <p:txEl>
                                              <p:pRg st="14" end="14"/>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68612">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2">
            <a:extLst>
              <a:ext uri="{FF2B5EF4-FFF2-40B4-BE49-F238E27FC236}">
                <a16:creationId xmlns:a16="http://schemas.microsoft.com/office/drawing/2014/main" id="{A6138F52-5C01-4ACF-A69B-75F66C5715F1}"/>
              </a:ext>
            </a:extLst>
          </p:cNvPr>
          <p:cNvSpPr txBox="1">
            <a:spLocks noChangeArrowheads="1"/>
          </p:cNvSpPr>
          <p:nvPr/>
        </p:nvSpPr>
        <p:spPr bwMode="auto">
          <a:xfrm>
            <a:off x="609600" y="457200"/>
            <a:ext cx="7924800" cy="585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sz="2000" b="1" i="1">
                <a:ea typeface="SimSun" panose="02010600030101010101" pitchFamily="2" charset="-122"/>
              </a:rPr>
              <a:t>Influence on fired colour (contd.)</a:t>
            </a:r>
          </a:p>
          <a:p>
            <a:pPr eaLnBrk="1" hangingPunct="1">
              <a:lnSpc>
                <a:spcPct val="40000"/>
              </a:lnSpc>
            </a:pPr>
            <a:endParaRPr lang="en-US" altLang="zh-CN" sz="2000" b="1" i="1">
              <a:ea typeface="SimSun" panose="02010600030101010101" pitchFamily="2" charset="-122"/>
            </a:endParaRPr>
          </a:p>
          <a:p>
            <a:pPr eaLnBrk="1" hangingPunct="1">
              <a:lnSpc>
                <a:spcPct val="70000"/>
              </a:lnSpc>
            </a:pPr>
            <a:r>
              <a:rPr lang="en-US" altLang="zh-CN">
                <a:ea typeface="SimSun" panose="02010600030101010101" pitchFamily="2" charset="-122"/>
              </a:rPr>
              <a:t>If the temperature is increased the colour moves through dark red, purple and then to brown or grey </a:t>
            </a:r>
          </a:p>
          <a:p>
            <a:pPr eaLnBrk="1" hangingPunct="1">
              <a:lnSpc>
                <a:spcPct val="70000"/>
              </a:lnSpc>
            </a:pPr>
            <a:r>
              <a:rPr lang="en-US" altLang="zh-CN">
                <a:ea typeface="SimSun" panose="02010600030101010101" pitchFamily="2" charset="-122"/>
              </a:rPr>
              <a:t>at around 1300 °C</a:t>
            </a:r>
          </a:p>
          <a:p>
            <a:pPr eaLnBrk="1" hangingPunct="1">
              <a:lnSpc>
                <a:spcPct val="70000"/>
              </a:lnSpc>
            </a:pPr>
            <a:r>
              <a:rPr lang="en-US" altLang="zh-CN">
                <a:ea typeface="SimSun" panose="02010600030101010101" pitchFamily="2" charset="-122"/>
              </a:rPr>
              <a:t> </a:t>
            </a:r>
          </a:p>
          <a:p>
            <a:pPr eaLnBrk="1" hangingPunct="1">
              <a:lnSpc>
                <a:spcPct val="80000"/>
              </a:lnSpc>
            </a:pPr>
            <a:r>
              <a:rPr lang="en-US" altLang="zh-CN">
                <a:ea typeface="SimSun" panose="02010600030101010101" pitchFamily="2" charset="-122"/>
              </a:rPr>
              <a:t>Calcium silicate bricks have a wider range of shades and colours</a:t>
            </a:r>
          </a:p>
          <a:p>
            <a:pPr eaLnBrk="1" hangingPunct="1">
              <a:lnSpc>
                <a:spcPct val="60000"/>
              </a:lnSpc>
            </a:pPr>
            <a:endParaRPr lang="en-US" altLang="zh-CN">
              <a:ea typeface="SimSun" panose="02010600030101010101" pitchFamily="2" charset="-122"/>
            </a:endParaRPr>
          </a:p>
          <a:p>
            <a:pPr eaLnBrk="1" hangingPunct="1">
              <a:lnSpc>
                <a:spcPct val="80000"/>
              </a:lnSpc>
            </a:pPr>
            <a:r>
              <a:rPr lang="en-US" altLang="zh-CN">
                <a:ea typeface="SimSun" panose="02010600030101010101" pitchFamily="2" charset="-122"/>
              </a:rPr>
              <a:t>Bricks formed from </a:t>
            </a:r>
            <a:r>
              <a:rPr lang="en-US" altLang="zh-CN" b="1">
                <a:ea typeface="SimSun" panose="02010600030101010101" pitchFamily="2" charset="-122"/>
              </a:rPr>
              <a:t>concrete</a:t>
            </a:r>
            <a:r>
              <a:rPr lang="en-US" altLang="zh-CN">
                <a:ea typeface="SimSun" panose="02010600030101010101" pitchFamily="2" charset="-122"/>
              </a:rPr>
              <a:t> are usually termed blocks, and are typically pale grey in colour</a:t>
            </a:r>
          </a:p>
          <a:p>
            <a:pPr eaLnBrk="1" hangingPunct="1">
              <a:lnSpc>
                <a:spcPct val="40000"/>
              </a:lnSpc>
            </a:pPr>
            <a:endParaRPr lang="en-US" altLang="zh-CN">
              <a:ea typeface="SimSun" panose="02010600030101010101" pitchFamily="2" charset="-122"/>
            </a:endParaRPr>
          </a:p>
          <a:p>
            <a:pPr eaLnBrk="1" hangingPunct="1"/>
            <a:r>
              <a:rPr lang="en-US" altLang="zh-CN">
                <a:ea typeface="SimSun" panose="02010600030101010101" pitchFamily="2" charset="-122"/>
              </a:rPr>
              <a:t>Natural </a:t>
            </a:r>
            <a:r>
              <a:rPr lang="en-US" altLang="zh-CN" b="1">
                <a:ea typeface="SimSun" panose="02010600030101010101" pitchFamily="2" charset="-122"/>
              </a:rPr>
              <a:t>stone bricks</a:t>
            </a:r>
            <a:r>
              <a:rPr lang="en-US" altLang="zh-CN">
                <a:ea typeface="SimSun" panose="02010600030101010101" pitchFamily="2" charset="-122"/>
              </a:rPr>
              <a:t> are of limited modern utility.</a:t>
            </a:r>
          </a:p>
          <a:p>
            <a:pPr eaLnBrk="1" hangingPunct="1">
              <a:lnSpc>
                <a:spcPct val="50000"/>
              </a:lnSpc>
            </a:pPr>
            <a:endParaRPr lang="en-US" altLang="zh-CN">
              <a:ea typeface="SimSun" panose="02010600030101010101" pitchFamily="2" charset="-122"/>
            </a:endParaRPr>
          </a:p>
          <a:p>
            <a:pPr eaLnBrk="1" hangingPunct="1"/>
            <a:r>
              <a:rPr lang="en-US" altLang="zh-CN">
                <a:ea typeface="SimSun" panose="02010600030101010101" pitchFamily="2" charset="-122"/>
              </a:rPr>
              <a:t>Only a few stones are suitable for bricks, common materials are granite, limestone and sandstone. Other stones may be used (e.g. marble, slate, quartzite, etc.) but this tend to be limited to a particular locality  </a:t>
            </a:r>
            <a:endParaRPr lang="en-US" altLang="en-US"/>
          </a:p>
        </p:txBody>
      </p:sp>
      <p:sp>
        <p:nvSpPr>
          <p:cNvPr id="11267" name="Text Box 3">
            <a:extLst>
              <a:ext uri="{FF2B5EF4-FFF2-40B4-BE49-F238E27FC236}">
                <a16:creationId xmlns:a16="http://schemas.microsoft.com/office/drawing/2014/main" id="{EEE491F8-2DAD-4FE6-A861-0920B1DF6AB2}"/>
              </a:ext>
            </a:extLst>
          </p:cNvPr>
          <p:cNvSpPr txBox="1">
            <a:spLocks noChangeArrowheads="1"/>
          </p:cNvSpPr>
          <p:nvPr/>
        </p:nvSpPr>
        <p:spPr bwMode="auto">
          <a:xfrm>
            <a:off x="7573963" y="6316663"/>
            <a:ext cx="14176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71682">
                                            <p:txEl>
                                              <p:pRg st="2" end="2"/>
                                            </p:txEl>
                                          </p:spTgt>
                                        </p:tgtEl>
                                        <p:attrNameLst>
                                          <p:attrName>style.visibility</p:attrName>
                                        </p:attrNameLst>
                                      </p:cBhvr>
                                      <p:to>
                                        <p:strVal val="visible"/>
                                      </p:to>
                                    </p:set>
                                    <p:animEffect transition="in" filter="box(in)">
                                      <p:cBhvr>
                                        <p:cTn id="7" dur="500"/>
                                        <p:tgtEl>
                                          <p:spTgt spid="71682">
                                            <p:txEl>
                                              <p:pRg st="2" end="2"/>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71682">
                                            <p:txEl>
                                              <p:pRg st="3" end="3"/>
                                            </p:txEl>
                                          </p:spTgt>
                                        </p:tgtEl>
                                        <p:attrNameLst>
                                          <p:attrName>style.visibility</p:attrName>
                                        </p:attrNameLst>
                                      </p:cBhvr>
                                      <p:to>
                                        <p:strVal val="visible"/>
                                      </p:to>
                                    </p:set>
                                    <p:animEffect transition="in" filter="box(in)">
                                      <p:cBhvr>
                                        <p:cTn id="10" dur="500"/>
                                        <p:tgtEl>
                                          <p:spTgt spid="71682">
                                            <p:txEl>
                                              <p:pRg st="3" end="3"/>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nodeType="clickEffect">
                                  <p:stCondLst>
                                    <p:cond delay="0"/>
                                  </p:stCondLst>
                                  <p:childTnLst>
                                    <p:set>
                                      <p:cBhvr>
                                        <p:cTn id="14" dur="1" fill="hold">
                                          <p:stCondLst>
                                            <p:cond delay="0"/>
                                          </p:stCondLst>
                                        </p:cTn>
                                        <p:tgtEl>
                                          <p:spTgt spid="71682">
                                            <p:txEl>
                                              <p:pRg st="5" end="5"/>
                                            </p:txEl>
                                          </p:spTgt>
                                        </p:tgtEl>
                                        <p:attrNameLst>
                                          <p:attrName>style.visibility</p:attrName>
                                        </p:attrNameLst>
                                      </p:cBhvr>
                                      <p:to>
                                        <p:strVal val="visible"/>
                                      </p:to>
                                    </p:set>
                                    <p:animEffect transition="in" filter="blinds(horizontal)">
                                      <p:cBhvr>
                                        <p:cTn id="15" dur="500"/>
                                        <p:tgtEl>
                                          <p:spTgt spid="71682">
                                            <p:txEl>
                                              <p:pRg st="5" end="5"/>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16" fill="hold" nodeType="clickEffect">
                                  <p:stCondLst>
                                    <p:cond delay="0"/>
                                  </p:stCondLst>
                                  <p:childTnLst>
                                    <p:set>
                                      <p:cBhvr>
                                        <p:cTn id="19" dur="1" fill="hold">
                                          <p:stCondLst>
                                            <p:cond delay="0"/>
                                          </p:stCondLst>
                                        </p:cTn>
                                        <p:tgtEl>
                                          <p:spTgt spid="71682">
                                            <p:txEl>
                                              <p:pRg st="7" end="7"/>
                                            </p:txEl>
                                          </p:spTgt>
                                        </p:tgtEl>
                                        <p:attrNameLst>
                                          <p:attrName>style.visibility</p:attrName>
                                        </p:attrNameLst>
                                      </p:cBhvr>
                                      <p:to>
                                        <p:strVal val="visible"/>
                                      </p:to>
                                    </p:set>
                                    <p:animEffect transition="in" filter="box(in)">
                                      <p:cBhvr>
                                        <p:cTn id="20" dur="500"/>
                                        <p:tgtEl>
                                          <p:spTgt spid="71682">
                                            <p:txEl>
                                              <p:pRg st="7" end="7"/>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71682">
                                            <p:txEl>
                                              <p:pRg st="9" end="9"/>
                                            </p:txEl>
                                          </p:spTgt>
                                        </p:tgtEl>
                                        <p:attrNameLst>
                                          <p:attrName>style.visibility</p:attrName>
                                        </p:attrNameLst>
                                      </p:cBhvr>
                                      <p:to>
                                        <p:strVal val="visible"/>
                                      </p:to>
                                    </p:set>
                                    <p:anim calcmode="lin" valueType="num">
                                      <p:cBhvr additive="base">
                                        <p:cTn id="25" dur="500" fill="hold"/>
                                        <p:tgtEl>
                                          <p:spTgt spid="71682">
                                            <p:txEl>
                                              <p:pRg st="9" end="9"/>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1682">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8" presetClass="entr" presetSubtype="16" fill="hold" nodeType="clickEffect">
                                  <p:stCondLst>
                                    <p:cond delay="0"/>
                                  </p:stCondLst>
                                  <p:childTnLst>
                                    <p:set>
                                      <p:cBhvr>
                                        <p:cTn id="30" dur="1" fill="hold">
                                          <p:stCondLst>
                                            <p:cond delay="0"/>
                                          </p:stCondLst>
                                        </p:cTn>
                                        <p:tgtEl>
                                          <p:spTgt spid="71682">
                                            <p:txEl>
                                              <p:pRg st="11" end="11"/>
                                            </p:txEl>
                                          </p:spTgt>
                                        </p:tgtEl>
                                        <p:attrNameLst>
                                          <p:attrName>style.visibility</p:attrName>
                                        </p:attrNameLst>
                                      </p:cBhvr>
                                      <p:to>
                                        <p:strVal val="visible"/>
                                      </p:to>
                                    </p:set>
                                    <p:animEffect transition="in" filter="diamond(in)">
                                      <p:cBhvr>
                                        <p:cTn id="31" dur="2000"/>
                                        <p:tgtEl>
                                          <p:spTgt spid="7168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Text Box 4">
            <a:extLst>
              <a:ext uri="{FF2B5EF4-FFF2-40B4-BE49-F238E27FC236}">
                <a16:creationId xmlns:a16="http://schemas.microsoft.com/office/drawing/2014/main" id="{CB8CCC3D-240B-42FB-97BB-D002F60A75D1}"/>
              </a:ext>
            </a:extLst>
          </p:cNvPr>
          <p:cNvSpPr txBox="1">
            <a:spLocks noChangeArrowheads="1"/>
          </p:cNvSpPr>
          <p:nvPr/>
        </p:nvSpPr>
        <p:spPr bwMode="auto">
          <a:xfrm>
            <a:off x="533400" y="457200"/>
            <a:ext cx="8321675" cy="607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zh-CN" b="1">
                <a:ea typeface="SimSun" panose="02010600030101010101" pitchFamily="2" charset="-122"/>
              </a:rPr>
              <a:t>Optimal dimensions and characteristics</a:t>
            </a:r>
          </a:p>
          <a:p>
            <a:pPr eaLnBrk="1" hangingPunct="1"/>
            <a:endParaRPr lang="en-US" altLang="zh-CN" b="1">
              <a:ea typeface="SimSun" panose="02010600030101010101" pitchFamily="2" charset="-122"/>
            </a:endParaRPr>
          </a:p>
          <a:p>
            <a:pPr eaLnBrk="1" hangingPunct="1"/>
            <a:r>
              <a:rPr lang="en-US" altLang="zh-CN">
                <a:ea typeface="SimSun" panose="02010600030101010101" pitchFamily="2" charset="-122"/>
              </a:rPr>
              <a:t>For efficient handling and laying bricks must be small enough and light enough to be picked up by the brick-layer using one hand (leaving the other hand free for </a:t>
            </a:r>
          </a:p>
          <a:p>
            <a:pPr eaLnBrk="1" hangingPunct="1"/>
            <a:r>
              <a:rPr lang="en-US" altLang="zh-CN">
                <a:ea typeface="SimSun" panose="02010600030101010101" pitchFamily="2" charset="-122"/>
              </a:rPr>
              <a:t>the trowel) </a:t>
            </a:r>
          </a:p>
          <a:p>
            <a:pPr eaLnBrk="1" hangingPunct="1"/>
            <a:endParaRPr lang="en-US" altLang="zh-CN">
              <a:ea typeface="SimSun" panose="02010600030101010101" pitchFamily="2" charset="-122"/>
            </a:endParaRPr>
          </a:p>
          <a:p>
            <a:pPr eaLnBrk="1" hangingPunct="1"/>
            <a:r>
              <a:rPr lang="en-US" altLang="zh-CN">
                <a:ea typeface="SimSun" panose="02010600030101010101" pitchFamily="2" charset="-122"/>
              </a:rPr>
              <a:t>Bricks are usually laid flat and as a result the effective limit on the width of a brick is set by the distance which can conveniently be spanned between the thumb and fingers of one hand</a:t>
            </a:r>
          </a:p>
          <a:p>
            <a:pPr eaLnBrk="1" hangingPunct="1"/>
            <a:endParaRPr lang="en-US" altLang="zh-CN">
              <a:ea typeface="SimSun" panose="02010600030101010101" pitchFamily="2" charset="-122"/>
            </a:endParaRPr>
          </a:p>
          <a:p>
            <a:pPr eaLnBrk="1" hangingPunct="1"/>
            <a:r>
              <a:rPr lang="en-US" altLang="zh-CN">
                <a:ea typeface="SimSun" panose="02010600030101010101" pitchFamily="2" charset="-122"/>
              </a:rPr>
              <a:t>In most cases, the length of a brick is about twice its width about eight inches</a:t>
            </a:r>
          </a:p>
        </p:txBody>
      </p:sp>
      <p:sp>
        <p:nvSpPr>
          <p:cNvPr id="12291" name="Text Box 5">
            <a:extLst>
              <a:ext uri="{FF2B5EF4-FFF2-40B4-BE49-F238E27FC236}">
                <a16:creationId xmlns:a16="http://schemas.microsoft.com/office/drawing/2014/main" id="{072D62BE-9F94-4305-89C2-DC818A78D28D}"/>
              </a:ext>
            </a:extLst>
          </p:cNvPr>
          <p:cNvSpPr txBox="1">
            <a:spLocks noChangeArrowheads="1"/>
          </p:cNvSpPr>
          <p:nvPr/>
        </p:nvSpPr>
        <p:spPr bwMode="auto">
          <a:xfrm>
            <a:off x="7573963" y="6316663"/>
            <a:ext cx="14176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r>
              <a:rPr lang="en-US" altLang="en-US" sz="2000" i="1">
                <a:latin typeface="Bookman Old Style" panose="02050604050505020204" pitchFamily="18" charset="0"/>
              </a:rPr>
              <a:t>ranbsingh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69636">
                                            <p:txEl>
                                              <p:pRg st="2" end="2"/>
                                            </p:txEl>
                                          </p:spTgt>
                                        </p:tgtEl>
                                        <p:attrNameLst>
                                          <p:attrName>style.visibility</p:attrName>
                                        </p:attrNameLst>
                                      </p:cBhvr>
                                      <p:to>
                                        <p:strVal val="visible"/>
                                      </p:to>
                                    </p:set>
                                    <p:animEffect transition="in" filter="diamond(in)">
                                      <p:cBhvr>
                                        <p:cTn id="7" dur="2000"/>
                                        <p:tgtEl>
                                          <p:spTgt spid="69636">
                                            <p:txEl>
                                              <p:pRg st="2" end="2"/>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69636">
                                            <p:txEl>
                                              <p:pRg st="3" end="3"/>
                                            </p:txEl>
                                          </p:spTgt>
                                        </p:tgtEl>
                                        <p:attrNameLst>
                                          <p:attrName>style.visibility</p:attrName>
                                        </p:attrNameLst>
                                      </p:cBhvr>
                                      <p:to>
                                        <p:strVal val="visible"/>
                                      </p:to>
                                    </p:set>
                                    <p:animEffect transition="in" filter="diamond(in)">
                                      <p:cBhvr>
                                        <p:cTn id="10" dur="2000"/>
                                        <p:tgtEl>
                                          <p:spTgt spid="69636">
                                            <p:txEl>
                                              <p:pRg st="3" end="3"/>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nodeType="clickEffect">
                                  <p:stCondLst>
                                    <p:cond delay="0"/>
                                  </p:stCondLst>
                                  <p:childTnLst>
                                    <p:set>
                                      <p:cBhvr>
                                        <p:cTn id="14" dur="1" fill="hold">
                                          <p:stCondLst>
                                            <p:cond delay="0"/>
                                          </p:stCondLst>
                                        </p:cTn>
                                        <p:tgtEl>
                                          <p:spTgt spid="69636">
                                            <p:txEl>
                                              <p:pRg st="5" end="5"/>
                                            </p:txEl>
                                          </p:spTgt>
                                        </p:tgtEl>
                                        <p:attrNameLst>
                                          <p:attrName>style.visibility</p:attrName>
                                        </p:attrNameLst>
                                      </p:cBhvr>
                                      <p:to>
                                        <p:strVal val="visible"/>
                                      </p:to>
                                    </p:set>
                                    <p:animEffect transition="in" filter="box(in)">
                                      <p:cBhvr>
                                        <p:cTn id="15" dur="500"/>
                                        <p:tgtEl>
                                          <p:spTgt spid="69636">
                                            <p:txEl>
                                              <p:pRg st="5" end="5"/>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nodeType="clickEffect">
                                  <p:stCondLst>
                                    <p:cond delay="0"/>
                                  </p:stCondLst>
                                  <p:childTnLst>
                                    <p:set>
                                      <p:cBhvr>
                                        <p:cTn id="19" dur="1" fill="hold">
                                          <p:stCondLst>
                                            <p:cond delay="0"/>
                                          </p:stCondLst>
                                        </p:cTn>
                                        <p:tgtEl>
                                          <p:spTgt spid="69636">
                                            <p:txEl>
                                              <p:pRg st="7" end="7"/>
                                            </p:txEl>
                                          </p:spTgt>
                                        </p:tgtEl>
                                        <p:attrNameLst>
                                          <p:attrName>style.visibility</p:attrName>
                                        </p:attrNameLst>
                                      </p:cBhvr>
                                      <p:to>
                                        <p:strVal val="visible"/>
                                      </p:to>
                                    </p:set>
                                    <p:animEffect transition="in" filter="blinds(horizontal)">
                                      <p:cBhvr>
                                        <p:cTn id="20" dur="500"/>
                                        <p:tgtEl>
                                          <p:spTgt spid="6963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910</TotalTime>
  <Words>4036</Words>
  <Application>Microsoft Office PowerPoint</Application>
  <PresentationFormat>On-screen Show (4:3)</PresentationFormat>
  <Paragraphs>655</Paragraphs>
  <Slides>55</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3" baseType="lpstr">
      <vt:lpstr>Times New Roman</vt:lpstr>
      <vt:lpstr>Arial</vt:lpstr>
      <vt:lpstr>Calibri</vt:lpstr>
      <vt:lpstr>Bookman Old Style</vt:lpstr>
      <vt:lpstr>SimSun</vt:lpstr>
      <vt:lpstr>Wingdings</vt:lpstr>
      <vt:lpstr>Default Design</vt:lpstr>
      <vt:lpstr>Bitmap Image</vt:lpstr>
      <vt:lpstr>BRICK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GRADING OF BRICKS</vt:lpstr>
      <vt:lpstr>PowerPoint Presentation</vt:lpstr>
      <vt:lpstr>PowerPoint Presentation</vt:lpstr>
      <vt:lpstr>Size of bricks</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Maximum Water absorption</vt:lpstr>
      <vt:lpstr>Tests for determination of  Efflorescence of bricks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BRICKS                                    BY</dc:title>
  <dc:creator>TV</dc:creator>
  <cp:lastModifiedBy>Ran B Singh</cp:lastModifiedBy>
  <cp:revision>60</cp:revision>
  <dcterms:created xsi:type="dcterms:W3CDTF">2005-12-02T14:29:42Z</dcterms:created>
  <dcterms:modified xsi:type="dcterms:W3CDTF">2017-08-29T05:53:40Z</dcterms:modified>
</cp:coreProperties>
</file>